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916" r:id="rId5"/>
    <p:sldId id="3913" r:id="rId6"/>
    <p:sldId id="3914" r:id="rId7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1864C3-B75A-EAD7-5F14-E461EB70C579}" name="Jessica Lawson" initials="JL" userId="S::Jessica.Lawson@Camden.gov.uk::c8aa9398-d922-4cd4-b8ec-98d4476edb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937A9E-3FEB-46D3-9A80-59FB8EB1FB85}" v="15" dt="2024-11-04T08:30:44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1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95FC8-B574-4DDF-A984-BF336DD52306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536C4-63CE-4DD1-959B-018167EE3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08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536C4-63CE-4DD1-959B-018167EE304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06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99444-F781-4668-4DE9-7C37E3DA9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06AD62-1F78-3F95-ADE6-4883530F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B35BF-7C2E-9297-61A1-6FA470E96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B860D-83E3-9830-8446-07758194F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E11F5-5B37-00DA-19DF-61F444C45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93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3C769-487B-43A9-4F48-2758A613F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47384-DF84-798E-B187-F3B26884E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AC1D4-A2A8-26E4-1E42-27BAFC95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DD55-5EA6-47F4-07D1-82FFC5A1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DD407-0321-AAB4-B597-08F69659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0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7068AC-84E0-5D63-2713-67E577C2D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68A23-AC92-7FB4-BD30-8A91DD9CF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0E76-D06B-7F52-9C11-A661CAB9D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BE26E-3664-4022-2D2E-D1ACE8AB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919E9-AC21-D446-05D4-92D87BB4E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69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7FC78-20F4-662B-DEAA-AF051CAC3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046A4-D719-1766-1266-B52CF7DB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FBA69-703F-5F15-994F-1FD18F647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05AC8-E2A5-513E-0196-2A5155C3B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4924F-9561-ECAE-50C2-BA937CA3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99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AD70-66F8-5FBE-BE4C-E3B2940ED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A055C-A743-E871-341F-F67D6E919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33902-7277-7359-37ED-C4DAD353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FBA93-83FD-3A19-6F3C-B5CE24EE9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9F870-0F23-95D3-FE70-38A0E1F39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06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F4EE-85E1-20CB-3808-E25A5CE3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6D473-507F-1DE7-4761-D832F0A32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BDD83-1214-7010-4692-DF8C233AC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953D1-6F27-5DB1-8C28-03A8BC652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64C7A-F9BE-C934-52C4-8DDF5D6B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CC6254-A490-A9AB-3C90-5268497B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1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659FD-D833-DDC4-9489-4EDE30B7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F609B-AD9B-F16F-FA62-79F153832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37BE5-5C01-268C-DD82-2402B56FE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BD0A83-9D24-4416-6330-984F0E70B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D27CF2-DE6C-8B1D-B776-C9E444CCB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44D411-A360-FC7A-5778-BC0B8FA13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2A6F38-AF6F-D3C7-981C-5DC6E5D7A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999183-DA52-F403-906B-4CA912A22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17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EA6D7-15AB-66A2-0E9D-D88189B2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96FC24-4AC6-7F3A-EFE2-46577099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407E8-8F15-E70B-8036-6918A2061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DBDE1C-7BF5-C482-681D-46E035152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3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524EFB-B934-FE01-BB91-AB26EBBE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6F915-BFF4-A8C2-4EB9-2C79E2E09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6FD1F-6F7F-0FBD-7F1F-C6DF0F47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98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ADDC-CF29-9798-E42C-6C48A388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289AD-7C99-BF2D-DA9D-095DF853A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E6EE7-F302-3272-B0DE-14925440F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653A7-BA6F-461E-4BA1-67644606C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62E7D-C12A-42A9-8F26-697B4DAC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D8CC2-F413-9ED8-BA2B-CD60DCD2C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21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2104B-5297-BA28-8D92-EEFDA44B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ACEDFD-668D-730B-8970-27F17218C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EAD6B-BBD0-4057-15E4-9117E7D55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7139A-FECE-7A35-B42B-F5ED78FD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E3306-45A3-87C1-BEE7-634539D4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A80A2-2A9F-F4E4-3580-D63A5B76A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35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7B84A3-898B-D0E3-1F00-EA51D1E0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1F5AC-EE6B-99C2-572A-98047113D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96F52-10AB-642D-7D34-1A6D53D2E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5F37A-2799-4FCC-888E-27B7E021B024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70F4-18A4-776E-89FA-87E960867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48F2A-E5AB-2F77-8767-38CD07A12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02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" name="Group 328">
            <a:extLst>
              <a:ext uri="{FF2B5EF4-FFF2-40B4-BE49-F238E27FC236}">
                <a16:creationId xmlns:a16="http://schemas.microsoft.com/office/drawing/2014/main" id="{3984A53E-756E-5882-5524-94F0E8767738}"/>
              </a:ext>
            </a:extLst>
          </p:cNvPr>
          <p:cNvGrpSpPr/>
          <p:nvPr/>
        </p:nvGrpSpPr>
        <p:grpSpPr>
          <a:xfrm>
            <a:off x="389179" y="1923571"/>
            <a:ext cx="11413642" cy="2974494"/>
            <a:chOff x="191344" y="244800"/>
            <a:chExt cx="11413642" cy="297449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3CB3F05D-13B3-089D-CF51-99223968EEE7}"/>
                </a:ext>
              </a:extLst>
            </p:cNvPr>
            <p:cNvSpPr/>
            <p:nvPr/>
          </p:nvSpPr>
          <p:spPr>
            <a:xfrm>
              <a:off x="4594375" y="244800"/>
              <a:ext cx="2560841" cy="5580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/>
                <a:t>Jess Mcgregor</a:t>
              </a:r>
            </a:p>
            <a:p>
              <a:pPr algn="ctr"/>
              <a:r>
                <a:rPr lang="en-GB" sz="900" b="1"/>
                <a:t>Executive Director of Adults and Health</a:t>
              </a:r>
            </a:p>
            <a:p>
              <a:pPr algn="ctr"/>
              <a:r>
                <a:rPr lang="en-GB" sz="900" b="1"/>
                <a:t>Director of Adult Social Services (DASS)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C411BC8A-5B7B-7735-E1F3-C3CE6535B789}"/>
                </a:ext>
              </a:extLst>
            </p:cNvPr>
            <p:cNvSpPr/>
            <p:nvPr/>
          </p:nvSpPr>
          <p:spPr>
            <a:xfrm>
              <a:off x="1073045" y="1233352"/>
              <a:ext cx="3643534" cy="558801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/>
                <a:t>Avril Mayhew</a:t>
              </a:r>
            </a:p>
            <a:p>
              <a:pPr algn="ctr"/>
              <a:r>
                <a:rPr lang="en-GB" sz="900" b="1"/>
                <a:t>Director of ASC Operations </a:t>
              </a:r>
            </a:p>
            <a:p>
              <a:pPr algn="ctr"/>
              <a:r>
                <a:rPr lang="en-GB" sz="900" b="1"/>
                <a:t>Deputy Director of Adult Social Services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76707C8-E1AF-97DB-F4F4-96A7B1103B4D}"/>
                </a:ext>
              </a:extLst>
            </p:cNvPr>
            <p:cNvSpPr/>
            <p:nvPr/>
          </p:nvSpPr>
          <p:spPr>
            <a:xfrm>
              <a:off x="6622230" y="1233352"/>
              <a:ext cx="4496726" cy="558801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/>
                <a:t>Chris Lehmann</a:t>
              </a:r>
            </a:p>
            <a:p>
              <a:pPr algn="ctr"/>
              <a:r>
                <a:rPr lang="en-GB" sz="900" b="1"/>
                <a:t>Director of ASC Strategy and Commissioning</a:t>
              </a:r>
            </a:p>
            <a:p>
              <a:pPr algn="ctr"/>
              <a:r>
                <a:rPr lang="en-GB" sz="900" b="1"/>
                <a:t>Deputy Director of Adult Social Services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9C6F62D-DA22-0F0B-F0FB-008643496BB3}"/>
                </a:ext>
              </a:extLst>
            </p:cNvPr>
            <p:cNvSpPr/>
            <p:nvPr/>
          </p:nvSpPr>
          <p:spPr>
            <a:xfrm>
              <a:off x="3158232" y="2237718"/>
              <a:ext cx="917872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750" b="1"/>
                <a:t>Jamie Spencer</a:t>
              </a:r>
            </a:p>
            <a:p>
              <a:pPr algn="ctr"/>
              <a:r>
                <a:rPr lang="en-GB" sz="750" b="1"/>
                <a:t>Head of Insight, Quality &amp; Financial Services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BA7842F3-FC99-B4A2-36EA-BBAA8979905B}"/>
                </a:ext>
              </a:extLst>
            </p:cNvPr>
            <p:cNvSpPr/>
            <p:nvPr/>
          </p:nvSpPr>
          <p:spPr>
            <a:xfrm>
              <a:off x="10810000" y="2249884"/>
              <a:ext cx="794986" cy="728191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/>
                <a:t>NCL Programme Lead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BE506EE-CE2F-709C-FDAA-EECB97D48D44}"/>
                </a:ext>
              </a:extLst>
            </p:cNvPr>
            <p:cNvSpPr/>
            <p:nvPr/>
          </p:nvSpPr>
          <p:spPr>
            <a:xfrm>
              <a:off x="8792072" y="2249882"/>
              <a:ext cx="833139" cy="728193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/>
                <a:t>Cynthia Davis</a:t>
              </a:r>
            </a:p>
            <a:p>
              <a:pPr algn="ctr"/>
              <a:r>
                <a:rPr lang="en-GB" sz="800" b="1"/>
                <a:t>Head of ASC Innovation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5EC21B76-209C-1F8C-E170-1505B5962FA9}"/>
                </a:ext>
              </a:extLst>
            </p:cNvPr>
            <p:cNvSpPr/>
            <p:nvPr/>
          </p:nvSpPr>
          <p:spPr>
            <a:xfrm>
              <a:off x="7593890" y="2257353"/>
              <a:ext cx="1073487" cy="73988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750" b="1"/>
                <a:t>Jonathon Horn</a:t>
              </a:r>
            </a:p>
            <a:p>
              <a:pPr algn="ctr"/>
              <a:r>
                <a:rPr lang="en-GB" sz="750" b="1"/>
                <a:t>Head of Learning Disability, Autism, and Mental Health  Commissioning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AD8EE017-7C9A-E77E-4558-A49EA3552114}"/>
                </a:ext>
              </a:extLst>
            </p:cNvPr>
            <p:cNvSpPr/>
            <p:nvPr/>
          </p:nvSpPr>
          <p:spPr>
            <a:xfrm>
              <a:off x="6521466" y="2257353"/>
              <a:ext cx="952796" cy="73988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/>
                <a:t>Karen Timperley</a:t>
              </a:r>
            </a:p>
            <a:p>
              <a:pPr algn="ctr"/>
              <a:r>
                <a:rPr lang="en-GB" sz="800" b="1"/>
                <a:t>Head of Adults Commissioning 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318ECBA-2DE6-EC7F-B82F-0A9EB3AB31C2}"/>
                </a:ext>
              </a:extLst>
            </p:cNvPr>
            <p:cNvSpPr/>
            <p:nvPr/>
          </p:nvSpPr>
          <p:spPr>
            <a:xfrm>
              <a:off x="2217962" y="2249885"/>
              <a:ext cx="861815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/>
                <a:t>Michelle Head</a:t>
              </a:r>
            </a:p>
            <a:p>
              <a:pPr algn="ctr"/>
              <a:r>
                <a:rPr lang="en-GB" sz="800" b="1"/>
                <a:t>Head of ASC Neighbour-hoods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C9C9F61-29DF-10FF-19E0-A9D6B564C0B2}"/>
                </a:ext>
              </a:extLst>
            </p:cNvPr>
            <p:cNvSpPr/>
            <p:nvPr/>
          </p:nvSpPr>
          <p:spPr>
            <a:xfrm>
              <a:off x="1132721" y="2249884"/>
              <a:ext cx="1032771" cy="96941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750" b="1" dirty="0"/>
                <a:t>(Interim cover - Catherine Schreiber &amp; Lynette Kennedy) </a:t>
              </a:r>
            </a:p>
            <a:p>
              <a:pPr algn="ctr"/>
              <a:r>
                <a:rPr lang="en-GB" sz="750" b="1" dirty="0"/>
                <a:t>Head of Integrated Learning Disabilities 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FAEA7A2D-396C-598B-9D86-DCD8D3EC7708}"/>
                </a:ext>
              </a:extLst>
            </p:cNvPr>
            <p:cNvSpPr/>
            <p:nvPr/>
          </p:nvSpPr>
          <p:spPr>
            <a:xfrm>
              <a:off x="191344" y="2249885"/>
              <a:ext cx="868299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/>
                <a:t>Margaretha Staines</a:t>
              </a:r>
            </a:p>
            <a:p>
              <a:pPr algn="ctr"/>
              <a:r>
                <a:rPr lang="en-GB" sz="800" b="1"/>
                <a:t>Principal Social Worker</a:t>
              </a:r>
            </a:p>
          </p:txBody>
        </p: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2072A1B7-E866-8EFE-D052-10BEA4BAD427}"/>
                </a:ext>
              </a:extLst>
            </p:cNvPr>
            <p:cNvCxnSpPr>
              <a:cxnSpLocks/>
              <a:stCxn id="4" idx="2"/>
              <a:endCxn id="6" idx="0"/>
            </p:cNvCxnSpPr>
            <p:nvPr/>
          </p:nvCxnSpPr>
          <p:spPr>
            <a:xfrm rot="5400000">
              <a:off x="4169528" y="-471916"/>
              <a:ext cx="430552" cy="2979984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A92A2BC0-8538-4947-D85B-895275E074BD}"/>
                </a:ext>
              </a:extLst>
            </p:cNvPr>
            <p:cNvSpPr/>
            <p:nvPr/>
          </p:nvSpPr>
          <p:spPr>
            <a:xfrm>
              <a:off x="9749906" y="2249883"/>
              <a:ext cx="941198" cy="728192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/>
                <a:t>Laurie Armantrading</a:t>
              </a:r>
            </a:p>
            <a:p>
              <a:pPr algn="ctr"/>
              <a:r>
                <a:rPr lang="en-GB" sz="800" b="1"/>
                <a:t>Head of Provider Services</a:t>
              </a:r>
            </a:p>
          </p:txBody>
        </p:sp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52141DF9-E63A-2AB4-91C0-6947368D42DC}"/>
                </a:ext>
              </a:extLst>
            </p:cNvPr>
            <p:cNvSpPr/>
            <p:nvPr/>
          </p:nvSpPr>
          <p:spPr>
            <a:xfrm>
              <a:off x="4144423" y="2249405"/>
              <a:ext cx="917872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750" b="1"/>
                <a:t>Henry Langford</a:t>
              </a:r>
            </a:p>
            <a:p>
              <a:pPr algn="ctr"/>
              <a:r>
                <a:rPr lang="en-GB" sz="750" b="1"/>
                <a:t>Head of Integrated Neighbourhood Teams </a:t>
              </a:r>
              <a:endParaRPr lang="en-GB" sz="750" b="1">
                <a:solidFill>
                  <a:srgbClr val="FF0000"/>
                </a:solidFill>
              </a:endParaRPr>
            </a:p>
          </p:txBody>
        </p:sp>
        <p:grpSp>
          <p:nvGrpSpPr>
            <p:cNvPr id="275" name="Group 274">
              <a:extLst>
                <a:ext uri="{FF2B5EF4-FFF2-40B4-BE49-F238E27FC236}">
                  <a16:creationId xmlns:a16="http://schemas.microsoft.com/office/drawing/2014/main" id="{AFE21120-52C7-48E4-8351-16E18BD79BAE}"/>
                </a:ext>
              </a:extLst>
            </p:cNvPr>
            <p:cNvGrpSpPr/>
            <p:nvPr/>
          </p:nvGrpSpPr>
          <p:grpSpPr>
            <a:xfrm>
              <a:off x="5137231" y="2261569"/>
              <a:ext cx="1042180" cy="728196"/>
              <a:chOff x="1648311" y="1525439"/>
              <a:chExt cx="828002" cy="683226"/>
            </a:xfrm>
            <a:solidFill>
              <a:schemeClr val="bg1"/>
            </a:solidFill>
          </p:grpSpPr>
          <p:sp>
            <p:nvSpPr>
              <p:cNvPr id="276" name="Rectangle: Rounded Corners 275">
                <a:extLst>
                  <a:ext uri="{FF2B5EF4-FFF2-40B4-BE49-F238E27FC236}">
                    <a16:creationId xmlns:a16="http://schemas.microsoft.com/office/drawing/2014/main" id="{7AD4D09C-094A-FC37-45E9-36A686713C06}"/>
                  </a:ext>
                </a:extLst>
              </p:cNvPr>
              <p:cNvSpPr/>
              <p:nvPr/>
            </p:nvSpPr>
            <p:spPr>
              <a:xfrm>
                <a:off x="1648311" y="1525439"/>
                <a:ext cx="828002" cy="683226"/>
              </a:xfrm>
              <a:prstGeom prst="roundRect">
                <a:avLst>
                  <a:gd name="adj" fmla="val 10000"/>
                </a:avLst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GB"/>
              </a:p>
            </p:txBody>
          </p:sp>
          <p:sp>
            <p:nvSpPr>
              <p:cNvPr id="277" name="Rectangle: Rounded Corners 6">
                <a:extLst>
                  <a:ext uri="{FF2B5EF4-FFF2-40B4-BE49-F238E27FC236}">
                    <a16:creationId xmlns:a16="http://schemas.microsoft.com/office/drawing/2014/main" id="{62D10644-3E4C-A0D0-A736-E2556E23B10A}"/>
                  </a:ext>
                </a:extLst>
              </p:cNvPr>
              <p:cNvSpPr txBox="1"/>
              <p:nvPr/>
            </p:nvSpPr>
            <p:spPr>
              <a:xfrm>
                <a:off x="1676345" y="1589915"/>
                <a:ext cx="758281" cy="607786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145" tIns="11430" rIns="17145" bIns="11430" numCol="1" spcCol="1270" anchor="ctr" anchorCtr="0">
                <a:noAutofit/>
              </a:bodyPr>
              <a:lstStyle/>
              <a:p>
                <a:pPr marL="0" lvl="0" indent="0"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750" b="1" kern="1200"/>
                  <a:t>Kim Christodoulou</a:t>
                </a:r>
              </a:p>
              <a:p>
                <a:pPr marL="0" lvl="0" indent="0"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750" b="1" kern="1200"/>
                  <a:t>Head of Support and Safeguarding Transformation</a:t>
                </a:r>
              </a:p>
            </p:txBody>
          </p:sp>
        </p:grpSp>
        <p:cxnSp>
          <p:nvCxnSpPr>
            <p:cNvPr id="287" name="Connector: Elbow 286">
              <a:extLst>
                <a:ext uri="{FF2B5EF4-FFF2-40B4-BE49-F238E27FC236}">
                  <a16:creationId xmlns:a16="http://schemas.microsoft.com/office/drawing/2014/main" id="{79A71AC7-FF0D-A8BF-B19A-C3EAF3483910}"/>
                </a:ext>
              </a:extLst>
            </p:cNvPr>
            <p:cNvCxnSpPr>
              <a:cxnSpLocks/>
              <a:stCxn id="4" idx="2"/>
              <a:endCxn id="7" idx="0"/>
            </p:cNvCxnSpPr>
            <p:nvPr/>
          </p:nvCxnSpPr>
          <p:spPr>
            <a:xfrm rot="16200000" flipH="1">
              <a:off x="7157418" y="-479823"/>
              <a:ext cx="430552" cy="2995797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Connector: Elbow 295">
              <a:extLst>
                <a:ext uri="{FF2B5EF4-FFF2-40B4-BE49-F238E27FC236}">
                  <a16:creationId xmlns:a16="http://schemas.microsoft.com/office/drawing/2014/main" id="{3F1AC424-B217-42D8-4EAF-9ED36E7F4224}"/>
                </a:ext>
              </a:extLst>
            </p:cNvPr>
            <p:cNvCxnSpPr>
              <a:cxnSpLocks/>
              <a:stCxn id="6" idx="2"/>
              <a:endCxn id="276" idx="0"/>
            </p:cNvCxnSpPr>
            <p:nvPr/>
          </p:nvCxnSpPr>
          <p:spPr>
            <a:xfrm rot="16200000" flipH="1">
              <a:off x="4041858" y="645106"/>
              <a:ext cx="469416" cy="276350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Connector: Elbow 297">
              <a:extLst>
                <a:ext uri="{FF2B5EF4-FFF2-40B4-BE49-F238E27FC236}">
                  <a16:creationId xmlns:a16="http://schemas.microsoft.com/office/drawing/2014/main" id="{42822D38-3395-BA4D-A6E0-7F1C5EBFCB5E}"/>
                </a:ext>
              </a:extLst>
            </p:cNvPr>
            <p:cNvCxnSpPr>
              <a:cxnSpLocks/>
              <a:stCxn id="6" idx="2"/>
              <a:endCxn id="159" idx="0"/>
            </p:cNvCxnSpPr>
            <p:nvPr/>
          </p:nvCxnSpPr>
          <p:spPr>
            <a:xfrm rot="16200000" flipH="1">
              <a:off x="3520459" y="1166505"/>
              <a:ext cx="457252" cy="1708547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Connector: Elbow 299">
              <a:extLst>
                <a:ext uri="{FF2B5EF4-FFF2-40B4-BE49-F238E27FC236}">
                  <a16:creationId xmlns:a16="http://schemas.microsoft.com/office/drawing/2014/main" id="{25FF9FFF-1B0D-FA08-3967-013E0AFCBF88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3025181" y="1663575"/>
              <a:ext cx="445565" cy="722356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nector: Elbow 301">
              <a:extLst>
                <a:ext uri="{FF2B5EF4-FFF2-40B4-BE49-F238E27FC236}">
                  <a16:creationId xmlns:a16="http://schemas.microsoft.com/office/drawing/2014/main" id="{9E4286CA-9328-12D0-702E-B713FC16B8A6}"/>
                </a:ext>
              </a:extLst>
            </p:cNvPr>
            <p:cNvCxnSpPr>
              <a:cxnSpLocks/>
              <a:stCxn id="6" idx="2"/>
              <a:endCxn id="16" idx="0"/>
            </p:cNvCxnSpPr>
            <p:nvPr/>
          </p:nvCxnSpPr>
          <p:spPr>
            <a:xfrm rot="5400000">
              <a:off x="2542975" y="1898048"/>
              <a:ext cx="457732" cy="24594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Connector: Elbow 303">
              <a:extLst>
                <a:ext uri="{FF2B5EF4-FFF2-40B4-BE49-F238E27FC236}">
                  <a16:creationId xmlns:a16="http://schemas.microsoft.com/office/drawing/2014/main" id="{0ED14DE7-AEBB-EEBF-5908-A9330ECAB245}"/>
                </a:ext>
              </a:extLst>
            </p:cNvPr>
            <p:cNvCxnSpPr>
              <a:cxnSpLocks/>
              <a:stCxn id="6" idx="2"/>
              <a:endCxn id="17" idx="0"/>
            </p:cNvCxnSpPr>
            <p:nvPr/>
          </p:nvCxnSpPr>
          <p:spPr>
            <a:xfrm rot="5400000">
              <a:off x="2043095" y="1398166"/>
              <a:ext cx="457731" cy="124570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Connector: Elbow 305">
              <a:extLst>
                <a:ext uri="{FF2B5EF4-FFF2-40B4-BE49-F238E27FC236}">
                  <a16:creationId xmlns:a16="http://schemas.microsoft.com/office/drawing/2014/main" id="{D0092483-26D6-0580-E7E2-5936EEEE1B82}"/>
                </a:ext>
              </a:extLst>
            </p:cNvPr>
            <p:cNvCxnSpPr>
              <a:cxnSpLocks/>
              <a:stCxn id="6" idx="2"/>
              <a:endCxn id="18" idx="0"/>
            </p:cNvCxnSpPr>
            <p:nvPr/>
          </p:nvCxnSpPr>
          <p:spPr>
            <a:xfrm rot="5400000">
              <a:off x="1531287" y="886360"/>
              <a:ext cx="457732" cy="2269318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Connector: Elbow 307">
              <a:extLst>
                <a:ext uri="{FF2B5EF4-FFF2-40B4-BE49-F238E27FC236}">
                  <a16:creationId xmlns:a16="http://schemas.microsoft.com/office/drawing/2014/main" id="{8FEE8157-348E-845B-3DA8-4BC0634C428C}"/>
                </a:ext>
              </a:extLst>
            </p:cNvPr>
            <p:cNvCxnSpPr>
              <a:cxnSpLocks/>
              <a:stCxn id="7" idx="2"/>
              <a:endCxn id="12" idx="0"/>
            </p:cNvCxnSpPr>
            <p:nvPr/>
          </p:nvCxnSpPr>
          <p:spPr>
            <a:xfrm rot="16200000" flipH="1">
              <a:off x="9810178" y="852568"/>
              <a:ext cx="457731" cy="233690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Connector: Elbow 309">
              <a:extLst>
                <a:ext uri="{FF2B5EF4-FFF2-40B4-BE49-F238E27FC236}">
                  <a16:creationId xmlns:a16="http://schemas.microsoft.com/office/drawing/2014/main" id="{D0E5484B-71B1-AB63-D418-0DEA37D90330}"/>
                </a:ext>
              </a:extLst>
            </p:cNvPr>
            <p:cNvCxnSpPr>
              <a:cxnSpLocks/>
              <a:stCxn id="7" idx="2"/>
              <a:endCxn id="8" idx="0"/>
            </p:cNvCxnSpPr>
            <p:nvPr/>
          </p:nvCxnSpPr>
          <p:spPr>
            <a:xfrm rot="16200000" flipH="1">
              <a:off x="9316684" y="1346062"/>
              <a:ext cx="457730" cy="134991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nector: Elbow 312">
              <a:extLst>
                <a:ext uri="{FF2B5EF4-FFF2-40B4-BE49-F238E27FC236}">
                  <a16:creationId xmlns:a16="http://schemas.microsoft.com/office/drawing/2014/main" id="{7760E161-29D4-3C87-A2CE-44E6C2795157}"/>
                </a:ext>
              </a:extLst>
            </p:cNvPr>
            <p:cNvCxnSpPr>
              <a:cxnSpLocks/>
              <a:stCxn id="7" idx="2"/>
              <a:endCxn id="13" idx="0"/>
            </p:cNvCxnSpPr>
            <p:nvPr/>
          </p:nvCxnSpPr>
          <p:spPr>
            <a:xfrm rot="16200000" flipH="1">
              <a:off x="8810753" y="1851992"/>
              <a:ext cx="457729" cy="33804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Connector: Elbow 314">
              <a:extLst>
                <a:ext uri="{FF2B5EF4-FFF2-40B4-BE49-F238E27FC236}">
                  <a16:creationId xmlns:a16="http://schemas.microsoft.com/office/drawing/2014/main" id="{AC0A1E17-71CF-B8E2-CDC4-13E6A4007E40}"/>
                </a:ext>
              </a:extLst>
            </p:cNvPr>
            <p:cNvCxnSpPr>
              <a:cxnSpLocks/>
              <a:stCxn id="7" idx="2"/>
              <a:endCxn id="14" idx="0"/>
            </p:cNvCxnSpPr>
            <p:nvPr/>
          </p:nvCxnSpPr>
          <p:spPr>
            <a:xfrm rot="5400000">
              <a:off x="8268014" y="1654774"/>
              <a:ext cx="465200" cy="73995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Connector: Elbow 316">
              <a:extLst>
                <a:ext uri="{FF2B5EF4-FFF2-40B4-BE49-F238E27FC236}">
                  <a16:creationId xmlns:a16="http://schemas.microsoft.com/office/drawing/2014/main" id="{293D74F1-983B-3815-59DB-4ADC98A95F7E}"/>
                </a:ext>
              </a:extLst>
            </p:cNvPr>
            <p:cNvCxnSpPr>
              <a:cxnSpLocks/>
              <a:stCxn id="7" idx="2"/>
              <a:endCxn id="15" idx="0"/>
            </p:cNvCxnSpPr>
            <p:nvPr/>
          </p:nvCxnSpPr>
          <p:spPr>
            <a:xfrm rot="5400000">
              <a:off x="7701629" y="1088389"/>
              <a:ext cx="465200" cy="187272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0" name="TextBox 329">
            <a:extLst>
              <a:ext uri="{FF2B5EF4-FFF2-40B4-BE49-F238E27FC236}">
                <a16:creationId xmlns:a16="http://schemas.microsoft.com/office/drawing/2014/main" id="{06493082-28EF-C020-24F4-129D555A68D4}"/>
              </a:ext>
            </a:extLst>
          </p:cNvPr>
          <p:cNvSpPr txBox="1"/>
          <p:nvPr/>
        </p:nvSpPr>
        <p:spPr>
          <a:xfrm>
            <a:off x="4078558" y="548564"/>
            <a:ext cx="3491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0070C0"/>
                </a:solidFill>
              </a:rPr>
              <a:t>Adult Social Care </a:t>
            </a:r>
          </a:p>
          <a:p>
            <a:pPr algn="ctr"/>
            <a:r>
              <a:rPr lang="en-GB" b="1">
                <a:solidFill>
                  <a:srgbClr val="0070C0"/>
                </a:solidFill>
              </a:rPr>
              <a:t>Director and Head of Service Level </a:t>
            </a:r>
          </a:p>
        </p:txBody>
      </p:sp>
    </p:spTree>
    <p:extLst>
      <p:ext uri="{BB962C8B-B14F-4D97-AF65-F5344CB8AC3E}">
        <p14:creationId xmlns:p14="http://schemas.microsoft.com/office/powerpoint/2010/main" val="224726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B3C7F1-E71B-E9E8-713D-D3C21EF38EDA}"/>
              </a:ext>
            </a:extLst>
          </p:cNvPr>
          <p:cNvSpPr/>
          <p:nvPr/>
        </p:nvSpPr>
        <p:spPr>
          <a:xfrm>
            <a:off x="6769528" y="1890956"/>
            <a:ext cx="1074592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Insight, Quality &amp; Financial Services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EEA9EB4-FDA1-FA45-974A-0E4748DF3EB4}"/>
              </a:ext>
            </a:extLst>
          </p:cNvPr>
          <p:cNvSpPr/>
          <p:nvPr/>
        </p:nvSpPr>
        <p:spPr>
          <a:xfrm>
            <a:off x="5491954" y="1872846"/>
            <a:ext cx="1074592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ASC Neighbourhoods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4F8D92-AA74-D906-57D3-A1488DE58017}"/>
              </a:ext>
            </a:extLst>
          </p:cNvPr>
          <p:cNvSpPr/>
          <p:nvPr/>
        </p:nvSpPr>
        <p:spPr>
          <a:xfrm>
            <a:off x="3885423" y="1901379"/>
            <a:ext cx="1439578" cy="558800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Integrated Learning Disabilities Service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3495C3E-35CF-5419-1A16-C89703440E87}"/>
              </a:ext>
            </a:extLst>
          </p:cNvPr>
          <p:cNvSpPr/>
          <p:nvPr/>
        </p:nvSpPr>
        <p:spPr>
          <a:xfrm>
            <a:off x="2708051" y="1890392"/>
            <a:ext cx="1025511" cy="564424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Principal Social Worker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3BA8F898-ECC0-1FEC-8758-CD1371C92C4C}"/>
              </a:ext>
            </a:extLst>
          </p:cNvPr>
          <p:cNvSpPr/>
          <p:nvPr/>
        </p:nvSpPr>
        <p:spPr>
          <a:xfrm>
            <a:off x="8085158" y="1911680"/>
            <a:ext cx="1148920" cy="610133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Integrated Neighbourhood Teams </a:t>
            </a:r>
            <a:endParaRPr lang="en-GB" sz="900" b="1">
              <a:solidFill>
                <a:srgbClr val="FF0000"/>
              </a:solidFill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2F49EEE3-3DE1-92DA-EE45-73B2BFA99E9D}"/>
              </a:ext>
            </a:extLst>
          </p:cNvPr>
          <p:cNvGrpSpPr/>
          <p:nvPr/>
        </p:nvGrpSpPr>
        <p:grpSpPr>
          <a:xfrm>
            <a:off x="9315656" y="1900083"/>
            <a:ext cx="1148920" cy="621730"/>
            <a:chOff x="1678973" y="1514474"/>
            <a:chExt cx="828002" cy="524295"/>
          </a:xfrm>
          <a:solidFill>
            <a:schemeClr val="bg1"/>
          </a:solidFill>
        </p:grpSpPr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6C296923-CBA1-FDF8-D933-89EE0D41E4BF}"/>
                </a:ext>
              </a:extLst>
            </p:cNvPr>
            <p:cNvSpPr/>
            <p:nvPr/>
          </p:nvSpPr>
          <p:spPr>
            <a:xfrm>
              <a:off x="1678973" y="1514474"/>
              <a:ext cx="828002" cy="524295"/>
            </a:xfrm>
            <a:prstGeom prst="roundRect">
              <a:avLst>
                <a:gd name="adj" fmla="val 10000"/>
              </a:avLst>
            </a:prstGeom>
            <a:grpFill/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900"/>
            </a:p>
          </p:txBody>
        </p:sp>
        <p:sp>
          <p:nvSpPr>
            <p:cNvPr id="94" name="Rectangle: Rounded Corners 6">
              <a:extLst>
                <a:ext uri="{FF2B5EF4-FFF2-40B4-BE49-F238E27FC236}">
                  <a16:creationId xmlns:a16="http://schemas.microsoft.com/office/drawing/2014/main" id="{267620DB-7EDF-6873-1AD1-BB29B29621A8}"/>
                </a:ext>
              </a:extLst>
            </p:cNvPr>
            <p:cNvSpPr txBox="1"/>
            <p:nvPr/>
          </p:nvSpPr>
          <p:spPr>
            <a:xfrm>
              <a:off x="1737765" y="1601165"/>
              <a:ext cx="710418" cy="334370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b="1" kern="1200"/>
                <a:t>Head of Support and Safeguarding Transformation</a:t>
              </a:r>
            </a:p>
          </p:txBody>
        </p:sp>
      </p:grp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C792B834-C903-74A4-4CB8-2A48E262D28F}"/>
              </a:ext>
            </a:extLst>
          </p:cNvPr>
          <p:cNvSpPr/>
          <p:nvPr/>
        </p:nvSpPr>
        <p:spPr>
          <a:xfrm>
            <a:off x="4783768" y="58189"/>
            <a:ext cx="2560841" cy="558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Executive Director of Adults and Health</a:t>
            </a:r>
          </a:p>
          <a:p>
            <a:pPr algn="ctr"/>
            <a:r>
              <a:rPr lang="en-GB" sz="900" b="1"/>
              <a:t>Director of Adult Social Services (DASS)</a:t>
            </a:r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3FC04DDA-2B77-1AC2-E5C4-3B0E8BE6B281}"/>
              </a:ext>
            </a:extLst>
          </p:cNvPr>
          <p:cNvSpPr/>
          <p:nvPr/>
        </p:nvSpPr>
        <p:spPr>
          <a:xfrm>
            <a:off x="4355096" y="778933"/>
            <a:ext cx="3418185" cy="5588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Director of ASC Operations and </a:t>
            </a:r>
          </a:p>
          <a:p>
            <a:pPr algn="ctr"/>
            <a:r>
              <a:rPr lang="en-GB" sz="900" b="1"/>
              <a:t>Deputy Director of Adult Social Services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5368A371-7238-F1EE-E2EC-237B44AA7BC5}"/>
              </a:ext>
            </a:extLst>
          </p:cNvPr>
          <p:cNvCxnSpPr>
            <a:cxnSpLocks/>
            <a:stCxn id="107" idx="2"/>
          </p:cNvCxnSpPr>
          <p:nvPr/>
        </p:nvCxnSpPr>
        <p:spPr>
          <a:xfrm>
            <a:off x="6064189" y="616189"/>
            <a:ext cx="0" cy="1627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F10D59D-ABBD-28C2-5664-0F8D9177475C}"/>
              </a:ext>
            </a:extLst>
          </p:cNvPr>
          <p:cNvCxnSpPr>
            <a:cxnSpLocks/>
            <a:stCxn id="108" idx="2"/>
          </p:cNvCxnSpPr>
          <p:nvPr/>
        </p:nvCxnSpPr>
        <p:spPr>
          <a:xfrm flipH="1">
            <a:off x="6064188" y="1337734"/>
            <a:ext cx="1" cy="1778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FE9F4FB-BB86-DFFB-6E36-B551F7E5BDBF}"/>
              </a:ext>
            </a:extLst>
          </p:cNvPr>
          <p:cNvCxnSpPr/>
          <p:nvPr/>
        </p:nvCxnSpPr>
        <p:spPr>
          <a:xfrm flipH="1">
            <a:off x="4682057" y="1515535"/>
            <a:ext cx="84872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867EFF9-F8EB-2BF4-C38E-1A9E963F8363}"/>
              </a:ext>
            </a:extLst>
          </p:cNvPr>
          <p:cNvCxnSpPr/>
          <p:nvPr/>
        </p:nvCxnSpPr>
        <p:spPr>
          <a:xfrm flipH="1">
            <a:off x="4605212" y="1515535"/>
            <a:ext cx="7684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2DF3CD51-96C6-3E89-ECD7-5B7EF3336695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4605212" y="1522658"/>
            <a:ext cx="4433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02C7D33A-09A4-ED53-DA87-6D7854DFFA29}"/>
              </a:ext>
            </a:extLst>
          </p:cNvPr>
          <p:cNvCxnSpPr>
            <a:cxnSpLocks/>
          </p:cNvCxnSpPr>
          <p:nvPr/>
        </p:nvCxnSpPr>
        <p:spPr>
          <a:xfrm flipH="1" flipV="1">
            <a:off x="3165633" y="1512235"/>
            <a:ext cx="1439579" cy="33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13E8CFE1-36B8-4118-0FD3-20FD66DAD8E7}"/>
              </a:ext>
            </a:extLst>
          </p:cNvPr>
          <p:cNvCxnSpPr>
            <a:cxnSpLocks/>
          </p:cNvCxnSpPr>
          <p:nvPr/>
        </p:nvCxnSpPr>
        <p:spPr>
          <a:xfrm flipV="1">
            <a:off x="5927668" y="1512235"/>
            <a:ext cx="0" cy="36061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860882C-94CB-A977-C8E2-AC2828B5F751}"/>
              </a:ext>
            </a:extLst>
          </p:cNvPr>
          <p:cNvCxnSpPr/>
          <p:nvPr/>
        </p:nvCxnSpPr>
        <p:spPr>
          <a:xfrm flipH="1">
            <a:off x="5530778" y="1515535"/>
            <a:ext cx="9757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80422231-7E3B-4E3C-EEFE-0B778C5E3298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7300994" y="1512235"/>
            <a:ext cx="5830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4DC97F4E-88EB-D458-1931-DB52CF0E6CBE}"/>
              </a:ext>
            </a:extLst>
          </p:cNvPr>
          <p:cNvCxnSpPr/>
          <p:nvPr/>
        </p:nvCxnSpPr>
        <p:spPr>
          <a:xfrm>
            <a:off x="5628352" y="1515535"/>
            <a:ext cx="99016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9F94F28B-5EA3-9663-3011-998E9FA28419}"/>
              </a:ext>
            </a:extLst>
          </p:cNvPr>
          <p:cNvCxnSpPr>
            <a:cxnSpLocks/>
          </p:cNvCxnSpPr>
          <p:nvPr/>
        </p:nvCxnSpPr>
        <p:spPr>
          <a:xfrm>
            <a:off x="6618514" y="1515535"/>
            <a:ext cx="3271602" cy="249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3712680-17DE-47B1-03E4-BE34A3F8E6EC}"/>
              </a:ext>
            </a:extLst>
          </p:cNvPr>
          <p:cNvCxnSpPr>
            <a:cxnSpLocks/>
            <a:stCxn id="70" idx="0"/>
          </p:cNvCxnSpPr>
          <p:nvPr/>
        </p:nvCxnSpPr>
        <p:spPr>
          <a:xfrm flipV="1">
            <a:off x="8659618" y="1540525"/>
            <a:ext cx="0" cy="37115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10CDC1AB-FACD-8D15-2A9E-2C27D7FF3407}"/>
              </a:ext>
            </a:extLst>
          </p:cNvPr>
          <p:cNvCxnSpPr>
            <a:cxnSpLocks/>
          </p:cNvCxnSpPr>
          <p:nvPr/>
        </p:nvCxnSpPr>
        <p:spPr>
          <a:xfrm flipH="1" flipV="1">
            <a:off x="9877926" y="1522658"/>
            <a:ext cx="5830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54501FD-EB53-649C-BEEF-E328F1463F2A}"/>
              </a:ext>
            </a:extLst>
          </p:cNvPr>
          <p:cNvGrpSpPr/>
          <p:nvPr/>
        </p:nvGrpSpPr>
        <p:grpSpPr>
          <a:xfrm>
            <a:off x="3104704" y="3895392"/>
            <a:ext cx="832253" cy="722074"/>
            <a:chOff x="261489" y="506343"/>
            <a:chExt cx="943728" cy="653806"/>
          </a:xfrm>
          <a:noFill/>
        </p:grpSpPr>
        <p:sp>
          <p:nvSpPr>
            <p:cNvPr id="165" name="Rectangle: Rounded Corners 164">
              <a:extLst>
                <a:ext uri="{FF2B5EF4-FFF2-40B4-BE49-F238E27FC236}">
                  <a16:creationId xmlns:a16="http://schemas.microsoft.com/office/drawing/2014/main" id="{605C8845-D1AB-1A12-6D13-26E67B2829AD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6" name="Rectangle: Rounded Corners 4">
              <a:extLst>
                <a:ext uri="{FF2B5EF4-FFF2-40B4-BE49-F238E27FC236}">
                  <a16:creationId xmlns:a16="http://schemas.microsoft.com/office/drawing/2014/main" id="{3C229C5C-9A0D-7EA6-0A5E-8FFA11DC3EA9}"/>
                </a:ext>
              </a:extLst>
            </p:cNvPr>
            <p:cNvSpPr txBox="1"/>
            <p:nvPr/>
          </p:nvSpPr>
          <p:spPr>
            <a:xfrm>
              <a:off x="261489" y="506343"/>
              <a:ext cx="943728" cy="653806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Mental Health Practice Development Lead</a:t>
              </a:r>
              <a:endParaRPr lang="en-US" sz="900" i="1" kern="1200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05B2C08D-F8D2-FFE2-BFA7-027E8B1A5707}"/>
              </a:ext>
            </a:extLst>
          </p:cNvPr>
          <p:cNvGrpSpPr/>
          <p:nvPr/>
        </p:nvGrpSpPr>
        <p:grpSpPr>
          <a:xfrm>
            <a:off x="3108696" y="4654306"/>
            <a:ext cx="841068" cy="517765"/>
            <a:chOff x="262158" y="461139"/>
            <a:chExt cx="992442" cy="633731"/>
          </a:xfrm>
          <a:noFill/>
        </p:grpSpPr>
        <p:sp>
          <p:nvSpPr>
            <p:cNvPr id="163" name="Rectangle: Rounded Corners 162">
              <a:extLst>
                <a:ext uri="{FF2B5EF4-FFF2-40B4-BE49-F238E27FC236}">
                  <a16:creationId xmlns:a16="http://schemas.microsoft.com/office/drawing/2014/main" id="{F0FF5C40-62B5-E2CC-3901-093DDAE25846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4" name="Rectangle: Rounded Corners 4">
              <a:extLst>
                <a:ext uri="{FF2B5EF4-FFF2-40B4-BE49-F238E27FC236}">
                  <a16:creationId xmlns:a16="http://schemas.microsoft.com/office/drawing/2014/main" id="{FD7E57E0-BCA3-05FB-E39E-27ECE4180372}"/>
                </a:ext>
              </a:extLst>
            </p:cNvPr>
            <p:cNvSpPr txBox="1"/>
            <p:nvPr/>
          </p:nvSpPr>
          <p:spPr>
            <a:xfrm>
              <a:off x="276904" y="461139"/>
              <a:ext cx="977696" cy="633731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Trauma Practice Educator </a:t>
              </a:r>
              <a:r>
                <a:rPr lang="en-US" sz="900" kern="1200" dirty="0"/>
                <a:t>Lead</a:t>
              </a:r>
              <a:endParaRPr lang="en-US" sz="900" i="1" kern="1200" dirty="0"/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3A1A695A-7691-F0C8-2CC3-E51D807B9E63}"/>
              </a:ext>
            </a:extLst>
          </p:cNvPr>
          <p:cNvGrpSpPr/>
          <p:nvPr/>
        </p:nvGrpSpPr>
        <p:grpSpPr>
          <a:xfrm>
            <a:off x="3085204" y="5279779"/>
            <a:ext cx="832254" cy="478409"/>
            <a:chOff x="1678973" y="2940043"/>
            <a:chExt cx="828002" cy="535956"/>
          </a:xfrm>
        </p:grpSpPr>
        <p:sp>
          <p:nvSpPr>
            <p:cNvPr id="161" name="Rectangle: Rounded Corners 160">
              <a:extLst>
                <a:ext uri="{FF2B5EF4-FFF2-40B4-BE49-F238E27FC236}">
                  <a16:creationId xmlns:a16="http://schemas.microsoft.com/office/drawing/2014/main" id="{8AC38A96-308D-04F5-6AC9-881744A28316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2" name="Rectangle: Rounded Corners 10">
              <a:extLst>
                <a:ext uri="{FF2B5EF4-FFF2-40B4-BE49-F238E27FC236}">
                  <a16:creationId xmlns:a16="http://schemas.microsoft.com/office/drawing/2014/main" id="{706F6D55-F72D-63A8-7938-83C0E707E5A2}"/>
                </a:ext>
              </a:extLst>
            </p:cNvPr>
            <p:cNvSpPr txBox="1"/>
            <p:nvPr/>
          </p:nvSpPr>
          <p:spPr>
            <a:xfrm>
              <a:off x="1682367" y="2982416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Lead Practitioner - Autism</a:t>
              </a:r>
              <a:endParaRPr lang="en-US" sz="900" kern="1200" dirty="0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4E4C0BD3-7935-C9C1-8AFF-7D792984FC77}"/>
              </a:ext>
            </a:extLst>
          </p:cNvPr>
          <p:cNvGrpSpPr/>
          <p:nvPr/>
        </p:nvGrpSpPr>
        <p:grpSpPr>
          <a:xfrm>
            <a:off x="3101874" y="3283286"/>
            <a:ext cx="828000" cy="468000"/>
            <a:chOff x="1678973" y="3652828"/>
            <a:chExt cx="828002" cy="524295"/>
          </a:xfrm>
        </p:grpSpPr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D0459C71-4F1B-905D-0078-AD35E2411653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0" name="Rectangle: Rounded Corners 12">
              <a:extLst>
                <a:ext uri="{FF2B5EF4-FFF2-40B4-BE49-F238E27FC236}">
                  <a16:creationId xmlns:a16="http://schemas.microsoft.com/office/drawing/2014/main" id="{8CC6FFF3-01CA-4DF1-EA69-A95D9AE6DF68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Practice Development Lead</a:t>
              </a:r>
              <a:endParaRPr lang="en-US" sz="900" kern="1200" dirty="0"/>
            </a:p>
          </p:txBody>
        </p:sp>
      </p:grp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5C3DA865-5BDB-373B-5767-1F8142429105}"/>
              </a:ext>
            </a:extLst>
          </p:cNvPr>
          <p:cNvCxnSpPr>
            <a:cxnSpLocks/>
          </p:cNvCxnSpPr>
          <p:nvPr/>
        </p:nvCxnSpPr>
        <p:spPr>
          <a:xfrm>
            <a:off x="2912447" y="2473243"/>
            <a:ext cx="23838" cy="37312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36A1F026-F36B-9B6A-4055-E11F518C21E1}"/>
              </a:ext>
            </a:extLst>
          </p:cNvPr>
          <p:cNvCxnSpPr>
            <a:cxnSpLocks/>
          </p:cNvCxnSpPr>
          <p:nvPr/>
        </p:nvCxnSpPr>
        <p:spPr>
          <a:xfrm flipH="1" flipV="1">
            <a:off x="2923639" y="6199410"/>
            <a:ext cx="169521" cy="34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630E6E7D-6474-8B49-66DF-0E0F29D60E65}"/>
              </a:ext>
            </a:extLst>
          </p:cNvPr>
          <p:cNvGrpSpPr/>
          <p:nvPr/>
        </p:nvGrpSpPr>
        <p:grpSpPr>
          <a:xfrm>
            <a:off x="4476330" y="2700948"/>
            <a:ext cx="817101" cy="345357"/>
            <a:chOff x="1678973" y="801689"/>
            <a:chExt cx="828002" cy="524295"/>
          </a:xfrm>
        </p:grpSpPr>
        <p:sp>
          <p:nvSpPr>
            <p:cNvPr id="277" name="Rectangle: Rounded Corners 276">
              <a:extLst>
                <a:ext uri="{FF2B5EF4-FFF2-40B4-BE49-F238E27FC236}">
                  <a16:creationId xmlns:a16="http://schemas.microsoft.com/office/drawing/2014/main" id="{D81CF2EC-2A7A-E0BA-E56B-2D118CBDE5F2}"/>
                </a:ext>
              </a:extLst>
            </p:cNvPr>
            <p:cNvSpPr/>
            <p:nvPr/>
          </p:nvSpPr>
          <p:spPr>
            <a:xfrm>
              <a:off x="1678973" y="801689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8" name="Rectangle: Rounded Corners 4">
              <a:extLst>
                <a:ext uri="{FF2B5EF4-FFF2-40B4-BE49-F238E27FC236}">
                  <a16:creationId xmlns:a16="http://schemas.microsoft.com/office/drawing/2014/main" id="{D05EBC85-B0D1-6357-D8E4-22F22EAACBB7}"/>
                </a:ext>
              </a:extLst>
            </p:cNvPr>
            <p:cNvSpPr txBox="1"/>
            <p:nvPr/>
          </p:nvSpPr>
          <p:spPr>
            <a:xfrm>
              <a:off x="1756259" y="904669"/>
              <a:ext cx="673430" cy="26182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/>
                <a:t>Social Work</a:t>
              </a:r>
              <a:endParaRPr lang="en-US" sz="900" i="1" dirty="0"/>
            </a:p>
          </p:txBody>
        </p:sp>
      </p:grp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5A3E7E76-6454-AFC6-827D-81A6964C24FE}"/>
              </a:ext>
            </a:extLst>
          </p:cNvPr>
          <p:cNvGrpSpPr/>
          <p:nvPr/>
        </p:nvGrpSpPr>
        <p:grpSpPr>
          <a:xfrm>
            <a:off x="4483008" y="3181804"/>
            <a:ext cx="808215" cy="333275"/>
            <a:chOff x="1678973" y="1514474"/>
            <a:chExt cx="828002" cy="524295"/>
          </a:xfrm>
        </p:grpSpPr>
        <p:sp>
          <p:nvSpPr>
            <p:cNvPr id="275" name="Rectangle: Rounded Corners 274">
              <a:extLst>
                <a:ext uri="{FF2B5EF4-FFF2-40B4-BE49-F238E27FC236}">
                  <a16:creationId xmlns:a16="http://schemas.microsoft.com/office/drawing/2014/main" id="{A261C961-1C86-BDD8-B7FD-B742401B48FB}"/>
                </a:ext>
              </a:extLst>
            </p:cNvPr>
            <p:cNvSpPr/>
            <p:nvPr/>
          </p:nvSpPr>
          <p:spPr>
            <a:xfrm>
              <a:off x="1678973" y="1514474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6" name="Rectangle: Rounded Corners 6">
              <a:extLst>
                <a:ext uri="{FF2B5EF4-FFF2-40B4-BE49-F238E27FC236}">
                  <a16:creationId xmlns:a16="http://schemas.microsoft.com/office/drawing/2014/main" id="{183EC559-A5D6-AAF0-44AA-68EA3CA5A530}"/>
                </a:ext>
              </a:extLst>
            </p:cNvPr>
            <p:cNvSpPr txBox="1"/>
            <p:nvPr/>
          </p:nvSpPr>
          <p:spPr>
            <a:xfrm>
              <a:off x="1757797" y="1614111"/>
              <a:ext cx="721358" cy="230789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Psychiatry</a:t>
              </a:r>
            </a:p>
          </p:txBody>
        </p:sp>
      </p:grp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C7581DEC-9E5E-4609-DA9A-B00F0A7D1D1B}"/>
              </a:ext>
            </a:extLst>
          </p:cNvPr>
          <p:cNvGrpSpPr/>
          <p:nvPr/>
        </p:nvGrpSpPr>
        <p:grpSpPr>
          <a:xfrm>
            <a:off x="4478877" y="3623358"/>
            <a:ext cx="812346" cy="499043"/>
            <a:chOff x="1678973" y="2217091"/>
            <a:chExt cx="828002" cy="534462"/>
          </a:xfrm>
        </p:grpSpPr>
        <p:sp>
          <p:nvSpPr>
            <p:cNvPr id="273" name="Rectangle: Rounded Corners 272">
              <a:extLst>
                <a:ext uri="{FF2B5EF4-FFF2-40B4-BE49-F238E27FC236}">
                  <a16:creationId xmlns:a16="http://schemas.microsoft.com/office/drawing/2014/main" id="{1B0674EA-9F6E-B2C3-C064-8C271A30464D}"/>
                </a:ext>
              </a:extLst>
            </p:cNvPr>
            <p:cNvSpPr/>
            <p:nvPr/>
          </p:nvSpPr>
          <p:spPr>
            <a:xfrm>
              <a:off x="1678973" y="222725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4" name="Rectangle: Rounded Corners 8">
              <a:extLst>
                <a:ext uri="{FF2B5EF4-FFF2-40B4-BE49-F238E27FC236}">
                  <a16:creationId xmlns:a16="http://schemas.microsoft.com/office/drawing/2014/main" id="{C6D20607-0E29-653E-8DFC-224D35CBF07E}"/>
                </a:ext>
              </a:extLst>
            </p:cNvPr>
            <p:cNvSpPr txBox="1"/>
            <p:nvPr/>
          </p:nvSpPr>
          <p:spPr>
            <a:xfrm>
              <a:off x="1694329" y="2217091"/>
              <a:ext cx="797290" cy="525491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Psychological Therapy</a:t>
              </a:r>
            </a:p>
          </p:txBody>
        </p: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E4E13FD8-CA91-86AB-B643-53370F4BD3CA}"/>
              </a:ext>
            </a:extLst>
          </p:cNvPr>
          <p:cNvGrpSpPr/>
          <p:nvPr/>
        </p:nvGrpSpPr>
        <p:grpSpPr>
          <a:xfrm>
            <a:off x="4492809" y="4240173"/>
            <a:ext cx="790680" cy="333837"/>
            <a:chOff x="1678973" y="2940043"/>
            <a:chExt cx="828002" cy="524295"/>
          </a:xfrm>
        </p:grpSpPr>
        <p:sp>
          <p:nvSpPr>
            <p:cNvPr id="271" name="Rectangle: Rounded Corners 270">
              <a:extLst>
                <a:ext uri="{FF2B5EF4-FFF2-40B4-BE49-F238E27FC236}">
                  <a16:creationId xmlns:a16="http://schemas.microsoft.com/office/drawing/2014/main" id="{0DD01EAB-EFE4-FE5F-3930-E953724ADADF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2" name="Rectangle: Rounded Corners 10">
              <a:extLst>
                <a:ext uri="{FF2B5EF4-FFF2-40B4-BE49-F238E27FC236}">
                  <a16:creationId xmlns:a16="http://schemas.microsoft.com/office/drawing/2014/main" id="{1231E694-A022-BC04-38C3-80A9065A2930}"/>
                </a:ext>
              </a:extLst>
            </p:cNvPr>
            <p:cNvSpPr txBox="1"/>
            <p:nvPr/>
          </p:nvSpPr>
          <p:spPr>
            <a:xfrm>
              <a:off x="1688138" y="3029727"/>
              <a:ext cx="769570" cy="304119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Clinical Nursing</a:t>
              </a:r>
            </a:p>
          </p:txBody>
        </p: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7C450C71-EF91-CD41-D580-3DC9CC94829E}"/>
              </a:ext>
            </a:extLst>
          </p:cNvPr>
          <p:cNvGrpSpPr/>
          <p:nvPr/>
        </p:nvGrpSpPr>
        <p:grpSpPr>
          <a:xfrm>
            <a:off x="4476330" y="4693870"/>
            <a:ext cx="808214" cy="416705"/>
            <a:chOff x="1678973" y="3652828"/>
            <a:chExt cx="828002" cy="524295"/>
          </a:xfrm>
        </p:grpSpPr>
        <p:sp>
          <p:nvSpPr>
            <p:cNvPr id="269" name="Rectangle: Rounded Corners 268">
              <a:extLst>
                <a:ext uri="{FF2B5EF4-FFF2-40B4-BE49-F238E27FC236}">
                  <a16:creationId xmlns:a16="http://schemas.microsoft.com/office/drawing/2014/main" id="{37AE8E79-B866-6ED6-2E38-D06F7A52B148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0" name="Rectangle: Rounded Corners 12">
              <a:extLst>
                <a:ext uri="{FF2B5EF4-FFF2-40B4-BE49-F238E27FC236}">
                  <a16:creationId xmlns:a16="http://schemas.microsoft.com/office/drawing/2014/main" id="{1EFEA768-AA1A-10F5-7848-25F9FC75F04E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Speech Therapy</a:t>
              </a:r>
            </a:p>
          </p:txBody>
        </p: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E6111B2A-559C-106F-4A4E-F6B990A8AFA9}"/>
              </a:ext>
            </a:extLst>
          </p:cNvPr>
          <p:cNvGrpSpPr/>
          <p:nvPr/>
        </p:nvGrpSpPr>
        <p:grpSpPr>
          <a:xfrm>
            <a:off x="4470319" y="5227391"/>
            <a:ext cx="828000" cy="468000"/>
            <a:chOff x="1678973" y="3652828"/>
            <a:chExt cx="828002" cy="524295"/>
          </a:xfrm>
        </p:grpSpPr>
        <p:sp>
          <p:nvSpPr>
            <p:cNvPr id="267" name="Rectangle: Rounded Corners 266">
              <a:extLst>
                <a:ext uri="{FF2B5EF4-FFF2-40B4-BE49-F238E27FC236}">
                  <a16:creationId xmlns:a16="http://schemas.microsoft.com/office/drawing/2014/main" id="{5C649BAB-BB73-ABE9-E256-EBE558ABA4C8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68" name="Rectangle: Rounded Corners 12">
              <a:extLst>
                <a:ext uri="{FF2B5EF4-FFF2-40B4-BE49-F238E27FC236}">
                  <a16:creationId xmlns:a16="http://schemas.microsoft.com/office/drawing/2014/main" id="{6073B98F-7804-DC09-2F62-A7BF6C00233D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/>
                <a:t>Accessible Information</a:t>
              </a:r>
              <a:endParaRPr lang="en-US" sz="900" kern="1200"/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13B20CE5-35D0-26C1-CD08-F4E150BAC9F1}"/>
              </a:ext>
            </a:extLst>
          </p:cNvPr>
          <p:cNvGrpSpPr/>
          <p:nvPr/>
        </p:nvGrpSpPr>
        <p:grpSpPr>
          <a:xfrm>
            <a:off x="4453689" y="5813726"/>
            <a:ext cx="845156" cy="443349"/>
            <a:chOff x="1678973" y="3652828"/>
            <a:chExt cx="828002" cy="524295"/>
          </a:xfrm>
        </p:grpSpPr>
        <p:sp>
          <p:nvSpPr>
            <p:cNvPr id="265" name="Rectangle: Rounded Corners 264">
              <a:extLst>
                <a:ext uri="{FF2B5EF4-FFF2-40B4-BE49-F238E27FC236}">
                  <a16:creationId xmlns:a16="http://schemas.microsoft.com/office/drawing/2014/main" id="{9A432731-B4B0-F152-4E6D-595E28B3645C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66" name="Rectangle: Rounded Corners 12">
              <a:extLst>
                <a:ext uri="{FF2B5EF4-FFF2-40B4-BE49-F238E27FC236}">
                  <a16:creationId xmlns:a16="http://schemas.microsoft.com/office/drawing/2014/main" id="{0AC50A4B-1929-318F-8DFA-267E5AD6DD6B}"/>
                </a:ext>
              </a:extLst>
            </p:cNvPr>
            <p:cNvSpPr txBox="1"/>
            <p:nvPr/>
          </p:nvSpPr>
          <p:spPr>
            <a:xfrm>
              <a:off x="1702217" y="3677661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Occupational </a:t>
              </a:r>
              <a:r>
                <a:rPr lang="en-US" sz="900" kern="1200" dirty="0"/>
                <a:t> Therapy</a:t>
              </a:r>
            </a:p>
          </p:txBody>
        </p:sp>
      </p:grp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05EDB6C5-3D09-1C5D-6A05-BCA8E6A83D47}"/>
              </a:ext>
            </a:extLst>
          </p:cNvPr>
          <p:cNvCxnSpPr>
            <a:cxnSpLocks/>
          </p:cNvCxnSpPr>
          <p:nvPr/>
        </p:nvCxnSpPr>
        <p:spPr>
          <a:xfrm>
            <a:off x="4302578" y="2473243"/>
            <a:ext cx="975" cy="352663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6" name="Group 305">
            <a:extLst>
              <a:ext uri="{FF2B5EF4-FFF2-40B4-BE49-F238E27FC236}">
                <a16:creationId xmlns:a16="http://schemas.microsoft.com/office/drawing/2014/main" id="{3FFBF6BE-28A7-9F4E-359C-1F8BC960DA2D}"/>
              </a:ext>
            </a:extLst>
          </p:cNvPr>
          <p:cNvGrpSpPr/>
          <p:nvPr/>
        </p:nvGrpSpPr>
        <p:grpSpPr>
          <a:xfrm>
            <a:off x="6027587" y="2597672"/>
            <a:ext cx="1023680" cy="1241305"/>
            <a:chOff x="1627164" y="1243407"/>
            <a:chExt cx="815831" cy="496595"/>
          </a:xfrm>
          <a:noFill/>
        </p:grpSpPr>
        <p:sp>
          <p:nvSpPr>
            <p:cNvPr id="316" name="Rectangle: Rounded Corners 315">
              <a:extLst>
                <a:ext uri="{FF2B5EF4-FFF2-40B4-BE49-F238E27FC236}">
                  <a16:creationId xmlns:a16="http://schemas.microsoft.com/office/drawing/2014/main" id="{B3897FE2-FE9E-2D32-B804-FB9EB33619D8}"/>
                </a:ext>
              </a:extLst>
            </p:cNvPr>
            <p:cNvSpPr/>
            <p:nvPr/>
          </p:nvSpPr>
          <p:spPr>
            <a:xfrm>
              <a:off x="1627164" y="1243407"/>
              <a:ext cx="815831" cy="4965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17" name="Rectangle: Rounded Corners 6">
              <a:extLst>
                <a:ext uri="{FF2B5EF4-FFF2-40B4-BE49-F238E27FC236}">
                  <a16:creationId xmlns:a16="http://schemas.microsoft.com/office/drawing/2014/main" id="{625F600A-436B-694E-1A18-B673731284EF}"/>
                </a:ext>
              </a:extLst>
            </p:cNvPr>
            <p:cNvSpPr txBox="1"/>
            <p:nvPr/>
          </p:nvSpPr>
          <p:spPr>
            <a:xfrm>
              <a:off x="1641708" y="1257952"/>
              <a:ext cx="784226" cy="4675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tabLst>
                  <a:tab pos="0" algn="l"/>
                </a:tabLst>
              </a:pPr>
              <a:r>
                <a:rPr lang="en-US" sz="900" kern="1200" dirty="0" err="1"/>
                <a:t>Neighbourhoods</a:t>
              </a:r>
              <a:r>
                <a:rPr lang="en-US" sz="900" kern="1200" dirty="0"/>
                <a:t> 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5 </a:t>
              </a:r>
              <a:r>
                <a:rPr lang="en-US" sz="800" kern="1200" dirty="0" err="1"/>
                <a:t>Neighbourhoods</a:t>
              </a:r>
              <a:endParaRPr lang="en-US" sz="800" dirty="0"/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Placement Reviews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dirty="0"/>
                <a:t>ASC Specialist Support</a:t>
              </a:r>
              <a:r>
                <a:rPr lang="en-US" sz="800" kern="1200" dirty="0"/>
                <a:t> Team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Refugee Response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 MTFS Reviews</a:t>
              </a:r>
            </a:p>
          </p:txBody>
        </p:sp>
      </p:grpSp>
      <p:grpSp>
        <p:nvGrpSpPr>
          <p:cNvPr id="307" name="Group 306">
            <a:extLst>
              <a:ext uri="{FF2B5EF4-FFF2-40B4-BE49-F238E27FC236}">
                <a16:creationId xmlns:a16="http://schemas.microsoft.com/office/drawing/2014/main" id="{E97E862D-EF34-F1A7-97BA-B0E96154A1C2}"/>
              </a:ext>
            </a:extLst>
          </p:cNvPr>
          <p:cNvGrpSpPr/>
          <p:nvPr/>
        </p:nvGrpSpPr>
        <p:grpSpPr>
          <a:xfrm>
            <a:off x="6031647" y="3967249"/>
            <a:ext cx="1019620" cy="544483"/>
            <a:chOff x="1627164" y="2485078"/>
            <a:chExt cx="815831" cy="496595"/>
          </a:xfrm>
          <a:noFill/>
        </p:grpSpPr>
        <p:sp>
          <p:nvSpPr>
            <p:cNvPr id="314" name="Rectangle: Rounded Corners 313">
              <a:extLst>
                <a:ext uri="{FF2B5EF4-FFF2-40B4-BE49-F238E27FC236}">
                  <a16:creationId xmlns:a16="http://schemas.microsoft.com/office/drawing/2014/main" id="{C0EC4BD8-68B8-14F2-65E9-4EB39B02F2CD}"/>
                </a:ext>
              </a:extLst>
            </p:cNvPr>
            <p:cNvSpPr/>
            <p:nvPr/>
          </p:nvSpPr>
          <p:spPr>
            <a:xfrm>
              <a:off x="1627164" y="2485078"/>
              <a:ext cx="815831" cy="4965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15" name="Rectangle: Rounded Corners 10">
              <a:extLst>
                <a:ext uri="{FF2B5EF4-FFF2-40B4-BE49-F238E27FC236}">
                  <a16:creationId xmlns:a16="http://schemas.microsoft.com/office/drawing/2014/main" id="{134C926D-8619-A99C-3109-52465C030F2C}"/>
                </a:ext>
              </a:extLst>
            </p:cNvPr>
            <p:cNvSpPr txBox="1"/>
            <p:nvPr/>
          </p:nvSpPr>
          <p:spPr>
            <a:xfrm>
              <a:off x="1641709" y="2499623"/>
              <a:ext cx="786741" cy="4675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Safeguarding (MASH and </a:t>
              </a:r>
              <a:r>
                <a:rPr lang="en-US" sz="900" kern="1200" dirty="0" err="1"/>
                <a:t>DoLS</a:t>
              </a:r>
              <a:r>
                <a:rPr lang="en-US" sz="900" kern="1200" dirty="0"/>
                <a:t>)</a:t>
              </a:r>
              <a:endParaRPr lang="en-US" sz="900" i="1" kern="1200" dirty="0"/>
            </a:p>
          </p:txBody>
        </p:sp>
      </p:grpSp>
      <p:grpSp>
        <p:nvGrpSpPr>
          <p:cNvPr id="309" name="Group 308">
            <a:extLst>
              <a:ext uri="{FF2B5EF4-FFF2-40B4-BE49-F238E27FC236}">
                <a16:creationId xmlns:a16="http://schemas.microsoft.com/office/drawing/2014/main" id="{4B82909E-C69F-9D51-1EBC-663A4D67DDB6}"/>
              </a:ext>
            </a:extLst>
          </p:cNvPr>
          <p:cNvGrpSpPr/>
          <p:nvPr/>
        </p:nvGrpSpPr>
        <p:grpSpPr>
          <a:xfrm>
            <a:off x="6065387" y="4633280"/>
            <a:ext cx="985880" cy="314157"/>
            <a:chOff x="1627163" y="3726749"/>
            <a:chExt cx="835200" cy="496958"/>
          </a:xfrm>
          <a:noFill/>
        </p:grpSpPr>
        <p:sp>
          <p:nvSpPr>
            <p:cNvPr id="310" name="Rectangle: Rounded Corners 309">
              <a:extLst>
                <a:ext uri="{FF2B5EF4-FFF2-40B4-BE49-F238E27FC236}">
                  <a16:creationId xmlns:a16="http://schemas.microsoft.com/office/drawing/2014/main" id="{B7E39453-C7F0-7A0D-C9EB-87A79B96B6D0}"/>
                </a:ext>
              </a:extLst>
            </p:cNvPr>
            <p:cNvSpPr/>
            <p:nvPr/>
          </p:nvSpPr>
          <p:spPr>
            <a:xfrm>
              <a:off x="1627163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11" name="Rectangle: Rounded Corners 14">
              <a:extLst>
                <a:ext uri="{FF2B5EF4-FFF2-40B4-BE49-F238E27FC236}">
                  <a16:creationId xmlns:a16="http://schemas.microsoft.com/office/drawing/2014/main" id="{8F5B07DA-DBEE-BB26-4B12-D1084F8432F4}"/>
                </a:ext>
              </a:extLst>
            </p:cNvPr>
            <p:cNvSpPr txBox="1"/>
            <p:nvPr/>
          </p:nvSpPr>
          <p:spPr>
            <a:xfrm>
              <a:off x="1641719" y="3741304"/>
              <a:ext cx="766023" cy="46784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Hospitals</a:t>
              </a:r>
            </a:p>
          </p:txBody>
        </p:sp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AD72A6A7-519E-BBFC-7313-919222DBD327}"/>
              </a:ext>
            </a:extLst>
          </p:cNvPr>
          <p:cNvGrpSpPr/>
          <p:nvPr/>
        </p:nvGrpSpPr>
        <p:grpSpPr>
          <a:xfrm>
            <a:off x="7614309" y="4620665"/>
            <a:ext cx="1214676" cy="551406"/>
            <a:chOff x="1678973" y="2940043"/>
            <a:chExt cx="828002" cy="524295"/>
          </a:xfrm>
          <a:noFill/>
        </p:grpSpPr>
        <p:sp>
          <p:nvSpPr>
            <p:cNvPr id="354" name="Rectangle: Rounded Corners 353">
              <a:extLst>
                <a:ext uri="{FF2B5EF4-FFF2-40B4-BE49-F238E27FC236}">
                  <a16:creationId xmlns:a16="http://schemas.microsoft.com/office/drawing/2014/main" id="{1FCA6AEC-B8C8-F908-5ABD-4CEBF5C2017F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55" name="Rectangle: Rounded Corners 10">
              <a:extLst>
                <a:ext uri="{FF2B5EF4-FFF2-40B4-BE49-F238E27FC236}">
                  <a16:creationId xmlns:a16="http://schemas.microsoft.com/office/drawing/2014/main" id="{27362ECE-9FA1-8AC4-FB86-8FEBC426F74D}"/>
                </a:ext>
              </a:extLst>
            </p:cNvPr>
            <p:cNvSpPr txBox="1"/>
            <p:nvPr/>
          </p:nvSpPr>
          <p:spPr>
            <a:xfrm>
              <a:off x="1694329" y="2955399"/>
              <a:ext cx="797290" cy="49358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10160" rIns="15240" bIns="101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Resource Coordination &amp; Awards and Contributions</a:t>
              </a:r>
            </a:p>
          </p:txBody>
        </p:sp>
      </p:grpSp>
      <p:grpSp>
        <p:nvGrpSpPr>
          <p:cNvPr id="339" name="Group 338">
            <a:extLst>
              <a:ext uri="{FF2B5EF4-FFF2-40B4-BE49-F238E27FC236}">
                <a16:creationId xmlns:a16="http://schemas.microsoft.com/office/drawing/2014/main" id="{CC45FB65-3C20-F3A1-3AAC-D08BD2BACCE2}"/>
              </a:ext>
            </a:extLst>
          </p:cNvPr>
          <p:cNvGrpSpPr/>
          <p:nvPr/>
        </p:nvGrpSpPr>
        <p:grpSpPr>
          <a:xfrm>
            <a:off x="7614309" y="4096666"/>
            <a:ext cx="1180084" cy="348194"/>
            <a:chOff x="1678973" y="3652828"/>
            <a:chExt cx="828002" cy="524295"/>
          </a:xfrm>
          <a:noFill/>
        </p:grpSpPr>
        <p:sp>
          <p:nvSpPr>
            <p:cNvPr id="352" name="Rectangle: Rounded Corners 351">
              <a:extLst>
                <a:ext uri="{FF2B5EF4-FFF2-40B4-BE49-F238E27FC236}">
                  <a16:creationId xmlns:a16="http://schemas.microsoft.com/office/drawing/2014/main" id="{7F3F5FD9-C7A1-E967-9583-9A346DCDEE50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53" name="Rectangle: Rounded Corners 12">
              <a:extLst>
                <a:ext uri="{FF2B5EF4-FFF2-40B4-BE49-F238E27FC236}">
                  <a16:creationId xmlns:a16="http://schemas.microsoft.com/office/drawing/2014/main" id="{9EFF28E4-49A6-416E-1AE6-337DB0519518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Quality Assurance Lead</a:t>
              </a:r>
            </a:p>
          </p:txBody>
        </p:sp>
      </p:grpSp>
      <p:grpSp>
        <p:nvGrpSpPr>
          <p:cNvPr id="340" name="Group 339">
            <a:extLst>
              <a:ext uri="{FF2B5EF4-FFF2-40B4-BE49-F238E27FC236}">
                <a16:creationId xmlns:a16="http://schemas.microsoft.com/office/drawing/2014/main" id="{56B6DAD1-0C17-779D-A391-586EB8A560C3}"/>
              </a:ext>
            </a:extLst>
          </p:cNvPr>
          <p:cNvGrpSpPr/>
          <p:nvPr/>
        </p:nvGrpSpPr>
        <p:grpSpPr>
          <a:xfrm>
            <a:off x="7617683" y="2624422"/>
            <a:ext cx="1163955" cy="316821"/>
            <a:chOff x="1678973" y="801689"/>
            <a:chExt cx="828002" cy="524295"/>
          </a:xfrm>
          <a:solidFill>
            <a:schemeClr val="bg1"/>
          </a:solidFill>
        </p:grpSpPr>
        <p:sp>
          <p:nvSpPr>
            <p:cNvPr id="350" name="Rectangle: Rounded Corners 349">
              <a:extLst>
                <a:ext uri="{FF2B5EF4-FFF2-40B4-BE49-F238E27FC236}">
                  <a16:creationId xmlns:a16="http://schemas.microsoft.com/office/drawing/2014/main" id="{AEDB42A0-AFD8-4CDF-C236-9BBE3D6519CC}"/>
                </a:ext>
              </a:extLst>
            </p:cNvPr>
            <p:cNvSpPr/>
            <p:nvPr/>
          </p:nvSpPr>
          <p:spPr>
            <a:xfrm>
              <a:off x="1678973" y="801689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51" name="Rectangle: Rounded Corners 4">
              <a:extLst>
                <a:ext uri="{FF2B5EF4-FFF2-40B4-BE49-F238E27FC236}">
                  <a16:creationId xmlns:a16="http://schemas.microsoft.com/office/drawing/2014/main" id="{7E4E27CD-541F-3D0F-DA36-F34C3E9036F5}"/>
                </a:ext>
              </a:extLst>
            </p:cNvPr>
            <p:cNvSpPr txBox="1"/>
            <p:nvPr/>
          </p:nvSpPr>
          <p:spPr>
            <a:xfrm>
              <a:off x="1705037" y="892601"/>
              <a:ext cx="797290" cy="2873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Direct Payments</a:t>
              </a:r>
            </a:p>
          </p:txBody>
        </p:sp>
      </p:grpSp>
      <p:grpSp>
        <p:nvGrpSpPr>
          <p:cNvPr id="341" name="Group 340">
            <a:extLst>
              <a:ext uri="{FF2B5EF4-FFF2-40B4-BE49-F238E27FC236}">
                <a16:creationId xmlns:a16="http://schemas.microsoft.com/office/drawing/2014/main" id="{165C9A96-6274-5A63-4FB1-B6C8682572E1}"/>
              </a:ext>
            </a:extLst>
          </p:cNvPr>
          <p:cNvGrpSpPr/>
          <p:nvPr/>
        </p:nvGrpSpPr>
        <p:grpSpPr>
          <a:xfrm>
            <a:off x="7598552" y="3058909"/>
            <a:ext cx="1194974" cy="439702"/>
            <a:chOff x="1678973" y="1514474"/>
            <a:chExt cx="828002" cy="524295"/>
          </a:xfrm>
          <a:solidFill>
            <a:schemeClr val="bg1"/>
          </a:solidFill>
        </p:grpSpPr>
        <p:sp>
          <p:nvSpPr>
            <p:cNvPr id="348" name="Rectangle: Rounded Corners 347">
              <a:extLst>
                <a:ext uri="{FF2B5EF4-FFF2-40B4-BE49-F238E27FC236}">
                  <a16:creationId xmlns:a16="http://schemas.microsoft.com/office/drawing/2014/main" id="{40F02A7A-675E-8E90-45CF-825DDEAE2363}"/>
                </a:ext>
              </a:extLst>
            </p:cNvPr>
            <p:cNvSpPr/>
            <p:nvPr/>
          </p:nvSpPr>
          <p:spPr>
            <a:xfrm>
              <a:off x="1678973" y="1514474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49" name="Rectangle: Rounded Corners 6">
              <a:extLst>
                <a:ext uri="{FF2B5EF4-FFF2-40B4-BE49-F238E27FC236}">
                  <a16:creationId xmlns:a16="http://schemas.microsoft.com/office/drawing/2014/main" id="{5C513E6E-46E7-9E6F-6E62-1C3B2B86F44D}"/>
                </a:ext>
              </a:extLst>
            </p:cNvPr>
            <p:cNvSpPr txBox="1"/>
            <p:nvPr/>
          </p:nvSpPr>
          <p:spPr>
            <a:xfrm>
              <a:off x="1694328" y="1573068"/>
              <a:ext cx="752265" cy="4503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Personal Finance Services</a:t>
              </a:r>
            </a:p>
          </p:txBody>
        </p:sp>
      </p:grpSp>
      <p:grpSp>
        <p:nvGrpSpPr>
          <p:cNvPr id="342" name="Group 341">
            <a:extLst>
              <a:ext uri="{FF2B5EF4-FFF2-40B4-BE49-F238E27FC236}">
                <a16:creationId xmlns:a16="http://schemas.microsoft.com/office/drawing/2014/main" id="{D9DA31A3-61DC-EF09-E843-82B60215E917}"/>
              </a:ext>
            </a:extLst>
          </p:cNvPr>
          <p:cNvGrpSpPr/>
          <p:nvPr/>
        </p:nvGrpSpPr>
        <p:grpSpPr>
          <a:xfrm>
            <a:off x="7614309" y="3646118"/>
            <a:ext cx="1167329" cy="329275"/>
            <a:chOff x="1687023" y="2142945"/>
            <a:chExt cx="828002" cy="524295"/>
          </a:xfrm>
          <a:solidFill>
            <a:schemeClr val="bg1"/>
          </a:solidFill>
        </p:grpSpPr>
        <p:sp>
          <p:nvSpPr>
            <p:cNvPr id="346" name="Rectangle: Rounded Corners 345">
              <a:extLst>
                <a:ext uri="{FF2B5EF4-FFF2-40B4-BE49-F238E27FC236}">
                  <a16:creationId xmlns:a16="http://schemas.microsoft.com/office/drawing/2014/main" id="{E4ED0737-1490-329C-A3C9-54EBF23B02A0}"/>
                </a:ext>
              </a:extLst>
            </p:cNvPr>
            <p:cNvSpPr/>
            <p:nvPr/>
          </p:nvSpPr>
          <p:spPr>
            <a:xfrm>
              <a:off x="1687023" y="2142945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47" name="Rectangle: Rounded Corners 8">
              <a:extLst>
                <a:ext uri="{FF2B5EF4-FFF2-40B4-BE49-F238E27FC236}">
                  <a16:creationId xmlns:a16="http://schemas.microsoft.com/office/drawing/2014/main" id="{98AAE146-26B9-4BEB-FEE8-54EBB8F85A1C}"/>
                </a:ext>
              </a:extLst>
            </p:cNvPr>
            <p:cNvSpPr txBox="1"/>
            <p:nvPr/>
          </p:nvSpPr>
          <p:spPr>
            <a:xfrm>
              <a:off x="1734528" y="2191881"/>
              <a:ext cx="677864" cy="44736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/>
                <a:t>ASC Systems</a:t>
              </a:r>
              <a:endParaRPr lang="en-US" sz="900" kern="1200"/>
            </a:p>
          </p:txBody>
        </p:sp>
      </p:grpSp>
      <p:grpSp>
        <p:nvGrpSpPr>
          <p:cNvPr id="343" name="Group 342">
            <a:extLst>
              <a:ext uri="{FF2B5EF4-FFF2-40B4-BE49-F238E27FC236}">
                <a16:creationId xmlns:a16="http://schemas.microsoft.com/office/drawing/2014/main" id="{ED7470F0-5882-EEEB-9B4A-5BF05FD65B03}"/>
              </a:ext>
            </a:extLst>
          </p:cNvPr>
          <p:cNvGrpSpPr/>
          <p:nvPr/>
        </p:nvGrpSpPr>
        <p:grpSpPr>
          <a:xfrm>
            <a:off x="7556689" y="5306717"/>
            <a:ext cx="1251335" cy="432463"/>
            <a:chOff x="1655257" y="2940043"/>
            <a:chExt cx="851718" cy="524295"/>
          </a:xfrm>
          <a:noFill/>
        </p:grpSpPr>
        <p:sp>
          <p:nvSpPr>
            <p:cNvPr id="344" name="Rectangle: Rounded Corners 343">
              <a:extLst>
                <a:ext uri="{FF2B5EF4-FFF2-40B4-BE49-F238E27FC236}">
                  <a16:creationId xmlns:a16="http://schemas.microsoft.com/office/drawing/2014/main" id="{FB699431-C814-67DD-9656-46EEE695704B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45" name="Rectangle: Rounded Corners 10">
              <a:extLst>
                <a:ext uri="{FF2B5EF4-FFF2-40B4-BE49-F238E27FC236}">
                  <a16:creationId xmlns:a16="http://schemas.microsoft.com/office/drawing/2014/main" id="{312DD1CB-ED09-D199-4B20-632C4D8D4964}"/>
                </a:ext>
              </a:extLst>
            </p:cNvPr>
            <p:cNvSpPr txBox="1"/>
            <p:nvPr/>
          </p:nvSpPr>
          <p:spPr>
            <a:xfrm>
              <a:off x="1655257" y="3054746"/>
              <a:ext cx="841831" cy="3421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10160" rIns="15240" bIns="101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Family Group Conferencing</a:t>
              </a:r>
            </a:p>
          </p:txBody>
        </p:sp>
      </p:grp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56BE5772-F1C4-7249-6B0E-D160130DCD73}"/>
              </a:ext>
            </a:extLst>
          </p:cNvPr>
          <p:cNvCxnSpPr>
            <a:cxnSpLocks/>
          </p:cNvCxnSpPr>
          <p:nvPr/>
        </p:nvCxnSpPr>
        <p:spPr>
          <a:xfrm flipH="1">
            <a:off x="7303401" y="2441866"/>
            <a:ext cx="22482" cy="36885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EBB40886-8966-4ABE-48E2-13A54E8AFBE8}"/>
              </a:ext>
            </a:extLst>
          </p:cNvPr>
          <p:cNvCxnSpPr>
            <a:cxnSpLocks/>
          </p:cNvCxnSpPr>
          <p:nvPr/>
        </p:nvCxnSpPr>
        <p:spPr>
          <a:xfrm flipH="1" flipV="1">
            <a:off x="7333777" y="3308172"/>
            <a:ext cx="264464" cy="42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909A1008-F9E1-21B6-2318-970169A91355}"/>
              </a:ext>
            </a:extLst>
          </p:cNvPr>
          <p:cNvCxnSpPr>
            <a:cxnSpLocks/>
          </p:cNvCxnSpPr>
          <p:nvPr/>
        </p:nvCxnSpPr>
        <p:spPr>
          <a:xfrm flipH="1">
            <a:off x="7325304" y="3793344"/>
            <a:ext cx="27086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C04045BE-82E2-B02A-1F47-9071BDE51741}"/>
              </a:ext>
            </a:extLst>
          </p:cNvPr>
          <p:cNvCxnSpPr>
            <a:cxnSpLocks/>
          </p:cNvCxnSpPr>
          <p:nvPr/>
        </p:nvCxnSpPr>
        <p:spPr>
          <a:xfrm flipH="1">
            <a:off x="7330004" y="4281000"/>
            <a:ext cx="27086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0B9C553D-A839-3F2B-7854-78D10EC9567B}"/>
              </a:ext>
            </a:extLst>
          </p:cNvPr>
          <p:cNvCxnSpPr>
            <a:cxnSpLocks/>
          </p:cNvCxnSpPr>
          <p:nvPr/>
        </p:nvCxnSpPr>
        <p:spPr>
          <a:xfrm flipH="1">
            <a:off x="7327691" y="4882416"/>
            <a:ext cx="27086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D07E1B1F-CB59-3857-89C4-5D76B1A79DE1}"/>
              </a:ext>
            </a:extLst>
          </p:cNvPr>
          <p:cNvCxnSpPr>
            <a:cxnSpLocks/>
          </p:cNvCxnSpPr>
          <p:nvPr/>
        </p:nvCxnSpPr>
        <p:spPr>
          <a:xfrm flipH="1">
            <a:off x="7319689" y="5546109"/>
            <a:ext cx="27086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D3F701E0-A0DD-BAB3-A434-DA1569E6FCC5}"/>
              </a:ext>
            </a:extLst>
          </p:cNvPr>
          <p:cNvGrpSpPr/>
          <p:nvPr/>
        </p:nvGrpSpPr>
        <p:grpSpPr>
          <a:xfrm>
            <a:off x="6078053" y="5025588"/>
            <a:ext cx="959699" cy="336676"/>
            <a:chOff x="1646178" y="3726749"/>
            <a:chExt cx="835200" cy="496958"/>
          </a:xfrm>
          <a:noFill/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5D8DB26-7A6E-B4F5-FCDB-10AF11EB85BB}"/>
                </a:ext>
              </a:extLst>
            </p:cNvPr>
            <p:cNvSpPr/>
            <p:nvPr/>
          </p:nvSpPr>
          <p:spPr>
            <a:xfrm>
              <a:off x="1646178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Rectangle: Rounded Corners 14">
              <a:extLst>
                <a:ext uri="{FF2B5EF4-FFF2-40B4-BE49-F238E27FC236}">
                  <a16:creationId xmlns:a16="http://schemas.microsoft.com/office/drawing/2014/main" id="{9EF46D65-B855-CAFE-3385-8FB33C310B86}"/>
                </a:ext>
              </a:extLst>
            </p:cNvPr>
            <p:cNvSpPr txBox="1"/>
            <p:nvPr/>
          </p:nvSpPr>
          <p:spPr>
            <a:xfrm>
              <a:off x="1702629" y="3847676"/>
              <a:ext cx="681878" cy="2509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Team Clerks</a:t>
              </a:r>
              <a:endParaRPr lang="en-US" sz="900" kern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BA13F60-626A-2D5F-3172-CF82B47A6C62}"/>
              </a:ext>
            </a:extLst>
          </p:cNvPr>
          <p:cNvGrpSpPr/>
          <p:nvPr/>
        </p:nvGrpSpPr>
        <p:grpSpPr>
          <a:xfrm>
            <a:off x="6059244" y="5463220"/>
            <a:ext cx="978508" cy="346481"/>
            <a:chOff x="1627163" y="3726749"/>
            <a:chExt cx="835200" cy="496958"/>
          </a:xfrm>
          <a:noFill/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622A6CD0-D97C-D7A4-5C1E-24605C80CCE1}"/>
                </a:ext>
              </a:extLst>
            </p:cNvPr>
            <p:cNvSpPr/>
            <p:nvPr/>
          </p:nvSpPr>
          <p:spPr>
            <a:xfrm>
              <a:off x="1627163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A5CE6F3-4CA1-33CE-5668-871DC04C2BC4}"/>
                </a:ext>
              </a:extLst>
            </p:cNvPr>
            <p:cNvSpPr txBox="1"/>
            <p:nvPr/>
          </p:nvSpPr>
          <p:spPr>
            <a:xfrm>
              <a:off x="1641719" y="3741304"/>
              <a:ext cx="766023" cy="46784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ASC Front Door</a:t>
              </a:r>
              <a:endParaRPr lang="en-US" sz="900" kern="120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3FEF2FA-2FAE-4AF4-735E-626A301D08A9}"/>
              </a:ext>
            </a:extLst>
          </p:cNvPr>
          <p:cNvGrpSpPr/>
          <p:nvPr/>
        </p:nvGrpSpPr>
        <p:grpSpPr>
          <a:xfrm>
            <a:off x="6053214" y="5873046"/>
            <a:ext cx="1023655" cy="599366"/>
            <a:chOff x="1627163" y="3726749"/>
            <a:chExt cx="835200" cy="496958"/>
          </a:xfrm>
          <a:noFill/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D9800C5-51C6-0F58-4EA2-6C54E607F863}"/>
                </a:ext>
              </a:extLst>
            </p:cNvPr>
            <p:cNvSpPr/>
            <p:nvPr/>
          </p:nvSpPr>
          <p:spPr>
            <a:xfrm>
              <a:off x="1627163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: Rounded Corners 14">
              <a:extLst>
                <a:ext uri="{FF2B5EF4-FFF2-40B4-BE49-F238E27FC236}">
                  <a16:creationId xmlns:a16="http://schemas.microsoft.com/office/drawing/2014/main" id="{321B97AB-A692-7845-7E65-AAB8C23D8060}"/>
                </a:ext>
              </a:extLst>
            </p:cNvPr>
            <p:cNvSpPr txBox="1"/>
            <p:nvPr/>
          </p:nvSpPr>
          <p:spPr>
            <a:xfrm>
              <a:off x="1674892" y="3799712"/>
              <a:ext cx="766023" cy="36088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Technical and Rehabilitation Officer</a:t>
              </a:r>
              <a:endParaRPr lang="en-US" sz="900" kern="1200" dirty="0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AE2AA04-16CD-5C3D-31C6-1D4BBC0AE730}"/>
              </a:ext>
            </a:extLst>
          </p:cNvPr>
          <p:cNvCxnSpPr>
            <a:cxnSpLocks/>
          </p:cNvCxnSpPr>
          <p:nvPr/>
        </p:nvCxnSpPr>
        <p:spPr>
          <a:xfrm>
            <a:off x="5811669" y="2441866"/>
            <a:ext cx="20460" cy="37829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79A11E27-788F-27F2-DC19-91061A8BF29A}"/>
              </a:ext>
            </a:extLst>
          </p:cNvPr>
          <p:cNvCxnSpPr>
            <a:cxnSpLocks/>
          </p:cNvCxnSpPr>
          <p:nvPr/>
        </p:nvCxnSpPr>
        <p:spPr>
          <a:xfrm flipV="1">
            <a:off x="2923317" y="5492575"/>
            <a:ext cx="159063" cy="10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6F6B55E3-3126-509B-2B46-F4A43A434A4E}"/>
              </a:ext>
            </a:extLst>
          </p:cNvPr>
          <p:cNvCxnSpPr>
            <a:cxnSpLocks/>
          </p:cNvCxnSpPr>
          <p:nvPr/>
        </p:nvCxnSpPr>
        <p:spPr>
          <a:xfrm flipH="1">
            <a:off x="2925278" y="4181053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2DB32F5B-8CD6-7234-6B2A-F1FC85F36B90}"/>
              </a:ext>
            </a:extLst>
          </p:cNvPr>
          <p:cNvCxnSpPr>
            <a:cxnSpLocks/>
          </p:cNvCxnSpPr>
          <p:nvPr/>
        </p:nvCxnSpPr>
        <p:spPr>
          <a:xfrm flipH="1">
            <a:off x="5839209" y="4798482"/>
            <a:ext cx="2388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4661C679-F8B7-2567-EF3F-7DA5AE72FFF9}"/>
              </a:ext>
            </a:extLst>
          </p:cNvPr>
          <p:cNvCxnSpPr>
            <a:cxnSpLocks/>
          </p:cNvCxnSpPr>
          <p:nvPr/>
        </p:nvCxnSpPr>
        <p:spPr>
          <a:xfrm flipH="1">
            <a:off x="5821214" y="5603370"/>
            <a:ext cx="23258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7955B4C7-7486-CEBF-2D5F-C7C26E226444}"/>
              </a:ext>
            </a:extLst>
          </p:cNvPr>
          <p:cNvCxnSpPr>
            <a:cxnSpLocks/>
          </p:cNvCxnSpPr>
          <p:nvPr/>
        </p:nvCxnSpPr>
        <p:spPr>
          <a:xfrm flipH="1" flipV="1">
            <a:off x="5821214" y="3204557"/>
            <a:ext cx="231999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BD84CB51-C2AF-FC71-A557-F988B3EA9B19}"/>
              </a:ext>
            </a:extLst>
          </p:cNvPr>
          <p:cNvCxnSpPr>
            <a:cxnSpLocks/>
          </p:cNvCxnSpPr>
          <p:nvPr/>
        </p:nvCxnSpPr>
        <p:spPr>
          <a:xfrm flipH="1">
            <a:off x="7345863" y="2769976"/>
            <a:ext cx="27086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A65AB05-9469-9A8C-AD2B-F2DA21975D0A}"/>
              </a:ext>
            </a:extLst>
          </p:cNvPr>
          <p:cNvSpPr txBox="1"/>
          <p:nvPr/>
        </p:nvSpPr>
        <p:spPr>
          <a:xfrm>
            <a:off x="247713" y="455767"/>
            <a:ext cx="295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0070C0"/>
                </a:solidFill>
              </a:rPr>
              <a:t>Adult Social Care Operations</a:t>
            </a: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EB8D027B-578F-EFB1-EF0E-7B83F03B18B7}"/>
              </a:ext>
            </a:extLst>
          </p:cNvPr>
          <p:cNvCxnSpPr>
            <a:cxnSpLocks/>
          </p:cNvCxnSpPr>
          <p:nvPr/>
        </p:nvCxnSpPr>
        <p:spPr>
          <a:xfrm flipV="1">
            <a:off x="2943596" y="4905202"/>
            <a:ext cx="159063" cy="10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B7EE0DB8-6DCB-5D60-80DB-3F151AEAA1F0}"/>
              </a:ext>
            </a:extLst>
          </p:cNvPr>
          <p:cNvCxnSpPr>
            <a:cxnSpLocks/>
          </p:cNvCxnSpPr>
          <p:nvPr/>
        </p:nvCxnSpPr>
        <p:spPr>
          <a:xfrm>
            <a:off x="7321341" y="6130406"/>
            <a:ext cx="339676" cy="635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2A85E45D-36C8-6296-E681-AE2B1288C9CE}"/>
              </a:ext>
            </a:extLst>
          </p:cNvPr>
          <p:cNvGrpSpPr/>
          <p:nvPr/>
        </p:nvGrpSpPr>
        <p:grpSpPr>
          <a:xfrm>
            <a:off x="7640695" y="5968396"/>
            <a:ext cx="1167329" cy="317226"/>
            <a:chOff x="1627163" y="3726749"/>
            <a:chExt cx="835200" cy="496958"/>
          </a:xfrm>
          <a:noFill/>
        </p:grpSpPr>
        <p:sp>
          <p:nvSpPr>
            <p:cNvPr id="260" name="Rectangle: Rounded Corners 259">
              <a:extLst>
                <a:ext uri="{FF2B5EF4-FFF2-40B4-BE49-F238E27FC236}">
                  <a16:creationId xmlns:a16="http://schemas.microsoft.com/office/drawing/2014/main" id="{E3D1BAF1-AD65-7AE5-8346-1274DE1B914C}"/>
                </a:ext>
              </a:extLst>
            </p:cNvPr>
            <p:cNvSpPr/>
            <p:nvPr/>
          </p:nvSpPr>
          <p:spPr>
            <a:xfrm>
              <a:off x="1627163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  <a:ln>
              <a:prstDash val="lg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b="1"/>
            </a:p>
          </p:txBody>
        </p:sp>
        <p:sp>
          <p:nvSpPr>
            <p:cNvPr id="261" name="Rectangle: Rounded Corners 14">
              <a:extLst>
                <a:ext uri="{FF2B5EF4-FFF2-40B4-BE49-F238E27FC236}">
                  <a16:creationId xmlns:a16="http://schemas.microsoft.com/office/drawing/2014/main" id="{A20FA977-00AC-4C12-0BA0-5F7B551AACAE}"/>
                </a:ext>
              </a:extLst>
            </p:cNvPr>
            <p:cNvSpPr txBox="1"/>
            <p:nvPr/>
          </p:nvSpPr>
          <p:spPr>
            <a:xfrm>
              <a:off x="1690974" y="3799996"/>
              <a:ext cx="650298" cy="328423"/>
            </a:xfrm>
            <a:prstGeom prst="rect">
              <a:avLst/>
            </a:prstGeom>
            <a:grpFill/>
            <a:ln>
              <a:prstDash val="lgDash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b="1" kern="1200"/>
                <a:t>ASC Data</a:t>
              </a:r>
            </a:p>
          </p:txBody>
        </p:sp>
      </p:grpSp>
      <p:sp>
        <p:nvSpPr>
          <p:cNvPr id="284" name="Rectangle: Rounded Corners 283">
            <a:extLst>
              <a:ext uri="{FF2B5EF4-FFF2-40B4-BE49-F238E27FC236}">
                <a16:creationId xmlns:a16="http://schemas.microsoft.com/office/drawing/2014/main" id="{7E369239-5648-4913-345F-2F8F90EB659D}"/>
              </a:ext>
            </a:extLst>
          </p:cNvPr>
          <p:cNvSpPr/>
          <p:nvPr/>
        </p:nvSpPr>
        <p:spPr>
          <a:xfrm>
            <a:off x="7539590" y="5835042"/>
            <a:ext cx="1512906" cy="852199"/>
          </a:xfrm>
          <a:prstGeom prst="roundRect">
            <a:avLst>
              <a:gd name="adj" fmla="val 1173"/>
            </a:avLst>
          </a:prstGeom>
          <a:noFill/>
          <a:ln w="19050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r>
              <a:rPr lang="en-GB" sz="900"/>
              <a:t>Supporting People Strategy (not structurally within ASC</a:t>
            </a:r>
            <a:r>
              <a:rPr lang="en-GB" sz="600"/>
              <a:t>)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37848AC-0755-69E5-93CC-DE7D62732798}"/>
              </a:ext>
            </a:extLst>
          </p:cNvPr>
          <p:cNvCxnSpPr>
            <a:cxnSpLocks/>
          </p:cNvCxnSpPr>
          <p:nvPr/>
        </p:nvCxnSpPr>
        <p:spPr>
          <a:xfrm flipV="1">
            <a:off x="3157814" y="1522658"/>
            <a:ext cx="0" cy="36061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2A306F9-017B-FFA3-73BA-08A66BEC1CA8}"/>
              </a:ext>
            </a:extLst>
          </p:cNvPr>
          <p:cNvGrpSpPr/>
          <p:nvPr/>
        </p:nvGrpSpPr>
        <p:grpSpPr>
          <a:xfrm>
            <a:off x="3099338" y="2663906"/>
            <a:ext cx="828000" cy="468000"/>
            <a:chOff x="1678973" y="3652828"/>
            <a:chExt cx="828002" cy="524295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522E1056-3541-4BE0-A86D-1AE73141D425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2" name="Rectangle: Rounded Corners 12">
              <a:extLst>
                <a:ext uri="{FF2B5EF4-FFF2-40B4-BE49-F238E27FC236}">
                  <a16:creationId xmlns:a16="http://schemas.microsoft.com/office/drawing/2014/main" id="{1A329C63-F979-E215-1D2B-ED9E8B12B980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Professional Social Work Educator X2 </a:t>
              </a:r>
              <a:endParaRPr lang="en-US" sz="900" kern="12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E0C5197-D66B-FBC5-91B5-71813920E198}"/>
              </a:ext>
            </a:extLst>
          </p:cNvPr>
          <p:cNvGrpSpPr/>
          <p:nvPr/>
        </p:nvGrpSpPr>
        <p:grpSpPr>
          <a:xfrm>
            <a:off x="3089458" y="5987738"/>
            <a:ext cx="828000" cy="414495"/>
            <a:chOff x="1678973" y="3652828"/>
            <a:chExt cx="828002" cy="524295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681258E3-6A63-80DF-1049-038993B310B1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8" name="Rectangle: Rounded Corners 12">
              <a:extLst>
                <a:ext uri="{FF2B5EF4-FFF2-40B4-BE49-F238E27FC236}">
                  <a16:creationId xmlns:a16="http://schemas.microsoft.com/office/drawing/2014/main" id="{43886C33-A952-1403-E3B1-7173AF81AE83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Carers</a:t>
              </a:r>
              <a:r>
                <a:rPr lang="en-US" sz="900" dirty="0"/>
                <a:t> Practice Lead</a:t>
              </a:r>
              <a:endParaRPr lang="en-US" sz="900" kern="1200" dirty="0"/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A0CEE4-FB74-59E4-C60B-219EE8337894}"/>
              </a:ext>
            </a:extLst>
          </p:cNvPr>
          <p:cNvCxnSpPr>
            <a:cxnSpLocks/>
          </p:cNvCxnSpPr>
          <p:nvPr/>
        </p:nvCxnSpPr>
        <p:spPr>
          <a:xfrm flipH="1">
            <a:off x="2915088" y="3529922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AF322F-3942-726C-E25D-4FCB51DD3E8E}"/>
              </a:ext>
            </a:extLst>
          </p:cNvPr>
          <p:cNvCxnSpPr>
            <a:cxnSpLocks/>
          </p:cNvCxnSpPr>
          <p:nvPr/>
        </p:nvCxnSpPr>
        <p:spPr>
          <a:xfrm flipH="1">
            <a:off x="2924753" y="2878834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63A9481-983D-D7A0-9BD6-E33B47FA9EDC}"/>
              </a:ext>
            </a:extLst>
          </p:cNvPr>
          <p:cNvCxnSpPr>
            <a:cxnSpLocks/>
          </p:cNvCxnSpPr>
          <p:nvPr/>
        </p:nvCxnSpPr>
        <p:spPr>
          <a:xfrm flipH="1">
            <a:off x="4306172" y="3322650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5780A3F-15E2-D135-811E-153AA2D736DB}"/>
              </a:ext>
            </a:extLst>
          </p:cNvPr>
          <p:cNvCxnSpPr>
            <a:cxnSpLocks/>
          </p:cNvCxnSpPr>
          <p:nvPr/>
        </p:nvCxnSpPr>
        <p:spPr>
          <a:xfrm flipH="1">
            <a:off x="4306408" y="3808922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AB6F620F-ADFE-832A-FA87-DDAFD005D17C}"/>
              </a:ext>
            </a:extLst>
          </p:cNvPr>
          <p:cNvCxnSpPr>
            <a:cxnSpLocks/>
          </p:cNvCxnSpPr>
          <p:nvPr/>
        </p:nvCxnSpPr>
        <p:spPr>
          <a:xfrm flipH="1">
            <a:off x="4309039" y="5491956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1EB7D09A-DF27-8E95-FC34-3C2F6A7DA525}"/>
              </a:ext>
            </a:extLst>
          </p:cNvPr>
          <p:cNvCxnSpPr>
            <a:cxnSpLocks/>
          </p:cNvCxnSpPr>
          <p:nvPr/>
        </p:nvCxnSpPr>
        <p:spPr>
          <a:xfrm flipH="1">
            <a:off x="4309039" y="4913188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DEFCB2DB-06B5-0997-ECD6-D715E48D1984}"/>
              </a:ext>
            </a:extLst>
          </p:cNvPr>
          <p:cNvCxnSpPr>
            <a:cxnSpLocks/>
          </p:cNvCxnSpPr>
          <p:nvPr/>
        </p:nvCxnSpPr>
        <p:spPr>
          <a:xfrm flipH="1">
            <a:off x="4309039" y="4407083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1990AC21-4C13-8861-EC1A-6C2A037D654F}"/>
              </a:ext>
            </a:extLst>
          </p:cNvPr>
          <p:cNvCxnSpPr>
            <a:cxnSpLocks/>
          </p:cNvCxnSpPr>
          <p:nvPr/>
        </p:nvCxnSpPr>
        <p:spPr>
          <a:xfrm flipH="1">
            <a:off x="4306172" y="2841758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3B1980DB-F76B-4A08-978E-94AA719617A9}"/>
              </a:ext>
            </a:extLst>
          </p:cNvPr>
          <p:cNvCxnSpPr>
            <a:cxnSpLocks/>
          </p:cNvCxnSpPr>
          <p:nvPr/>
        </p:nvCxnSpPr>
        <p:spPr>
          <a:xfrm flipV="1">
            <a:off x="4309291" y="5986672"/>
            <a:ext cx="159063" cy="10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9D51A573-11E8-C778-F68A-921061187875}"/>
              </a:ext>
            </a:extLst>
          </p:cNvPr>
          <p:cNvCxnSpPr>
            <a:cxnSpLocks/>
          </p:cNvCxnSpPr>
          <p:nvPr/>
        </p:nvCxnSpPr>
        <p:spPr>
          <a:xfrm flipH="1">
            <a:off x="5821214" y="4234701"/>
            <a:ext cx="2388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F8E47A6-EA1E-1BDC-CDEA-5EC6C6F46C4B}"/>
              </a:ext>
            </a:extLst>
          </p:cNvPr>
          <p:cNvCxnSpPr>
            <a:cxnSpLocks/>
          </p:cNvCxnSpPr>
          <p:nvPr/>
        </p:nvCxnSpPr>
        <p:spPr>
          <a:xfrm flipH="1">
            <a:off x="5839209" y="5192353"/>
            <a:ext cx="2388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5CAF0BF-84E7-9413-6A88-4784EE5BE64B}"/>
              </a:ext>
            </a:extLst>
          </p:cNvPr>
          <p:cNvCxnSpPr>
            <a:cxnSpLocks/>
          </p:cNvCxnSpPr>
          <p:nvPr/>
        </p:nvCxnSpPr>
        <p:spPr>
          <a:xfrm flipH="1">
            <a:off x="5827477" y="6202813"/>
            <a:ext cx="23258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95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F4B4EFA-F712-0AEE-FB85-24B8231B178D}"/>
              </a:ext>
            </a:extLst>
          </p:cNvPr>
          <p:cNvSpPr/>
          <p:nvPr/>
        </p:nvSpPr>
        <p:spPr>
          <a:xfrm>
            <a:off x="4783768" y="58189"/>
            <a:ext cx="2560841" cy="558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Executive Director of Adults and Health</a:t>
            </a:r>
          </a:p>
          <a:p>
            <a:pPr algn="ctr"/>
            <a:r>
              <a:rPr lang="en-GB" sz="900" b="1"/>
              <a:t>Director of Adult Social Services (DASS)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1562082-E749-B9BD-2CA2-AEBB9ACC5A24}"/>
              </a:ext>
            </a:extLst>
          </p:cNvPr>
          <p:cNvSpPr/>
          <p:nvPr/>
        </p:nvSpPr>
        <p:spPr>
          <a:xfrm>
            <a:off x="4355096" y="778933"/>
            <a:ext cx="3418185" cy="5588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Director of ASC Strategy and Commissioning and Deputy Director of Adult Social Services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E6EB42-4895-D795-C28C-97D1B2CF898E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64189" y="616189"/>
            <a:ext cx="0" cy="1627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B48DDFD-AF43-FB22-9679-AFCFD8CDAC9A}"/>
              </a:ext>
            </a:extLst>
          </p:cNvPr>
          <p:cNvSpPr/>
          <p:nvPr/>
        </p:nvSpPr>
        <p:spPr>
          <a:xfrm>
            <a:off x="7451929" y="1906251"/>
            <a:ext cx="1196759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Head of Provider Services</a:t>
            </a:r>
            <a:r>
              <a:rPr lang="en-GB" sz="9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900" b="1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24CCC10-0408-125D-61CD-7D26BCAAB6FE}"/>
              </a:ext>
            </a:extLst>
          </p:cNvPr>
          <p:cNvSpPr/>
          <p:nvPr/>
        </p:nvSpPr>
        <p:spPr>
          <a:xfrm>
            <a:off x="5807480" y="1933073"/>
            <a:ext cx="1196759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ASC Innovation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34BA6B0-46A0-BA51-038F-09C32044055F}"/>
              </a:ext>
            </a:extLst>
          </p:cNvPr>
          <p:cNvSpPr/>
          <p:nvPr/>
        </p:nvSpPr>
        <p:spPr>
          <a:xfrm>
            <a:off x="4601963" y="1945039"/>
            <a:ext cx="1058185" cy="558800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Head of Learning Disability, Autism, and Mental Health Commissioning</a:t>
            </a:r>
            <a:r>
              <a:rPr lang="en-GB" sz="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800" b="1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01591F5-300E-B0CD-B203-7DA47F6B6EBD}"/>
              </a:ext>
            </a:extLst>
          </p:cNvPr>
          <p:cNvSpPr/>
          <p:nvPr/>
        </p:nvSpPr>
        <p:spPr>
          <a:xfrm>
            <a:off x="3441051" y="1906251"/>
            <a:ext cx="999260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Head of Adults Commissioning </a:t>
            </a:r>
            <a:r>
              <a:rPr lang="en-GB" sz="9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900" b="1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9DDE963-C560-2A7A-F212-80D801DFD06B}"/>
              </a:ext>
            </a:extLst>
          </p:cNvPr>
          <p:cNvSpPr/>
          <p:nvPr/>
        </p:nvSpPr>
        <p:spPr>
          <a:xfrm>
            <a:off x="8819160" y="1933073"/>
            <a:ext cx="868097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NCL Programme Lead</a:t>
            </a:r>
            <a:r>
              <a:rPr lang="en-GB" sz="9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900" b="1">
              <a:solidFill>
                <a:srgbClr val="FF0000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D9085BF-3E65-6813-92DE-BD91D5056335}"/>
              </a:ext>
            </a:extLst>
          </p:cNvPr>
          <p:cNvCxnSpPr>
            <a:cxnSpLocks/>
          </p:cNvCxnSpPr>
          <p:nvPr/>
        </p:nvCxnSpPr>
        <p:spPr>
          <a:xfrm>
            <a:off x="4007928" y="1634245"/>
            <a:ext cx="0" cy="26488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7EBDA3-C52B-B966-7FA1-A38FF2892D21}"/>
              </a:ext>
            </a:extLst>
          </p:cNvPr>
          <p:cNvCxnSpPr>
            <a:cxnSpLocks/>
          </p:cNvCxnSpPr>
          <p:nvPr/>
        </p:nvCxnSpPr>
        <p:spPr>
          <a:xfrm flipH="1">
            <a:off x="6083299" y="1342608"/>
            <a:ext cx="1" cy="1778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81E764-83F3-F1C1-502A-0A6FC5443B59}"/>
              </a:ext>
            </a:extLst>
          </p:cNvPr>
          <p:cNvCxnSpPr>
            <a:cxnSpLocks/>
          </p:cNvCxnSpPr>
          <p:nvPr/>
        </p:nvCxnSpPr>
        <p:spPr>
          <a:xfrm flipH="1">
            <a:off x="5015723" y="1541320"/>
            <a:ext cx="5103" cy="3994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2EE5562-2985-1CEC-8D61-C039E2C413F0}"/>
              </a:ext>
            </a:extLst>
          </p:cNvPr>
          <p:cNvCxnSpPr>
            <a:cxnSpLocks/>
          </p:cNvCxnSpPr>
          <p:nvPr/>
        </p:nvCxnSpPr>
        <p:spPr>
          <a:xfrm flipH="1" flipV="1">
            <a:off x="4007928" y="1520409"/>
            <a:ext cx="5245280" cy="339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B9950EA-3857-3803-73B8-670F11532ECE}"/>
              </a:ext>
            </a:extLst>
          </p:cNvPr>
          <p:cNvCxnSpPr/>
          <p:nvPr/>
        </p:nvCxnSpPr>
        <p:spPr>
          <a:xfrm>
            <a:off x="4007928" y="1520409"/>
            <a:ext cx="0" cy="1209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E5B3A1-D455-2ADB-3D72-4D679FAACE81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6403648" y="1554352"/>
            <a:ext cx="2212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93DB4D1-71A3-070C-480C-A53E70763646}"/>
              </a:ext>
            </a:extLst>
          </p:cNvPr>
          <p:cNvCxnSpPr>
            <a:stCxn id="11" idx="0"/>
          </p:cNvCxnSpPr>
          <p:nvPr/>
        </p:nvCxnSpPr>
        <p:spPr>
          <a:xfrm flipH="1" flipV="1">
            <a:off x="9253208" y="1554352"/>
            <a:ext cx="1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7B17835-F91D-3E54-38B5-04A0D2687EC7}"/>
              </a:ext>
            </a:extLst>
          </p:cNvPr>
          <p:cNvGrpSpPr/>
          <p:nvPr/>
        </p:nvGrpSpPr>
        <p:grpSpPr>
          <a:xfrm>
            <a:off x="3922085" y="2747222"/>
            <a:ext cx="828000" cy="468000"/>
            <a:chOff x="262158" y="518541"/>
            <a:chExt cx="936633" cy="556479"/>
          </a:xfrm>
          <a:noFill/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013DACA8-91D6-3C25-4C80-39E190D14BF3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8" name="Rectangle: Rounded Corners 4">
              <a:extLst>
                <a:ext uri="{FF2B5EF4-FFF2-40B4-BE49-F238E27FC236}">
                  <a16:creationId xmlns:a16="http://schemas.microsoft.com/office/drawing/2014/main" id="{0960440C-9817-035B-564F-4B1521CEA551}"/>
                </a:ext>
              </a:extLst>
            </p:cNvPr>
            <p:cNvSpPr txBox="1"/>
            <p:nvPr/>
          </p:nvSpPr>
          <p:spPr>
            <a:xfrm>
              <a:off x="278458" y="534840"/>
              <a:ext cx="904035" cy="523881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b="0" i="0" u="none" strike="noStrike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Strategic Commissioners </a:t>
              </a:r>
              <a:r>
                <a:rPr lang="en-US" sz="900" b="0" i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​</a:t>
              </a:r>
              <a:endParaRPr lang="en-US" sz="900" i="1" kern="120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5F12677-306C-99CB-BB4D-90560D99947C}"/>
              </a:ext>
            </a:extLst>
          </p:cNvPr>
          <p:cNvGrpSpPr/>
          <p:nvPr/>
        </p:nvGrpSpPr>
        <p:grpSpPr>
          <a:xfrm>
            <a:off x="3926003" y="3321608"/>
            <a:ext cx="824082" cy="470795"/>
            <a:chOff x="262158" y="518541"/>
            <a:chExt cx="936633" cy="556479"/>
          </a:xfrm>
          <a:noFill/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D9537AC0-8CB4-F376-3E43-547DB2BD3B9E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1" name="Rectangle: Rounded Corners 4">
              <a:extLst>
                <a:ext uri="{FF2B5EF4-FFF2-40B4-BE49-F238E27FC236}">
                  <a16:creationId xmlns:a16="http://schemas.microsoft.com/office/drawing/2014/main" id="{13D29DFF-80FF-863E-398F-3EF7EC36733A}"/>
                </a:ext>
              </a:extLst>
            </p:cNvPr>
            <p:cNvSpPr txBox="1"/>
            <p:nvPr/>
          </p:nvSpPr>
          <p:spPr>
            <a:xfrm>
              <a:off x="278456" y="629908"/>
              <a:ext cx="904035" cy="346950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Commissioning Managers</a:t>
              </a:r>
              <a:r>
                <a:rPr lang="en-US" sz="900" b="0" i="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​</a:t>
              </a:r>
              <a:endParaRPr lang="en-US" sz="900" i="1" kern="1200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4C7BA65-4DB8-3715-6DA1-B93171E64588}"/>
              </a:ext>
            </a:extLst>
          </p:cNvPr>
          <p:cNvGrpSpPr/>
          <p:nvPr/>
        </p:nvGrpSpPr>
        <p:grpSpPr>
          <a:xfrm>
            <a:off x="3906022" y="3915583"/>
            <a:ext cx="880874" cy="503805"/>
            <a:chOff x="262158" y="486197"/>
            <a:chExt cx="936633" cy="653806"/>
          </a:xfrm>
          <a:noFill/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D3E77824-6858-5B72-69FE-9356CCA60D44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4" name="Rectangle: Rounded Corners 4">
              <a:extLst>
                <a:ext uri="{FF2B5EF4-FFF2-40B4-BE49-F238E27FC236}">
                  <a16:creationId xmlns:a16="http://schemas.microsoft.com/office/drawing/2014/main" id="{EA8265B5-F155-D011-FDE1-8EE8223BBA78}"/>
                </a:ext>
              </a:extLst>
            </p:cNvPr>
            <p:cNvSpPr txBox="1"/>
            <p:nvPr/>
          </p:nvSpPr>
          <p:spPr>
            <a:xfrm>
              <a:off x="288082" y="486197"/>
              <a:ext cx="904035" cy="653806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Commissioning Project Managers​</a:t>
              </a:r>
              <a:endParaRPr lang="en-US" sz="900" i="1" kern="1200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FCD93B-F1D4-AF23-F1DE-BF9B4D81D559}"/>
              </a:ext>
            </a:extLst>
          </p:cNvPr>
          <p:cNvGrpSpPr/>
          <p:nvPr/>
        </p:nvGrpSpPr>
        <p:grpSpPr>
          <a:xfrm>
            <a:off x="3900122" y="4459617"/>
            <a:ext cx="870643" cy="715565"/>
            <a:chOff x="262158" y="488254"/>
            <a:chExt cx="936633" cy="653806"/>
          </a:xfrm>
          <a:noFill/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99B04A0E-06DF-BA6A-5ECE-7F70C6E65F72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7" name="Rectangle: Rounded Corners 4">
              <a:extLst>
                <a:ext uri="{FF2B5EF4-FFF2-40B4-BE49-F238E27FC236}">
                  <a16:creationId xmlns:a16="http://schemas.microsoft.com/office/drawing/2014/main" id="{F1BA021A-4D60-B342-FAF4-7729D0A9949C}"/>
                </a:ext>
              </a:extLst>
            </p:cNvPr>
            <p:cNvSpPr txBox="1"/>
            <p:nvPr/>
          </p:nvSpPr>
          <p:spPr>
            <a:xfrm>
              <a:off x="278456" y="488254"/>
              <a:ext cx="904035" cy="653806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900" dirty="0"/>
                <a:t>ICES (Integrated Community Equipment Scheme) ​</a:t>
              </a:r>
              <a:endParaRPr lang="en-US" sz="900" i="1" kern="1200" dirty="0"/>
            </a:p>
          </p:txBody>
        </p: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AADB024-BD7E-E0BD-F693-258A2639BF65}"/>
              </a:ext>
            </a:extLst>
          </p:cNvPr>
          <p:cNvCxnSpPr>
            <a:cxnSpLocks/>
          </p:cNvCxnSpPr>
          <p:nvPr/>
        </p:nvCxnSpPr>
        <p:spPr>
          <a:xfrm flipH="1">
            <a:off x="3716021" y="4124460"/>
            <a:ext cx="19000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68C3680-91CF-1E1E-85D9-A9F9F0EB5864}"/>
              </a:ext>
            </a:extLst>
          </p:cNvPr>
          <p:cNvCxnSpPr>
            <a:cxnSpLocks/>
            <a:stCxn id="46" idx="1"/>
          </p:cNvCxnSpPr>
          <p:nvPr/>
        </p:nvCxnSpPr>
        <p:spPr>
          <a:xfrm flipH="1" flipV="1">
            <a:off x="3711293" y="4786218"/>
            <a:ext cx="188829" cy="1106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4D77011-DCE0-A552-3CEC-0C5D4E5D21C8}"/>
              </a:ext>
            </a:extLst>
          </p:cNvPr>
          <p:cNvCxnSpPr>
            <a:cxnSpLocks/>
          </p:cNvCxnSpPr>
          <p:nvPr/>
        </p:nvCxnSpPr>
        <p:spPr>
          <a:xfrm>
            <a:off x="3710121" y="2465052"/>
            <a:ext cx="0" cy="23211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A976697-20F6-1F78-D781-0F079FB790B4}"/>
              </a:ext>
            </a:extLst>
          </p:cNvPr>
          <p:cNvGrpSpPr/>
          <p:nvPr/>
        </p:nvGrpSpPr>
        <p:grpSpPr>
          <a:xfrm>
            <a:off x="5242376" y="2779981"/>
            <a:ext cx="884456" cy="468000"/>
            <a:chOff x="1225724" y="922944"/>
            <a:chExt cx="884456" cy="566968"/>
          </a:xfrm>
        </p:grpSpPr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1D3C3F93-3647-F44A-5B16-F2133C69EA01}"/>
                </a:ext>
              </a:extLst>
            </p:cNvPr>
            <p:cNvSpPr/>
            <p:nvPr/>
          </p:nvSpPr>
          <p:spPr>
            <a:xfrm>
              <a:off x="1225724" y="922944"/>
              <a:ext cx="884456" cy="566968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85" name="Rectangle: Rounded Corners 4">
              <a:extLst>
                <a:ext uri="{FF2B5EF4-FFF2-40B4-BE49-F238E27FC236}">
                  <a16:creationId xmlns:a16="http://schemas.microsoft.com/office/drawing/2014/main" id="{4A031A2F-AA9A-2912-6719-D46FBF9A6201}"/>
                </a:ext>
              </a:extLst>
            </p:cNvPr>
            <p:cNvSpPr txBox="1"/>
            <p:nvPr/>
          </p:nvSpPr>
          <p:spPr>
            <a:xfrm>
              <a:off x="1242330" y="939550"/>
              <a:ext cx="851244" cy="53375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Strategic Commissioners 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653F0EF-B7FB-7121-AA5A-A6C4102F42EC}"/>
              </a:ext>
            </a:extLst>
          </p:cNvPr>
          <p:cNvGrpSpPr/>
          <p:nvPr/>
        </p:nvGrpSpPr>
        <p:grpSpPr>
          <a:xfrm>
            <a:off x="5233878" y="3374768"/>
            <a:ext cx="884456" cy="468000"/>
            <a:chOff x="1225724" y="1674396"/>
            <a:chExt cx="884456" cy="566968"/>
          </a:xfrm>
        </p:grpSpPr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776A34D5-4424-BC7B-B0C1-CC64621F7B16}"/>
                </a:ext>
              </a:extLst>
            </p:cNvPr>
            <p:cNvSpPr/>
            <p:nvPr/>
          </p:nvSpPr>
          <p:spPr>
            <a:xfrm>
              <a:off x="1225724" y="1674396"/>
              <a:ext cx="884456" cy="566968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83" name="Rectangle: Rounded Corners 6">
              <a:extLst>
                <a:ext uri="{FF2B5EF4-FFF2-40B4-BE49-F238E27FC236}">
                  <a16:creationId xmlns:a16="http://schemas.microsoft.com/office/drawing/2014/main" id="{BA596F03-E368-D1C2-9397-436D5A953CB6}"/>
                </a:ext>
              </a:extLst>
            </p:cNvPr>
            <p:cNvSpPr txBox="1"/>
            <p:nvPr/>
          </p:nvSpPr>
          <p:spPr>
            <a:xfrm>
              <a:off x="1242330" y="1691002"/>
              <a:ext cx="851244" cy="53375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Commissioning Managers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C3F2140-2EFD-2A86-F9F1-00AC5D4BF649}"/>
              </a:ext>
            </a:extLst>
          </p:cNvPr>
          <p:cNvGrpSpPr/>
          <p:nvPr/>
        </p:nvGrpSpPr>
        <p:grpSpPr>
          <a:xfrm>
            <a:off x="5241582" y="3931493"/>
            <a:ext cx="863995" cy="468000"/>
            <a:chOff x="1225724" y="2425848"/>
            <a:chExt cx="863995" cy="522995"/>
          </a:xfrm>
        </p:grpSpPr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8F913C3C-76B7-819E-5368-B42C83839186}"/>
                </a:ext>
              </a:extLst>
            </p:cNvPr>
            <p:cNvSpPr/>
            <p:nvPr/>
          </p:nvSpPr>
          <p:spPr>
            <a:xfrm>
              <a:off x="1225724" y="2425848"/>
              <a:ext cx="863995" cy="522995"/>
            </a:xfrm>
            <a:prstGeom prst="roundRect">
              <a:avLst>
                <a:gd name="adj" fmla="val 10000"/>
              </a:avLst>
            </a:prstGeom>
            <a:solidFill>
              <a:prstClr val="white">
                <a:alpha val="90000"/>
                <a:hueOff val="0"/>
                <a:satOff val="0"/>
                <a:lumOff val="0"/>
                <a:alphaOff val="0"/>
              </a:prstClr>
            </a:solidFill>
            <a:ln w="12700" cap="flat" cmpd="sng" algn="ctr"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81" name="Rectangle: Rounded Corners 8">
              <a:extLst>
                <a:ext uri="{FF2B5EF4-FFF2-40B4-BE49-F238E27FC236}">
                  <a16:creationId xmlns:a16="http://schemas.microsoft.com/office/drawing/2014/main" id="{6CA496CF-BA48-025E-2CD7-0D3230ABB351}"/>
                </a:ext>
              </a:extLst>
            </p:cNvPr>
            <p:cNvSpPr txBox="1"/>
            <p:nvPr/>
          </p:nvSpPr>
          <p:spPr>
            <a:xfrm>
              <a:off x="1252987" y="2450944"/>
              <a:ext cx="833359" cy="49235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Commissioning </a:t>
              </a:r>
              <a:r>
                <a:rPr lang="en-US" sz="900" kern="1200" err="1"/>
                <a:t>Programme</a:t>
              </a:r>
              <a:r>
                <a:rPr lang="en-US" sz="900" kern="1200"/>
                <a:t> Manager</a:t>
              </a:r>
            </a:p>
          </p:txBody>
        </p:sp>
      </p:grp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DE5B643-9DAE-761F-8484-B75D204E35CA}"/>
              </a:ext>
            </a:extLst>
          </p:cNvPr>
          <p:cNvCxnSpPr>
            <a:cxnSpLocks/>
          </p:cNvCxnSpPr>
          <p:nvPr/>
        </p:nvCxnSpPr>
        <p:spPr>
          <a:xfrm>
            <a:off x="5022845" y="2537056"/>
            <a:ext cx="6223" cy="17405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066E6446-0BFD-02B2-31FE-C4190BB21E88}"/>
              </a:ext>
            </a:extLst>
          </p:cNvPr>
          <p:cNvGrpSpPr/>
          <p:nvPr/>
        </p:nvGrpSpPr>
        <p:grpSpPr>
          <a:xfrm>
            <a:off x="6695188" y="5487199"/>
            <a:ext cx="1007755" cy="401989"/>
            <a:chOff x="592472" y="382956"/>
            <a:chExt cx="857653" cy="481552"/>
          </a:xfrm>
        </p:grpSpPr>
        <p:sp>
          <p:nvSpPr>
            <p:cNvPr id="133" name="Rectangle: Rounded Corners 132">
              <a:extLst>
                <a:ext uri="{FF2B5EF4-FFF2-40B4-BE49-F238E27FC236}">
                  <a16:creationId xmlns:a16="http://schemas.microsoft.com/office/drawing/2014/main" id="{49C7B36A-68B8-CE05-E692-CC8E4C724614}"/>
                </a:ext>
              </a:extLst>
            </p:cNvPr>
            <p:cNvSpPr/>
            <p:nvPr/>
          </p:nvSpPr>
          <p:spPr>
            <a:xfrm>
              <a:off x="592472" y="382956"/>
              <a:ext cx="857653" cy="481552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34" name="Rectangle: Rounded Corners 4">
              <a:extLst>
                <a:ext uri="{FF2B5EF4-FFF2-40B4-BE49-F238E27FC236}">
                  <a16:creationId xmlns:a16="http://schemas.microsoft.com/office/drawing/2014/main" id="{A44C25F6-83D0-2DF3-A85D-D5E2FE5EFF36}"/>
                </a:ext>
              </a:extLst>
            </p:cNvPr>
            <p:cNvSpPr txBox="1"/>
            <p:nvPr/>
          </p:nvSpPr>
          <p:spPr>
            <a:xfrm>
              <a:off x="606576" y="397060"/>
              <a:ext cx="801237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Prevention and Wellbeing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BB72719D-77EF-3664-397A-4F7F92960A3F}"/>
              </a:ext>
            </a:extLst>
          </p:cNvPr>
          <p:cNvGrpSpPr/>
          <p:nvPr/>
        </p:nvGrpSpPr>
        <p:grpSpPr>
          <a:xfrm>
            <a:off x="5176987" y="6162834"/>
            <a:ext cx="828000" cy="338087"/>
            <a:chOff x="607482" y="945327"/>
            <a:chExt cx="857653" cy="481552"/>
          </a:xfrm>
        </p:grpSpPr>
        <p:sp>
          <p:nvSpPr>
            <p:cNvPr id="131" name="Rectangle: Rounded Corners 130">
              <a:extLst>
                <a:ext uri="{FF2B5EF4-FFF2-40B4-BE49-F238E27FC236}">
                  <a16:creationId xmlns:a16="http://schemas.microsoft.com/office/drawing/2014/main" id="{D5202CBC-F999-58D1-2B88-18DEB3CCD1BE}"/>
                </a:ext>
              </a:extLst>
            </p:cNvPr>
            <p:cNvSpPr/>
            <p:nvPr/>
          </p:nvSpPr>
          <p:spPr>
            <a:xfrm>
              <a:off x="607482" y="945327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rgbClr val="FFFFFF">
                <a:alpha val="90000"/>
              </a:srgbClr>
            </a:solidFill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32" name="Rectangle: Rounded Corners 6">
              <a:extLst>
                <a:ext uri="{FF2B5EF4-FFF2-40B4-BE49-F238E27FC236}">
                  <a16:creationId xmlns:a16="http://schemas.microsoft.com/office/drawing/2014/main" id="{5CB2EA36-A9EF-6756-4F74-0D2B01CD3004}"/>
                </a:ext>
              </a:extLst>
            </p:cNvPr>
            <p:cNvSpPr txBox="1"/>
            <p:nvPr/>
          </p:nvSpPr>
          <p:spPr>
            <a:xfrm>
              <a:off x="621586" y="959431"/>
              <a:ext cx="829445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Welfare Rights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2F78F559-5571-6515-7C86-70A5A4104102}"/>
              </a:ext>
            </a:extLst>
          </p:cNvPr>
          <p:cNvGrpSpPr/>
          <p:nvPr/>
        </p:nvGrpSpPr>
        <p:grpSpPr>
          <a:xfrm>
            <a:off x="6766485" y="4428503"/>
            <a:ext cx="828000" cy="468000"/>
            <a:chOff x="607482" y="1507698"/>
            <a:chExt cx="857653" cy="481552"/>
          </a:xfrm>
        </p:grpSpPr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C71D1242-0DB1-0D3D-4D82-FA7D3F20B0F8}"/>
                </a:ext>
              </a:extLst>
            </p:cNvPr>
            <p:cNvSpPr/>
            <p:nvPr/>
          </p:nvSpPr>
          <p:spPr>
            <a:xfrm>
              <a:off x="607482" y="1507698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12700">
              <a:solidFill>
                <a:schemeClr val="accent1"/>
              </a:solidFill>
              <a:prstDash val="dash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30" name="Rectangle: Rounded Corners 8">
              <a:extLst>
                <a:ext uri="{FF2B5EF4-FFF2-40B4-BE49-F238E27FC236}">
                  <a16:creationId xmlns:a16="http://schemas.microsoft.com/office/drawing/2014/main" id="{2AE22891-B1E2-CCBB-17FE-D65D96C60CF3}"/>
                </a:ext>
              </a:extLst>
            </p:cNvPr>
            <p:cNvSpPr txBox="1"/>
            <p:nvPr/>
          </p:nvSpPr>
          <p:spPr>
            <a:xfrm>
              <a:off x="621586" y="1521802"/>
              <a:ext cx="829445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Innovation Programme /project team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6453B16-2A44-1F4B-D09D-94FA1C66C1AE}"/>
              </a:ext>
            </a:extLst>
          </p:cNvPr>
          <p:cNvGrpSpPr/>
          <p:nvPr/>
        </p:nvGrpSpPr>
        <p:grpSpPr>
          <a:xfrm>
            <a:off x="6667957" y="2734988"/>
            <a:ext cx="926528" cy="417702"/>
            <a:chOff x="592472" y="2070068"/>
            <a:chExt cx="857653" cy="481552"/>
          </a:xfrm>
          <a:solidFill>
            <a:schemeClr val="bg1"/>
          </a:solidFill>
        </p:grpSpPr>
        <p:sp>
          <p:nvSpPr>
            <p:cNvPr id="127" name="Rectangle: Rounded Corners 126">
              <a:extLst>
                <a:ext uri="{FF2B5EF4-FFF2-40B4-BE49-F238E27FC236}">
                  <a16:creationId xmlns:a16="http://schemas.microsoft.com/office/drawing/2014/main" id="{8905B6D8-FB05-C0D9-1C3A-582AF3E29828}"/>
                </a:ext>
              </a:extLst>
            </p:cNvPr>
            <p:cNvSpPr/>
            <p:nvPr/>
          </p:nvSpPr>
          <p:spPr>
            <a:xfrm>
              <a:off x="592472" y="2070068"/>
              <a:ext cx="857653" cy="481552"/>
            </a:xfrm>
            <a:prstGeom prst="roundRect">
              <a:avLst>
                <a:gd name="adj" fmla="val 10000"/>
              </a:avLst>
            </a:prstGeom>
            <a:grpFill/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8" name="Rectangle: Rounded Corners 10">
              <a:extLst>
                <a:ext uri="{FF2B5EF4-FFF2-40B4-BE49-F238E27FC236}">
                  <a16:creationId xmlns:a16="http://schemas.microsoft.com/office/drawing/2014/main" id="{97023323-D685-AAE8-438A-B5419F6B8AE0}"/>
                </a:ext>
              </a:extLst>
            </p:cNvPr>
            <p:cNvSpPr txBox="1"/>
            <p:nvPr/>
          </p:nvSpPr>
          <p:spPr>
            <a:xfrm>
              <a:off x="606576" y="2084172"/>
              <a:ext cx="829445" cy="453344"/>
            </a:xfrm>
            <a:prstGeom prst="rect">
              <a:avLst/>
            </a:prstGeom>
            <a:no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Workforce </a:t>
              </a:r>
              <a:r>
                <a:rPr lang="en-US" sz="900" dirty="0"/>
                <a:t>Strategy</a:t>
              </a:r>
              <a:r>
                <a:rPr lang="en-US" sz="900" kern="1200" dirty="0"/>
                <a:t> Lead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6BF5CCA9-6DAD-C407-37FC-D513A2B2A0CC}"/>
              </a:ext>
            </a:extLst>
          </p:cNvPr>
          <p:cNvGrpSpPr/>
          <p:nvPr/>
        </p:nvGrpSpPr>
        <p:grpSpPr>
          <a:xfrm>
            <a:off x="6681573" y="3274591"/>
            <a:ext cx="933066" cy="467375"/>
            <a:chOff x="592472" y="2632439"/>
            <a:chExt cx="857653" cy="481552"/>
          </a:xfrm>
        </p:grpSpPr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AC5ABA66-8C18-8400-21F5-DB2C6207ACF0}"/>
                </a:ext>
              </a:extLst>
            </p:cNvPr>
            <p:cNvSpPr/>
            <p:nvPr/>
          </p:nvSpPr>
          <p:spPr>
            <a:xfrm>
              <a:off x="592472" y="2632439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6" name="Rectangle: Rounded Corners 12">
              <a:extLst>
                <a:ext uri="{FF2B5EF4-FFF2-40B4-BE49-F238E27FC236}">
                  <a16:creationId xmlns:a16="http://schemas.microsoft.com/office/drawing/2014/main" id="{0AEBBE71-ED6E-401B-C6F1-2428AE2B8C6F}"/>
                </a:ext>
              </a:extLst>
            </p:cNvPr>
            <p:cNvSpPr txBox="1"/>
            <p:nvPr/>
          </p:nvSpPr>
          <p:spPr>
            <a:xfrm>
              <a:off x="606576" y="2646543"/>
              <a:ext cx="829445" cy="386352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Safeguarding Board Manager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FB4FE9CD-05FC-C5E0-6AD9-17A44721AD25}"/>
              </a:ext>
            </a:extLst>
          </p:cNvPr>
          <p:cNvGrpSpPr/>
          <p:nvPr/>
        </p:nvGrpSpPr>
        <p:grpSpPr>
          <a:xfrm>
            <a:off x="6681573" y="3853394"/>
            <a:ext cx="961554" cy="360112"/>
            <a:chOff x="592472" y="3194809"/>
            <a:chExt cx="914208" cy="522110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24453F36-15F1-8878-1CD8-DD175607CC9B}"/>
                </a:ext>
              </a:extLst>
            </p:cNvPr>
            <p:cNvSpPr/>
            <p:nvPr/>
          </p:nvSpPr>
          <p:spPr>
            <a:xfrm>
              <a:off x="592472" y="3194809"/>
              <a:ext cx="914208" cy="522110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4" name="Rectangle: Rounded Corners 14">
              <a:extLst>
                <a:ext uri="{FF2B5EF4-FFF2-40B4-BE49-F238E27FC236}">
                  <a16:creationId xmlns:a16="http://schemas.microsoft.com/office/drawing/2014/main" id="{41138628-88E7-2655-D83A-B595D58D19C0}"/>
                </a:ext>
              </a:extLst>
            </p:cNvPr>
            <p:cNvSpPr txBox="1"/>
            <p:nvPr/>
          </p:nvSpPr>
          <p:spPr>
            <a:xfrm>
              <a:off x="607764" y="3210101"/>
              <a:ext cx="883624" cy="49152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Coproduction Lead</a:t>
              </a:r>
            </a:p>
          </p:txBody>
        </p:sp>
      </p:grp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792664E9-D4C7-A4E2-2DB0-F1FB66D06C3F}"/>
              </a:ext>
            </a:extLst>
          </p:cNvPr>
          <p:cNvSpPr/>
          <p:nvPr/>
        </p:nvSpPr>
        <p:spPr>
          <a:xfrm>
            <a:off x="6676466" y="4356719"/>
            <a:ext cx="1008038" cy="954190"/>
          </a:xfrm>
          <a:prstGeom prst="roundRect">
            <a:avLst>
              <a:gd name="adj" fmla="val 1173"/>
            </a:avLst>
          </a:prstGeom>
          <a:noFill/>
          <a:ln w="19050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600" b="1"/>
          </a:p>
          <a:p>
            <a:pPr algn="ctr"/>
            <a:endParaRPr lang="en-GB" sz="600" b="1"/>
          </a:p>
          <a:p>
            <a:pPr algn="ctr"/>
            <a:endParaRPr lang="en-GB" sz="600" b="1"/>
          </a:p>
          <a:p>
            <a:pPr algn="ctr"/>
            <a:endParaRPr lang="en-GB" sz="600" b="1"/>
          </a:p>
          <a:p>
            <a:pPr algn="ctr"/>
            <a:endParaRPr lang="en-GB" sz="600" b="1"/>
          </a:p>
          <a:p>
            <a:pPr algn="ctr"/>
            <a:endParaRPr lang="en-GB" sz="600" b="1"/>
          </a:p>
          <a:p>
            <a:pPr algn="ctr"/>
            <a:r>
              <a:rPr lang="en-GB" sz="600" b="1"/>
              <a:t>Supporting People Strategy (not structurally within ASC)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3CFD8185-9FD0-833E-7460-9AEC61990E30}"/>
              </a:ext>
            </a:extLst>
          </p:cNvPr>
          <p:cNvGrpSpPr/>
          <p:nvPr/>
        </p:nvGrpSpPr>
        <p:grpSpPr>
          <a:xfrm>
            <a:off x="6063802" y="6173567"/>
            <a:ext cx="813323" cy="390247"/>
            <a:chOff x="1217983" y="3133326"/>
            <a:chExt cx="848677" cy="633252"/>
          </a:xfrm>
        </p:grpSpPr>
        <p:sp>
          <p:nvSpPr>
            <p:cNvPr id="121" name="Rectangle: Rounded Corners 120">
              <a:extLst>
                <a:ext uri="{FF2B5EF4-FFF2-40B4-BE49-F238E27FC236}">
                  <a16:creationId xmlns:a16="http://schemas.microsoft.com/office/drawing/2014/main" id="{282F696B-73D5-040F-8393-14319A164424}"/>
                </a:ext>
              </a:extLst>
            </p:cNvPr>
            <p:cNvSpPr/>
            <p:nvPr/>
          </p:nvSpPr>
          <p:spPr>
            <a:xfrm>
              <a:off x="1225724" y="3133326"/>
              <a:ext cx="828000" cy="5229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2" name="Rectangle: Rounded Corners 10">
              <a:extLst>
                <a:ext uri="{FF2B5EF4-FFF2-40B4-BE49-F238E27FC236}">
                  <a16:creationId xmlns:a16="http://schemas.microsoft.com/office/drawing/2014/main" id="{1C080608-955D-7BA5-F7BD-B4E0569D0441}"/>
                </a:ext>
              </a:extLst>
            </p:cNvPr>
            <p:cNvSpPr txBox="1"/>
            <p:nvPr/>
          </p:nvSpPr>
          <p:spPr>
            <a:xfrm>
              <a:off x="1217983" y="3163084"/>
              <a:ext cx="848677" cy="60349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Adult Early Help Pilot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B8BDCC5B-6463-002D-F93C-149B983A9BCD}"/>
              </a:ext>
            </a:extLst>
          </p:cNvPr>
          <p:cNvGrpSpPr/>
          <p:nvPr/>
        </p:nvGrpSpPr>
        <p:grpSpPr>
          <a:xfrm>
            <a:off x="6935940" y="6162834"/>
            <a:ext cx="720189" cy="334545"/>
            <a:chOff x="1225724" y="3133326"/>
            <a:chExt cx="835335" cy="522995"/>
          </a:xfrm>
        </p:grpSpPr>
        <p:sp>
          <p:nvSpPr>
            <p:cNvPr id="119" name="Rectangle: Rounded Corners 118">
              <a:extLst>
                <a:ext uri="{FF2B5EF4-FFF2-40B4-BE49-F238E27FC236}">
                  <a16:creationId xmlns:a16="http://schemas.microsoft.com/office/drawing/2014/main" id="{F058DB0A-F64D-DD3A-804C-51558B2E7741}"/>
                </a:ext>
              </a:extLst>
            </p:cNvPr>
            <p:cNvSpPr/>
            <p:nvPr/>
          </p:nvSpPr>
          <p:spPr>
            <a:xfrm>
              <a:off x="1225724" y="3133326"/>
              <a:ext cx="828000" cy="5229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0" name="Rectangle: Rounded Corners 10">
              <a:extLst>
                <a:ext uri="{FF2B5EF4-FFF2-40B4-BE49-F238E27FC236}">
                  <a16:creationId xmlns:a16="http://schemas.microsoft.com/office/drawing/2014/main" id="{602BD91C-E7A7-AD39-6B27-758716FDD953}"/>
                </a:ext>
              </a:extLst>
            </p:cNvPr>
            <p:cNvSpPr txBox="1"/>
            <p:nvPr/>
          </p:nvSpPr>
          <p:spPr>
            <a:xfrm>
              <a:off x="1233060" y="3153323"/>
              <a:ext cx="827999" cy="415542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Carers Project</a:t>
              </a:r>
            </a:p>
          </p:txBody>
        </p:sp>
      </p:grp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FD02052E-4121-11D1-F3E1-450E888071FF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405860" y="2491874"/>
            <a:ext cx="13002" cy="3196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23FACEA-E99C-2FDC-0074-01F24A536B69}"/>
              </a:ext>
            </a:extLst>
          </p:cNvPr>
          <p:cNvCxnSpPr>
            <a:stCxn id="111" idx="1"/>
          </p:cNvCxnSpPr>
          <p:nvPr/>
        </p:nvCxnSpPr>
        <p:spPr>
          <a:xfrm flipH="1">
            <a:off x="6418862" y="4833814"/>
            <a:ext cx="25760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FD1752EE-DB7A-75B0-9860-C320825BA8A3}"/>
              </a:ext>
            </a:extLst>
          </p:cNvPr>
          <p:cNvCxnSpPr>
            <a:cxnSpLocks/>
          </p:cNvCxnSpPr>
          <p:nvPr/>
        </p:nvCxnSpPr>
        <p:spPr>
          <a:xfrm flipH="1">
            <a:off x="5695724" y="6032412"/>
            <a:ext cx="163916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9BC53063-0A73-0C93-65EB-A8E010357595}"/>
              </a:ext>
            </a:extLst>
          </p:cNvPr>
          <p:cNvCxnSpPr>
            <a:cxnSpLocks/>
          </p:cNvCxnSpPr>
          <p:nvPr/>
        </p:nvCxnSpPr>
        <p:spPr>
          <a:xfrm>
            <a:off x="6492378" y="6023911"/>
            <a:ext cx="0" cy="14232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D42D226-6012-B3CB-053C-FE902905C6B0}"/>
              </a:ext>
            </a:extLst>
          </p:cNvPr>
          <p:cNvCxnSpPr>
            <a:cxnSpLocks/>
          </p:cNvCxnSpPr>
          <p:nvPr/>
        </p:nvCxnSpPr>
        <p:spPr>
          <a:xfrm flipH="1" flipV="1">
            <a:off x="5689400" y="6025708"/>
            <a:ext cx="1" cy="1253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3A62711F-9D08-16C9-FB91-0C8C444591F0}"/>
              </a:ext>
            </a:extLst>
          </p:cNvPr>
          <p:cNvGrpSpPr/>
          <p:nvPr/>
        </p:nvGrpSpPr>
        <p:grpSpPr>
          <a:xfrm>
            <a:off x="8264668" y="2807018"/>
            <a:ext cx="872910" cy="415961"/>
            <a:chOff x="167263" y="674162"/>
            <a:chExt cx="835922" cy="508820"/>
          </a:xfrm>
          <a:noFill/>
        </p:grpSpPr>
        <p:sp>
          <p:nvSpPr>
            <p:cNvPr id="204" name="Rectangle: Rounded Corners 203">
              <a:extLst>
                <a:ext uri="{FF2B5EF4-FFF2-40B4-BE49-F238E27FC236}">
                  <a16:creationId xmlns:a16="http://schemas.microsoft.com/office/drawing/2014/main" id="{BA196DF1-FA6D-30AC-1328-5B983ABB5CEB}"/>
                </a:ext>
              </a:extLst>
            </p:cNvPr>
            <p:cNvSpPr/>
            <p:nvPr/>
          </p:nvSpPr>
          <p:spPr>
            <a:xfrm>
              <a:off x="167263" y="674162"/>
              <a:ext cx="835922" cy="508820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5" name="Rectangle: Rounded Corners 4">
              <a:extLst>
                <a:ext uri="{FF2B5EF4-FFF2-40B4-BE49-F238E27FC236}">
                  <a16:creationId xmlns:a16="http://schemas.microsoft.com/office/drawing/2014/main" id="{4888D4B1-C515-121E-01BA-6B7B531F514C}"/>
                </a:ext>
              </a:extLst>
            </p:cNvPr>
            <p:cNvSpPr txBox="1"/>
            <p:nvPr/>
          </p:nvSpPr>
          <p:spPr>
            <a:xfrm>
              <a:off x="182166" y="689065"/>
              <a:ext cx="806116" cy="479014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Careline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FEA615DC-BC01-63C3-AFFF-FFB35877EFAB}"/>
              </a:ext>
            </a:extLst>
          </p:cNvPr>
          <p:cNvGrpSpPr/>
          <p:nvPr/>
        </p:nvGrpSpPr>
        <p:grpSpPr>
          <a:xfrm>
            <a:off x="8276250" y="3386600"/>
            <a:ext cx="836675" cy="595005"/>
            <a:chOff x="167263" y="1299327"/>
            <a:chExt cx="835922" cy="508820"/>
          </a:xfrm>
        </p:grpSpPr>
        <p:sp>
          <p:nvSpPr>
            <p:cNvPr id="202" name="Rectangle: Rounded Corners 201">
              <a:extLst>
                <a:ext uri="{FF2B5EF4-FFF2-40B4-BE49-F238E27FC236}">
                  <a16:creationId xmlns:a16="http://schemas.microsoft.com/office/drawing/2014/main" id="{73F35F4E-F95B-F427-E90F-929F3DA7405D}"/>
                </a:ext>
              </a:extLst>
            </p:cNvPr>
            <p:cNvSpPr/>
            <p:nvPr/>
          </p:nvSpPr>
          <p:spPr>
            <a:xfrm>
              <a:off x="167263" y="1299327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3" name="Rectangle: Rounded Corners 6">
              <a:extLst>
                <a:ext uri="{FF2B5EF4-FFF2-40B4-BE49-F238E27FC236}">
                  <a16:creationId xmlns:a16="http://schemas.microsoft.com/office/drawing/2014/main" id="{EA8EC6A7-8912-95B1-5EEF-14A377013119}"/>
                </a:ext>
              </a:extLst>
            </p:cNvPr>
            <p:cNvSpPr txBox="1"/>
            <p:nvPr/>
          </p:nvSpPr>
          <p:spPr>
            <a:xfrm>
              <a:off x="200603" y="1405464"/>
              <a:ext cx="725490" cy="27844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Breakaway </a:t>
              </a:r>
            </a:p>
            <a:p>
              <a:pPr marL="0" lvl="0" indent="0" algn="ctr" defTabSz="400050"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and </a:t>
              </a:r>
            </a:p>
            <a:p>
              <a:pPr marL="0" lvl="0" indent="0" algn="ctr" defTabSz="400050"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 err="1"/>
                <a:t>Bramshurst</a:t>
              </a:r>
              <a:endParaRPr lang="en-US" sz="900" kern="1200" dirty="0"/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225AB8B0-09ED-D913-3A7E-CFF00C9B0626}"/>
              </a:ext>
            </a:extLst>
          </p:cNvPr>
          <p:cNvGrpSpPr/>
          <p:nvPr/>
        </p:nvGrpSpPr>
        <p:grpSpPr>
          <a:xfrm>
            <a:off x="8269553" y="4121294"/>
            <a:ext cx="846886" cy="364691"/>
            <a:chOff x="167342" y="1931981"/>
            <a:chExt cx="835922" cy="508820"/>
          </a:xfrm>
          <a:noFill/>
        </p:grpSpPr>
        <p:sp>
          <p:nvSpPr>
            <p:cNvPr id="200" name="Rectangle: Rounded Corners 199">
              <a:extLst>
                <a:ext uri="{FF2B5EF4-FFF2-40B4-BE49-F238E27FC236}">
                  <a16:creationId xmlns:a16="http://schemas.microsoft.com/office/drawing/2014/main" id="{15378C57-4955-D340-B803-744AB5F03A71}"/>
                </a:ext>
              </a:extLst>
            </p:cNvPr>
            <p:cNvSpPr/>
            <p:nvPr/>
          </p:nvSpPr>
          <p:spPr>
            <a:xfrm>
              <a:off x="167342" y="1931981"/>
              <a:ext cx="835922" cy="508820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1" name="Rectangle: Rounded Corners 8">
              <a:extLst>
                <a:ext uri="{FF2B5EF4-FFF2-40B4-BE49-F238E27FC236}">
                  <a16:creationId xmlns:a16="http://schemas.microsoft.com/office/drawing/2014/main" id="{8D93378F-82AA-B5D3-E029-11C4481C9DDA}"/>
                </a:ext>
              </a:extLst>
            </p:cNvPr>
            <p:cNvSpPr txBox="1"/>
            <p:nvPr/>
          </p:nvSpPr>
          <p:spPr>
            <a:xfrm>
              <a:off x="182245" y="1946884"/>
              <a:ext cx="806116" cy="479014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Kingsgate</a:t>
              </a:r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17AA35C2-3998-19B6-26F2-01051AC7E371}"/>
              </a:ext>
            </a:extLst>
          </p:cNvPr>
          <p:cNvGrpSpPr/>
          <p:nvPr/>
        </p:nvGrpSpPr>
        <p:grpSpPr>
          <a:xfrm>
            <a:off x="8251621" y="4634162"/>
            <a:ext cx="868098" cy="520559"/>
            <a:chOff x="167263" y="2549659"/>
            <a:chExt cx="835922" cy="508820"/>
          </a:xfrm>
        </p:grpSpPr>
        <p:sp>
          <p:nvSpPr>
            <p:cNvPr id="198" name="Rectangle: Rounded Corners 197">
              <a:extLst>
                <a:ext uri="{FF2B5EF4-FFF2-40B4-BE49-F238E27FC236}">
                  <a16:creationId xmlns:a16="http://schemas.microsoft.com/office/drawing/2014/main" id="{A9E493FA-4359-9F65-A7DE-40B71B7CFA36}"/>
                </a:ext>
              </a:extLst>
            </p:cNvPr>
            <p:cNvSpPr/>
            <p:nvPr/>
          </p:nvSpPr>
          <p:spPr>
            <a:xfrm>
              <a:off x="167263" y="2549659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9" name="Rectangle: Rounded Corners 10">
              <a:extLst>
                <a:ext uri="{FF2B5EF4-FFF2-40B4-BE49-F238E27FC236}">
                  <a16:creationId xmlns:a16="http://schemas.microsoft.com/office/drawing/2014/main" id="{EFD8D053-3AEF-F4E9-3B67-4364BFEE4D29}"/>
                </a:ext>
              </a:extLst>
            </p:cNvPr>
            <p:cNvSpPr txBox="1"/>
            <p:nvPr/>
          </p:nvSpPr>
          <p:spPr>
            <a:xfrm>
              <a:off x="215705" y="2679805"/>
              <a:ext cx="598919" cy="358465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Greenwood </a:t>
              </a:r>
            </a:p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MH and LD Day Services</a:t>
              </a:r>
            </a:p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900" kern="1200">
                <a:solidFill>
                  <a:srgbClr val="FF0000"/>
                </a:solidFill>
              </a:endParaRP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971155F8-A8C4-9BBC-9FF5-ADB6504E7E0F}"/>
              </a:ext>
            </a:extLst>
          </p:cNvPr>
          <p:cNvGrpSpPr/>
          <p:nvPr/>
        </p:nvGrpSpPr>
        <p:grpSpPr>
          <a:xfrm>
            <a:off x="8245899" y="5237071"/>
            <a:ext cx="867026" cy="355447"/>
            <a:chOff x="167263" y="3174825"/>
            <a:chExt cx="835922" cy="508820"/>
          </a:xfrm>
          <a:noFill/>
        </p:grpSpPr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57208BF0-7F32-58CA-768C-5417BE872F34}"/>
                </a:ext>
              </a:extLst>
            </p:cNvPr>
            <p:cNvSpPr/>
            <p:nvPr/>
          </p:nvSpPr>
          <p:spPr>
            <a:xfrm>
              <a:off x="167263" y="3174825"/>
              <a:ext cx="835922" cy="508820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7" name="Rectangle: Rounded Corners 12">
              <a:extLst>
                <a:ext uri="{FF2B5EF4-FFF2-40B4-BE49-F238E27FC236}">
                  <a16:creationId xmlns:a16="http://schemas.microsoft.com/office/drawing/2014/main" id="{A3471F4C-5C80-0E7F-0977-6BDF9DC89AB4}"/>
                </a:ext>
              </a:extLst>
            </p:cNvPr>
            <p:cNvSpPr txBox="1"/>
            <p:nvPr/>
          </p:nvSpPr>
          <p:spPr>
            <a:xfrm>
              <a:off x="182166" y="3189728"/>
              <a:ext cx="806116" cy="479014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Charlie </a:t>
              </a:r>
              <a:r>
                <a:rPr lang="en-US" sz="900" kern="1200" err="1"/>
                <a:t>Ratchford</a:t>
              </a:r>
              <a:endParaRPr lang="en-US" sz="900" kern="1200"/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BBF17D3C-524C-B5D3-7F5D-53DE8B9EEB4C}"/>
              </a:ext>
            </a:extLst>
          </p:cNvPr>
          <p:cNvGrpSpPr/>
          <p:nvPr/>
        </p:nvGrpSpPr>
        <p:grpSpPr>
          <a:xfrm>
            <a:off x="8264822" y="5756043"/>
            <a:ext cx="866294" cy="401727"/>
            <a:chOff x="167263" y="3799991"/>
            <a:chExt cx="835922" cy="508820"/>
          </a:xfrm>
        </p:grpSpPr>
        <p:sp>
          <p:nvSpPr>
            <p:cNvPr id="194" name="Rectangle: Rounded Corners 193">
              <a:extLst>
                <a:ext uri="{FF2B5EF4-FFF2-40B4-BE49-F238E27FC236}">
                  <a16:creationId xmlns:a16="http://schemas.microsoft.com/office/drawing/2014/main" id="{27E21968-8532-B17A-7302-D4E60A01AD55}"/>
                </a:ext>
              </a:extLst>
            </p:cNvPr>
            <p:cNvSpPr/>
            <p:nvPr/>
          </p:nvSpPr>
          <p:spPr>
            <a:xfrm>
              <a:off x="167263" y="3799991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5" name="Rectangle: Rounded Corners 14">
              <a:extLst>
                <a:ext uri="{FF2B5EF4-FFF2-40B4-BE49-F238E27FC236}">
                  <a16:creationId xmlns:a16="http://schemas.microsoft.com/office/drawing/2014/main" id="{A0540AF0-F3D0-E815-6A5D-F86E524CBBFF}"/>
                </a:ext>
              </a:extLst>
            </p:cNvPr>
            <p:cNvSpPr txBox="1"/>
            <p:nvPr/>
          </p:nvSpPr>
          <p:spPr>
            <a:xfrm>
              <a:off x="182166" y="3889027"/>
              <a:ext cx="806116" cy="33074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Shared Lives</a:t>
              </a:r>
            </a:p>
          </p:txBody>
        </p: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43CBE626-5F14-251A-9915-5D37F931FC3A}"/>
              </a:ext>
            </a:extLst>
          </p:cNvPr>
          <p:cNvGrpSpPr/>
          <p:nvPr/>
        </p:nvGrpSpPr>
        <p:grpSpPr>
          <a:xfrm>
            <a:off x="8264927" y="6255118"/>
            <a:ext cx="872651" cy="355558"/>
            <a:chOff x="167263" y="3799991"/>
            <a:chExt cx="835922" cy="508820"/>
          </a:xfrm>
        </p:grpSpPr>
        <p:sp>
          <p:nvSpPr>
            <p:cNvPr id="192" name="Rectangle: Rounded Corners 191">
              <a:extLst>
                <a:ext uri="{FF2B5EF4-FFF2-40B4-BE49-F238E27FC236}">
                  <a16:creationId xmlns:a16="http://schemas.microsoft.com/office/drawing/2014/main" id="{66C820AA-2271-AAD2-55FD-07A031289274}"/>
                </a:ext>
              </a:extLst>
            </p:cNvPr>
            <p:cNvSpPr/>
            <p:nvPr/>
          </p:nvSpPr>
          <p:spPr>
            <a:xfrm>
              <a:off x="167263" y="3799991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3" name="Rectangle: Rounded Corners 14">
              <a:extLst>
                <a:ext uri="{FF2B5EF4-FFF2-40B4-BE49-F238E27FC236}">
                  <a16:creationId xmlns:a16="http://schemas.microsoft.com/office/drawing/2014/main" id="{05A3A293-0B77-CA26-A350-E005661C2D79}"/>
                </a:ext>
              </a:extLst>
            </p:cNvPr>
            <p:cNvSpPr txBox="1"/>
            <p:nvPr/>
          </p:nvSpPr>
          <p:spPr>
            <a:xfrm>
              <a:off x="182166" y="3814894"/>
              <a:ext cx="806116" cy="47901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Mora Burnet</a:t>
              </a:r>
            </a:p>
          </p:txBody>
        </p:sp>
      </p:grp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1C0521D0-7386-C195-D687-E253D8887AC1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8050309" y="2465052"/>
            <a:ext cx="22163" cy="4025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A451B5-1AB0-CEEE-EABA-C6A2BF5A88AC}"/>
              </a:ext>
            </a:extLst>
          </p:cNvPr>
          <p:cNvCxnSpPr/>
          <p:nvPr/>
        </p:nvCxnSpPr>
        <p:spPr>
          <a:xfrm flipH="1" flipV="1">
            <a:off x="8058018" y="3032806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BE9440-6C46-0C36-1158-27A6E93944D8}"/>
              </a:ext>
            </a:extLst>
          </p:cNvPr>
          <p:cNvCxnSpPr/>
          <p:nvPr/>
        </p:nvCxnSpPr>
        <p:spPr>
          <a:xfrm flipH="1" flipV="1">
            <a:off x="8062539" y="3613245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867DD55-25C6-57D3-FDD7-3F11578A036B}"/>
              </a:ext>
            </a:extLst>
          </p:cNvPr>
          <p:cNvCxnSpPr/>
          <p:nvPr/>
        </p:nvCxnSpPr>
        <p:spPr>
          <a:xfrm flipH="1" flipV="1">
            <a:off x="8056075" y="4285365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082907C-8133-BF6F-7361-923031BCB1C6}"/>
              </a:ext>
            </a:extLst>
          </p:cNvPr>
          <p:cNvCxnSpPr/>
          <p:nvPr/>
        </p:nvCxnSpPr>
        <p:spPr>
          <a:xfrm flipH="1" flipV="1">
            <a:off x="8046568" y="4767311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F76BC0F-56D4-D4BB-50F4-58CD9D8FEB3C}"/>
              </a:ext>
            </a:extLst>
          </p:cNvPr>
          <p:cNvCxnSpPr/>
          <p:nvPr/>
        </p:nvCxnSpPr>
        <p:spPr>
          <a:xfrm flipH="1" flipV="1">
            <a:off x="8062538" y="5979259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DBD7EFD6-23AB-A98E-B321-09D2805CCE75}"/>
              </a:ext>
            </a:extLst>
          </p:cNvPr>
          <p:cNvCxnSpPr/>
          <p:nvPr/>
        </p:nvCxnSpPr>
        <p:spPr>
          <a:xfrm flipH="1" flipV="1">
            <a:off x="8062538" y="6497379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CE35B4F-5316-9399-E16C-662972293FF3}"/>
              </a:ext>
            </a:extLst>
          </p:cNvPr>
          <p:cNvCxnSpPr/>
          <p:nvPr/>
        </p:nvCxnSpPr>
        <p:spPr>
          <a:xfrm flipH="1" flipV="1">
            <a:off x="8044546" y="5395149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1CADF041-1648-BFD0-56FF-8BA9DDE12CCD}"/>
              </a:ext>
            </a:extLst>
          </p:cNvPr>
          <p:cNvCxnSpPr>
            <a:cxnSpLocks/>
          </p:cNvCxnSpPr>
          <p:nvPr/>
        </p:nvCxnSpPr>
        <p:spPr>
          <a:xfrm>
            <a:off x="7334892" y="6023911"/>
            <a:ext cx="0" cy="14232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6BD2EF64-B987-1FBE-372A-75C82036C41E}"/>
              </a:ext>
            </a:extLst>
          </p:cNvPr>
          <p:cNvCxnSpPr>
            <a:cxnSpLocks/>
          </p:cNvCxnSpPr>
          <p:nvPr/>
        </p:nvCxnSpPr>
        <p:spPr>
          <a:xfrm>
            <a:off x="7009343" y="5890084"/>
            <a:ext cx="0" cy="14232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0AED9F8E-BE3E-312A-8BB3-040DDFD47D7D}"/>
              </a:ext>
            </a:extLst>
          </p:cNvPr>
          <p:cNvCxnSpPr/>
          <p:nvPr/>
        </p:nvCxnSpPr>
        <p:spPr>
          <a:xfrm flipH="1" flipV="1">
            <a:off x="6420531" y="5682576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48FE6961-0508-8CE5-3752-A9BC2E731722}"/>
              </a:ext>
            </a:extLst>
          </p:cNvPr>
          <p:cNvCxnSpPr/>
          <p:nvPr/>
        </p:nvCxnSpPr>
        <p:spPr>
          <a:xfrm flipH="1" flipV="1">
            <a:off x="6405245" y="3441780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61C1DE36-0C92-3B4D-A222-BC70D6B90FAF}"/>
              </a:ext>
            </a:extLst>
          </p:cNvPr>
          <p:cNvCxnSpPr/>
          <p:nvPr/>
        </p:nvCxnSpPr>
        <p:spPr>
          <a:xfrm flipH="1" flipV="1">
            <a:off x="6408437" y="2906621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68E789C5-ED3D-729A-1696-5ADC34FE3891}"/>
              </a:ext>
            </a:extLst>
          </p:cNvPr>
          <p:cNvCxnSpPr/>
          <p:nvPr/>
        </p:nvCxnSpPr>
        <p:spPr>
          <a:xfrm flipH="1" flipV="1">
            <a:off x="6412054" y="3974447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5336EF8-2C03-296C-38B8-AA47107312D2}"/>
              </a:ext>
            </a:extLst>
          </p:cNvPr>
          <p:cNvSpPr txBox="1"/>
          <p:nvPr/>
        </p:nvSpPr>
        <p:spPr>
          <a:xfrm>
            <a:off x="306792" y="503216"/>
            <a:ext cx="29541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0070C0"/>
                </a:solidFill>
              </a:rPr>
              <a:t>Adult Social Care </a:t>
            </a:r>
          </a:p>
          <a:p>
            <a:r>
              <a:rPr lang="en-GB" sz="1800" b="1">
                <a:solidFill>
                  <a:srgbClr val="0070C0"/>
                </a:solidFill>
              </a:rPr>
              <a:t>Strategy &amp; Commissioning</a:t>
            </a:r>
          </a:p>
          <a:p>
            <a:endParaRPr lang="en-GB" b="1">
              <a:solidFill>
                <a:srgbClr val="0070C0"/>
              </a:solidFill>
            </a:endParaRPr>
          </a:p>
        </p:txBody>
      </p: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17CC0B4C-A0AF-46B7-4CE0-118C5DEE464E}"/>
              </a:ext>
            </a:extLst>
          </p:cNvPr>
          <p:cNvCxnSpPr/>
          <p:nvPr/>
        </p:nvCxnSpPr>
        <p:spPr>
          <a:xfrm flipH="1" flipV="1">
            <a:off x="5023347" y="2964841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3FEC379D-3F22-DF3F-20AA-507F389FAD28}"/>
              </a:ext>
            </a:extLst>
          </p:cNvPr>
          <p:cNvCxnSpPr/>
          <p:nvPr/>
        </p:nvCxnSpPr>
        <p:spPr>
          <a:xfrm flipH="1" flipV="1">
            <a:off x="5042684" y="3616740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B120A0C3-2EB2-68D7-75F1-562D05987DF1}"/>
              </a:ext>
            </a:extLst>
          </p:cNvPr>
          <p:cNvCxnSpPr/>
          <p:nvPr/>
        </p:nvCxnSpPr>
        <p:spPr>
          <a:xfrm flipH="1" flipV="1">
            <a:off x="5044500" y="4260721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9062460-2652-98CC-8E30-DF1E7281F9D8}"/>
              </a:ext>
            </a:extLst>
          </p:cNvPr>
          <p:cNvCxnSpPr/>
          <p:nvPr/>
        </p:nvCxnSpPr>
        <p:spPr>
          <a:xfrm flipH="1" flipV="1">
            <a:off x="8044545" y="1554352"/>
            <a:ext cx="1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0A4B12-28B2-FA18-EB13-BB6292585945}"/>
              </a:ext>
            </a:extLst>
          </p:cNvPr>
          <p:cNvCxnSpPr>
            <a:cxnSpLocks/>
          </p:cNvCxnSpPr>
          <p:nvPr/>
        </p:nvCxnSpPr>
        <p:spPr>
          <a:xfrm flipH="1">
            <a:off x="3711293" y="3493253"/>
            <a:ext cx="19000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F8B81E-1EC5-8CC2-BD9D-6610DFFAFCF9}"/>
              </a:ext>
            </a:extLst>
          </p:cNvPr>
          <p:cNvCxnSpPr>
            <a:cxnSpLocks/>
          </p:cNvCxnSpPr>
          <p:nvPr/>
        </p:nvCxnSpPr>
        <p:spPr>
          <a:xfrm flipH="1">
            <a:off x="3710121" y="2939016"/>
            <a:ext cx="19000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015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3" ma:contentTypeDescription="Create a new document." ma:contentTypeScope="" ma:versionID="14196ae0b8befba1c261ab3ce26d461c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b1519e4b76165b6d12fe5d0db5bf6880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692BF3-ACB8-4192-8484-B54777B0F2BC}">
  <ds:schemaRefs>
    <ds:schemaRef ds:uri="a3d887fa-9e5c-4bf4-a98f-67c5f10555e3"/>
    <ds:schemaRef ds:uri="f58d0bfa-942c-4ffe-bc4c-a2745951bf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64F5F0F-EE4A-4C9B-B729-02995C63F17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a3d887fa-9e5c-4bf4-a98f-67c5f10555e3"/>
    <ds:schemaRef ds:uri="http://schemas.microsoft.com/office/2006/metadata/properties"/>
    <ds:schemaRef ds:uri="http://purl.org/dc/elements/1.1/"/>
    <ds:schemaRef ds:uri="f58d0bfa-942c-4ffe-bc4c-a2745951bf1b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F77FCAB-E90E-4FD9-A38D-0E4D7B5469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433</Words>
  <Application>Microsoft Office PowerPoint</Application>
  <PresentationFormat>Widescreen</PresentationFormat>
  <Paragraphs>123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Social Care structure chart</dc:title>
  <dc:creator>Gemma Webster</dc:creator>
  <cp:lastModifiedBy>Fung-Yee Lee</cp:lastModifiedBy>
  <cp:revision>2</cp:revision>
  <cp:lastPrinted>2024-09-25T07:38:32Z</cp:lastPrinted>
  <dcterms:created xsi:type="dcterms:W3CDTF">2023-04-03T12:54:57Z</dcterms:created>
  <dcterms:modified xsi:type="dcterms:W3CDTF">2024-11-04T08:47:06Z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  <property fmtid="{D5CDD505-2E9C-101B-9397-08002B2CF9AE}" pid="3" name="MediaServiceImageTags">
    <vt:lpwstr/>
  </property>
</Properties>
</file>