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2" r:id="rId3"/>
    <p:sldId id="259" r:id="rId4"/>
    <p:sldId id="257" r:id="rId5"/>
    <p:sldId id="263" r:id="rId6"/>
    <p:sldId id="264" r:id="rId7"/>
    <p:sldId id="258" r:id="rId8"/>
    <p:sldId id="266" r:id="rId9"/>
    <p:sldId id="267" r:id="rId10"/>
    <p:sldId id="268" r:id="rId11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CD97577-06A6-4008-8574-48DF81E45010}" type="datetimeFigureOut">
              <a:rPr lang="en-GB" smtClean="0"/>
              <a:t>18/05/2024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E58CC6F-76A2-4951-BA81-5655476E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48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F62C-5231-4BFC-B25C-66BF03078697}" type="datetimeFigureOut">
              <a:rPr lang="en-GB" smtClean="0"/>
              <a:pPr/>
              <a:t>18/05/2024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B07E-35B1-4616-B8F1-0153DB8261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512168"/>
          </a:xfrm>
        </p:spPr>
        <p:txBody>
          <a:bodyPr/>
          <a:lstStyle/>
          <a:p>
            <a:r>
              <a:rPr lang="en-GB" dirty="0"/>
              <a:t>Practice Education Programmes at Royal Holloway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653136"/>
            <a:ext cx="7488832" cy="13681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Alix</a:t>
            </a:r>
            <a:r>
              <a:rPr lang="en-GB" dirty="0">
                <a:solidFill>
                  <a:schemeClr val="tx1"/>
                </a:solidFill>
              </a:rPr>
              <a:t> Walton, Programme Director</a:t>
            </a:r>
          </a:p>
          <a:p>
            <a:r>
              <a:rPr lang="en-GB" dirty="0">
                <a:solidFill>
                  <a:schemeClr val="tx1"/>
                </a:solidFill>
              </a:rPr>
              <a:t>alix.walton@rhul.ac.uk</a:t>
            </a:r>
          </a:p>
        </p:txBody>
      </p:sp>
      <p:pic>
        <p:nvPicPr>
          <p:cNvPr id="5" name="Picture 4" descr="RHUL_Master_logo 20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888431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E9DF-7054-47F0-93B1-12F9AC18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Over to you for questions…..</a:t>
            </a:r>
          </a:p>
          <a:p>
            <a:pPr marL="0" indent="0" algn="ctr">
              <a:buNone/>
            </a:pPr>
            <a:endParaRPr lang="en-GB" sz="4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B286B1-0F46-4B36-9691-A6DB8401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/>
              <a:t>          </a:t>
            </a:r>
            <a:r>
              <a:rPr lang="en-GB" sz="4000" b="1" dirty="0"/>
              <a:t>Practice Educator Programmes</a:t>
            </a:r>
            <a:endParaRPr lang="en-GB" sz="4000" dirty="0"/>
          </a:p>
        </p:txBody>
      </p:sp>
      <p:pic>
        <p:nvPicPr>
          <p:cNvPr id="9" name="Picture 8" descr="RHUL_Master_logo 2013">
            <a:extLst>
              <a:ext uri="{FF2B5EF4-FFF2-40B4-BE49-F238E27FC236}">
                <a16:creationId xmlns:a16="http://schemas.microsoft.com/office/drawing/2014/main" id="{B59D029F-2278-4A4E-B434-F2C9D0FA64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152128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EB750E-4F2A-44A7-9A28-B03F29DE6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2571750"/>
            <a:ext cx="5217819" cy="30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The 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824536"/>
          </a:xfrm>
        </p:spPr>
        <p:txBody>
          <a:bodyPr>
            <a:normAutofit/>
          </a:bodyPr>
          <a:lstStyle/>
          <a:p>
            <a:r>
              <a:rPr lang="en-GB" dirty="0"/>
              <a:t>Based at Senate House – just off Tottenham Court Road</a:t>
            </a:r>
          </a:p>
          <a:p>
            <a:r>
              <a:rPr lang="en-GB" dirty="0"/>
              <a:t>Sessions are 10am – 4pm or 10 - 1pm</a:t>
            </a:r>
          </a:p>
          <a:p>
            <a:r>
              <a:rPr lang="en-GB" dirty="0"/>
              <a:t>Classroom-based teaching  </a:t>
            </a:r>
          </a:p>
          <a:p>
            <a:r>
              <a:rPr lang="en-GB" dirty="0"/>
              <a:t>Royal Holloway offers a qualifying social work course only at MSc level</a:t>
            </a:r>
          </a:p>
          <a:p>
            <a:r>
              <a:rPr lang="en-GB" dirty="0"/>
              <a:t>You can work with a student from RH or another university or an NQSW </a:t>
            </a:r>
          </a:p>
        </p:txBody>
      </p:sp>
      <p:pic>
        <p:nvPicPr>
          <p:cNvPr id="4" name="Picture 3" descr="RHUL_Master_logo 20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368152" cy="719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87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/>
              <a:t>          </a:t>
            </a:r>
            <a:r>
              <a:rPr lang="en-GB" sz="4000" b="1" dirty="0"/>
              <a:t>Practice Educator Programmes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25658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Both PEPS1 &amp; PEPS2 at Masters level: 30 credits each</a:t>
            </a:r>
          </a:p>
          <a:p>
            <a:r>
              <a:rPr lang="en-GB" dirty="0"/>
              <a:t>Can be used to exit studies with a PG Cert (60 credits); PG Dip (120 credits) or a full MSc (180 credits) in Advanced Practice</a:t>
            </a:r>
          </a:p>
          <a:p>
            <a:r>
              <a:rPr lang="en-GB" dirty="0"/>
              <a:t>PEPS 1: focus on core skills and knowledge for working with students on placement</a:t>
            </a:r>
          </a:p>
          <a:p>
            <a:r>
              <a:rPr lang="en-GB" dirty="0"/>
              <a:t>PEPS 2: building on &amp; extending skills, knowledge &amp; experience: role, range (of strategies &amp; tasks), and context (broader overview of </a:t>
            </a:r>
            <a:r>
              <a:rPr lang="en-GB" dirty="0" err="1"/>
              <a:t>s.w.</a:t>
            </a:r>
            <a:r>
              <a:rPr lang="en-GB" dirty="0"/>
              <a:t> education)</a:t>
            </a:r>
          </a:p>
          <a:p>
            <a:r>
              <a:rPr lang="en-GB" dirty="0"/>
              <a:t>Can enter PEPS2 direct if have completed PEPS1/Enabling Others at another university (usually transferring any academic credits) or with significant prior enabling learning experience &amp; knowledge.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2" y="476672"/>
            <a:ext cx="13652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Practice Educator Programmes:</a:t>
            </a:r>
            <a:br>
              <a:rPr lang="en-GB" b="1" dirty="0"/>
            </a:br>
            <a:r>
              <a:rPr lang="en-GB" b="1" dirty="0"/>
              <a:t>PEPS Stage 1</a:t>
            </a:r>
            <a:r>
              <a:rPr lang="en-GB" dirty="0"/>
              <a:t> 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680520"/>
          </a:xfrm>
        </p:spPr>
        <p:txBody>
          <a:bodyPr/>
          <a:lstStyle/>
          <a:p>
            <a:pPr marL="288000" indent="-360000">
              <a:spcBef>
                <a:spcPts val="600"/>
              </a:spcBef>
            </a:pPr>
            <a:r>
              <a:rPr lang="en-GB" dirty="0"/>
              <a:t>5 day programme (4 full days, 2 mornings), running Nov to June each year, mirroring the student placement (RH 1</a:t>
            </a:r>
            <a:r>
              <a:rPr lang="en-GB" baseline="30000" dirty="0"/>
              <a:t>st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MSc: Jan-June)</a:t>
            </a:r>
          </a:p>
          <a:p>
            <a:pPr marL="288000" indent="-360000">
              <a:spcBef>
                <a:spcPts val="600"/>
              </a:spcBef>
            </a:pPr>
            <a:r>
              <a:rPr lang="en-GB" dirty="0"/>
              <a:t>Also fine to take student from another university</a:t>
            </a:r>
          </a:p>
          <a:p>
            <a:pPr marL="288000" indent="-360000">
              <a:spcBef>
                <a:spcPts val="600"/>
              </a:spcBef>
            </a:pPr>
            <a:r>
              <a:rPr lang="en-GB" dirty="0"/>
              <a:t>Module Leader: Zoe Howes (also our placement lead).</a:t>
            </a:r>
          </a:p>
          <a:p>
            <a:pPr>
              <a:buNone/>
            </a:pPr>
            <a:endParaRPr lang="en-GB" dirty="0"/>
          </a:p>
          <a:p>
            <a:pPr marL="0" indent="0" algn="r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r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49280"/>
            <a:ext cx="13652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/>
              <a:t>PEPS Stage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Teaching focusses on the process of working with a student on placement covering:</a:t>
            </a:r>
          </a:p>
          <a:p>
            <a:r>
              <a:rPr lang="en-GB" sz="2800" dirty="0"/>
              <a:t>Pre-placement preparation &amp; induction</a:t>
            </a:r>
          </a:p>
          <a:p>
            <a:r>
              <a:rPr lang="en-GB" sz="2800" dirty="0"/>
              <a:t>Identification of learning opportunities and meeting students’ learning needs</a:t>
            </a:r>
          </a:p>
          <a:p>
            <a:r>
              <a:rPr lang="en-GB" sz="2800" dirty="0"/>
              <a:t>Teaching &amp; learning methods, including learning styles and supervision</a:t>
            </a:r>
          </a:p>
          <a:p>
            <a:r>
              <a:rPr lang="en-GB" sz="2800" dirty="0"/>
              <a:t>Assessment methods; holistic assessment; PCF</a:t>
            </a:r>
          </a:p>
          <a:p>
            <a:r>
              <a:rPr lang="en-GB" sz="2800" dirty="0"/>
              <a:t>Dealing with difficulties, including </a:t>
            </a:r>
            <a:br>
              <a:rPr lang="en-GB" sz="2800" dirty="0"/>
            </a:br>
            <a:r>
              <a:rPr lang="en-GB" sz="2800" dirty="0"/>
              <a:t>borderline &amp; failing students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RHUL_Master_logo 20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368152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C5E7E-2AC5-42F9-8F66-96703CAC5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5373216"/>
            <a:ext cx="2327927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7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Assignment:</a:t>
            </a:r>
          </a:p>
          <a:p>
            <a:r>
              <a:rPr lang="en-GB" dirty="0"/>
              <a:t>3500 words covering PEPS Domains (primarily A-C) </a:t>
            </a:r>
            <a:br>
              <a:rPr lang="en-GB" dirty="0"/>
            </a:br>
            <a:r>
              <a:rPr lang="en-GB" dirty="0"/>
              <a:t>Focus on evaluating your practice &amp; analysing underpinning knowledge</a:t>
            </a:r>
          </a:p>
          <a:p>
            <a:r>
              <a:rPr lang="en-GB" dirty="0"/>
              <a:t>Direct observation of your practice (by a PEPS2 qualified person)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/>
              <a:t>PEPS Stage 1</a:t>
            </a:r>
            <a:endParaRPr lang="en-GB" dirty="0"/>
          </a:p>
        </p:txBody>
      </p:sp>
      <p:pic>
        <p:nvPicPr>
          <p:cNvPr id="5" name="Picture 4" descr="RHUL_Master_logo 20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368152" cy="719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15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</p:spPr>
        <p:txBody>
          <a:bodyPr>
            <a:normAutofit fontScale="92500" lnSpcReduction="10000"/>
          </a:bodyPr>
          <a:lstStyle/>
          <a:p>
            <a:pPr marL="288000" indent="-360000">
              <a:spcBef>
                <a:spcPts val="600"/>
              </a:spcBef>
            </a:pPr>
            <a:r>
              <a:rPr lang="en-GB" dirty="0"/>
              <a:t>4.5 day programme, running Oct to May each year (4 full days, 1 half-day assignment workshop)</a:t>
            </a:r>
          </a:p>
          <a:p>
            <a:pPr marL="288000" indent="-360000">
              <a:spcBef>
                <a:spcPts val="600"/>
              </a:spcBef>
            </a:pPr>
            <a:r>
              <a:rPr lang="en-GB" dirty="0"/>
              <a:t>Students: usually working with a final year student (RH or other)</a:t>
            </a:r>
          </a:p>
          <a:p>
            <a:pPr marL="288000" indent="-360000">
              <a:spcBef>
                <a:spcPts val="600"/>
              </a:spcBef>
            </a:pPr>
            <a:r>
              <a:rPr lang="en-GB" dirty="0"/>
              <a:t>Some people work with another ‘learner’ e.g. NQSW (must have support of employer for this)</a:t>
            </a:r>
          </a:p>
          <a:p>
            <a:r>
              <a:rPr lang="en-GB" dirty="0"/>
              <a:t>Module Leader: Alix Walton</a:t>
            </a:r>
          </a:p>
          <a:p>
            <a:r>
              <a:rPr lang="en-GB" dirty="0"/>
              <a:t>Focus on extending PE skills &amp; knowledge: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application/critique of adult learning, </a:t>
            </a:r>
            <a:r>
              <a:rPr lang="en-GB" dirty="0"/>
              <a:t>reflective supervision, giving feedback, wider context &amp; roles e.g. PAP &amp; FTP panels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/>
              <a:t>PEPS Stage 2</a:t>
            </a:r>
            <a:endParaRPr lang="en-GB" dirty="0"/>
          </a:p>
        </p:txBody>
      </p:sp>
      <p:pic>
        <p:nvPicPr>
          <p:cNvPr id="6" name="Picture 5" descr="RHUL_Master_logo 20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368152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847100-B814-49C8-92D7-10FFAF850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3" y="0"/>
            <a:ext cx="2818172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600201"/>
            <a:ext cx="5933160" cy="2764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Assignment: A 3500 word critical reflection of your development as a practice educator (over PEPS). </a:t>
            </a:r>
            <a:br>
              <a:rPr lang="en-GB" dirty="0"/>
            </a:br>
            <a:r>
              <a:rPr lang="en-GB" dirty="0"/>
              <a:t>Focus on areas of your choice.</a:t>
            </a:r>
          </a:p>
          <a:p>
            <a:pPr marL="0" indent="0">
              <a:buNone/>
            </a:pPr>
            <a:r>
              <a:rPr lang="en-GB" dirty="0"/>
              <a:t>With supporting evidence - 2  direct observations of practice (1 from PEPS1) &amp; 1 witness testimony.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/>
              <a:t>PEPS Stage 2</a:t>
            </a:r>
            <a:endParaRPr lang="en-GB" dirty="0"/>
          </a:p>
        </p:txBody>
      </p:sp>
      <p:pic>
        <p:nvPicPr>
          <p:cNvPr id="5" name="Picture 4" descr="RHUL_Master_logo 20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368152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50B63-F617-44B1-A92D-A8E08360F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142019"/>
            <a:ext cx="1548172" cy="2174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EB31E-28B8-43BA-8E58-4151BBFC1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652" y="4437111"/>
            <a:ext cx="6085302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40D404-120B-4613-A4AE-618D7BFAF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8229600" cy="12543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ECFA0-8922-4A85-9BC7-65A18DD5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/>
              <a:t>To fast-track or not to fast-track? </a:t>
            </a:r>
            <a:endParaRPr lang="en-GB" dirty="0"/>
          </a:p>
          <a:p>
            <a:r>
              <a:rPr lang="en-GB" dirty="0"/>
              <a:t>Time to learn and practice</a:t>
            </a:r>
          </a:p>
          <a:p>
            <a:r>
              <a:rPr lang="en-GB" dirty="0"/>
              <a:t>Support over longer period</a:t>
            </a:r>
          </a:p>
          <a:p>
            <a:r>
              <a:rPr lang="en-GB" dirty="0">
                <a:solidFill>
                  <a:prstClr val="black"/>
                </a:solidFill>
              </a:rPr>
              <a:t>Gain experience &amp; confidence – 2 students or 1 student &amp; 1 NQSW (</a:t>
            </a:r>
            <a:r>
              <a:rPr lang="en-GB" dirty="0"/>
              <a:t>In line with BASW PEPS guidance)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RHUL_Master_logo 2013">
            <a:extLst>
              <a:ext uri="{FF2B5EF4-FFF2-40B4-BE49-F238E27FC236}">
                <a16:creationId xmlns:a16="http://schemas.microsoft.com/office/drawing/2014/main" id="{538065E7-4CD4-494B-B54B-F17EC85DE5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368152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D3977-3264-454D-A62C-ACB3BC516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688" y="1009622"/>
            <a:ext cx="2808312" cy="2202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4C231B-62DA-4CCB-9B17-53F06BB51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5157192"/>
            <a:ext cx="482453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2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540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Practice Education Programmes at Royal Holloway</vt:lpstr>
      <vt:lpstr>The Practicalities</vt:lpstr>
      <vt:lpstr>          Practice Educator Programmes</vt:lpstr>
      <vt:lpstr> Practice Educator Programmes: PEPS Stage 1  </vt:lpstr>
      <vt:lpstr>PEPS Stage 1</vt:lpstr>
      <vt:lpstr>PEPS Stage 1</vt:lpstr>
      <vt:lpstr>PEPS Stage 2</vt:lpstr>
      <vt:lpstr>PEPS Stage 2</vt:lpstr>
      <vt:lpstr>PowerPoint Presentation</vt:lpstr>
      <vt:lpstr>          Practice Educator Programmes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Education at Royal Holloway</dc:title>
  <dc:creator>Alix Walton</dc:creator>
  <cp:lastModifiedBy>Alix Walton</cp:lastModifiedBy>
  <cp:revision>54</cp:revision>
  <cp:lastPrinted>2023-06-05T07:36:07Z</cp:lastPrinted>
  <dcterms:created xsi:type="dcterms:W3CDTF">2012-05-21T11:21:54Z</dcterms:created>
  <dcterms:modified xsi:type="dcterms:W3CDTF">2024-05-18T13:30:10Z</dcterms:modified>
</cp:coreProperties>
</file>