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1"/>
    <a:srgbClr val="CCFFCC"/>
    <a:srgbClr val="99FFCC"/>
    <a:srgbClr val="CCFFFF"/>
    <a:srgbClr val="66CCFF"/>
    <a:srgbClr val="66FFCC"/>
    <a:srgbClr val="CCFF99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7" d="100"/>
          <a:sy n="57" d="100"/>
        </p:scale>
        <p:origin x="1352" y="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F4157E-7BCE-BBEA-A22D-D6321003867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90B5166-4F8E-22BF-CFEF-AEC03849D87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1C9162-E5CB-38C1-4B4E-96CBE4BDF8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E32B6-D9A5-471E-AD3D-A98116B7371F}" type="datetimeFigureOut">
              <a:rPr lang="en-GB" smtClean="0"/>
              <a:t>06/11/2024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775EDE-347C-6377-08E6-2BE7B7642C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B84284C-F9E9-66A9-D00F-ED8D99422C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829FE-AF8C-4242-B840-37350AC247A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516053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4BB5E0-60BC-EA3A-10E0-2B7F0FB1D2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FD69AA2-8D0B-221B-3E03-989A1A8318E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59A702-6F40-64E0-19A8-EB512CEB7B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E32B6-D9A5-471E-AD3D-A98116B7371F}" type="datetimeFigureOut">
              <a:rPr lang="en-GB" smtClean="0"/>
              <a:t>06/11/2024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C7BA5C-A99F-197F-A159-7410D8EA54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756C72-DF08-7B8C-B8DA-DCC107066F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829FE-AF8C-4242-B840-37350AC247A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164980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3B34469-7BF5-0EEE-2570-6AC47100A7F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79B04E8-58D4-19DE-0A7D-BD8F363E8CD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2BFB1C-B23D-5960-A3B1-13BEFC05D3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E32B6-D9A5-471E-AD3D-A98116B7371F}" type="datetimeFigureOut">
              <a:rPr lang="en-GB" smtClean="0"/>
              <a:t>06/11/2024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F5FBE6-1E32-3501-510F-68FDEEDBA6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636DF7-1E96-656D-3B7E-1D7DE3A0F6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829FE-AF8C-4242-B840-37350AC247A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34621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FAEE88-BF20-8C79-515C-3B6FCF8271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CB006B-B0F2-F2AC-1968-CF52E759FE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AADA82-E1C9-4220-D1DE-8467616E90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E32B6-D9A5-471E-AD3D-A98116B7371F}" type="datetimeFigureOut">
              <a:rPr lang="en-GB" smtClean="0"/>
              <a:t>06/11/2024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04CA25-8665-F28C-3130-6198BE7EF3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8E52A2-B47E-751A-087F-DFF13E13C7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829FE-AF8C-4242-B840-37350AC247A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95128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C7440F-2574-9FAB-02CF-4AC2C28470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EC70321-72A4-42AC-88F9-B2D81572EB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D0C2B85-AF0B-FC57-5446-8DA19CA9A1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E32B6-D9A5-471E-AD3D-A98116B7371F}" type="datetimeFigureOut">
              <a:rPr lang="en-GB" smtClean="0"/>
              <a:t>06/11/2024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7FA9AB-F82F-1F76-F09F-DE37208274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8BD011-610A-1B76-D66A-DAEFD55755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829FE-AF8C-4242-B840-37350AC247A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85035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5A05A1-F7E2-691B-565F-A0EA2DA972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04A6D8-771C-0B98-4D2A-6E0BAE24D02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7385025-8D7D-4A0F-4244-BD68AF5EC7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F85009F-5E99-C266-BECE-599F415034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E32B6-D9A5-471E-AD3D-A98116B7371F}" type="datetimeFigureOut">
              <a:rPr lang="en-GB" smtClean="0"/>
              <a:t>06/11/2024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059C9C2-AC0A-BEC1-3D41-CE5591DAFC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318D4E4-6751-9AB6-5620-10D73077E9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829FE-AF8C-4242-B840-37350AC247A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2817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DD7F93-01BE-3AA5-8805-22FB9934DE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EF06B5D-657A-F3C0-FF6F-D2A7E08AB1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80C87E8-5A59-30BA-F12C-3538AF3619A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8EF2A7B-E64C-75A7-0478-C10F5A55479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7E3B0FE-1714-4C40-695A-7C5DC0AD790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F8282DE-2743-E471-3794-3833641B25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E32B6-D9A5-471E-AD3D-A98116B7371F}" type="datetimeFigureOut">
              <a:rPr lang="en-GB" smtClean="0"/>
              <a:t>06/11/2024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12F532E-6881-6381-6478-7A258AF3C7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413B1CA-2AC0-F30C-01E2-FAD28D05DE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829FE-AF8C-4242-B840-37350AC247A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82954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2C8EA1-B0BC-B1B5-3399-F24D3F5420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219338B-B4F4-C77F-70C6-236D39AFD6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E32B6-D9A5-471E-AD3D-A98116B7371F}" type="datetimeFigureOut">
              <a:rPr lang="en-GB" smtClean="0"/>
              <a:t>06/11/2024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7BC15AE-E68D-9EF0-E9BA-DE93CD25BF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9588B06-36BA-1386-04EE-5B98469120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829FE-AF8C-4242-B840-37350AC247A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03567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572CB2B-6C33-0447-E735-B6BFD28D1A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E32B6-D9A5-471E-AD3D-A98116B7371F}" type="datetimeFigureOut">
              <a:rPr lang="en-GB" smtClean="0"/>
              <a:t>06/11/2024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621531C-4D95-56B1-D292-5D39F4453E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2F54D3B-CCAD-5FC9-B767-316E74AADE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829FE-AF8C-4242-B840-37350AC247A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122052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B23A9C-4332-70BB-C3FE-8FFD5CBC85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070958-3F2D-CF31-F59A-BBB93C6CE3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D05933D-73E7-B6E4-0291-AB66998BE31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AE74275-75F5-CA95-88E3-B6945E1B0D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E32B6-D9A5-471E-AD3D-A98116B7371F}" type="datetimeFigureOut">
              <a:rPr lang="en-GB" smtClean="0"/>
              <a:t>06/11/2024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05176A6-B25D-42B9-ED7E-A0EFAD3F8B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373BA0D-A660-F4A8-658E-70011AC6CC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829FE-AF8C-4242-B840-37350AC247A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98001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03B862-762D-468C-AD8D-AC347702C7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FDA34B5-F5F4-BF38-B3EA-7575B8B96EC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E255D92-21F7-29FC-4559-0EAE5FD4B51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40629DA-CF60-74E9-C541-FD9CAC3B33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E32B6-D9A5-471E-AD3D-A98116B7371F}" type="datetimeFigureOut">
              <a:rPr lang="en-GB" smtClean="0"/>
              <a:t>06/11/2024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1666CE1-5878-AF86-E939-5A73D098AD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CC55524-4AEE-ADD8-0C5A-6948A90681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829FE-AF8C-4242-B840-37350AC247A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674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BBCD6C7-CA51-62E1-00F3-918F871139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727EB6A-D417-D992-82B8-CED78607E48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9D663B-87BF-A5D6-678D-0FC80BFE33E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0E32B6-D9A5-471E-AD3D-A98116B7371F}" type="datetimeFigureOut">
              <a:rPr lang="en-GB" smtClean="0"/>
              <a:t>06/11/2024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01714D-108F-5384-8B0D-0C39DF5636F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377714-2F9F-8373-3F5B-68965EEF08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C829FE-AF8C-4242-B840-37350AC247A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00797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330E82AB-37F9-D8E3-8DE7-E2117315DA6F}"/>
              </a:ext>
            </a:extLst>
          </p:cNvPr>
          <p:cNvSpPr/>
          <p:nvPr/>
        </p:nvSpPr>
        <p:spPr>
          <a:xfrm>
            <a:off x="2778157" y="213639"/>
            <a:ext cx="6898716" cy="942449"/>
          </a:xfrm>
          <a:prstGeom prst="roundRect">
            <a:avLst/>
          </a:prstGeom>
          <a:solidFill>
            <a:srgbClr val="FFFFC1"/>
          </a:solidFill>
          <a:ln w="28575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400" b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Avril Mayhew</a:t>
            </a:r>
          </a:p>
          <a:p>
            <a:pPr algn="ctr"/>
            <a:r>
              <a:rPr lang="en-GB" sz="1400" b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Director of ASC Operations and Deputy Director of Adult Social Services</a:t>
            </a: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E7211A71-6F22-D8B0-9FC7-1A56F4A94E22}"/>
              </a:ext>
            </a:extLst>
          </p:cNvPr>
          <p:cNvSpPr/>
          <p:nvPr/>
        </p:nvSpPr>
        <p:spPr>
          <a:xfrm>
            <a:off x="4712179" y="1542225"/>
            <a:ext cx="2397031" cy="798461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 w="28575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400" b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Margaretha Staines</a:t>
            </a:r>
          </a:p>
          <a:p>
            <a:pPr algn="ctr"/>
            <a:r>
              <a:rPr lang="en-GB" sz="1400" b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Principal Social Worker</a:t>
            </a:r>
          </a:p>
        </p:txBody>
      </p:sp>
      <p:grpSp>
        <p:nvGrpSpPr>
          <p:cNvPr id="34" name="Group 33">
            <a:extLst>
              <a:ext uri="{FF2B5EF4-FFF2-40B4-BE49-F238E27FC236}">
                <a16:creationId xmlns:a16="http://schemas.microsoft.com/office/drawing/2014/main" id="{DAEBE2A5-D520-173E-25D1-17D099AEE9DD}"/>
              </a:ext>
            </a:extLst>
          </p:cNvPr>
          <p:cNvGrpSpPr/>
          <p:nvPr/>
        </p:nvGrpSpPr>
        <p:grpSpPr>
          <a:xfrm>
            <a:off x="-3684871" y="9047747"/>
            <a:ext cx="14433082" cy="7263118"/>
            <a:chOff x="-8946511" y="-7368671"/>
            <a:chExt cx="19929313" cy="13435680"/>
          </a:xfrm>
        </p:grpSpPr>
        <p:sp>
          <p:nvSpPr>
            <p:cNvPr id="6" name="Rectangle: Rounded Corners 5">
              <a:extLst>
                <a:ext uri="{FF2B5EF4-FFF2-40B4-BE49-F238E27FC236}">
                  <a16:creationId xmlns:a16="http://schemas.microsoft.com/office/drawing/2014/main" id="{0710E8A5-9E46-1B16-2A86-7770CB248C69}"/>
                </a:ext>
              </a:extLst>
            </p:cNvPr>
            <p:cNvSpPr/>
            <p:nvPr/>
          </p:nvSpPr>
          <p:spPr>
            <a:xfrm>
              <a:off x="-8946511" y="-2540883"/>
              <a:ext cx="1767092" cy="942449"/>
            </a:xfrm>
            <a:prstGeom prst="roundRect">
              <a:avLst/>
            </a:prstGeom>
            <a:solidFill>
              <a:srgbClr val="99FFCC"/>
            </a:solidFill>
            <a:ln w="28575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sz="1300" b="1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ASC Practice Development Lead</a:t>
              </a:r>
            </a:p>
            <a:p>
              <a:pPr algn="ctr"/>
              <a:r>
                <a:rPr lang="en-GB" sz="130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Annette Thompson</a:t>
              </a:r>
            </a:p>
          </p:txBody>
        </p:sp>
        <p:sp>
          <p:nvSpPr>
            <p:cNvPr id="7" name="Rectangle: Rounded Corners 6">
              <a:extLst>
                <a:ext uri="{FF2B5EF4-FFF2-40B4-BE49-F238E27FC236}">
                  <a16:creationId xmlns:a16="http://schemas.microsoft.com/office/drawing/2014/main" id="{60AF2CDE-EB8C-2412-E3F0-56537E4EF3B1}"/>
                </a:ext>
              </a:extLst>
            </p:cNvPr>
            <p:cNvSpPr/>
            <p:nvPr/>
          </p:nvSpPr>
          <p:spPr>
            <a:xfrm>
              <a:off x="-5472980" y="35999"/>
              <a:ext cx="1767092" cy="942449"/>
            </a:xfrm>
            <a:prstGeom prst="roundRect">
              <a:avLst/>
            </a:prstGeom>
            <a:solidFill>
              <a:srgbClr val="99FFCC"/>
            </a:solidFill>
            <a:ln w="28575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sz="1300" b="1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MH Practice Development Lead</a:t>
              </a:r>
            </a:p>
            <a:p>
              <a:pPr algn="ctr"/>
              <a:r>
                <a:rPr lang="en-GB" sz="110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Lorna Stewart – Fraser (Starts in June)</a:t>
              </a:r>
            </a:p>
          </p:txBody>
        </p:sp>
        <p:sp>
          <p:nvSpPr>
            <p:cNvPr id="8" name="Rectangle: Rounded Corners 7">
              <a:extLst>
                <a:ext uri="{FF2B5EF4-FFF2-40B4-BE49-F238E27FC236}">
                  <a16:creationId xmlns:a16="http://schemas.microsoft.com/office/drawing/2014/main" id="{E2C32E4D-10F6-3777-B158-24451A01766F}"/>
                </a:ext>
              </a:extLst>
            </p:cNvPr>
            <p:cNvSpPr/>
            <p:nvPr/>
          </p:nvSpPr>
          <p:spPr>
            <a:xfrm>
              <a:off x="9215710" y="5124560"/>
              <a:ext cx="1767092" cy="942449"/>
            </a:xfrm>
            <a:prstGeom prst="roundRect">
              <a:avLst/>
            </a:prstGeom>
            <a:solidFill>
              <a:srgbClr val="99FFCC"/>
            </a:solidFill>
            <a:ln w="28575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sz="1300" b="1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Trauma Informed Practice Lead</a:t>
              </a:r>
            </a:p>
            <a:p>
              <a:pPr algn="ctr"/>
              <a:r>
                <a:rPr lang="en-GB" sz="130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Michelle Butterly</a:t>
              </a:r>
            </a:p>
          </p:txBody>
        </p:sp>
        <p:cxnSp>
          <p:nvCxnSpPr>
            <p:cNvPr id="15" name="Straight Arrow Connector 14">
              <a:extLst>
                <a:ext uri="{FF2B5EF4-FFF2-40B4-BE49-F238E27FC236}">
                  <a16:creationId xmlns:a16="http://schemas.microsoft.com/office/drawing/2014/main" id="{4F4EFE7A-6081-EE60-6341-CAC426E39CC9}"/>
                </a:ext>
              </a:extLst>
            </p:cNvPr>
            <p:cNvCxnSpPr>
              <a:cxnSpLocks/>
            </p:cNvCxnSpPr>
            <p:nvPr/>
          </p:nvCxnSpPr>
          <p:spPr>
            <a:xfrm>
              <a:off x="2316277" y="-7368671"/>
              <a:ext cx="0" cy="529189"/>
            </a:xfrm>
            <a:prstGeom prst="straightConnector1">
              <a:avLst/>
            </a:prstGeom>
            <a:ln>
              <a:solidFill>
                <a:schemeClr val="tx1">
                  <a:lumMod val="75000"/>
                  <a:lumOff val="2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Arrow Connector 16">
              <a:extLst>
                <a:ext uri="{FF2B5EF4-FFF2-40B4-BE49-F238E27FC236}">
                  <a16:creationId xmlns:a16="http://schemas.microsoft.com/office/drawing/2014/main" id="{3D4AB142-A4BF-30C2-CF44-5902FC7A3C77}"/>
                </a:ext>
              </a:extLst>
            </p:cNvPr>
            <p:cNvCxnSpPr>
              <a:cxnSpLocks/>
              <a:endCxn id="7" idx="0"/>
            </p:cNvCxnSpPr>
            <p:nvPr/>
          </p:nvCxnSpPr>
          <p:spPr>
            <a:xfrm>
              <a:off x="-4589434" y="-483837"/>
              <a:ext cx="0" cy="519836"/>
            </a:xfrm>
            <a:prstGeom prst="straightConnector1">
              <a:avLst/>
            </a:prstGeom>
            <a:ln>
              <a:solidFill>
                <a:schemeClr val="tx1">
                  <a:lumMod val="75000"/>
                  <a:lumOff val="2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Arrow Connector 19">
              <a:extLst>
                <a:ext uri="{FF2B5EF4-FFF2-40B4-BE49-F238E27FC236}">
                  <a16:creationId xmlns:a16="http://schemas.microsoft.com/office/drawing/2014/main" id="{BF966FC7-B7EE-785A-1F3D-A74DA8F6FDB5}"/>
                </a:ext>
              </a:extLst>
            </p:cNvPr>
            <p:cNvCxnSpPr>
              <a:cxnSpLocks/>
              <a:endCxn id="8" idx="0"/>
            </p:cNvCxnSpPr>
            <p:nvPr/>
          </p:nvCxnSpPr>
          <p:spPr>
            <a:xfrm>
              <a:off x="10099255" y="4604725"/>
              <a:ext cx="1" cy="519835"/>
            </a:xfrm>
            <a:prstGeom prst="straightConnector1">
              <a:avLst/>
            </a:prstGeom>
            <a:ln>
              <a:solidFill>
                <a:schemeClr val="tx1">
                  <a:lumMod val="75000"/>
                  <a:lumOff val="2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071EC2DB-643B-F513-6389-82065FCC1874}"/>
              </a:ext>
            </a:extLst>
          </p:cNvPr>
          <p:cNvSpPr/>
          <p:nvPr/>
        </p:nvSpPr>
        <p:spPr>
          <a:xfrm>
            <a:off x="110460" y="3024479"/>
            <a:ext cx="2545743" cy="853976"/>
          </a:xfrm>
          <a:prstGeom prst="roundRect">
            <a:avLst/>
          </a:prstGeom>
          <a:solidFill>
            <a:srgbClr val="CCFFCC"/>
          </a:solidFill>
          <a:ln w="28575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300" b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Michelle Butterly </a:t>
            </a:r>
          </a:p>
          <a:p>
            <a:pPr algn="ctr"/>
            <a:r>
              <a:rPr lang="en-GB" sz="1300" b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Trauma Practice and Educator Lead</a:t>
            </a:r>
          </a:p>
        </p:txBody>
      </p: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3C8B4129-2F90-6C49-2ED6-C9FEB3297C77}"/>
              </a:ext>
            </a:extLst>
          </p:cNvPr>
          <p:cNvCxnSpPr>
            <a:cxnSpLocks/>
          </p:cNvCxnSpPr>
          <p:nvPr/>
        </p:nvCxnSpPr>
        <p:spPr>
          <a:xfrm>
            <a:off x="5874935" y="2340686"/>
            <a:ext cx="0" cy="274177"/>
          </a:xfrm>
          <a:prstGeom prst="line">
            <a:avLst/>
          </a:prstGeom>
          <a:ln w="28575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6E453F20-94DE-9633-2725-6D00BCE9404F}"/>
              </a:ext>
            </a:extLst>
          </p:cNvPr>
          <p:cNvCxnSpPr>
            <a:cxnSpLocks/>
          </p:cNvCxnSpPr>
          <p:nvPr/>
        </p:nvCxnSpPr>
        <p:spPr>
          <a:xfrm flipH="1">
            <a:off x="5873882" y="1182845"/>
            <a:ext cx="1053" cy="359380"/>
          </a:xfrm>
          <a:prstGeom prst="line">
            <a:avLst/>
          </a:prstGeom>
          <a:ln w="28575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Rectangle: Rounded Corners 45">
            <a:extLst>
              <a:ext uri="{FF2B5EF4-FFF2-40B4-BE49-F238E27FC236}">
                <a16:creationId xmlns:a16="http://schemas.microsoft.com/office/drawing/2014/main" id="{6B735222-EA78-E65B-DD28-501650162C47}"/>
              </a:ext>
            </a:extLst>
          </p:cNvPr>
          <p:cNvSpPr/>
          <p:nvPr/>
        </p:nvSpPr>
        <p:spPr>
          <a:xfrm>
            <a:off x="3015387" y="3041502"/>
            <a:ext cx="2397030" cy="853976"/>
          </a:xfrm>
          <a:prstGeom prst="roundRect">
            <a:avLst/>
          </a:prstGeom>
          <a:solidFill>
            <a:srgbClr val="CCFFCC"/>
          </a:solidFill>
          <a:ln w="28575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300" b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Sally Nieman</a:t>
            </a:r>
          </a:p>
          <a:p>
            <a:pPr algn="ctr"/>
            <a:r>
              <a:rPr lang="en-GB" sz="1300" b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Professional Social Work Educator</a:t>
            </a:r>
          </a:p>
        </p:txBody>
      </p:sp>
      <p:sp>
        <p:nvSpPr>
          <p:cNvPr id="47" name="Rectangle: Rounded Corners 46">
            <a:extLst>
              <a:ext uri="{FF2B5EF4-FFF2-40B4-BE49-F238E27FC236}">
                <a16:creationId xmlns:a16="http://schemas.microsoft.com/office/drawing/2014/main" id="{3EFC6E35-B15F-273E-4279-096206EA22FB}"/>
              </a:ext>
            </a:extLst>
          </p:cNvPr>
          <p:cNvSpPr/>
          <p:nvPr/>
        </p:nvSpPr>
        <p:spPr>
          <a:xfrm>
            <a:off x="1856997" y="4386800"/>
            <a:ext cx="2279128" cy="853976"/>
          </a:xfrm>
          <a:prstGeom prst="roundRect">
            <a:avLst/>
          </a:prstGeom>
          <a:solidFill>
            <a:srgbClr val="CCFFCC"/>
          </a:solidFill>
          <a:ln w="28575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300" b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Victoria Grimwood Practice Development Lead</a:t>
            </a:r>
          </a:p>
        </p:txBody>
      </p:sp>
      <p:sp>
        <p:nvSpPr>
          <p:cNvPr id="48" name="Rectangle: Rounded Corners 47">
            <a:extLst>
              <a:ext uri="{FF2B5EF4-FFF2-40B4-BE49-F238E27FC236}">
                <a16:creationId xmlns:a16="http://schemas.microsoft.com/office/drawing/2014/main" id="{F720B39A-DCF1-AB25-041F-51AC60F28E63}"/>
              </a:ext>
            </a:extLst>
          </p:cNvPr>
          <p:cNvSpPr/>
          <p:nvPr/>
        </p:nvSpPr>
        <p:spPr>
          <a:xfrm>
            <a:off x="5874937" y="3080177"/>
            <a:ext cx="2659728" cy="853976"/>
          </a:xfrm>
          <a:prstGeom prst="roundRect">
            <a:avLst/>
          </a:prstGeom>
          <a:solidFill>
            <a:srgbClr val="CCFFCC"/>
          </a:solidFill>
          <a:ln w="28575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300" b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Reetha Hussain </a:t>
            </a:r>
          </a:p>
          <a:p>
            <a:pPr algn="ctr"/>
            <a:r>
              <a:rPr lang="en-GB" sz="1300" b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Professional Social Work Educator </a:t>
            </a:r>
          </a:p>
        </p:txBody>
      </p:sp>
      <p:sp>
        <p:nvSpPr>
          <p:cNvPr id="49" name="Rectangle: Rounded Corners 48">
            <a:extLst>
              <a:ext uri="{FF2B5EF4-FFF2-40B4-BE49-F238E27FC236}">
                <a16:creationId xmlns:a16="http://schemas.microsoft.com/office/drawing/2014/main" id="{6B1310EF-8D16-C39E-122E-B1F10A742ABF}"/>
              </a:ext>
            </a:extLst>
          </p:cNvPr>
          <p:cNvSpPr/>
          <p:nvPr/>
        </p:nvSpPr>
        <p:spPr>
          <a:xfrm>
            <a:off x="4539805" y="4367999"/>
            <a:ext cx="2397081" cy="853976"/>
          </a:xfrm>
          <a:prstGeom prst="roundRect">
            <a:avLst/>
          </a:prstGeom>
          <a:solidFill>
            <a:srgbClr val="CCFFCC"/>
          </a:solidFill>
          <a:ln w="28575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300" b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Isabel Lowe-Zinola</a:t>
            </a:r>
          </a:p>
          <a:p>
            <a:pPr algn="ctr"/>
            <a:r>
              <a:rPr lang="en-GB" sz="1300" b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Lead Practitioner Autism</a:t>
            </a:r>
          </a:p>
        </p:txBody>
      </p:sp>
      <p:sp>
        <p:nvSpPr>
          <p:cNvPr id="50" name="Rectangle: Rounded Corners 49">
            <a:extLst>
              <a:ext uri="{FF2B5EF4-FFF2-40B4-BE49-F238E27FC236}">
                <a16:creationId xmlns:a16="http://schemas.microsoft.com/office/drawing/2014/main" id="{1D861096-A1EF-28F1-F565-84C1C13DE2D2}"/>
              </a:ext>
            </a:extLst>
          </p:cNvPr>
          <p:cNvSpPr/>
          <p:nvPr/>
        </p:nvSpPr>
        <p:spPr>
          <a:xfrm>
            <a:off x="7594828" y="4379873"/>
            <a:ext cx="2082045" cy="853976"/>
          </a:xfrm>
          <a:prstGeom prst="roundRect">
            <a:avLst/>
          </a:prstGeom>
          <a:solidFill>
            <a:srgbClr val="CCFFCC"/>
          </a:solidFill>
          <a:ln w="28575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300" b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Jolyon Nash </a:t>
            </a:r>
          </a:p>
          <a:p>
            <a:pPr algn="ctr"/>
            <a:r>
              <a:rPr lang="en-GB" sz="1300" b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Practice Lead Carers </a:t>
            </a:r>
          </a:p>
        </p:txBody>
      </p:sp>
      <p:sp>
        <p:nvSpPr>
          <p:cNvPr id="51" name="Rectangle: Rounded Corners 50">
            <a:extLst>
              <a:ext uri="{FF2B5EF4-FFF2-40B4-BE49-F238E27FC236}">
                <a16:creationId xmlns:a16="http://schemas.microsoft.com/office/drawing/2014/main" id="{AA715D57-0CBB-808D-5D67-F59E1DEB1FA9}"/>
              </a:ext>
            </a:extLst>
          </p:cNvPr>
          <p:cNvSpPr/>
          <p:nvPr/>
        </p:nvSpPr>
        <p:spPr>
          <a:xfrm>
            <a:off x="9068176" y="3048710"/>
            <a:ext cx="2652458" cy="853976"/>
          </a:xfrm>
          <a:prstGeom prst="roundRect">
            <a:avLst/>
          </a:prstGeom>
          <a:solidFill>
            <a:srgbClr val="CCFFCC"/>
          </a:solidFill>
          <a:ln w="28575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300" b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Lorna Stewart-Fraser </a:t>
            </a:r>
          </a:p>
          <a:p>
            <a:pPr algn="ctr"/>
            <a:r>
              <a:rPr lang="en-GB" sz="1300" b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Mental Health Practice Development Lead</a:t>
            </a:r>
          </a:p>
        </p:txBody>
      </p:sp>
      <p:cxnSp>
        <p:nvCxnSpPr>
          <p:cNvPr id="57" name="Straight Connector 56">
            <a:extLst>
              <a:ext uri="{FF2B5EF4-FFF2-40B4-BE49-F238E27FC236}">
                <a16:creationId xmlns:a16="http://schemas.microsoft.com/office/drawing/2014/main" id="{009AB0F9-CB79-6A8E-8178-0DCFAD26172C}"/>
              </a:ext>
            </a:extLst>
          </p:cNvPr>
          <p:cNvCxnSpPr/>
          <p:nvPr/>
        </p:nvCxnSpPr>
        <p:spPr>
          <a:xfrm>
            <a:off x="1150535" y="2614863"/>
            <a:ext cx="9359900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0" name="Straight Connector 59">
            <a:extLst>
              <a:ext uri="{FF2B5EF4-FFF2-40B4-BE49-F238E27FC236}">
                <a16:creationId xmlns:a16="http://schemas.microsoft.com/office/drawing/2014/main" id="{CC2025C4-9AEA-9A34-E46E-12BA866A0CD6}"/>
              </a:ext>
            </a:extLst>
          </p:cNvPr>
          <p:cNvCxnSpPr>
            <a:cxnSpLocks/>
          </p:cNvCxnSpPr>
          <p:nvPr/>
        </p:nvCxnSpPr>
        <p:spPr>
          <a:xfrm>
            <a:off x="2778157" y="2641557"/>
            <a:ext cx="0" cy="1731216"/>
          </a:xfrm>
          <a:prstGeom prst="line">
            <a:avLst/>
          </a:prstGeom>
          <a:ln w="28575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>
            <a:extLst>
              <a:ext uri="{FF2B5EF4-FFF2-40B4-BE49-F238E27FC236}">
                <a16:creationId xmlns:a16="http://schemas.microsoft.com/office/drawing/2014/main" id="{674D1D90-E2D0-B7AD-2A0F-59A514BBF7A7}"/>
              </a:ext>
            </a:extLst>
          </p:cNvPr>
          <p:cNvCxnSpPr>
            <a:cxnSpLocks/>
          </p:cNvCxnSpPr>
          <p:nvPr/>
        </p:nvCxnSpPr>
        <p:spPr>
          <a:xfrm>
            <a:off x="1175935" y="2614863"/>
            <a:ext cx="0" cy="426747"/>
          </a:xfrm>
          <a:prstGeom prst="line">
            <a:avLst/>
          </a:prstGeom>
          <a:ln w="28575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>
            <a:extLst>
              <a:ext uri="{FF2B5EF4-FFF2-40B4-BE49-F238E27FC236}">
                <a16:creationId xmlns:a16="http://schemas.microsoft.com/office/drawing/2014/main" id="{96DF7D09-F0BF-1288-918F-E84E13665990}"/>
              </a:ext>
            </a:extLst>
          </p:cNvPr>
          <p:cNvCxnSpPr>
            <a:cxnSpLocks/>
          </p:cNvCxnSpPr>
          <p:nvPr/>
        </p:nvCxnSpPr>
        <p:spPr>
          <a:xfrm>
            <a:off x="3904037" y="2602990"/>
            <a:ext cx="0" cy="426747"/>
          </a:xfrm>
          <a:prstGeom prst="line">
            <a:avLst/>
          </a:prstGeom>
          <a:ln w="28575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>
            <a:extLst>
              <a:ext uri="{FF2B5EF4-FFF2-40B4-BE49-F238E27FC236}">
                <a16:creationId xmlns:a16="http://schemas.microsoft.com/office/drawing/2014/main" id="{7E5B9CA0-C398-DAAF-184A-EDBC4798F2CA}"/>
              </a:ext>
            </a:extLst>
          </p:cNvPr>
          <p:cNvCxnSpPr>
            <a:cxnSpLocks/>
          </p:cNvCxnSpPr>
          <p:nvPr/>
        </p:nvCxnSpPr>
        <p:spPr>
          <a:xfrm>
            <a:off x="7109210" y="2641557"/>
            <a:ext cx="0" cy="426747"/>
          </a:xfrm>
          <a:prstGeom prst="line">
            <a:avLst/>
          </a:prstGeom>
          <a:ln w="28575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>
            <a:extLst>
              <a:ext uri="{FF2B5EF4-FFF2-40B4-BE49-F238E27FC236}">
                <a16:creationId xmlns:a16="http://schemas.microsoft.com/office/drawing/2014/main" id="{0910D41E-C21F-CB30-7518-5636D677020B}"/>
              </a:ext>
            </a:extLst>
          </p:cNvPr>
          <p:cNvCxnSpPr>
            <a:cxnSpLocks/>
          </p:cNvCxnSpPr>
          <p:nvPr/>
        </p:nvCxnSpPr>
        <p:spPr>
          <a:xfrm>
            <a:off x="10510435" y="2614863"/>
            <a:ext cx="0" cy="426747"/>
          </a:xfrm>
          <a:prstGeom prst="line">
            <a:avLst/>
          </a:prstGeom>
          <a:ln w="28575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>
            <a:extLst>
              <a:ext uri="{FF2B5EF4-FFF2-40B4-BE49-F238E27FC236}">
                <a16:creationId xmlns:a16="http://schemas.microsoft.com/office/drawing/2014/main" id="{EA75859B-A1C0-E40C-4D5D-6EAAB4EB71AB}"/>
              </a:ext>
            </a:extLst>
          </p:cNvPr>
          <p:cNvCxnSpPr>
            <a:cxnSpLocks/>
          </p:cNvCxnSpPr>
          <p:nvPr/>
        </p:nvCxnSpPr>
        <p:spPr>
          <a:xfrm>
            <a:off x="5673465" y="2614863"/>
            <a:ext cx="0" cy="1731216"/>
          </a:xfrm>
          <a:prstGeom prst="line">
            <a:avLst/>
          </a:prstGeom>
          <a:ln w="28575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>
            <a:extLst>
              <a:ext uri="{FF2B5EF4-FFF2-40B4-BE49-F238E27FC236}">
                <a16:creationId xmlns:a16="http://schemas.microsoft.com/office/drawing/2014/main" id="{54B4237D-A6E0-4F47-4D10-19B099E46D3D}"/>
              </a:ext>
            </a:extLst>
          </p:cNvPr>
          <p:cNvCxnSpPr>
            <a:cxnSpLocks/>
          </p:cNvCxnSpPr>
          <p:nvPr/>
        </p:nvCxnSpPr>
        <p:spPr>
          <a:xfrm>
            <a:off x="8759227" y="2641557"/>
            <a:ext cx="0" cy="1731216"/>
          </a:xfrm>
          <a:prstGeom prst="line">
            <a:avLst/>
          </a:prstGeom>
          <a:ln w="28575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434507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C14DD6E46F84943AA1A47DF5810C398" ma:contentTypeVersion="13" ma:contentTypeDescription="Create a new document." ma:contentTypeScope="" ma:versionID="14196ae0b8befba1c261ab3ce26d461c">
  <xsd:schema xmlns:xsd="http://www.w3.org/2001/XMLSchema" xmlns:xs="http://www.w3.org/2001/XMLSchema" xmlns:p="http://schemas.microsoft.com/office/2006/metadata/properties" xmlns:ns2="f58d0bfa-942c-4ffe-bc4c-a2745951bf1b" xmlns:ns3="a3d887fa-9e5c-4bf4-a98f-67c5f10555e3" targetNamespace="http://schemas.microsoft.com/office/2006/metadata/properties" ma:root="true" ma:fieldsID="b1519e4b76165b6d12fe5d0db5bf6880" ns2:_="" ns3:_="">
    <xsd:import namespace="f58d0bfa-942c-4ffe-bc4c-a2745951bf1b"/>
    <xsd:import namespace="a3d887fa-9e5c-4bf4-a98f-67c5f10555e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CR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58d0bfa-942c-4ffe-bc4c-a2745951bf1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1d7be31d-7c30-4568-a9ce-af1670ac32ea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7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3d887fa-9e5c-4bf4-a98f-67c5f10555e3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419c7efd-fafe-49c2-85c9-584380b6ef83}" ma:internalName="TaxCatchAll" ma:showField="CatchAllData" ma:web="a3d887fa-9e5c-4bf4-a98f-67c5f10555e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a3d887fa-9e5c-4bf4-a98f-67c5f10555e3" xsi:nil="true"/>
    <lcf76f155ced4ddcb4097134ff3c332f xmlns="f58d0bfa-942c-4ffe-bc4c-a2745951bf1b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510F578F-DCDC-4080-B896-71B5C71A16CB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3410FB29-12B4-4171-BCAD-66A8A3D5871A}">
  <ds:schemaRefs>
    <ds:schemaRef ds:uri="a3d887fa-9e5c-4bf4-a98f-67c5f10555e3"/>
    <ds:schemaRef ds:uri="f58d0bfa-942c-4ffe-bc4c-a2745951bf1b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D4718968-F5EF-476D-BE10-A43805CBEDCF}">
  <ds:schemaRefs>
    <ds:schemaRef ds:uri="f58d0bfa-942c-4ffe-bc4c-a2745951bf1b"/>
    <ds:schemaRef ds:uri="http://schemas.microsoft.com/office/infopath/2007/PartnerControls"/>
    <ds:schemaRef ds:uri="http://purl.org/dc/terms/"/>
    <ds:schemaRef ds:uri="a3d887fa-9e5c-4bf4-a98f-67c5f10555e3"/>
    <ds:schemaRef ds:uri="http://purl.org/dc/dcmitype/"/>
    <ds:schemaRef ds:uri="http://schemas.microsoft.com/office/2006/documentManagement/types"/>
    <ds:schemaRef ds:uri="http://schemas.openxmlformats.org/package/2006/metadata/core-properties"/>
    <ds:schemaRef ds:uri="http://schemas.microsoft.com/office/2006/metadata/properties"/>
    <ds:schemaRef ds:uri="http://www.w3.org/XML/1998/namespace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84</Words>
  <Application>Microsoft Office PowerPoint</Application>
  <PresentationFormat>Widescreen</PresentationFormat>
  <Paragraphs>23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Margaretha Staines</dc:creator>
  <cp:lastModifiedBy>Fung-Yee Lee</cp:lastModifiedBy>
  <cp:revision>1</cp:revision>
  <dcterms:created xsi:type="dcterms:W3CDTF">2023-05-05T09:17:06Z</dcterms:created>
  <dcterms:modified xsi:type="dcterms:W3CDTF">2024-11-06T09:14:43Z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0x0101009C14DD6E46F84943AA1A47DF5810C398</vt:lpwstr>
  </property>
  <property fmtid="{D5CDD505-2E9C-101B-9397-08002B2CF9AE}" pid="3" name="MediaServiceImageTags">
    <vt:lpwstr/>
  </property>
</Properties>
</file>