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media/image7.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87" r:id="rId1"/>
  </p:sldMasterIdLst>
  <p:handoutMasterIdLst>
    <p:handoutMasterId r:id="rId12"/>
  </p:handoutMasterIdLst>
  <p:sldIdLst>
    <p:sldId id="260" r:id="rId2"/>
    <p:sldId id="261" r:id="rId3"/>
    <p:sldId id="272" r:id="rId4"/>
    <p:sldId id="276" r:id="rId5"/>
    <p:sldId id="286" r:id="rId6"/>
    <p:sldId id="287" r:id="rId7"/>
    <p:sldId id="273" r:id="rId8"/>
    <p:sldId id="277" r:id="rId9"/>
    <p:sldId id="275" r:id="rId10"/>
    <p:sldId id="281" r:id="rId11"/>
  </p:sldIdLst>
  <p:sldSz cx="102235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2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757" autoAdjust="0"/>
  </p:normalViewPr>
  <p:slideViewPr>
    <p:cSldViewPr snapToGrid="0" snapToObjects="1">
      <p:cViewPr varScale="1">
        <p:scale>
          <a:sx n="77" d="100"/>
          <a:sy n="77" d="100"/>
        </p:scale>
        <p:origin x="720" y="72"/>
      </p:cViewPr>
      <p:guideLst>
        <p:guide orient="horz" pos="2160"/>
        <p:guide pos="3220"/>
      </p:guideLst>
    </p:cSldViewPr>
  </p:slideViewPr>
  <p:notesTextViewPr>
    <p:cViewPr>
      <p:scale>
        <a:sx n="100" d="100"/>
        <a:sy n="100" d="100"/>
      </p:scale>
      <p:origin x="0" y="0"/>
    </p:cViewPr>
  </p:notesTextViewPr>
  <p:sorterViewPr>
    <p:cViewPr>
      <p:scale>
        <a:sx n="167" d="100"/>
        <a:sy n="167"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C51FDF49-7FAC-4A25-9CDD-19E3AAAAF054}" type="datetimeFigureOut">
              <a:rPr lang="en-GB" smtClean="0"/>
              <a:t>09/05/2024</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797AE2F2-AD81-4830-AC08-6F3CE78462ED}" type="slidenum">
              <a:rPr lang="en-GB" smtClean="0"/>
              <a:t>‹#›</a:t>
            </a:fld>
            <a:endParaRPr lang="en-GB"/>
          </a:p>
        </p:txBody>
      </p:sp>
    </p:spTree>
    <p:extLst>
      <p:ext uri="{BB962C8B-B14F-4D97-AF65-F5344CB8AC3E}">
        <p14:creationId xmlns:p14="http://schemas.microsoft.com/office/powerpoint/2010/main" val="27913625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6766" y="2130432"/>
            <a:ext cx="8689975" cy="1470025"/>
          </a:xfrm>
        </p:spPr>
        <p:txBody>
          <a:bodyPr/>
          <a:lstStyle/>
          <a:p>
            <a:r>
              <a:rPr lang="en-US"/>
              <a:t>Click to edit Master title style</a:t>
            </a:r>
            <a:endParaRPr lang="en-GB"/>
          </a:p>
        </p:txBody>
      </p:sp>
      <p:sp>
        <p:nvSpPr>
          <p:cNvPr id="3" name="Subtitle 2"/>
          <p:cNvSpPr>
            <a:spLocks noGrp="1"/>
          </p:cNvSpPr>
          <p:nvPr>
            <p:ph type="subTitle" idx="1"/>
          </p:nvPr>
        </p:nvSpPr>
        <p:spPr>
          <a:xfrm>
            <a:off x="1533525" y="3886200"/>
            <a:ext cx="715645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B445D95-949F-4C74-A6D2-561DC708C05E}" type="datetimeFigureOut">
              <a:rPr lang="en-GB" smtClean="0"/>
              <a:t>09/05/2024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24299E-62D3-4EDE-A841-99273CB0941B}" type="slidenum">
              <a:rPr lang="en-GB" smtClean="0"/>
              <a:t>‹#›</a:t>
            </a:fld>
            <a:endParaRPr lang="en-GB"/>
          </a:p>
        </p:txBody>
      </p:sp>
    </p:spTree>
    <p:extLst>
      <p:ext uri="{BB962C8B-B14F-4D97-AF65-F5344CB8AC3E}">
        <p14:creationId xmlns:p14="http://schemas.microsoft.com/office/powerpoint/2010/main" val="553033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3EB7D7-DCB5-CE42-AD92-E5608697895E}"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8EF890-2F00-2E43-AE80-83CB67A152EF}" type="slidenum">
              <a:rPr lang="en-US" smtClean="0"/>
              <a:pPr/>
              <a:t>‹#›</a:t>
            </a:fld>
            <a:endParaRPr lang="en-US" dirty="0"/>
          </a:p>
        </p:txBody>
      </p:sp>
    </p:spTree>
    <p:extLst>
      <p:ext uri="{BB962C8B-B14F-4D97-AF65-F5344CB8AC3E}">
        <p14:creationId xmlns:p14="http://schemas.microsoft.com/office/powerpoint/2010/main" val="2813032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87074" y="274645"/>
            <a:ext cx="2571849"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71526" y="274645"/>
            <a:ext cx="7545157"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3EB7D7-DCB5-CE42-AD92-E5608697895E}"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8EF890-2F00-2E43-AE80-83CB67A152EF}" type="slidenum">
              <a:rPr lang="en-US" smtClean="0"/>
              <a:pPr/>
              <a:t>‹#›</a:t>
            </a:fld>
            <a:endParaRPr lang="en-US" dirty="0"/>
          </a:p>
        </p:txBody>
      </p:sp>
    </p:spTree>
    <p:extLst>
      <p:ext uri="{BB962C8B-B14F-4D97-AF65-F5344CB8AC3E}">
        <p14:creationId xmlns:p14="http://schemas.microsoft.com/office/powerpoint/2010/main" val="3434771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1179" y="1449732"/>
            <a:ext cx="7193580" cy="1752600"/>
          </a:xfrm>
        </p:spPr>
        <p:txBody>
          <a:bodyPr lIns="0" tIns="0" bIns="0">
            <a:noAutofit/>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10" name="Title 1"/>
          <p:cNvSpPr>
            <a:spLocks noGrp="1"/>
          </p:cNvSpPr>
          <p:nvPr>
            <p:ph type="title"/>
          </p:nvPr>
        </p:nvSpPr>
        <p:spPr>
          <a:xfrm>
            <a:off x="511175" y="274638"/>
            <a:ext cx="9201150" cy="1143000"/>
          </a:xfrm>
        </p:spPr>
        <p:txBody>
          <a:bodyPr/>
          <a:lstStyle>
            <a:lvl1pPr>
              <a:defRPr b="1"/>
            </a:lvl1pPr>
          </a:lstStyle>
          <a:p>
            <a:r>
              <a:rPr lang="en-GB" dirty="0"/>
              <a:t>Click to edit Master title style</a:t>
            </a:r>
            <a:endParaRPr lang="en-US" dirty="0"/>
          </a:p>
        </p:txBody>
      </p:sp>
    </p:spTree>
    <p:extLst>
      <p:ext uri="{BB962C8B-B14F-4D97-AF65-F5344CB8AC3E}">
        <p14:creationId xmlns:p14="http://schemas.microsoft.com/office/powerpoint/2010/main" val="1739061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253" y="1600203"/>
            <a:ext cx="9214072" cy="444634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itle 1"/>
          <p:cNvSpPr>
            <a:spLocks noGrp="1"/>
          </p:cNvSpPr>
          <p:nvPr>
            <p:ph type="title"/>
          </p:nvPr>
        </p:nvSpPr>
        <p:spPr>
          <a:xfrm>
            <a:off x="511175" y="274638"/>
            <a:ext cx="9201150" cy="1143000"/>
          </a:xfrm>
        </p:spPr>
        <p:txBody>
          <a:bodyPr/>
          <a:lstStyle>
            <a:lvl1pPr>
              <a:defRPr b="1"/>
            </a:lvl1pPr>
          </a:lstStyle>
          <a:p>
            <a:r>
              <a:rPr lang="en-GB" dirty="0"/>
              <a:t>Click to edit Master title style</a:t>
            </a:r>
            <a:endParaRPr lang="en-US" dirty="0"/>
          </a:p>
        </p:txBody>
      </p:sp>
    </p:spTree>
    <p:extLst>
      <p:ext uri="{BB962C8B-B14F-4D97-AF65-F5344CB8AC3E}">
        <p14:creationId xmlns:p14="http://schemas.microsoft.com/office/powerpoint/2010/main" val="3757050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11179" y="1168763"/>
            <a:ext cx="8986386" cy="1500187"/>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
        <p:nvSpPr>
          <p:cNvPr id="4" name="Title 1"/>
          <p:cNvSpPr>
            <a:spLocks noGrp="1"/>
          </p:cNvSpPr>
          <p:nvPr>
            <p:ph type="title"/>
          </p:nvPr>
        </p:nvSpPr>
        <p:spPr>
          <a:xfrm>
            <a:off x="511175" y="274638"/>
            <a:ext cx="9201150" cy="1143000"/>
          </a:xfrm>
        </p:spPr>
        <p:txBody>
          <a:bodyPr/>
          <a:lstStyle>
            <a:lvl1pPr>
              <a:defRPr b="1"/>
            </a:lvl1pPr>
          </a:lstStyle>
          <a:p>
            <a:r>
              <a:rPr lang="en-GB" dirty="0"/>
              <a:t>Click to edit Master title style</a:t>
            </a:r>
            <a:endParaRPr lang="en-US" dirty="0"/>
          </a:p>
        </p:txBody>
      </p:sp>
    </p:spTree>
    <p:extLst>
      <p:ext uri="{BB962C8B-B14F-4D97-AF65-F5344CB8AC3E}">
        <p14:creationId xmlns:p14="http://schemas.microsoft.com/office/powerpoint/2010/main" val="2422481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4658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B445D95-949F-4C74-A6D2-561DC708C05E}" type="datetimeFigureOut">
              <a:rPr lang="en-GB" smtClean="0"/>
              <a:t>09/05/2024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24299E-62D3-4EDE-A841-99273CB0941B}" type="slidenum">
              <a:rPr lang="en-GB" smtClean="0"/>
              <a:t>‹#›</a:t>
            </a:fld>
            <a:endParaRPr lang="en-GB"/>
          </a:p>
        </p:txBody>
      </p:sp>
    </p:spTree>
    <p:extLst>
      <p:ext uri="{BB962C8B-B14F-4D97-AF65-F5344CB8AC3E}">
        <p14:creationId xmlns:p14="http://schemas.microsoft.com/office/powerpoint/2010/main" val="2843376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7586" y="4406907"/>
            <a:ext cx="8689975"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807586" y="2906713"/>
            <a:ext cx="8689975"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445D95-949F-4C74-A6D2-561DC708C05E}" type="datetimeFigureOut">
              <a:rPr lang="en-GB" smtClean="0"/>
              <a:t>09/05/2024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24299E-62D3-4EDE-A841-99273CB0941B}" type="slidenum">
              <a:rPr lang="en-GB" smtClean="0"/>
              <a:t>‹#›</a:t>
            </a:fld>
            <a:endParaRPr lang="en-GB"/>
          </a:p>
        </p:txBody>
      </p:sp>
    </p:spTree>
    <p:extLst>
      <p:ext uri="{BB962C8B-B14F-4D97-AF65-F5344CB8AC3E}">
        <p14:creationId xmlns:p14="http://schemas.microsoft.com/office/powerpoint/2010/main" val="6296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71526" y="1600206"/>
            <a:ext cx="505850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800420" y="1600206"/>
            <a:ext cx="505850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B445D95-949F-4C74-A6D2-561DC708C05E}" type="datetimeFigureOut">
              <a:rPr lang="en-GB" smtClean="0"/>
              <a:t>09/05/2024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24299E-62D3-4EDE-A841-99273CB0941B}" type="slidenum">
              <a:rPr lang="en-GB" smtClean="0"/>
              <a:t>‹#›</a:t>
            </a:fld>
            <a:endParaRPr lang="en-GB"/>
          </a:p>
        </p:txBody>
      </p:sp>
    </p:spTree>
    <p:extLst>
      <p:ext uri="{BB962C8B-B14F-4D97-AF65-F5344CB8AC3E}">
        <p14:creationId xmlns:p14="http://schemas.microsoft.com/office/powerpoint/2010/main" val="1364901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1175" y="274638"/>
            <a:ext cx="920115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511177" y="1535113"/>
            <a:ext cx="451715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1177" y="2174875"/>
            <a:ext cx="45171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193400" y="1535113"/>
            <a:ext cx="451892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93400" y="2174875"/>
            <a:ext cx="451892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B445D95-949F-4C74-A6D2-561DC708C05E}" type="datetimeFigureOut">
              <a:rPr lang="en-GB" smtClean="0"/>
              <a:t>09/05/2024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724299E-62D3-4EDE-A841-99273CB0941B}" type="slidenum">
              <a:rPr lang="en-GB" smtClean="0"/>
              <a:t>‹#›</a:t>
            </a:fld>
            <a:endParaRPr lang="en-GB"/>
          </a:p>
        </p:txBody>
      </p:sp>
    </p:spTree>
    <p:extLst>
      <p:ext uri="{BB962C8B-B14F-4D97-AF65-F5344CB8AC3E}">
        <p14:creationId xmlns:p14="http://schemas.microsoft.com/office/powerpoint/2010/main" val="2995387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B445D95-949F-4C74-A6D2-561DC708C05E}" type="datetimeFigureOut">
              <a:rPr lang="en-GB" smtClean="0"/>
              <a:t>09/05/2024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724299E-62D3-4EDE-A841-99273CB0941B}" type="slidenum">
              <a:rPr lang="en-GB" smtClean="0"/>
              <a:t>‹#›</a:t>
            </a:fld>
            <a:endParaRPr lang="en-GB"/>
          </a:p>
        </p:txBody>
      </p:sp>
    </p:spTree>
    <p:extLst>
      <p:ext uri="{BB962C8B-B14F-4D97-AF65-F5344CB8AC3E}">
        <p14:creationId xmlns:p14="http://schemas.microsoft.com/office/powerpoint/2010/main" val="2143979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445D95-949F-4C74-A6D2-561DC708C05E}" type="datetimeFigureOut">
              <a:rPr lang="en-GB" smtClean="0"/>
              <a:t>09/05/2024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724299E-62D3-4EDE-A841-99273CB0941B}" type="slidenum">
              <a:rPr lang="en-GB" smtClean="0"/>
              <a:t>‹#›</a:t>
            </a:fld>
            <a:endParaRPr lang="en-GB"/>
          </a:p>
        </p:txBody>
      </p:sp>
    </p:spTree>
    <p:extLst>
      <p:ext uri="{BB962C8B-B14F-4D97-AF65-F5344CB8AC3E}">
        <p14:creationId xmlns:p14="http://schemas.microsoft.com/office/powerpoint/2010/main" val="3353003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1179" y="273050"/>
            <a:ext cx="3363461"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997105" y="273057"/>
            <a:ext cx="571522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511179" y="1435103"/>
            <a:ext cx="33634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3EB7D7-DCB5-CE42-AD92-E5608697895E}"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8EF890-2F00-2E43-AE80-83CB67A152EF}" type="slidenum">
              <a:rPr lang="en-US" smtClean="0"/>
              <a:pPr/>
              <a:t>‹#›</a:t>
            </a:fld>
            <a:endParaRPr lang="en-US" dirty="0"/>
          </a:p>
        </p:txBody>
      </p:sp>
    </p:spTree>
    <p:extLst>
      <p:ext uri="{BB962C8B-B14F-4D97-AF65-F5344CB8AC3E}">
        <p14:creationId xmlns:p14="http://schemas.microsoft.com/office/powerpoint/2010/main" val="387473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3878" y="4800600"/>
            <a:ext cx="61341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003878" y="612775"/>
            <a:ext cx="61341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003878" y="5367338"/>
            <a:ext cx="61341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3EB7D7-DCB5-CE42-AD92-E5608697895E}"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8EF890-2F00-2E43-AE80-83CB67A152EF}" type="slidenum">
              <a:rPr lang="en-US" smtClean="0"/>
              <a:pPr/>
              <a:t>‹#›</a:t>
            </a:fld>
            <a:endParaRPr lang="en-US" dirty="0"/>
          </a:p>
        </p:txBody>
      </p:sp>
    </p:spTree>
    <p:extLst>
      <p:ext uri="{BB962C8B-B14F-4D97-AF65-F5344CB8AC3E}">
        <p14:creationId xmlns:p14="http://schemas.microsoft.com/office/powerpoint/2010/main" val="638144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1175" y="274638"/>
            <a:ext cx="920115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511175" y="1600206"/>
            <a:ext cx="920115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511175" y="6356357"/>
            <a:ext cx="238548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3EB7D7-DCB5-CE42-AD92-E5608697895E}" type="datetimeFigureOut">
              <a:rPr lang="en-US" smtClean="0"/>
              <a:t>5/9/2024</a:t>
            </a:fld>
            <a:endParaRPr lang="en-US"/>
          </a:p>
        </p:txBody>
      </p:sp>
      <p:sp>
        <p:nvSpPr>
          <p:cNvPr id="5" name="Footer Placeholder 4"/>
          <p:cNvSpPr>
            <a:spLocks noGrp="1"/>
          </p:cNvSpPr>
          <p:nvPr>
            <p:ph type="ftr" sz="quarter" idx="3"/>
          </p:nvPr>
        </p:nvSpPr>
        <p:spPr>
          <a:xfrm>
            <a:off x="3493029" y="6356357"/>
            <a:ext cx="323744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326843" y="6356357"/>
            <a:ext cx="238548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EF890-2F00-2E43-AE80-83CB67A152EF}" type="slidenum">
              <a:rPr lang="en-US" smtClean="0"/>
              <a:pPr/>
              <a:t>‹#›</a:t>
            </a:fld>
            <a:endParaRPr lang="en-US" dirty="0"/>
          </a:p>
        </p:txBody>
      </p:sp>
      <p:sp>
        <p:nvSpPr>
          <p:cNvPr id="7" name="Rectangle 6"/>
          <p:cNvSpPr/>
          <p:nvPr userDrawn="1"/>
        </p:nvSpPr>
        <p:spPr>
          <a:xfrm>
            <a:off x="0" y="6209387"/>
            <a:ext cx="10223500" cy="659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5"/>
              </a:solidFill>
            </a:endParaRPr>
          </a:p>
        </p:txBody>
      </p:sp>
      <p:sp>
        <p:nvSpPr>
          <p:cNvPr id="8" name="TextBox 7"/>
          <p:cNvSpPr txBox="1"/>
          <p:nvPr userDrawn="1"/>
        </p:nvSpPr>
        <p:spPr>
          <a:xfrm>
            <a:off x="511175" y="6438078"/>
            <a:ext cx="4212610" cy="215444"/>
          </a:xfrm>
          <a:prstGeom prst="rect">
            <a:avLst/>
          </a:prstGeom>
          <a:noFill/>
        </p:spPr>
        <p:txBody>
          <a:bodyPr wrap="square" lIns="0" tIns="0" bIns="0" rtlCol="0">
            <a:spAutoFit/>
          </a:bodyPr>
          <a:lstStyle/>
          <a:p>
            <a:r>
              <a:rPr lang="en-US" sz="1400" b="1" dirty="0" err="1">
                <a:solidFill>
                  <a:schemeClr val="bg1"/>
                </a:solidFill>
                <a:latin typeface=""/>
              </a:rPr>
              <a:t>camden.gov.uk</a:t>
            </a:r>
            <a:endParaRPr lang="en-US" sz="1400" b="1" dirty="0">
              <a:solidFill>
                <a:schemeClr val="bg1"/>
              </a:solidFill>
              <a:latin typeface=""/>
            </a:endParaRPr>
          </a:p>
        </p:txBody>
      </p:sp>
      <p:pic>
        <p:nvPicPr>
          <p:cNvPr id="9" name="Picture 8" descr="camden.png"/>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8600440" y="6417697"/>
            <a:ext cx="1432563" cy="283465"/>
          </a:xfrm>
          <a:prstGeom prst="rect">
            <a:avLst/>
          </a:prstGeom>
        </p:spPr>
      </p:pic>
    </p:spTree>
    <p:extLst>
      <p:ext uri="{BB962C8B-B14F-4D97-AF65-F5344CB8AC3E}">
        <p14:creationId xmlns:p14="http://schemas.microsoft.com/office/powerpoint/2010/main" val="3177001237"/>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 id="2147483932" r:id="rId12"/>
    <p:sldLayoutId id="2147483933" r:id="rId13"/>
    <p:sldLayoutId id="2147483934" r:id="rId14"/>
    <p:sldLayoutId id="2147483938"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7.jpg"/><Relationship Id="rId7" Type="http://schemas.openxmlformats.org/officeDocument/2006/relationships/image" Target="../media/image11.png"/><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jpg"/><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a:t>ASYE: What is it?</a:t>
            </a:r>
          </a:p>
        </p:txBody>
      </p:sp>
      <p:sp>
        <p:nvSpPr>
          <p:cNvPr id="2" name="Content Placeholder 1"/>
          <p:cNvSpPr>
            <a:spLocks noGrp="1"/>
          </p:cNvSpPr>
          <p:nvPr>
            <p:ph idx="1"/>
          </p:nvPr>
        </p:nvSpPr>
        <p:spPr>
          <a:xfrm>
            <a:off x="511810" y="1600203"/>
            <a:ext cx="9214072" cy="4446347"/>
          </a:xfrm>
        </p:spPr>
        <p:txBody>
          <a:bodyPr>
            <a:normAutofit fontScale="70000" lnSpcReduction="20000"/>
          </a:bodyPr>
          <a:lstStyle/>
          <a:p>
            <a:pPr marL="342900" indent="-342900">
              <a:buFont typeface="Arial" panose="020B0604020202020204" pitchFamily="34" charset="0"/>
              <a:buChar char="•"/>
            </a:pPr>
            <a:r>
              <a:rPr lang="en-GB" i="1" dirty="0"/>
              <a:t>Employer-based</a:t>
            </a:r>
            <a:r>
              <a:rPr lang="en-GB" dirty="0"/>
              <a:t> programme of support and development for newly qualified social workers (NQSWs)  in their first year of employment. </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Provides access to regular support to develop NQSWs’ skills, knowledge and capability and strengthen their professional confidence</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err="1"/>
              <a:t>Smooths</a:t>
            </a:r>
            <a:r>
              <a:rPr lang="en-GB" dirty="0"/>
              <a:t> transition from qualifying education to the demands of practice</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Practice is assessed holistically against the Professional Capability Framework (PCF) and the Knowledge and Skills Statement (Children/Adults) </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Every NQSW is allocated an assessor to support and assess their practice.</a:t>
            </a:r>
          </a:p>
          <a:p>
            <a:endParaRPr lang="en-US" dirty="0"/>
          </a:p>
        </p:txBody>
      </p:sp>
    </p:spTree>
    <p:extLst>
      <p:ext uri="{BB962C8B-B14F-4D97-AF65-F5344CB8AC3E}">
        <p14:creationId xmlns:p14="http://schemas.microsoft.com/office/powerpoint/2010/main" val="558052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endParaRPr lang="en-GB" dirty="0"/>
          </a:p>
        </p:txBody>
      </p:sp>
      <p:sp>
        <p:nvSpPr>
          <p:cNvPr id="2" name="Content Placeholder 1"/>
          <p:cNvSpPr>
            <a:spLocks noGrp="1"/>
          </p:cNvSpPr>
          <p:nvPr>
            <p:ph idx="1"/>
          </p:nvPr>
        </p:nvSpPr>
        <p:spPr/>
        <p:txBody>
          <a:bodyPr>
            <a:normAutofit/>
          </a:bodyPr>
          <a:lstStyle/>
          <a:p>
            <a:pPr marL="0" indent="0">
              <a:buNone/>
            </a:pPr>
            <a:endParaRPr lang="en-GB" dirty="0"/>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2601" y="4492631"/>
            <a:ext cx="3028950" cy="1514475"/>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4626" y="2203735"/>
            <a:ext cx="1902715" cy="1902715"/>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35089" y="1754194"/>
            <a:ext cx="1743075" cy="2619375"/>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39681" y="152406"/>
            <a:ext cx="3162300" cy="1447800"/>
          </a:xfrm>
          <a:prstGeom prst="rect">
            <a:avLst/>
          </a:prstGeom>
        </p:spPr>
      </p:pic>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8762" y="573094"/>
            <a:ext cx="2362200" cy="1933575"/>
          </a:xfrm>
          <a:prstGeom prst="rect">
            <a:avLst/>
          </a:prstGeom>
        </p:spPr>
      </p:pic>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58801" y="94210"/>
            <a:ext cx="3294855" cy="2518361"/>
          </a:xfrm>
          <a:prstGeom prst="rect">
            <a:avLst/>
          </a:prstGeom>
        </p:spPr>
      </p:pic>
      <p:pic>
        <p:nvPicPr>
          <p:cNvPr id="16" name="Picture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46176" y="4373568"/>
            <a:ext cx="2619375" cy="1752600"/>
          </a:xfrm>
          <a:prstGeom prst="rect">
            <a:avLst/>
          </a:prstGeom>
        </p:spPr>
      </p:pic>
      <p:pic>
        <p:nvPicPr>
          <p:cNvPr id="17" name="Picture 1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6367" y="4021144"/>
            <a:ext cx="2171700" cy="2105025"/>
          </a:xfrm>
          <a:prstGeom prst="rect">
            <a:avLst/>
          </a:prstGeom>
        </p:spPr>
      </p:pic>
    </p:spTree>
    <p:extLst>
      <p:ext uri="{BB962C8B-B14F-4D97-AF65-F5344CB8AC3E}">
        <p14:creationId xmlns:p14="http://schemas.microsoft.com/office/powerpoint/2010/main" val="2207442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a:t>Accessing the ASYE</a:t>
            </a:r>
          </a:p>
        </p:txBody>
      </p:sp>
      <p:sp>
        <p:nvSpPr>
          <p:cNvPr id="2" name="Content Placeholder 1"/>
          <p:cNvSpPr>
            <a:spLocks noGrp="1"/>
          </p:cNvSpPr>
          <p:nvPr>
            <p:ph idx="1"/>
          </p:nvPr>
        </p:nvSpPr>
        <p:spPr>
          <a:xfrm>
            <a:off x="498253" y="1653543"/>
            <a:ext cx="9214072" cy="4446347"/>
          </a:xfrm>
        </p:spPr>
        <p:txBody>
          <a:bodyPr>
            <a:normAutofit fontScale="77500" lnSpcReduction="20000"/>
          </a:bodyPr>
          <a:lstStyle/>
          <a:p>
            <a:pPr marL="0" indent="0">
              <a:buNone/>
            </a:pPr>
            <a:r>
              <a:rPr lang="en-GB" dirty="0"/>
              <a:t>Who is eligible? </a:t>
            </a:r>
          </a:p>
          <a:p>
            <a:pPr marL="0" indent="0">
              <a:buNone/>
            </a:pPr>
            <a:r>
              <a:rPr lang="en-GB" dirty="0"/>
              <a:t>All NQSWs employed by an organisation based in England are eligible to complete the ASYE programme </a:t>
            </a:r>
          </a:p>
          <a:p>
            <a:pPr marL="0" indent="0">
              <a:buNone/>
            </a:pPr>
            <a:r>
              <a:rPr lang="en-GB" dirty="0"/>
              <a:t>How long after finishing university can you start the programme?</a:t>
            </a:r>
          </a:p>
          <a:p>
            <a:pPr marL="0" indent="0">
              <a:buNone/>
            </a:pPr>
            <a:r>
              <a:rPr lang="en-GB" dirty="0"/>
              <a:t>You must be registered on the programme within two years of completing a recognised social work degree programme. </a:t>
            </a:r>
          </a:p>
          <a:p>
            <a:pPr marL="0" indent="0">
              <a:buNone/>
            </a:pPr>
            <a:r>
              <a:rPr lang="en-GB" dirty="0"/>
              <a:t>Is it compulsory? </a:t>
            </a:r>
          </a:p>
          <a:p>
            <a:pPr marL="0" indent="0">
              <a:buNone/>
            </a:pPr>
            <a:r>
              <a:rPr lang="en-GB" dirty="0"/>
              <a:t>Not in England (but it is a requirement of registration in Wales and compulsory in N Ireland)</a:t>
            </a:r>
          </a:p>
          <a:p>
            <a:pPr marL="0" indent="0">
              <a:buNone/>
            </a:pPr>
            <a:r>
              <a:rPr lang="en-GB" dirty="0"/>
              <a:t>Are there different programmes depending on where you work?</a:t>
            </a:r>
          </a:p>
          <a:p>
            <a:pPr marL="0" indent="0">
              <a:buNone/>
            </a:pPr>
            <a:r>
              <a:rPr lang="en-GB" dirty="0"/>
              <a:t>Single programme irrespective of the setting and service user group</a:t>
            </a:r>
          </a:p>
        </p:txBody>
      </p:sp>
    </p:spTree>
    <p:extLst>
      <p:ext uri="{BB962C8B-B14F-4D97-AF65-F5344CB8AC3E}">
        <p14:creationId xmlns:p14="http://schemas.microsoft.com/office/powerpoint/2010/main" val="2072503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a:t>Accessing the ASYE</a:t>
            </a:r>
          </a:p>
        </p:txBody>
      </p:sp>
      <p:sp>
        <p:nvSpPr>
          <p:cNvPr id="2" name="Content Placeholder 1"/>
          <p:cNvSpPr>
            <a:spLocks noGrp="1"/>
          </p:cNvSpPr>
          <p:nvPr>
            <p:ph idx="1"/>
          </p:nvPr>
        </p:nvSpPr>
        <p:spPr>
          <a:xfrm>
            <a:off x="498253" y="1653543"/>
            <a:ext cx="9214072" cy="4446347"/>
          </a:xfrm>
        </p:spPr>
        <p:txBody>
          <a:bodyPr>
            <a:normAutofit fontScale="77500" lnSpcReduction="20000"/>
          </a:bodyPr>
          <a:lstStyle/>
          <a:p>
            <a:pPr marL="0" indent="0">
              <a:buNone/>
            </a:pPr>
            <a:r>
              <a:rPr lang="en-GB" dirty="0"/>
              <a:t>How long does it take?</a:t>
            </a:r>
          </a:p>
          <a:p>
            <a:pPr marL="0" indent="0">
              <a:buNone/>
            </a:pPr>
            <a:r>
              <a:rPr lang="en-GB" dirty="0"/>
              <a:t>There is an expectation that the ASYE will be completed in 12 months (though exceptions are made for part-time workers/sickness </a:t>
            </a:r>
            <a:r>
              <a:rPr lang="en-GB" dirty="0" err="1"/>
              <a:t>etc</a:t>
            </a:r>
            <a:r>
              <a:rPr lang="en-GB" dirty="0"/>
              <a:t>)</a:t>
            </a:r>
          </a:p>
          <a:p>
            <a:pPr marL="0" indent="0">
              <a:buNone/>
            </a:pPr>
            <a:r>
              <a:rPr lang="en-GB" dirty="0"/>
              <a:t>Do you have to be in a social worker position? </a:t>
            </a:r>
          </a:p>
          <a:p>
            <a:pPr marL="0" indent="0">
              <a:buNone/>
            </a:pPr>
            <a:r>
              <a:rPr lang="en-GB" dirty="0"/>
              <a:t>You can access the programme in an unqualified role if that role would enable you to undertake sufficient work to meet the expectations (though this may vary in different organisations).</a:t>
            </a:r>
          </a:p>
          <a:p>
            <a:pPr marL="0" indent="0">
              <a:buNone/>
            </a:pPr>
            <a:r>
              <a:rPr lang="en-GB" dirty="0"/>
              <a:t>Do employers get anything for taking NQSWs on the ASYE?</a:t>
            </a:r>
          </a:p>
          <a:p>
            <a:pPr marL="0" indent="0">
              <a:buNone/>
            </a:pPr>
            <a:r>
              <a:rPr lang="en-GB" dirty="0"/>
              <a:t>For now, they get a grant funding from Skills for Care or </a:t>
            </a:r>
            <a:r>
              <a:rPr lang="en-GB" dirty="0" err="1"/>
              <a:t>DfE</a:t>
            </a:r>
            <a:r>
              <a:rPr lang="en-GB" dirty="0"/>
              <a:t>. </a:t>
            </a:r>
          </a:p>
          <a:p>
            <a:pPr marL="0" indent="0">
              <a:buNone/>
            </a:pPr>
            <a:endParaRPr lang="en-GB" dirty="0"/>
          </a:p>
          <a:p>
            <a:pPr marL="0" indent="0">
              <a:buNone/>
            </a:pPr>
            <a:r>
              <a:rPr lang="en-GB" dirty="0"/>
              <a:t>Our approach in Camden is that all our newly qualified social workers must complete the ASYE programme</a:t>
            </a:r>
            <a:endParaRPr lang="en-US" dirty="0"/>
          </a:p>
          <a:p>
            <a:pPr marL="0" indent="0">
              <a:buNone/>
            </a:pPr>
            <a:endParaRPr lang="en-GB" dirty="0"/>
          </a:p>
        </p:txBody>
      </p:sp>
    </p:spTree>
    <p:extLst>
      <p:ext uri="{BB962C8B-B14F-4D97-AF65-F5344CB8AC3E}">
        <p14:creationId xmlns:p14="http://schemas.microsoft.com/office/powerpoint/2010/main" val="189557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85803" y="4247548"/>
            <a:ext cx="9851893" cy="2017986"/>
          </a:xfrm>
        </p:spPr>
        <p:txBody>
          <a:bodyPr>
            <a:normAutofit fontScale="85000" lnSpcReduction="10000"/>
          </a:bodyPr>
          <a:lstStyle/>
          <a:p>
            <a:endParaRPr lang="en-GB" dirty="0"/>
          </a:p>
          <a:p>
            <a:pPr marL="57150" indent="0">
              <a:buNone/>
            </a:pPr>
            <a:r>
              <a:rPr lang="en-GB" sz="1900" b="1" i="1" dirty="0"/>
              <a:t>By the end of the ASYE: </a:t>
            </a:r>
          </a:p>
          <a:p>
            <a:pPr marL="57150" indent="0">
              <a:buNone/>
            </a:pPr>
            <a:r>
              <a:rPr lang="en-GB" sz="1900" b="1" i="1" dirty="0"/>
              <a:t>social workers </a:t>
            </a:r>
            <a:r>
              <a:rPr lang="en-GB" sz="1900" b="1" dirty="0"/>
              <a:t>should have consistently demonstrated practice in a wider range of tasks and roles, and have become more effective in their interventions, thus building their own confidence, and earning the confidence of others. They will have more experience and skills in relation to a particular setting and user group, and have demonstrated ability to work effectively on more complex situations. They will seek support in supervision appropriately, whilst starting to exercise initiative and evaluate their own practice.</a:t>
            </a:r>
          </a:p>
          <a:p>
            <a:endParaRPr lang="en-GB" sz="1800" dirty="0"/>
          </a:p>
        </p:txBody>
      </p:sp>
      <p:pic>
        <p:nvPicPr>
          <p:cNvPr id="6" name="Picture 5"/>
          <p:cNvPicPr>
            <a:picLocks noChangeAspect="1"/>
          </p:cNvPicPr>
          <p:nvPr/>
        </p:nvPicPr>
        <p:blipFill>
          <a:blip r:embed="rId2"/>
          <a:stretch>
            <a:fillRect/>
          </a:stretch>
        </p:blipFill>
        <p:spPr>
          <a:xfrm>
            <a:off x="944398" y="0"/>
            <a:ext cx="8334702" cy="4677103"/>
          </a:xfrm>
          <a:prstGeom prst="rect">
            <a:avLst/>
          </a:prstGeom>
        </p:spPr>
      </p:pic>
    </p:spTree>
    <p:extLst>
      <p:ext uri="{BB962C8B-B14F-4D97-AF65-F5344CB8AC3E}">
        <p14:creationId xmlns:p14="http://schemas.microsoft.com/office/powerpoint/2010/main" val="3109345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KSS - Adults</a:t>
            </a:r>
          </a:p>
        </p:txBody>
      </p:sp>
      <p:sp>
        <p:nvSpPr>
          <p:cNvPr id="3" name="Content Placeholder 2"/>
          <p:cNvSpPr>
            <a:spLocks noGrp="1"/>
          </p:cNvSpPr>
          <p:nvPr>
            <p:ph idx="1"/>
          </p:nvPr>
        </p:nvSpPr>
        <p:spPr>
          <a:xfrm>
            <a:off x="511175" y="1276141"/>
            <a:ext cx="9201150" cy="4850028"/>
          </a:xfrm>
        </p:spPr>
        <p:txBody>
          <a:bodyPr>
            <a:normAutofit fontScale="92500" lnSpcReduction="20000"/>
          </a:bodyPr>
          <a:lstStyle/>
          <a:p>
            <a:r>
              <a:rPr lang="en-GB" dirty="0"/>
              <a:t>The role of social workers working with adults</a:t>
            </a:r>
          </a:p>
          <a:p>
            <a:r>
              <a:rPr lang="en-GB" dirty="0"/>
              <a:t>Person-centred practice</a:t>
            </a:r>
          </a:p>
          <a:p>
            <a:r>
              <a:rPr lang="en-GB" dirty="0"/>
              <a:t>Safeguarding</a:t>
            </a:r>
          </a:p>
          <a:p>
            <a:r>
              <a:rPr lang="en-GB" dirty="0"/>
              <a:t>Mental capacity</a:t>
            </a:r>
          </a:p>
          <a:p>
            <a:r>
              <a:rPr lang="en-GB" dirty="0"/>
              <a:t>Effective assessments and outcome based support planning</a:t>
            </a:r>
          </a:p>
          <a:p>
            <a:r>
              <a:rPr lang="en-GB" dirty="0"/>
              <a:t>Direct work with individuals and families</a:t>
            </a:r>
          </a:p>
          <a:p>
            <a:r>
              <a:rPr lang="en-GB" dirty="0"/>
              <a:t>Supervision, critical reflection and analysis</a:t>
            </a:r>
          </a:p>
          <a:p>
            <a:r>
              <a:rPr lang="en-GB" dirty="0"/>
              <a:t>Organisational context</a:t>
            </a:r>
          </a:p>
          <a:p>
            <a:r>
              <a:rPr lang="en-GB" dirty="0"/>
              <a:t>Professional ethics and leadership</a:t>
            </a:r>
          </a:p>
          <a:p>
            <a:endParaRPr lang="en-GB" dirty="0"/>
          </a:p>
        </p:txBody>
      </p:sp>
    </p:spTree>
    <p:extLst>
      <p:ext uri="{BB962C8B-B14F-4D97-AF65-F5344CB8AC3E}">
        <p14:creationId xmlns:p14="http://schemas.microsoft.com/office/powerpoint/2010/main" val="2960580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KSS – Children </a:t>
            </a:r>
          </a:p>
        </p:txBody>
      </p:sp>
      <p:sp>
        <p:nvSpPr>
          <p:cNvPr id="3" name="Content Placeholder 2"/>
          <p:cNvSpPr>
            <a:spLocks noGrp="1"/>
          </p:cNvSpPr>
          <p:nvPr>
            <p:ph idx="1"/>
          </p:nvPr>
        </p:nvSpPr>
        <p:spPr/>
        <p:txBody>
          <a:bodyPr>
            <a:normAutofit fontScale="85000" lnSpcReduction="20000"/>
          </a:bodyPr>
          <a:lstStyle/>
          <a:p>
            <a:r>
              <a:rPr lang="en-GB" dirty="0"/>
              <a:t>Relationships and effective direct work</a:t>
            </a:r>
          </a:p>
          <a:p>
            <a:r>
              <a:rPr lang="en-GB" dirty="0"/>
              <a:t>Communication</a:t>
            </a:r>
          </a:p>
          <a:p>
            <a:r>
              <a:rPr lang="en-GB" dirty="0"/>
              <a:t>Child development</a:t>
            </a:r>
          </a:p>
          <a:p>
            <a:r>
              <a:rPr lang="en-GB" dirty="0"/>
              <a:t>Adult mental ill health, substance misuse, domestic abuse, physical ill health and disability</a:t>
            </a:r>
          </a:p>
          <a:p>
            <a:r>
              <a:rPr lang="en-GB" dirty="0"/>
              <a:t>Abuse and neglect of children</a:t>
            </a:r>
          </a:p>
          <a:p>
            <a:r>
              <a:rPr lang="en-GB" dirty="0"/>
              <a:t>Child and family assessment</a:t>
            </a:r>
          </a:p>
          <a:p>
            <a:r>
              <a:rPr lang="en-GB" dirty="0"/>
              <a:t>Analysis, decision-making, planning and review</a:t>
            </a:r>
          </a:p>
          <a:p>
            <a:r>
              <a:rPr lang="en-GB" dirty="0"/>
              <a:t>The law and the family and youth justice systems</a:t>
            </a:r>
          </a:p>
          <a:p>
            <a:r>
              <a:rPr lang="en-GB" dirty="0"/>
              <a:t>The role of supervision</a:t>
            </a:r>
          </a:p>
          <a:p>
            <a:r>
              <a:rPr lang="en-GB" dirty="0"/>
              <a:t>Organisational context</a:t>
            </a:r>
          </a:p>
          <a:p>
            <a:endParaRPr lang="en-GB" dirty="0"/>
          </a:p>
        </p:txBody>
      </p:sp>
    </p:spTree>
    <p:extLst>
      <p:ext uri="{BB962C8B-B14F-4D97-AF65-F5344CB8AC3E}">
        <p14:creationId xmlns:p14="http://schemas.microsoft.com/office/powerpoint/2010/main" val="1891217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endParaRPr lang="en-GB" dirty="0"/>
          </a:p>
        </p:txBody>
      </p:sp>
      <p:sp>
        <p:nvSpPr>
          <p:cNvPr id="2" name="Content Placeholder 1"/>
          <p:cNvSpPr>
            <a:spLocks noGrp="1"/>
          </p:cNvSpPr>
          <p:nvPr>
            <p:ph idx="1"/>
          </p:nvPr>
        </p:nvSpPr>
        <p:spPr>
          <a:xfrm>
            <a:off x="511175" y="1248514"/>
            <a:ext cx="9201150" cy="4525963"/>
          </a:xfrm>
        </p:spPr>
        <p:txBody>
          <a:bodyPr>
            <a:normAutofit fontScale="92500" lnSpcReduction="10000"/>
          </a:bodyPr>
          <a:lstStyle/>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Learning agreement </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Workload management and learning opportunities </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Supervision </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Support for NQSWs: Local partnerships, workshops, training, peer support, ASYE co-ordinator, QA</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9727" y="0"/>
            <a:ext cx="3680802" cy="1887277"/>
          </a:xfrm>
          <a:prstGeom prst="rect">
            <a:avLst/>
          </a:prstGeom>
        </p:spPr>
      </p:pic>
    </p:spTree>
    <p:extLst>
      <p:ext uri="{BB962C8B-B14F-4D97-AF65-F5344CB8AC3E}">
        <p14:creationId xmlns:p14="http://schemas.microsoft.com/office/powerpoint/2010/main" val="3063204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endParaRPr lang="en-GB" dirty="0"/>
          </a:p>
        </p:txBody>
      </p:sp>
      <p:sp>
        <p:nvSpPr>
          <p:cNvPr id="3" name="Content Placeholder 2"/>
          <p:cNvSpPr>
            <a:spLocks noGrp="1"/>
          </p:cNvSpPr>
          <p:nvPr>
            <p:ph sz="half" idx="1"/>
          </p:nvPr>
        </p:nvSpPr>
        <p:spPr>
          <a:xfrm>
            <a:off x="511175" y="1336432"/>
            <a:ext cx="9201150" cy="4789738"/>
          </a:xfrm>
        </p:spPr>
        <p:txBody>
          <a:bodyPr>
            <a:normAutofit fontScale="77500" lnSpcReduction="20000"/>
          </a:bodyPr>
          <a:lstStyle/>
          <a:p>
            <a:pPr marL="0" indent="0">
              <a:buNone/>
            </a:pPr>
            <a:endParaRPr lang="en-GB" dirty="0"/>
          </a:p>
          <a:p>
            <a:pPr marL="0" indent="0">
              <a:buNone/>
            </a:pPr>
            <a:r>
              <a:rPr lang="en-GB" dirty="0"/>
              <a:t>NQSWs must show evidence of meeting the PCF capability statements at ASYE level and the KSS through a critical reflection log (NQSW) and a record of support and progressive assessment (assessor). </a:t>
            </a:r>
          </a:p>
          <a:p>
            <a:endParaRPr lang="en-GB" dirty="0"/>
          </a:p>
          <a:p>
            <a:pPr lvl="1" indent="-342900">
              <a:buFont typeface="Arial" panose="020B0604020202020204" pitchFamily="34" charset="0"/>
              <a:buChar char="•"/>
            </a:pPr>
            <a:r>
              <a:rPr lang="en-GB" dirty="0"/>
              <a:t>3 month review </a:t>
            </a:r>
          </a:p>
          <a:p>
            <a:pPr lvl="1" indent="-342900">
              <a:buFont typeface="Arial" panose="020B0604020202020204" pitchFamily="34" charset="0"/>
              <a:buChar char="•"/>
            </a:pPr>
            <a:r>
              <a:rPr lang="en-GB" dirty="0"/>
              <a:t>6 month review </a:t>
            </a:r>
          </a:p>
          <a:p>
            <a:pPr lvl="1" indent="-342900">
              <a:buFont typeface="Arial" panose="020B0604020202020204" pitchFamily="34" charset="0"/>
              <a:buChar char="•"/>
            </a:pPr>
            <a:r>
              <a:rPr lang="en-GB" dirty="0"/>
              <a:t>12 month review </a:t>
            </a:r>
          </a:p>
          <a:p>
            <a:pPr lvl="1" indent="-342900">
              <a:buFont typeface="Arial" panose="020B0604020202020204" pitchFamily="34" charset="0"/>
              <a:buChar char="•"/>
            </a:pPr>
            <a:r>
              <a:rPr lang="en-GB" dirty="0"/>
              <a:t>NQSW self- assessment </a:t>
            </a:r>
          </a:p>
          <a:p>
            <a:pPr lvl="1" indent="-342900">
              <a:buFont typeface="Arial" panose="020B0604020202020204" pitchFamily="34" charset="0"/>
              <a:buChar char="•"/>
            </a:pPr>
            <a:r>
              <a:rPr lang="en-GB" dirty="0"/>
              <a:t>3 direct observations of practice </a:t>
            </a:r>
          </a:p>
          <a:p>
            <a:pPr lvl="1" indent="-342900">
              <a:buFont typeface="Arial" panose="020B0604020202020204" pitchFamily="34" charset="0"/>
              <a:buChar char="•"/>
            </a:pPr>
            <a:r>
              <a:rPr lang="en-GB" dirty="0"/>
              <a:t>Service-user feedback </a:t>
            </a:r>
          </a:p>
          <a:p>
            <a:pPr lvl="1" indent="-342900">
              <a:buFont typeface="Arial" panose="020B0604020202020204" pitchFamily="34" charset="0"/>
              <a:buChar char="•"/>
            </a:pPr>
            <a:r>
              <a:rPr lang="en-GB" dirty="0"/>
              <a:t>Professional feedback </a:t>
            </a:r>
          </a:p>
          <a:p>
            <a:pPr lvl="1" indent="-342900">
              <a:buFont typeface="Arial" panose="020B0604020202020204" pitchFamily="34" charset="0"/>
              <a:buChar char="•"/>
            </a:pPr>
            <a:r>
              <a:rPr lang="en-GB" dirty="0"/>
              <a:t>Professional documentation</a:t>
            </a:r>
          </a:p>
          <a:p>
            <a:pPr marL="400050" lvl="1" indent="0">
              <a:buNone/>
            </a:pPr>
            <a:endParaRPr lang="en-GB" dirty="0"/>
          </a:p>
          <a:p>
            <a:pPr marL="0" indent="0">
              <a:buNone/>
            </a:pPr>
            <a:r>
              <a:rPr lang="en-GB" dirty="0"/>
              <a:t>Assessment is progressive and based on the principles of holistic assessment. </a:t>
            </a:r>
          </a:p>
          <a:p>
            <a:endParaRPr lang="en-GB" dirty="0"/>
          </a:p>
          <a:p>
            <a:endParaRPr lang="en-GB"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849478" y="0"/>
            <a:ext cx="3073457" cy="1685714"/>
          </a:xfrm>
        </p:spPr>
      </p:pic>
    </p:spTree>
    <p:extLst>
      <p:ext uri="{BB962C8B-B14F-4D97-AF65-F5344CB8AC3E}">
        <p14:creationId xmlns:p14="http://schemas.microsoft.com/office/powerpoint/2010/main" val="1336410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endParaRPr lang="en-GB" dirty="0"/>
          </a:p>
        </p:txBody>
      </p:sp>
      <p:sp>
        <p:nvSpPr>
          <p:cNvPr id="2" name="Content Placeholder 1"/>
          <p:cNvSpPr>
            <a:spLocks noGrp="1"/>
          </p:cNvSpPr>
          <p:nvPr>
            <p:ph idx="1"/>
          </p:nvPr>
        </p:nvSpPr>
        <p:spPr>
          <a:xfrm>
            <a:off x="511175" y="1642917"/>
            <a:ext cx="9201150" cy="4525963"/>
          </a:xfrm>
        </p:spPr>
        <p:txBody>
          <a:bodyPr>
            <a:normAutofit/>
          </a:bodyPr>
          <a:lstStyle/>
          <a:p>
            <a:pPr marL="0" indent="0">
              <a:buNone/>
            </a:pPr>
            <a:r>
              <a:rPr lang="en-GB" dirty="0"/>
              <a:t> </a:t>
            </a:r>
          </a:p>
          <a:p>
            <a:pPr marL="342900" indent="-342900">
              <a:buFont typeface="Arial" panose="020B0604020202020204" pitchFamily="34" charset="0"/>
              <a:buChar char="•"/>
            </a:pPr>
            <a:endParaRPr lang="en-GB" dirty="0"/>
          </a:p>
          <a:p>
            <a:r>
              <a:rPr lang="en-GB" dirty="0"/>
              <a:t>Built in reviews and support should enable early identification of concerns</a:t>
            </a:r>
          </a:p>
          <a:p>
            <a:r>
              <a:rPr lang="en-GB" dirty="0"/>
              <a:t>Learn from ‘mistakes’</a:t>
            </a:r>
          </a:p>
          <a:p>
            <a:r>
              <a:rPr lang="en-GB" dirty="0"/>
              <a:t>Linked with probation</a:t>
            </a:r>
          </a:p>
          <a:p>
            <a:pPr marL="0" indent="0">
              <a:buNone/>
            </a:pPr>
            <a:endParaRPr lang="en-GB" dirty="0"/>
          </a:p>
          <a:p>
            <a:pPr marL="0" indent="0">
              <a:buNone/>
            </a:pPr>
            <a:endParaRPr lang="en-GB" dirty="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6545" y="226913"/>
            <a:ext cx="3547067" cy="1971675"/>
          </a:xfrm>
          <a:prstGeom prst="rect">
            <a:avLst/>
          </a:prstGeom>
        </p:spPr>
      </p:pic>
    </p:spTree>
    <p:extLst>
      <p:ext uri="{BB962C8B-B14F-4D97-AF65-F5344CB8AC3E}">
        <p14:creationId xmlns:p14="http://schemas.microsoft.com/office/powerpoint/2010/main" val="1436709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1151</TotalTime>
  <Words>616</Words>
  <Application>Microsoft Office PowerPoint</Application>
  <PresentationFormat>Custom</PresentationFormat>
  <Paragraphs>79</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ASYE: What is it?</vt:lpstr>
      <vt:lpstr>Accessing the ASYE</vt:lpstr>
      <vt:lpstr>Accessing the ASYE</vt:lpstr>
      <vt:lpstr>PowerPoint Presentation</vt:lpstr>
      <vt:lpstr>KSS - Adults</vt:lpstr>
      <vt:lpstr>KSS – Children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camden user</dc:creator>
  <cp:lastModifiedBy>Shari Kassrai</cp:lastModifiedBy>
  <cp:revision>77</cp:revision>
  <cp:lastPrinted>2014-03-05T10:19:12Z</cp:lastPrinted>
  <dcterms:created xsi:type="dcterms:W3CDTF">2013-12-05T12:22:23Z</dcterms:created>
  <dcterms:modified xsi:type="dcterms:W3CDTF">2024-05-09T09:10:43Z</dcterms:modified>
</cp:coreProperties>
</file>