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256" r:id="rId4"/>
  </p:sldIdLst>
  <p:sldSz cx="12192000" cy="6858000"/>
  <p:notesSz cx="6858000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54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5" d="100"/>
          <a:sy n="55" d="100"/>
        </p:scale>
        <p:origin x="940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03D4-8677-B21B-ED12-293A0DBDDE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20CC1E-DCEE-35AF-368C-89593ADF54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87C141-DCF2-F336-3E1B-CFF396747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fld id="{4FF1048C-08A7-4804-9254-015E6F4DA37A}" type="datetimeFigureOut">
              <a:rPr lang="en-GB" smtClean="0"/>
              <a:pPr/>
              <a:t>04/11/2024</a:t>
            </a:fld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F2103B-E808-735F-450A-2AB3CE01C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19D2E-9219-435A-A7A0-53FF6873614E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 descr="A black background with blue text&#10;&#10;Description automatically generated">
            <a:extLst>
              <a:ext uri="{FF2B5EF4-FFF2-40B4-BE49-F238E27FC236}">
                <a16:creationId xmlns:a16="http://schemas.microsoft.com/office/drawing/2014/main" id="{B19F12D1-0B8D-130E-FD58-66D2179F199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5728"/>
          <a:stretch/>
        </p:blipFill>
        <p:spPr>
          <a:xfrm>
            <a:off x="371475" y="334126"/>
            <a:ext cx="1179066" cy="1141941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AE88C1ED-7B0D-CFA2-A7EE-A9A03D831BDE}"/>
              </a:ext>
            </a:extLst>
          </p:cNvPr>
          <p:cNvSpPr txBox="1"/>
          <p:nvPr userDrawn="1"/>
        </p:nvSpPr>
        <p:spPr>
          <a:xfrm>
            <a:off x="3886200" y="6354233"/>
            <a:ext cx="6096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b="1" dirty="0">
                <a:solidFill>
                  <a:srgbClr val="3254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Better Mental Health. </a:t>
            </a:r>
            <a:r>
              <a:rPr lang="en-GB" sz="14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Better Lives. </a:t>
            </a:r>
            <a:r>
              <a:rPr lang="en-GB" sz="14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Better Communities </a:t>
            </a:r>
          </a:p>
        </p:txBody>
      </p:sp>
      <p:pic>
        <p:nvPicPr>
          <p:cNvPr id="7" name="Picture 6" descr="A blue and white logo&#10;&#10;Description automatically generated">
            <a:extLst>
              <a:ext uri="{FF2B5EF4-FFF2-40B4-BE49-F238E27FC236}">
                <a16:creationId xmlns:a16="http://schemas.microsoft.com/office/drawing/2014/main" id="{76EC9680-EAB6-3ED6-8C5D-A11DB305731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2544" y="195990"/>
            <a:ext cx="2743201" cy="1521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2289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Two Conten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E8087-1F7A-9940-BC4B-2CCD749F1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D22FA7-9021-1A75-4C1E-57F8D340A0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F475B2-A97B-22D9-E229-EF1822D408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C59FF8-AC1C-63ED-2267-356FFA729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1048C-08A7-4804-9254-015E6F4DA37A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9524A4-F1C4-0C5D-EC48-583EF0913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C4C105-F76C-6144-4F11-C93A8DDF3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19D2E-9219-435A-A7A0-53FF6873614E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6179D03-8AB0-3409-ADBF-74724432CED3}"/>
              </a:ext>
            </a:extLst>
          </p:cNvPr>
          <p:cNvSpPr txBox="1"/>
          <p:nvPr userDrawn="1"/>
        </p:nvSpPr>
        <p:spPr>
          <a:xfrm>
            <a:off x="3886200" y="6354233"/>
            <a:ext cx="6096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Better Mental Health. Better Lives. Better Communities </a:t>
            </a:r>
          </a:p>
        </p:txBody>
      </p:sp>
    </p:spTree>
    <p:extLst>
      <p:ext uri="{BB962C8B-B14F-4D97-AF65-F5344CB8AC3E}">
        <p14:creationId xmlns:p14="http://schemas.microsoft.com/office/powerpoint/2010/main" val="3383108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2687E0-0A36-8F49-C1AA-77A26D0CB6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FA1700-A059-5405-4A9C-451019B476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13B8F5-751C-DF2F-A163-94985DB49D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1C7687-2EC3-FD7F-4C0E-8F44BF27D9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628653D-EFC6-F359-6348-7DC2712999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5F51DD-8792-86E7-FE69-79E1D40BE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1048C-08A7-4804-9254-015E6F4DA37A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5D84E8B-DC64-1393-FF48-0B42348F7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19D2E-9219-435A-A7A0-53FF6873614E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E7E9CCC-6761-DF61-54FD-A86DEC951B70}"/>
              </a:ext>
            </a:extLst>
          </p:cNvPr>
          <p:cNvSpPr txBox="1"/>
          <p:nvPr userDrawn="1"/>
        </p:nvSpPr>
        <p:spPr>
          <a:xfrm>
            <a:off x="3886200" y="6354233"/>
            <a:ext cx="6096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b="1" dirty="0">
                <a:solidFill>
                  <a:srgbClr val="3254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Better Mental Health. </a:t>
            </a:r>
            <a:r>
              <a:rPr lang="en-GB" sz="14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Better Lives. </a:t>
            </a:r>
            <a:r>
              <a:rPr lang="en-GB" sz="14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Better Communities </a:t>
            </a:r>
          </a:p>
        </p:txBody>
      </p:sp>
    </p:spTree>
    <p:extLst>
      <p:ext uri="{BB962C8B-B14F-4D97-AF65-F5344CB8AC3E}">
        <p14:creationId xmlns:p14="http://schemas.microsoft.com/office/powerpoint/2010/main" val="21320247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heart shaped handshake with a person holding a heart&#10;&#10;Description automatically generated">
            <a:extLst>
              <a:ext uri="{FF2B5EF4-FFF2-40B4-BE49-F238E27FC236}">
                <a16:creationId xmlns:a16="http://schemas.microsoft.com/office/drawing/2014/main" id="{D543F96C-2C43-AAE3-434E-32C0576B5B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53377">
            <a:off x="5947011" y="-249382"/>
            <a:ext cx="7596553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52687E0-0A36-8F49-C1AA-77A26D0CB6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FA1700-A059-5405-4A9C-451019B476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13B8F5-751C-DF2F-A163-94985DB49D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1C7687-2EC3-FD7F-4C0E-8F44BF27D9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628653D-EFC6-F359-6348-7DC2712999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5F51DD-8792-86E7-FE69-79E1D40BE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1048C-08A7-4804-9254-015E6F4DA37A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5D84E8B-DC64-1393-FF48-0B42348F7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19D2E-9219-435A-A7A0-53FF6873614E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E7E9CCC-6761-DF61-54FD-A86DEC951B70}"/>
              </a:ext>
            </a:extLst>
          </p:cNvPr>
          <p:cNvSpPr txBox="1"/>
          <p:nvPr userDrawn="1"/>
        </p:nvSpPr>
        <p:spPr>
          <a:xfrm>
            <a:off x="3886200" y="6354233"/>
            <a:ext cx="6096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b="1" dirty="0">
                <a:solidFill>
                  <a:srgbClr val="3254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Better Mental Health. </a:t>
            </a:r>
            <a:r>
              <a:rPr lang="en-GB" sz="14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Better Lives. </a:t>
            </a:r>
            <a:r>
              <a:rPr lang="en-GB" sz="14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Better Communities </a:t>
            </a:r>
          </a:p>
        </p:txBody>
      </p:sp>
    </p:spTree>
    <p:extLst>
      <p:ext uri="{BB962C8B-B14F-4D97-AF65-F5344CB8AC3E}">
        <p14:creationId xmlns:p14="http://schemas.microsoft.com/office/powerpoint/2010/main" val="18712151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FF750-AA33-A686-19DE-7F5DE76ED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340CAE-A606-A631-678A-E44E0D3D6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1048C-08A7-4804-9254-015E6F4DA37A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811614-D7A8-6530-AFDD-7D126D06F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19D2E-9219-435A-A7A0-53FF6873614E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C2C7A0E-6046-DA95-EC01-9A72CF97AFC3}"/>
              </a:ext>
            </a:extLst>
          </p:cNvPr>
          <p:cNvSpPr txBox="1"/>
          <p:nvPr userDrawn="1"/>
        </p:nvSpPr>
        <p:spPr>
          <a:xfrm>
            <a:off x="3886200" y="6354233"/>
            <a:ext cx="6096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b="1" dirty="0">
                <a:solidFill>
                  <a:srgbClr val="3254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Better Mental Health. </a:t>
            </a:r>
            <a:r>
              <a:rPr lang="en-GB" sz="14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Better Lives. </a:t>
            </a:r>
            <a:r>
              <a:rPr lang="en-GB" sz="14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Better Communities </a:t>
            </a:r>
          </a:p>
        </p:txBody>
      </p:sp>
    </p:spTree>
    <p:extLst>
      <p:ext uri="{BB962C8B-B14F-4D97-AF65-F5344CB8AC3E}">
        <p14:creationId xmlns:p14="http://schemas.microsoft.com/office/powerpoint/2010/main" val="3881669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heart shaped handshake with a person holding a heart&#10;&#10;Description automatically generated">
            <a:extLst>
              <a:ext uri="{FF2B5EF4-FFF2-40B4-BE49-F238E27FC236}">
                <a16:creationId xmlns:a16="http://schemas.microsoft.com/office/drawing/2014/main" id="{B640F4C6-ED6E-B26D-CA38-6C3F25333E3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53377">
            <a:off x="5947011" y="-249382"/>
            <a:ext cx="7596553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B0FF750-AA33-A686-19DE-7F5DE76ED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340CAE-A606-A631-678A-E44E0D3D6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1048C-08A7-4804-9254-015E6F4DA37A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811614-D7A8-6530-AFDD-7D126D06F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19D2E-9219-435A-A7A0-53FF6873614E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C2C7A0E-6046-DA95-EC01-9A72CF97AFC3}"/>
              </a:ext>
            </a:extLst>
          </p:cNvPr>
          <p:cNvSpPr txBox="1"/>
          <p:nvPr userDrawn="1"/>
        </p:nvSpPr>
        <p:spPr>
          <a:xfrm>
            <a:off x="3886200" y="6354233"/>
            <a:ext cx="6096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b="1" dirty="0">
                <a:solidFill>
                  <a:srgbClr val="3254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Better Mental Health. </a:t>
            </a:r>
            <a:r>
              <a:rPr lang="en-GB" sz="14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Better Lives. </a:t>
            </a:r>
            <a:r>
              <a:rPr lang="en-GB" sz="14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Better Communities </a:t>
            </a:r>
          </a:p>
        </p:txBody>
      </p:sp>
    </p:spTree>
    <p:extLst>
      <p:ext uri="{BB962C8B-B14F-4D97-AF65-F5344CB8AC3E}">
        <p14:creationId xmlns:p14="http://schemas.microsoft.com/office/powerpoint/2010/main" val="23313208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DCCCADF-AEE5-6713-549B-2FED7CAC7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1048C-08A7-4804-9254-015E6F4DA37A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83DF7E-AFDC-2385-1F01-68B5B3E29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19D2E-9219-435A-A7A0-53FF6873614E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978652C-603E-CC82-AFC4-5982F96D206E}"/>
              </a:ext>
            </a:extLst>
          </p:cNvPr>
          <p:cNvSpPr txBox="1"/>
          <p:nvPr userDrawn="1"/>
        </p:nvSpPr>
        <p:spPr>
          <a:xfrm>
            <a:off x="3886200" y="6354233"/>
            <a:ext cx="6096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b="1" dirty="0">
                <a:solidFill>
                  <a:srgbClr val="3254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Better Mental Health. </a:t>
            </a:r>
            <a:r>
              <a:rPr lang="en-GB" sz="14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Better Lives. </a:t>
            </a:r>
            <a:r>
              <a:rPr lang="en-GB" sz="14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Better Communities </a:t>
            </a:r>
          </a:p>
        </p:txBody>
      </p:sp>
    </p:spTree>
    <p:extLst>
      <p:ext uri="{BB962C8B-B14F-4D97-AF65-F5344CB8AC3E}">
        <p14:creationId xmlns:p14="http://schemas.microsoft.com/office/powerpoint/2010/main" val="22318630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heart shaped handshake with a person holding a heart&#10;&#10;Description automatically generated">
            <a:extLst>
              <a:ext uri="{FF2B5EF4-FFF2-40B4-BE49-F238E27FC236}">
                <a16:creationId xmlns:a16="http://schemas.microsoft.com/office/drawing/2014/main" id="{ABEB3BE7-D867-BCD4-1ACC-38B7779E2C5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53377">
            <a:off x="5947011" y="-249382"/>
            <a:ext cx="7596553" cy="6858000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DCCCADF-AEE5-6713-549B-2FED7CAC7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1048C-08A7-4804-9254-015E6F4DA37A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83DF7E-AFDC-2385-1F01-68B5B3E29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19D2E-9219-435A-A7A0-53FF6873614E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978652C-603E-CC82-AFC4-5982F96D206E}"/>
              </a:ext>
            </a:extLst>
          </p:cNvPr>
          <p:cNvSpPr txBox="1"/>
          <p:nvPr userDrawn="1"/>
        </p:nvSpPr>
        <p:spPr>
          <a:xfrm>
            <a:off x="3886200" y="6354233"/>
            <a:ext cx="6096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b="1" dirty="0">
                <a:solidFill>
                  <a:srgbClr val="3254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Better Mental Health. </a:t>
            </a:r>
            <a:r>
              <a:rPr lang="en-GB" sz="14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Better Lives. </a:t>
            </a:r>
            <a:r>
              <a:rPr lang="en-GB" sz="14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Better Communities </a:t>
            </a:r>
          </a:p>
        </p:txBody>
      </p:sp>
    </p:spTree>
    <p:extLst>
      <p:ext uri="{BB962C8B-B14F-4D97-AF65-F5344CB8AC3E}">
        <p14:creationId xmlns:p14="http://schemas.microsoft.com/office/powerpoint/2010/main" val="7465868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A4516-EE61-B3BF-0B2A-741892573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8962DF-2ABD-B5F6-B8CC-2DFC23D96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B3EB68-666A-40AF-37C7-B95826592C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C3A9D1-CEBD-E010-4FB0-87634FA5B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1048C-08A7-4804-9254-015E6F4DA37A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CEE4AC-DDA5-2EA8-E65A-F3D4FFC16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19D2E-9219-435A-A7A0-53FF6873614E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FC72A16-BF83-263C-2A87-5C9104368C8E}"/>
              </a:ext>
            </a:extLst>
          </p:cNvPr>
          <p:cNvSpPr txBox="1"/>
          <p:nvPr userDrawn="1"/>
        </p:nvSpPr>
        <p:spPr>
          <a:xfrm>
            <a:off x="3886200" y="6354233"/>
            <a:ext cx="6096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b="1" dirty="0">
                <a:solidFill>
                  <a:srgbClr val="3254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Better Mental Health. </a:t>
            </a:r>
            <a:r>
              <a:rPr lang="en-GB" sz="14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Better Lives. </a:t>
            </a:r>
            <a:r>
              <a:rPr lang="en-GB" sz="14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Better Communities </a:t>
            </a:r>
          </a:p>
        </p:txBody>
      </p:sp>
    </p:spTree>
    <p:extLst>
      <p:ext uri="{BB962C8B-B14F-4D97-AF65-F5344CB8AC3E}">
        <p14:creationId xmlns:p14="http://schemas.microsoft.com/office/powerpoint/2010/main" val="17488525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3938C-9FF1-F71B-2BE1-145241E5D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6C2D5B4-1238-5F23-B339-584DCD3CE7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C3736B-9D04-3691-239D-41EB76635D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6009BE-7290-5FE2-037D-B5D069F28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1048C-08A7-4804-9254-015E6F4DA37A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B2BEE9-CAAC-DE7B-AFCC-3BA8C6452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19D2E-9219-435A-A7A0-53FF6873614E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22C5CEF-6AA9-AFA7-0C7F-7771868EB5FD}"/>
              </a:ext>
            </a:extLst>
          </p:cNvPr>
          <p:cNvSpPr txBox="1"/>
          <p:nvPr userDrawn="1"/>
        </p:nvSpPr>
        <p:spPr>
          <a:xfrm>
            <a:off x="3886200" y="6354233"/>
            <a:ext cx="6096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b="1" dirty="0">
                <a:solidFill>
                  <a:srgbClr val="3254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Better Mental Health. </a:t>
            </a:r>
            <a:r>
              <a:rPr lang="en-GB" sz="14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Better Lives. </a:t>
            </a:r>
            <a:r>
              <a:rPr lang="en-GB" sz="14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Better Communities </a:t>
            </a:r>
          </a:p>
        </p:txBody>
      </p:sp>
    </p:spTree>
    <p:extLst>
      <p:ext uri="{BB962C8B-B14F-4D97-AF65-F5344CB8AC3E}">
        <p14:creationId xmlns:p14="http://schemas.microsoft.com/office/powerpoint/2010/main" val="3674369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03D4-8677-B21B-ED12-293A0DBDDE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20CC1E-DCEE-35AF-368C-89593ADF54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87C141-DCF2-F336-3E1B-CFF396747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FF1048C-08A7-4804-9254-015E6F4DA37A}" type="datetimeFigureOut">
              <a:rPr lang="en-GB" smtClean="0"/>
              <a:pPr/>
              <a:t>04/11/2024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AF3A06-30D7-FBCA-4647-0EF172E1A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46500" y="6356349"/>
            <a:ext cx="4699000" cy="3651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Better Mental Health. Better Lives. Better Communities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F2103B-E808-735F-450A-2AB3CE01C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19D2E-9219-435A-A7A0-53FF6873614E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F4F63391-EFAA-1482-8B1F-7480B7BEA94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721"/>
          <a:stretch/>
        </p:blipFill>
        <p:spPr>
          <a:xfrm>
            <a:off x="381198" y="352424"/>
            <a:ext cx="1142802" cy="1141940"/>
          </a:xfrm>
          <a:prstGeom prst="rect">
            <a:avLst/>
          </a:prstGeom>
        </p:spPr>
      </p:pic>
      <p:pic>
        <p:nvPicPr>
          <p:cNvPr id="10" name="Picture 9" descr="A black and white logo&#10;&#10;Description automatically generated">
            <a:extLst>
              <a:ext uri="{FF2B5EF4-FFF2-40B4-BE49-F238E27FC236}">
                <a16:creationId xmlns:a16="http://schemas.microsoft.com/office/drawing/2014/main" id="{F7F11229-04FC-062F-24A8-BF2D8BF8064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8104" y="219651"/>
            <a:ext cx="2691366" cy="1492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047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4_Title Slid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03D4-8677-B21B-ED12-293A0DBDDE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20CC1E-DCEE-35AF-368C-89593ADF54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87C141-DCF2-F336-3E1B-CFF396747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FF1048C-08A7-4804-9254-015E6F4DA37A}" type="datetimeFigureOut">
              <a:rPr lang="en-GB" smtClean="0"/>
              <a:pPr/>
              <a:t>04/11/2024</a:t>
            </a:fld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F2103B-E808-735F-450A-2AB3CE01C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19D2E-9219-435A-A7A0-53FF6873614E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B6E0A52-4F55-B67D-A126-DD6C5E8D9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46500" y="6356349"/>
            <a:ext cx="4699000" cy="3651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Better Mental Health. Better Lives. Better Communities</a:t>
            </a:r>
          </a:p>
        </p:txBody>
      </p:sp>
      <p:pic>
        <p:nvPicPr>
          <p:cNvPr id="11" name="Picture 10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63349394-6B20-E8CC-735D-9D4D5831A37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721"/>
          <a:stretch/>
        </p:blipFill>
        <p:spPr>
          <a:xfrm>
            <a:off x="381198" y="352424"/>
            <a:ext cx="1142802" cy="1141940"/>
          </a:xfrm>
          <a:prstGeom prst="rect">
            <a:avLst/>
          </a:prstGeom>
        </p:spPr>
      </p:pic>
      <p:pic>
        <p:nvPicPr>
          <p:cNvPr id="12" name="Picture 11" descr="A black and white logo&#10;&#10;Description automatically generated">
            <a:extLst>
              <a:ext uri="{FF2B5EF4-FFF2-40B4-BE49-F238E27FC236}">
                <a16:creationId xmlns:a16="http://schemas.microsoft.com/office/drawing/2014/main" id="{34180E68-8DDF-D204-CF65-DBAA415AE79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8104" y="219651"/>
            <a:ext cx="2691366" cy="1492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436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B5542-4EF1-4938-F41A-3EE824B09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06F3BE-BF1F-E4BA-CDF4-A66C34686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DB06CD-ED0E-8AE2-AF43-F9358DC9A3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1048C-08A7-4804-9254-015E6F4DA37A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E68FF2-76ED-0BA7-2153-B0CD2EBDE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19D2E-9219-435A-A7A0-53FF6873614E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A3993C7-CDD4-4446-8049-F62BCB329506}"/>
              </a:ext>
            </a:extLst>
          </p:cNvPr>
          <p:cNvSpPr txBox="1"/>
          <p:nvPr userDrawn="1"/>
        </p:nvSpPr>
        <p:spPr>
          <a:xfrm>
            <a:off x="3886200" y="6354233"/>
            <a:ext cx="6096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b="1" dirty="0">
                <a:solidFill>
                  <a:srgbClr val="3254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Better Mental Health. </a:t>
            </a:r>
            <a:r>
              <a:rPr lang="en-GB" sz="14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Better Lives. </a:t>
            </a:r>
            <a:r>
              <a:rPr lang="en-GB" sz="14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Better Communities </a:t>
            </a:r>
          </a:p>
        </p:txBody>
      </p:sp>
    </p:spTree>
    <p:extLst>
      <p:ext uri="{BB962C8B-B14F-4D97-AF65-F5344CB8AC3E}">
        <p14:creationId xmlns:p14="http://schemas.microsoft.com/office/powerpoint/2010/main" val="3174768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heart shaped handshake with a person holding a heart&#10;&#10;Description automatically generated">
            <a:extLst>
              <a:ext uri="{FF2B5EF4-FFF2-40B4-BE49-F238E27FC236}">
                <a16:creationId xmlns:a16="http://schemas.microsoft.com/office/drawing/2014/main" id="{B20D0065-029B-970C-3BA4-7F100D8B5E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53377">
            <a:off x="5947011" y="-249382"/>
            <a:ext cx="7596553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3CB5542-4EF1-4938-F41A-3EE824B09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06F3BE-BF1F-E4BA-CDF4-A66C34686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DB06CD-ED0E-8AE2-AF43-F9358DC9A3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1048C-08A7-4804-9254-015E6F4DA37A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E68FF2-76ED-0BA7-2153-B0CD2EBDE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19D2E-9219-435A-A7A0-53FF6873614E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A3993C7-CDD4-4446-8049-F62BCB329506}"/>
              </a:ext>
            </a:extLst>
          </p:cNvPr>
          <p:cNvSpPr txBox="1"/>
          <p:nvPr userDrawn="1"/>
        </p:nvSpPr>
        <p:spPr>
          <a:xfrm>
            <a:off x="3886200" y="6354233"/>
            <a:ext cx="6096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b="1" dirty="0">
                <a:solidFill>
                  <a:srgbClr val="3254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Better Mental Health. </a:t>
            </a:r>
            <a:r>
              <a:rPr lang="en-GB" sz="14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Better Lives. </a:t>
            </a:r>
            <a:r>
              <a:rPr lang="en-GB" sz="14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Better Communities </a:t>
            </a:r>
          </a:p>
        </p:txBody>
      </p:sp>
    </p:spTree>
    <p:extLst>
      <p:ext uri="{BB962C8B-B14F-4D97-AF65-F5344CB8AC3E}">
        <p14:creationId xmlns:p14="http://schemas.microsoft.com/office/powerpoint/2010/main" val="3036933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A9BED-9A01-0FA3-7533-C7EAA7955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3ADE71-2764-3751-F4BD-86BC05CC2A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07886E-6064-E594-5F13-4A0B0C6DD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1048C-08A7-4804-9254-015E6F4DA37A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3F8B4A-B36C-6136-F9E9-8C106B14A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19D2E-9219-435A-A7A0-53FF6873614E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CF8CC55-B1BA-16A1-C1A1-3D8486F60EE7}"/>
              </a:ext>
            </a:extLst>
          </p:cNvPr>
          <p:cNvSpPr txBox="1"/>
          <p:nvPr userDrawn="1"/>
        </p:nvSpPr>
        <p:spPr>
          <a:xfrm>
            <a:off x="3886200" y="6354233"/>
            <a:ext cx="6096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b="1" dirty="0">
                <a:solidFill>
                  <a:srgbClr val="3254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Better Mental Health. </a:t>
            </a:r>
            <a:r>
              <a:rPr lang="en-GB" sz="14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Better Lives. </a:t>
            </a:r>
            <a:r>
              <a:rPr lang="en-GB" sz="14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Better Communities </a:t>
            </a:r>
          </a:p>
        </p:txBody>
      </p:sp>
    </p:spTree>
    <p:extLst>
      <p:ext uri="{BB962C8B-B14F-4D97-AF65-F5344CB8AC3E}">
        <p14:creationId xmlns:p14="http://schemas.microsoft.com/office/powerpoint/2010/main" val="1366709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E8087-1F7A-9940-BC4B-2CCD749F1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D22FA7-9021-1A75-4C1E-57F8D340A0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F475B2-A97B-22D9-E229-EF1822D408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C59FF8-AC1C-63ED-2267-356FFA729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1048C-08A7-4804-9254-015E6F4DA37A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9524A4-F1C4-0C5D-EC48-583EF0913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C4C105-F76C-6144-4F11-C93A8DDF3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19D2E-9219-435A-A7A0-53FF6873614E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6179D03-8AB0-3409-ADBF-74724432CED3}"/>
              </a:ext>
            </a:extLst>
          </p:cNvPr>
          <p:cNvSpPr txBox="1"/>
          <p:nvPr userDrawn="1"/>
        </p:nvSpPr>
        <p:spPr>
          <a:xfrm>
            <a:off x="3886200" y="6354233"/>
            <a:ext cx="6096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b="1" dirty="0">
                <a:solidFill>
                  <a:srgbClr val="3254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Better Mental Health. </a:t>
            </a:r>
            <a:r>
              <a:rPr lang="en-GB" sz="14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Better Lives. </a:t>
            </a:r>
            <a:r>
              <a:rPr lang="en-GB" sz="14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Better Communities </a:t>
            </a:r>
          </a:p>
        </p:txBody>
      </p:sp>
    </p:spTree>
    <p:extLst>
      <p:ext uri="{BB962C8B-B14F-4D97-AF65-F5344CB8AC3E}">
        <p14:creationId xmlns:p14="http://schemas.microsoft.com/office/powerpoint/2010/main" val="2160604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3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E8087-1F7A-9940-BC4B-2CCD749F1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D22FA7-9021-1A75-4C1E-57F8D340A0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F475B2-A97B-22D9-E229-EF1822D408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C59FF8-AC1C-63ED-2267-356FFA729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1048C-08A7-4804-9254-015E6F4DA37A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9524A4-F1C4-0C5D-EC48-583EF0913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C4C105-F76C-6144-4F11-C93A8DDF3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19D2E-9219-435A-A7A0-53FF6873614E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6179D03-8AB0-3409-ADBF-74724432CED3}"/>
              </a:ext>
            </a:extLst>
          </p:cNvPr>
          <p:cNvSpPr txBox="1"/>
          <p:nvPr userDrawn="1"/>
        </p:nvSpPr>
        <p:spPr>
          <a:xfrm>
            <a:off x="3886200" y="6354233"/>
            <a:ext cx="6096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b="1" dirty="0">
                <a:solidFill>
                  <a:srgbClr val="3254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Better Mental Health. </a:t>
            </a:r>
            <a:r>
              <a:rPr lang="en-GB" sz="14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Better Lives. </a:t>
            </a:r>
            <a:r>
              <a:rPr lang="en-GB" sz="14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Better Communities </a:t>
            </a:r>
          </a:p>
        </p:txBody>
      </p:sp>
      <p:pic>
        <p:nvPicPr>
          <p:cNvPr id="8" name="Picture 7" descr="A heart shaped handshake with a person holding a heart&#10;&#10;Description automatically generated">
            <a:extLst>
              <a:ext uri="{FF2B5EF4-FFF2-40B4-BE49-F238E27FC236}">
                <a16:creationId xmlns:a16="http://schemas.microsoft.com/office/drawing/2014/main" id="{215C973F-BDFC-62BD-FAF2-20BD8251FC1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53377">
            <a:off x="5947011" y="-249382"/>
            <a:ext cx="759655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79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E8087-1F7A-9940-BC4B-2CCD749F1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D22FA7-9021-1A75-4C1E-57F8D340A0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F475B2-A97B-22D9-E229-EF1822D408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C59FF8-AC1C-63ED-2267-356FFA729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1048C-08A7-4804-9254-015E6F4DA37A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9524A4-F1C4-0C5D-EC48-583EF0913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C4C105-F76C-6144-4F11-C93A8DDF3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19D2E-9219-435A-A7A0-53FF6873614E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6179D03-8AB0-3409-ADBF-74724432CED3}"/>
              </a:ext>
            </a:extLst>
          </p:cNvPr>
          <p:cNvSpPr txBox="1"/>
          <p:nvPr userDrawn="1"/>
        </p:nvSpPr>
        <p:spPr>
          <a:xfrm>
            <a:off x="3886200" y="6354233"/>
            <a:ext cx="6096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Better Mental Health. Better Lives. Better Communities </a:t>
            </a:r>
          </a:p>
        </p:txBody>
      </p:sp>
    </p:spTree>
    <p:extLst>
      <p:ext uri="{BB962C8B-B14F-4D97-AF65-F5344CB8AC3E}">
        <p14:creationId xmlns:p14="http://schemas.microsoft.com/office/powerpoint/2010/main" val="606348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B47D87B-7AE6-8D62-FB57-6EAAB92545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9A7BE8-3533-368E-6EB1-27868CB019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B75E32-41A6-F15A-CB73-4028D811EC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FF1048C-08A7-4804-9254-015E6F4DA37A}" type="datetimeFigureOut">
              <a:rPr lang="en-GB" smtClean="0"/>
              <a:pPr/>
              <a:t>04/11/2024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1FE05E-67E4-0FF8-3BC5-C8CBA7C869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EDFF6E-7722-4A90-696A-E943618087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119D2E-9219-435A-A7A0-53FF6873614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2703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63" r:id="rId3"/>
    <p:sldLayoutId id="2147483650" r:id="rId4"/>
    <p:sldLayoutId id="2147483666" r:id="rId5"/>
    <p:sldLayoutId id="2147483651" r:id="rId6"/>
    <p:sldLayoutId id="2147483652" r:id="rId7"/>
    <p:sldLayoutId id="2147483667" r:id="rId8"/>
    <p:sldLayoutId id="2147483664" r:id="rId9"/>
    <p:sldLayoutId id="2147483665" r:id="rId10"/>
    <p:sldLayoutId id="2147483668" r:id="rId11"/>
    <p:sldLayoutId id="2147483653" r:id="rId12"/>
    <p:sldLayoutId id="2147483654" r:id="rId13"/>
    <p:sldLayoutId id="2147483669" r:id="rId14"/>
    <p:sldLayoutId id="2147483655" r:id="rId15"/>
    <p:sldLayoutId id="2147483670" r:id="rId16"/>
    <p:sldLayoutId id="2147483656" r:id="rId17"/>
    <p:sldLayoutId id="2147483657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eams.microsoft.com/l/meetup-join/19%3ameeting_Y2QyMjE1MTctYzI2ZS00YjQ4LTk3MTMtMTdmOGJjN2EwNjVm%40thread.v2/0?context=%7b%22Tid%22%3a%22f7036856-e747-4d73-8822-d2eed01b6901%22%2c%22Oid%22%3a%22f724bd3a-0b1b-45f9-839c-ba2a37d81461%22%7d" TargetMode="External"/><Relationship Id="rId2" Type="http://schemas.openxmlformats.org/officeDocument/2006/relationships/hyperlink" Target="https://gbr01.safelinks.protection.outlook.com/?url=https%3A%2F%2Fwww.soas.ac.uk%2Fabout%2Fresearch-centres%2Fcentre-anthropology-and-mental-health-research-action&amp;data=05%7C02%7Cgraeme.mcandrew1%40nhs.net%7C52c282f6ac424996a2fc08dcf3fb4bbc%7C37c354b285b047f5b22207b48d774ee3%7C0%7C1%7C638653507842686286%7CUnknown%7CTWFpbGZsb3d8eyJWIjoiMC4wLjAwMDAiLCJQIjoiV2luMzIiLCJBTiI6Ik1haWwiLCJXVCI6Mn0%3D%7C0%7C%7C%7C&amp;sdata=WTGOLoE52%2BJ95K0QUiVg594Jy7e3rSmE5ivWskAttPQ%3D&amp;reserved=0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C58EFC6B-6632-18AF-5833-B78B5F3322C1}"/>
              </a:ext>
            </a:extLst>
          </p:cNvPr>
          <p:cNvSpPr txBox="1"/>
          <p:nvPr/>
        </p:nvSpPr>
        <p:spPr>
          <a:xfrm>
            <a:off x="6437118" y="2719025"/>
            <a:ext cx="5570397" cy="13542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Why Attend?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1"/>
                </a:solidFill>
              </a:rPr>
              <a:t>Increase awareness and understanding of men's mental health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1"/>
                </a:solidFill>
              </a:rPr>
              <a:t>Equip yourself to help others in crisis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1"/>
                </a:solidFill>
              </a:rPr>
              <a:t>Connect with mental health professionals and resources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AA18058-C621-1786-3E5D-E21479DE45D5}"/>
              </a:ext>
            </a:extLst>
          </p:cNvPr>
          <p:cNvSpPr txBox="1"/>
          <p:nvPr/>
        </p:nvSpPr>
        <p:spPr>
          <a:xfrm>
            <a:off x="6464970" y="4226042"/>
            <a:ext cx="5570397" cy="20928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Presenters: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1"/>
                </a:solidFill>
              </a:rPr>
              <a:t>David Pennington: Director of Safeguarding NCL ICB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1"/>
                </a:solidFill>
              </a:rPr>
              <a:t>Cerdic Hall - Head of Recovery, Involvement and Engagement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1"/>
                </a:solidFill>
              </a:rPr>
              <a:t>Professor David </a:t>
            </a:r>
            <a:r>
              <a:rPr lang="en-US" sz="1600" dirty="0" err="1">
                <a:solidFill>
                  <a:schemeClr val="accent1"/>
                </a:solidFill>
              </a:rPr>
              <a:t>Mosse</a:t>
            </a:r>
            <a:r>
              <a:rPr lang="en-US" sz="1600" dirty="0">
                <a:solidFill>
                  <a:schemeClr val="accent1"/>
                </a:solidFill>
              </a:rPr>
              <a:t> – Director, </a:t>
            </a:r>
            <a:r>
              <a:rPr lang="en-US" sz="1600" u="sng" dirty="0">
                <a:solidFill>
                  <a:srgbClr val="46788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  <a:hlinkClick r:id="rId2"/>
              </a:rPr>
              <a:t>Centre for Anthropology and Mental Health Research in Action (CAMHRA)</a:t>
            </a:r>
            <a:r>
              <a:rPr lang="en-US" sz="160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SOAS University of London.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accent1"/>
              </a:solidFill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A73DFDB3-A7A0-7425-4073-83D43D51A8E6}"/>
              </a:ext>
            </a:extLst>
          </p:cNvPr>
          <p:cNvGrpSpPr/>
          <p:nvPr/>
        </p:nvGrpSpPr>
        <p:grpSpPr>
          <a:xfrm>
            <a:off x="341118" y="2257702"/>
            <a:ext cx="6096000" cy="3806514"/>
            <a:chOff x="184485" y="1632103"/>
            <a:chExt cx="6096000" cy="3806514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F0345F8E-A955-6B9E-A03E-A55D1DBBF03A}"/>
                </a:ext>
              </a:extLst>
            </p:cNvPr>
            <p:cNvSpPr txBox="1"/>
            <p:nvPr/>
          </p:nvSpPr>
          <p:spPr>
            <a:xfrm>
              <a:off x="184485" y="1632103"/>
              <a:ext cx="6096000" cy="15465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b="1" dirty="0">
                  <a:solidFill>
                    <a:schemeClr val="accent1"/>
                  </a:solidFill>
                </a:rPr>
                <a:t>Webinar Highlights:</a:t>
              </a:r>
            </a:p>
            <a:p>
              <a:endParaRPr lang="en-US" sz="1050" dirty="0"/>
            </a:p>
            <a:p>
              <a:r>
                <a:rPr lang="en-US" b="1" dirty="0">
                  <a:solidFill>
                    <a:schemeClr val="accent1"/>
                  </a:solidFill>
                </a:rPr>
                <a:t>1. Understanding Suicidality in Men</a:t>
              </a:r>
              <a:endParaRPr lang="en-US" dirty="0">
                <a:solidFill>
                  <a:schemeClr val="accent1"/>
                </a:solidFill>
              </a:endParaRP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en-US" sz="1600" dirty="0">
                  <a:solidFill>
                    <a:schemeClr val="accent1"/>
                  </a:solidFill>
                </a:rPr>
                <a:t>Differences in experiences between older and younger men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en-US" sz="1600" dirty="0">
                  <a:solidFill>
                    <a:schemeClr val="accent1"/>
                  </a:solidFill>
                </a:rPr>
                <a:t>Impact of loss on suicidal behaviors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en-US" sz="1600" dirty="0">
                  <a:solidFill>
                    <a:schemeClr val="accent1"/>
                  </a:solidFill>
                </a:rPr>
                <a:t>Factors increasing risk of suicide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1E1E7F7D-95D5-B99F-CACF-59D8EC385758}"/>
                </a:ext>
              </a:extLst>
            </p:cNvPr>
            <p:cNvSpPr txBox="1"/>
            <p:nvPr/>
          </p:nvSpPr>
          <p:spPr>
            <a:xfrm>
              <a:off x="184485" y="3200653"/>
              <a:ext cx="6096000" cy="135421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b="1" dirty="0">
                  <a:solidFill>
                    <a:schemeClr val="accent1"/>
                  </a:solidFill>
                </a:rPr>
                <a:t>2. Effective Responses to Suicidal Crisis</a:t>
              </a:r>
              <a:endParaRPr lang="en-US" dirty="0">
                <a:solidFill>
                  <a:schemeClr val="accent1"/>
                </a:solidFill>
              </a:endParaRP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en-US" sz="1600" dirty="0">
                  <a:solidFill>
                    <a:schemeClr val="accent1"/>
                  </a:solidFill>
                </a:rPr>
                <a:t>What men need during a crisis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en-US" sz="1600" dirty="0">
                  <a:solidFill>
                    <a:schemeClr val="accent1"/>
                  </a:solidFill>
                </a:rPr>
                <a:t>Strength-based practices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en-US" sz="1600" dirty="0">
                  <a:solidFill>
                    <a:schemeClr val="accent1"/>
                  </a:solidFill>
                </a:rPr>
                <a:t>Risk assessment techniques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en-US" sz="1600" dirty="0">
                  <a:solidFill>
                    <a:schemeClr val="accent1"/>
                  </a:solidFill>
                </a:rPr>
                <a:t>Importance of reflective spaces for staff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260F23A0-39B0-C967-DEE2-B88504498BD9}"/>
                </a:ext>
              </a:extLst>
            </p:cNvPr>
            <p:cNvSpPr txBox="1"/>
            <p:nvPr/>
          </p:nvSpPr>
          <p:spPr>
            <a:xfrm>
              <a:off x="184485" y="4576843"/>
              <a:ext cx="6096000" cy="86177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b="1" dirty="0">
                  <a:solidFill>
                    <a:schemeClr val="accent1"/>
                  </a:solidFill>
                </a:rPr>
                <a:t>3. </a:t>
              </a: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Navigating the Aftermath of Suicide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en-US" sz="1600" dirty="0">
                  <a:solidFill>
                    <a:schemeClr val="accent1"/>
                  </a:solidFill>
                </a:rPr>
                <a:t>Impact on family, friends, and communities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en-US" sz="1600" dirty="0">
                  <a:solidFill>
                    <a:schemeClr val="accent1"/>
                  </a:solidFill>
                </a:rPr>
                <a:t>Local resources and support available</a:t>
              </a:r>
            </a:p>
          </p:txBody>
        </p: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9C4DB0E7-4BD1-9B5D-7CDA-6D0007EF61DD}"/>
              </a:ext>
            </a:extLst>
          </p:cNvPr>
          <p:cNvSpPr txBox="1"/>
          <p:nvPr/>
        </p:nvSpPr>
        <p:spPr>
          <a:xfrm>
            <a:off x="2157887" y="6551393"/>
            <a:ext cx="85584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accent4"/>
                </a:solidFill>
              </a:rPr>
              <a:t>Let’s break the stigma and create a supportive environment for men’s mental health!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6609931-2419-B283-7BAA-8F26726A4E85}"/>
              </a:ext>
            </a:extLst>
          </p:cNvPr>
          <p:cNvSpPr txBox="1"/>
          <p:nvPr/>
        </p:nvSpPr>
        <p:spPr>
          <a:xfrm>
            <a:off x="3048000" y="141599"/>
            <a:ext cx="6096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International Men's Day Webinar</a:t>
            </a:r>
            <a:br>
              <a:rPr lang="en-US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Raising Awareness on Men's Mental Health and Suicidality</a:t>
            </a:r>
            <a:br>
              <a:rPr lang="en-US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19th November | 12:00 PM - 1:00 PM</a:t>
            </a:r>
            <a:br>
              <a:rPr lang="en-US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Location MS Teams: </a:t>
            </a:r>
            <a:r>
              <a:rPr lang="en-US" sz="1800" b="1" u="sng" dirty="0">
                <a:solidFill>
                  <a:srgbClr val="5B5FC7"/>
                </a:solidFill>
                <a:effectLst/>
                <a:latin typeface="Segoe UI" panose="020B0502040204020203" pitchFamily="34" charset="0"/>
                <a:ea typeface="Aptos" panose="020B0004020202020204" pitchFamily="34" charset="0"/>
                <a:cs typeface="Aptos" panose="020B0004020202020204" pitchFamily="34" charset="0"/>
                <a:hlinkClick r:id="rId3" tooltip="Meeting join link"/>
              </a:rPr>
              <a:t>Join the meeting now</a:t>
            </a:r>
            <a:r>
              <a:rPr lang="en-US" sz="1800" dirty="0">
                <a:solidFill>
                  <a:srgbClr val="242424"/>
                </a:solidFill>
                <a:effectLst/>
                <a:latin typeface="Segoe UI" panose="020B0502040204020203" pitchFamily="34" charset="0"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endParaRPr lang="en-US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E3694F5-EA47-D190-4F6A-08129FE05224}"/>
              </a:ext>
            </a:extLst>
          </p:cNvPr>
          <p:cNvSpPr txBox="1"/>
          <p:nvPr/>
        </p:nvSpPr>
        <p:spPr>
          <a:xfrm>
            <a:off x="156633" y="1585517"/>
            <a:ext cx="1187873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Join us for an important one-hour webinar focused on understanding and addressing men's mental health issues, particularly around suicide awareness. Together, we can make a difference!</a:t>
            </a:r>
          </a:p>
        </p:txBody>
      </p:sp>
    </p:spTree>
    <p:extLst>
      <p:ext uri="{BB962C8B-B14F-4D97-AF65-F5344CB8AC3E}">
        <p14:creationId xmlns:p14="http://schemas.microsoft.com/office/powerpoint/2010/main" val="31247258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5EB8"/>
      </a:accent1>
      <a:accent2>
        <a:srgbClr val="003087"/>
      </a:accent2>
      <a:accent3>
        <a:srgbClr val="41B6E6"/>
      </a:accent3>
      <a:accent4>
        <a:srgbClr val="BF0078"/>
      </a:accent4>
      <a:accent5>
        <a:srgbClr val="78BE20"/>
      </a:accent5>
      <a:accent6>
        <a:srgbClr val="ED8B00"/>
      </a:accent6>
      <a:hlink>
        <a:srgbClr val="0563C1"/>
      </a:hlink>
      <a:folHlink>
        <a:srgbClr val="003087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LFT PowerPoint template FINAL" id="{3AAA3F33-9DB4-4DE0-B6A4-D86A81BA0182}" vid="{798DA262-F7D3-4AD0-A34B-98C30758740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5861673CFA789498A57A1B772F45075" ma:contentTypeVersion="18" ma:contentTypeDescription="Create a new document." ma:contentTypeScope="" ma:versionID="988eeef46b5c41e61278373c75c3331d">
  <xsd:schema xmlns:xsd="http://www.w3.org/2001/XMLSchema" xmlns:xs="http://www.w3.org/2001/XMLSchema" xmlns:p="http://schemas.microsoft.com/office/2006/metadata/properties" xmlns:ns2="eac99083-7efc-46d6-918c-426b5ee96908" xmlns:ns3="b8554a18-f541-483c-89cd-ade6b6bc202e" targetNamespace="http://schemas.microsoft.com/office/2006/metadata/properties" ma:root="true" ma:fieldsID="2ce4cfb6aa2a69ce340117121aa4b9c6" ns2:_="" ns3:_="">
    <xsd:import namespace="eac99083-7efc-46d6-918c-426b5ee96908"/>
    <xsd:import namespace="b8554a18-f541-483c-89cd-ade6b6bc202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SearchProperties" minOccurs="0"/>
                <xsd:element ref="ns2:Notes" minOccurs="0"/>
                <xsd:element ref="ns2:MediaServiceLocation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c99083-7efc-46d6-918c-426b5ee969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e51a11e6-fd30-4f30-b052-dda5ca8db8e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Notes" ma:index="23" nillable="true" ma:displayName="Notes" ma:description="Included in this folder" ma:format="Dropdown" ma:internalName="Notes">
      <xsd:simpleType>
        <xsd:restriction base="dms:Note">
          <xsd:maxLength value="255"/>
        </xsd:restriction>
      </xsd:simple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554a18-f541-483c-89cd-ade6b6bc202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4dc015ba-83f1-4b26-8732-db0bd0039aaf}" ma:internalName="TaxCatchAll" ma:showField="CatchAllData" ma:web="b8554a18-f541-483c-89cd-ade6b6bc202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30FC9F2-1D05-4DC0-9802-86D9D7EDF5E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A17B3EC-9380-4052-9EEE-6DA71AE8EF4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ac99083-7efc-46d6-918c-426b5ee96908"/>
    <ds:schemaRef ds:uri="b8554a18-f541-483c-89cd-ade6b6bc202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NLFT-PowerPoint-template-FINAL</Template>
  <TotalTime>338</TotalTime>
  <Words>215</Words>
  <Application>Microsoft Office PowerPoint</Application>
  <PresentationFormat>Widescreen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Arial</vt:lpstr>
      <vt:lpstr>Calibri</vt:lpstr>
      <vt:lpstr>Segoe UI</vt:lpstr>
      <vt:lpstr>Office Theme</vt:lpstr>
      <vt:lpstr>PowerPoint Presentation</vt:lpstr>
    </vt:vector>
  </TitlesOfParts>
  <Company>PowerON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McAndrew, Graeme</dc:creator>
  <cp:lastModifiedBy>Fung-Yee Lee</cp:lastModifiedBy>
  <cp:revision>11</cp:revision>
  <dcterms:created xsi:type="dcterms:W3CDTF">2024-10-23T12:42:24Z</dcterms:created>
  <dcterms:modified xsi:type="dcterms:W3CDTF">2024-11-04T17:12:11Z</dcterms:modified>
</cp:coreProperties>
</file>