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4"/>
  </p:sldMasterIdLst>
  <p:notesMasterIdLst>
    <p:notesMasterId r:id="rId14"/>
  </p:notesMasterIdLst>
  <p:sldIdLst>
    <p:sldId id="256" r:id="rId5"/>
    <p:sldId id="259" r:id="rId6"/>
    <p:sldId id="289" r:id="rId7"/>
    <p:sldId id="290" r:id="rId8"/>
    <p:sldId id="296" r:id="rId9"/>
    <p:sldId id="291" r:id="rId10"/>
    <p:sldId id="292" r:id="rId11"/>
    <p:sldId id="297" r:id="rId12"/>
    <p:sldId id="294" r:id="rId13"/>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71B568-5F12-4ACC-86C3-AEFDE7D2D231}" v="4" dt="2024-06-06T12:11:09.2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33" autoAdjust="0"/>
  </p:normalViewPr>
  <p:slideViewPr>
    <p:cSldViewPr>
      <p:cViewPr varScale="1">
        <p:scale>
          <a:sx n="62" d="100"/>
          <a:sy n="62" d="100"/>
        </p:scale>
        <p:origin x="684" y="28"/>
      </p:cViewPr>
      <p:guideLst>
        <p:guide orient="horz" pos="2160"/>
        <p:guide pos="2880"/>
      </p:guideLst>
    </p:cSldViewPr>
  </p:slideViewPr>
  <p:outlineViewPr>
    <p:cViewPr>
      <p:scale>
        <a:sx n="33" d="100"/>
        <a:sy n="33" d="100"/>
      </p:scale>
      <p:origin x="0" y="1464"/>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7" d="100"/>
          <a:sy n="57" d="100"/>
        </p:scale>
        <p:origin x="-2562" y="-96"/>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ieman" userId="88bf84e3-0d4e-4c42-9e48-ad6bf2e5f6aa" providerId="ADAL" clId="{F071B568-5F12-4ACC-86C3-AEFDE7D2D231}"/>
    <pc:docChg chg="custSel modSld">
      <pc:chgData name="Sally Nieman" userId="88bf84e3-0d4e-4c42-9e48-ad6bf2e5f6aa" providerId="ADAL" clId="{F071B568-5F12-4ACC-86C3-AEFDE7D2D231}" dt="2024-06-06T12:12:23.686" v="201" actId="6549"/>
      <pc:docMkLst>
        <pc:docMk/>
      </pc:docMkLst>
      <pc:sldChg chg="modSp mod">
        <pc:chgData name="Sally Nieman" userId="88bf84e3-0d4e-4c42-9e48-ad6bf2e5f6aa" providerId="ADAL" clId="{F071B568-5F12-4ACC-86C3-AEFDE7D2D231}" dt="2024-06-06T12:09:32.012" v="59" actId="1076"/>
        <pc:sldMkLst>
          <pc:docMk/>
          <pc:sldMk cId="0" sldId="256"/>
        </pc:sldMkLst>
        <pc:spChg chg="mod">
          <ac:chgData name="Sally Nieman" userId="88bf84e3-0d4e-4c42-9e48-ad6bf2e5f6aa" providerId="ADAL" clId="{F071B568-5F12-4ACC-86C3-AEFDE7D2D231}" dt="2024-06-06T12:09:02.972" v="53" actId="1076"/>
          <ac:spMkLst>
            <pc:docMk/>
            <pc:sldMk cId="0" sldId="256"/>
            <ac:spMk id="13313" creationId="{00000000-0000-0000-0000-000000000000}"/>
          </ac:spMkLst>
        </pc:spChg>
        <pc:spChg chg="mod">
          <ac:chgData name="Sally Nieman" userId="88bf84e3-0d4e-4c42-9e48-ad6bf2e5f6aa" providerId="ADAL" clId="{F071B568-5F12-4ACC-86C3-AEFDE7D2D231}" dt="2024-06-06T12:09:07.199" v="54" actId="1076"/>
          <ac:spMkLst>
            <pc:docMk/>
            <pc:sldMk cId="0" sldId="256"/>
            <ac:spMk id="13314" creationId="{00000000-0000-0000-0000-000000000000}"/>
          </ac:spMkLst>
        </pc:spChg>
        <pc:picChg chg="mod ord">
          <ac:chgData name="Sally Nieman" userId="88bf84e3-0d4e-4c42-9e48-ad6bf2e5f6aa" providerId="ADAL" clId="{F071B568-5F12-4ACC-86C3-AEFDE7D2D231}" dt="2024-06-06T12:09:32.012" v="59" actId="1076"/>
          <ac:picMkLst>
            <pc:docMk/>
            <pc:sldMk cId="0" sldId="256"/>
            <ac:picMk id="6" creationId="{00000000-0000-0000-0000-000000000000}"/>
          </ac:picMkLst>
        </pc:picChg>
      </pc:sldChg>
      <pc:sldChg chg="addSp delSp modSp mod">
        <pc:chgData name="Sally Nieman" userId="88bf84e3-0d4e-4c42-9e48-ad6bf2e5f6aa" providerId="ADAL" clId="{F071B568-5F12-4ACC-86C3-AEFDE7D2D231}" dt="2024-06-06T12:12:23.686" v="201" actId="6549"/>
        <pc:sldMkLst>
          <pc:docMk/>
          <pc:sldMk cId="0" sldId="259"/>
        </pc:sldMkLst>
        <pc:spChg chg="del mod">
          <ac:chgData name="Sally Nieman" userId="88bf84e3-0d4e-4c42-9e48-ad6bf2e5f6aa" providerId="ADAL" clId="{F071B568-5F12-4ACC-86C3-AEFDE7D2D231}" dt="2024-06-06T12:11:03.190" v="65" actId="478"/>
          <ac:spMkLst>
            <pc:docMk/>
            <pc:sldMk cId="0" sldId="259"/>
            <ac:spMk id="17409" creationId="{00000000-0000-0000-0000-000000000000}"/>
          </ac:spMkLst>
        </pc:spChg>
        <pc:spChg chg="mod">
          <ac:chgData name="Sally Nieman" userId="88bf84e3-0d4e-4c42-9e48-ad6bf2e5f6aa" providerId="ADAL" clId="{F071B568-5F12-4ACC-86C3-AEFDE7D2D231}" dt="2024-06-06T12:12:23.686" v="201" actId="6549"/>
          <ac:spMkLst>
            <pc:docMk/>
            <pc:sldMk cId="0" sldId="259"/>
            <ac:spMk id="17410" creationId="{00000000-0000-0000-0000-000000000000}"/>
          </ac:spMkLst>
        </pc:spChg>
        <pc:picChg chg="add mod">
          <ac:chgData name="Sally Nieman" userId="88bf84e3-0d4e-4c42-9e48-ad6bf2e5f6aa" providerId="ADAL" clId="{F071B568-5F12-4ACC-86C3-AEFDE7D2D231}" dt="2024-06-06T12:11:09.232" v="68" actId="14100"/>
          <ac:picMkLst>
            <pc:docMk/>
            <pc:sldMk cId="0" sldId="259"/>
            <ac:picMk id="1026" creationId="{84E3A920-1255-CC07-C502-77AB11270FA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51163" cy="496888"/>
          </a:xfrm>
          <a:prstGeom prst="rect">
            <a:avLst/>
          </a:prstGeom>
          <a:noFill/>
          <a:ln w="9525">
            <a:noFill/>
            <a:miter lim="800000"/>
            <a:headEnd/>
            <a:tailEnd/>
          </a:ln>
        </p:spPr>
        <p:txBody>
          <a:bodyPr vert="horz" wrap="square" lIns="91586" tIns="45793" rIns="91586" bIns="45793" numCol="1" anchor="t" anchorCtr="0" compatLnSpc="1">
            <a:prstTxWarp prst="textNoShape">
              <a:avLst/>
            </a:prstTxWarp>
          </a:bodyPr>
          <a:lstStyle>
            <a:lvl1pPr defTabSz="915988">
              <a:defRPr sz="1200">
                <a:latin typeface="Century Gothic" pitchFamily="34" charset="0"/>
              </a:defRPr>
            </a:lvl1pPr>
          </a:lstStyle>
          <a:p>
            <a:pPr>
              <a:defRPr/>
            </a:pPr>
            <a:endParaRPr lang="en-GB"/>
          </a:p>
        </p:txBody>
      </p:sp>
      <p:sp>
        <p:nvSpPr>
          <p:cNvPr id="36867" name="Rectangle 3"/>
          <p:cNvSpPr>
            <a:spLocks noGrp="1" noChangeArrowheads="1"/>
          </p:cNvSpPr>
          <p:nvPr>
            <p:ph type="dt" idx="1"/>
          </p:nvPr>
        </p:nvSpPr>
        <p:spPr bwMode="auto">
          <a:xfrm>
            <a:off x="3857625" y="0"/>
            <a:ext cx="2951163" cy="496888"/>
          </a:xfrm>
          <a:prstGeom prst="rect">
            <a:avLst/>
          </a:prstGeom>
          <a:noFill/>
          <a:ln w="9525">
            <a:noFill/>
            <a:miter lim="800000"/>
            <a:headEnd/>
            <a:tailEnd/>
          </a:ln>
        </p:spPr>
        <p:txBody>
          <a:bodyPr vert="horz" wrap="square" lIns="91586" tIns="45793" rIns="91586" bIns="45793" numCol="1" anchor="t" anchorCtr="0" compatLnSpc="1">
            <a:prstTxWarp prst="textNoShape">
              <a:avLst/>
            </a:prstTxWarp>
          </a:bodyPr>
          <a:lstStyle>
            <a:lvl1pPr algn="r" defTabSz="915988">
              <a:defRPr sz="1200">
                <a:latin typeface="Century Gothic" pitchFamily="34" charset="0"/>
              </a:defRPr>
            </a:lvl1pPr>
          </a:lstStyle>
          <a:p>
            <a:pPr>
              <a:defRPr/>
            </a:pPr>
            <a:fld id="{239D50E1-7CDF-47F4-AE92-48171E2DF66C}" type="datetimeFigureOut">
              <a:rPr lang="en-GB"/>
              <a:pPr>
                <a:defRPr/>
              </a:pPr>
              <a:t>06/06/2024</a:t>
            </a:fld>
            <a:endParaRPr lang="en-GB"/>
          </a:p>
        </p:txBody>
      </p:sp>
      <p:sp>
        <p:nvSpPr>
          <p:cNvPr id="12292" name="Rectangle 4"/>
          <p:cNvSpPr>
            <a:spLocks noGrp="1" noRot="1" noChangeAspect="1" noChangeArrowheads="1" noTextEdit="1"/>
          </p:cNvSpPr>
          <p:nvPr>
            <p:ph type="sldImg" idx="2"/>
          </p:nvPr>
        </p:nvSpPr>
        <p:spPr bwMode="auto">
          <a:xfrm>
            <a:off x="920750" y="746125"/>
            <a:ext cx="4970463" cy="372745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1038" y="4722813"/>
            <a:ext cx="5448300" cy="4473575"/>
          </a:xfrm>
          <a:prstGeom prst="rect">
            <a:avLst/>
          </a:prstGeom>
          <a:noFill/>
          <a:ln w="9525">
            <a:noFill/>
            <a:miter lim="800000"/>
            <a:headEnd/>
            <a:tailEnd/>
          </a:ln>
        </p:spPr>
        <p:txBody>
          <a:bodyPr vert="horz" wrap="square" lIns="91586" tIns="45793" rIns="91586" bIns="4579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6870" name="Rectangle 6"/>
          <p:cNvSpPr>
            <a:spLocks noGrp="1" noChangeArrowheads="1"/>
          </p:cNvSpPr>
          <p:nvPr>
            <p:ph type="ftr" sz="quarter" idx="4"/>
          </p:nvPr>
        </p:nvSpPr>
        <p:spPr bwMode="auto">
          <a:xfrm>
            <a:off x="0" y="9444038"/>
            <a:ext cx="2951163" cy="496887"/>
          </a:xfrm>
          <a:prstGeom prst="rect">
            <a:avLst/>
          </a:prstGeom>
          <a:noFill/>
          <a:ln w="9525">
            <a:noFill/>
            <a:miter lim="800000"/>
            <a:headEnd/>
            <a:tailEnd/>
          </a:ln>
        </p:spPr>
        <p:txBody>
          <a:bodyPr vert="horz" wrap="square" lIns="91586" tIns="45793" rIns="91586" bIns="45793" numCol="1" anchor="b" anchorCtr="0" compatLnSpc="1">
            <a:prstTxWarp prst="textNoShape">
              <a:avLst/>
            </a:prstTxWarp>
          </a:bodyPr>
          <a:lstStyle>
            <a:lvl1pPr defTabSz="915988">
              <a:defRPr sz="1200">
                <a:latin typeface="Century Gothic" pitchFamily="34" charset="0"/>
              </a:defRPr>
            </a:lvl1pPr>
          </a:lstStyle>
          <a:p>
            <a:pPr>
              <a:defRPr/>
            </a:pPr>
            <a:endParaRPr lang="en-GB"/>
          </a:p>
        </p:txBody>
      </p:sp>
      <p:sp>
        <p:nvSpPr>
          <p:cNvPr id="36871" name="Rectangle 7"/>
          <p:cNvSpPr>
            <a:spLocks noGrp="1" noChangeArrowheads="1"/>
          </p:cNvSpPr>
          <p:nvPr>
            <p:ph type="sldNum" sz="quarter" idx="5"/>
          </p:nvPr>
        </p:nvSpPr>
        <p:spPr bwMode="auto">
          <a:xfrm>
            <a:off x="3857625" y="9444038"/>
            <a:ext cx="2951163" cy="496887"/>
          </a:xfrm>
          <a:prstGeom prst="rect">
            <a:avLst/>
          </a:prstGeom>
          <a:noFill/>
          <a:ln w="9525">
            <a:noFill/>
            <a:miter lim="800000"/>
            <a:headEnd/>
            <a:tailEnd/>
          </a:ln>
        </p:spPr>
        <p:txBody>
          <a:bodyPr vert="horz" wrap="square" lIns="91586" tIns="45793" rIns="91586" bIns="45793" numCol="1" anchor="b" anchorCtr="0" compatLnSpc="1">
            <a:prstTxWarp prst="textNoShape">
              <a:avLst/>
            </a:prstTxWarp>
          </a:bodyPr>
          <a:lstStyle>
            <a:lvl1pPr algn="r" defTabSz="915988">
              <a:defRPr sz="1200">
                <a:latin typeface="Century Gothic" pitchFamily="34" charset="0"/>
              </a:defRPr>
            </a:lvl1pPr>
          </a:lstStyle>
          <a:p>
            <a:pPr>
              <a:defRPr/>
            </a:pPr>
            <a:fld id="{6619D0A7-A094-4D9E-873E-20AE1BCAB689}" type="slidenum">
              <a:rPr lang="en-GB"/>
              <a:pPr>
                <a:defRPr/>
              </a:pPr>
              <a:t>‹#›</a:t>
            </a:fld>
            <a:endParaRPr lang="en-GB"/>
          </a:p>
        </p:txBody>
      </p:sp>
    </p:spTree>
    <p:extLst>
      <p:ext uri="{BB962C8B-B14F-4D97-AF65-F5344CB8AC3E}">
        <p14:creationId xmlns:p14="http://schemas.microsoft.com/office/powerpoint/2010/main" val="16587362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Rot="1" noChangeAspect="1" noChangeArrowheads="1" noTextEdit="1"/>
          </p:cNvSpPr>
          <p:nvPr>
            <p:ph type="sldImg"/>
          </p:nvPr>
        </p:nvSpPr>
        <p:spPr>
          <a:ln/>
        </p:spPr>
      </p:sp>
      <p:sp>
        <p:nvSpPr>
          <p:cNvPr id="14338" name="Rectangle 3"/>
          <p:cNvSpPr>
            <a:spLocks noGrp="1" noChangeArrowheads="1"/>
          </p:cNvSpPr>
          <p:nvPr>
            <p:ph type="body" idx="1"/>
          </p:nvPr>
        </p:nvSpPr>
        <p:spPr>
          <a:noFill/>
          <a:ln/>
        </p:spPr>
        <p:txBody>
          <a:bodyPr/>
          <a:lstStyle/>
          <a:p>
            <a:pPr eaLnBrk="1" hangingPunct="1"/>
            <a:r>
              <a:rPr lang="en-GB" dirty="0"/>
              <a:t>Jay </a:t>
            </a:r>
          </a:p>
          <a:p>
            <a:pPr eaLnBrk="1" hangingPunct="1"/>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xfrm>
            <a:off x="1046163" y="4735513"/>
            <a:ext cx="5448300" cy="4473575"/>
          </a:xfrm>
          <a:noFill/>
          <a:ln/>
        </p:spPr>
        <p:txBody>
          <a:bodyPr/>
          <a:lstStyle/>
          <a:p>
            <a:pPr eaLnBrk="1" hangingPunct="1"/>
            <a:r>
              <a:rPr lang="en-GB" dirty="0"/>
              <a:t>Jay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Sally</a:t>
            </a:r>
          </a:p>
        </p:txBody>
      </p:sp>
      <p:sp>
        <p:nvSpPr>
          <p:cNvPr id="4" name="Slide Number Placeholder 3"/>
          <p:cNvSpPr>
            <a:spLocks noGrp="1"/>
          </p:cNvSpPr>
          <p:nvPr>
            <p:ph type="sldNum" sz="quarter" idx="5"/>
          </p:nvPr>
        </p:nvSpPr>
        <p:spPr/>
        <p:txBody>
          <a:bodyPr/>
          <a:lstStyle/>
          <a:p>
            <a:pPr>
              <a:defRPr/>
            </a:pPr>
            <a:fld id="{6619D0A7-A094-4D9E-873E-20AE1BCAB689}" type="slidenum">
              <a:rPr lang="en-GB" smtClean="0"/>
              <a:pPr>
                <a:defRPr/>
              </a:pPr>
              <a:t>3</a:t>
            </a:fld>
            <a:endParaRPr lang="en-GB"/>
          </a:p>
        </p:txBody>
      </p:sp>
    </p:spTree>
    <p:extLst>
      <p:ext uri="{BB962C8B-B14F-4D97-AF65-F5344CB8AC3E}">
        <p14:creationId xmlns:p14="http://schemas.microsoft.com/office/powerpoint/2010/main" val="2019103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Sally</a:t>
            </a:r>
          </a:p>
        </p:txBody>
      </p:sp>
      <p:sp>
        <p:nvSpPr>
          <p:cNvPr id="4" name="Slide Number Placeholder 3"/>
          <p:cNvSpPr>
            <a:spLocks noGrp="1"/>
          </p:cNvSpPr>
          <p:nvPr>
            <p:ph type="sldNum" sz="quarter" idx="5"/>
          </p:nvPr>
        </p:nvSpPr>
        <p:spPr/>
        <p:txBody>
          <a:bodyPr/>
          <a:lstStyle/>
          <a:p>
            <a:pPr>
              <a:defRPr/>
            </a:pPr>
            <a:fld id="{6619D0A7-A094-4D9E-873E-20AE1BCAB689}" type="slidenum">
              <a:rPr lang="en-GB" smtClean="0"/>
              <a:pPr>
                <a:defRPr/>
              </a:pPr>
              <a:t>4</a:t>
            </a:fld>
            <a:endParaRPr lang="en-GB"/>
          </a:p>
        </p:txBody>
      </p:sp>
    </p:spTree>
    <p:extLst>
      <p:ext uri="{BB962C8B-B14F-4D97-AF65-F5344CB8AC3E}">
        <p14:creationId xmlns:p14="http://schemas.microsoft.com/office/powerpoint/2010/main" val="1517703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Sally </a:t>
            </a:r>
          </a:p>
        </p:txBody>
      </p:sp>
      <p:sp>
        <p:nvSpPr>
          <p:cNvPr id="4" name="Slide Number Placeholder 3"/>
          <p:cNvSpPr>
            <a:spLocks noGrp="1"/>
          </p:cNvSpPr>
          <p:nvPr>
            <p:ph type="sldNum" sz="quarter" idx="5"/>
          </p:nvPr>
        </p:nvSpPr>
        <p:spPr/>
        <p:txBody>
          <a:bodyPr/>
          <a:lstStyle/>
          <a:p>
            <a:pPr>
              <a:defRPr/>
            </a:pPr>
            <a:fld id="{6619D0A7-A094-4D9E-873E-20AE1BCAB689}" type="slidenum">
              <a:rPr lang="en-GB" smtClean="0"/>
              <a:pPr>
                <a:defRPr/>
              </a:pPr>
              <a:t>5</a:t>
            </a:fld>
            <a:endParaRPr lang="en-GB"/>
          </a:p>
        </p:txBody>
      </p:sp>
    </p:spTree>
    <p:extLst>
      <p:ext uri="{BB962C8B-B14F-4D97-AF65-F5344CB8AC3E}">
        <p14:creationId xmlns:p14="http://schemas.microsoft.com/office/powerpoint/2010/main" val="562698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Jay </a:t>
            </a:r>
          </a:p>
        </p:txBody>
      </p:sp>
      <p:sp>
        <p:nvSpPr>
          <p:cNvPr id="4" name="Slide Number Placeholder 3"/>
          <p:cNvSpPr>
            <a:spLocks noGrp="1"/>
          </p:cNvSpPr>
          <p:nvPr>
            <p:ph type="sldNum" sz="quarter" idx="5"/>
          </p:nvPr>
        </p:nvSpPr>
        <p:spPr/>
        <p:txBody>
          <a:bodyPr/>
          <a:lstStyle/>
          <a:p>
            <a:pPr>
              <a:defRPr/>
            </a:pPr>
            <a:fld id="{6619D0A7-A094-4D9E-873E-20AE1BCAB689}" type="slidenum">
              <a:rPr lang="en-GB" smtClean="0"/>
              <a:pPr>
                <a:defRPr/>
              </a:pPr>
              <a:t>7</a:t>
            </a:fld>
            <a:endParaRPr lang="en-GB"/>
          </a:p>
        </p:txBody>
      </p:sp>
    </p:spTree>
    <p:extLst>
      <p:ext uri="{BB962C8B-B14F-4D97-AF65-F5344CB8AC3E}">
        <p14:creationId xmlns:p14="http://schemas.microsoft.com/office/powerpoint/2010/main" val="1187387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Sally RHUL, Jay other two </a:t>
            </a:r>
          </a:p>
        </p:txBody>
      </p:sp>
      <p:sp>
        <p:nvSpPr>
          <p:cNvPr id="4" name="Slide Number Placeholder 3"/>
          <p:cNvSpPr>
            <a:spLocks noGrp="1"/>
          </p:cNvSpPr>
          <p:nvPr>
            <p:ph type="sldNum" sz="quarter" idx="5"/>
          </p:nvPr>
        </p:nvSpPr>
        <p:spPr/>
        <p:txBody>
          <a:bodyPr/>
          <a:lstStyle/>
          <a:p>
            <a:pPr>
              <a:defRPr/>
            </a:pPr>
            <a:fld id="{6619D0A7-A094-4D9E-873E-20AE1BCAB689}" type="slidenum">
              <a:rPr lang="en-GB" smtClean="0"/>
              <a:pPr>
                <a:defRPr/>
              </a:pPr>
              <a:t>8</a:t>
            </a:fld>
            <a:endParaRPr lang="en-GB"/>
          </a:p>
        </p:txBody>
      </p:sp>
    </p:spTree>
    <p:extLst>
      <p:ext uri="{BB962C8B-B14F-4D97-AF65-F5344CB8AC3E}">
        <p14:creationId xmlns:p14="http://schemas.microsoft.com/office/powerpoint/2010/main" val="193451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fld id="{562915B6-A4D2-44D2-A1BA-39151AD66CE5}" type="datetimeFigureOut">
              <a:rPr lang="en-US" smtClean="0"/>
              <a:pPr>
                <a:defRPr/>
              </a:pPr>
              <a:t>6/6/2024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6472D34-E532-4718-9809-271ECDC5EE13}" type="slidenum">
              <a:rPr lang="en-US" smtClean="0"/>
              <a:pPr>
                <a:defRPr/>
              </a:pPr>
              <a:t>‹#›</a:t>
            </a:fld>
            <a:endParaRPr lang="en-US"/>
          </a:p>
        </p:txBody>
      </p:sp>
    </p:spTree>
    <p:extLst>
      <p:ext uri="{BB962C8B-B14F-4D97-AF65-F5344CB8AC3E}">
        <p14:creationId xmlns:p14="http://schemas.microsoft.com/office/powerpoint/2010/main" val="921802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fld id="{9A4700E5-3DEF-4CC3-9866-278013F1A7F1}" type="datetimeFigureOut">
              <a:rPr lang="en-US" smtClean="0"/>
              <a:pPr>
                <a:defRPr/>
              </a:pPr>
              <a:t>6/6/2024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ABA30F7-F426-43D5-83E0-30AEFBE927B0}" type="slidenum">
              <a:rPr lang="en-US" smtClean="0"/>
              <a:pPr>
                <a:defRPr/>
              </a:pPr>
              <a:t>‹#›</a:t>
            </a:fld>
            <a:endParaRPr lang="en-US"/>
          </a:p>
        </p:txBody>
      </p:sp>
    </p:spTree>
    <p:extLst>
      <p:ext uri="{BB962C8B-B14F-4D97-AF65-F5344CB8AC3E}">
        <p14:creationId xmlns:p14="http://schemas.microsoft.com/office/powerpoint/2010/main" val="3980366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fld id="{26055663-5EA2-4C28-9C2D-37894A61A76B}" type="datetimeFigureOut">
              <a:rPr lang="en-US" smtClean="0"/>
              <a:pPr>
                <a:defRPr/>
              </a:pPr>
              <a:t>6/6/2024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C698BE6-B2DD-48AC-A8CF-D916D38BAF87}" type="slidenum">
              <a:rPr lang="en-US" smtClean="0"/>
              <a:pPr>
                <a:defRPr/>
              </a:pPr>
              <a:t>‹#›</a:t>
            </a:fld>
            <a:endParaRPr lang="en-US"/>
          </a:p>
        </p:txBody>
      </p:sp>
    </p:spTree>
    <p:extLst>
      <p:ext uri="{BB962C8B-B14F-4D97-AF65-F5344CB8AC3E}">
        <p14:creationId xmlns:p14="http://schemas.microsoft.com/office/powerpoint/2010/main" val="2736960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fld id="{B22CEA70-7ECE-4FDD-B368-6B06196AC9D6}" type="datetimeFigureOut">
              <a:rPr lang="en-US" smtClean="0"/>
              <a:pPr>
                <a:defRPr/>
              </a:pPr>
              <a:t>6/6/2024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1556A2F-13E2-4F0D-8EA5-F78630A3F9CD}" type="slidenum">
              <a:rPr lang="en-US" smtClean="0"/>
              <a:pPr>
                <a:defRPr/>
              </a:pPr>
              <a:t>‹#›</a:t>
            </a:fld>
            <a:endParaRPr lang="en-US"/>
          </a:p>
        </p:txBody>
      </p:sp>
    </p:spTree>
    <p:extLst>
      <p:ext uri="{BB962C8B-B14F-4D97-AF65-F5344CB8AC3E}">
        <p14:creationId xmlns:p14="http://schemas.microsoft.com/office/powerpoint/2010/main" val="2031901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0098F6C8-6387-42AA-A165-D8CBA5280602}" type="datetimeFigureOut">
              <a:rPr lang="en-US" smtClean="0"/>
              <a:pPr>
                <a:defRPr/>
              </a:pPr>
              <a:t>6/6/2024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7353502-E9E3-4C37-9886-1209D1DC169D}" type="slidenum">
              <a:rPr lang="en-US" smtClean="0"/>
              <a:pPr>
                <a:defRPr/>
              </a:pPr>
              <a:t>‹#›</a:t>
            </a:fld>
            <a:endParaRPr lang="en-US"/>
          </a:p>
        </p:txBody>
      </p:sp>
    </p:spTree>
    <p:extLst>
      <p:ext uri="{BB962C8B-B14F-4D97-AF65-F5344CB8AC3E}">
        <p14:creationId xmlns:p14="http://schemas.microsoft.com/office/powerpoint/2010/main" val="1277950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fld id="{5B3E8D8C-2873-40FD-AC5E-98F797D8B6F9}" type="datetimeFigureOut">
              <a:rPr lang="en-US" smtClean="0"/>
              <a:pPr>
                <a:defRPr/>
              </a:pPr>
              <a:t>6/6/2024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1CFF6F9-E231-431E-8B74-06727EE47BF4}" type="slidenum">
              <a:rPr lang="en-US" smtClean="0"/>
              <a:pPr>
                <a:defRPr/>
              </a:pPr>
              <a:t>‹#›</a:t>
            </a:fld>
            <a:endParaRPr lang="en-US"/>
          </a:p>
        </p:txBody>
      </p:sp>
    </p:spTree>
    <p:extLst>
      <p:ext uri="{BB962C8B-B14F-4D97-AF65-F5344CB8AC3E}">
        <p14:creationId xmlns:p14="http://schemas.microsoft.com/office/powerpoint/2010/main" val="4115554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fld id="{F07A6EE3-7F53-4796-B811-F0F5D57A8AED}" type="datetimeFigureOut">
              <a:rPr lang="en-US" smtClean="0"/>
              <a:pPr>
                <a:defRPr/>
              </a:pPr>
              <a:t>6/6/2024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5293735-79A9-45E3-8C1C-7BDA50817D47}" type="slidenum">
              <a:rPr lang="en-US" smtClean="0"/>
              <a:pPr>
                <a:defRPr/>
              </a:pPr>
              <a:t>‹#›</a:t>
            </a:fld>
            <a:endParaRPr lang="en-US"/>
          </a:p>
        </p:txBody>
      </p:sp>
    </p:spTree>
    <p:extLst>
      <p:ext uri="{BB962C8B-B14F-4D97-AF65-F5344CB8AC3E}">
        <p14:creationId xmlns:p14="http://schemas.microsoft.com/office/powerpoint/2010/main" val="2013089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fld id="{9DC1B518-11FA-4532-BB33-8B081AA00A3D}" type="datetimeFigureOut">
              <a:rPr lang="en-US" smtClean="0"/>
              <a:pPr>
                <a:defRPr/>
              </a:pPr>
              <a:t>6/6/2024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B1BBAD3-D614-4776-852F-C0D34A47A095}" type="slidenum">
              <a:rPr lang="en-US" smtClean="0"/>
              <a:pPr>
                <a:defRPr/>
              </a:pPr>
              <a:t>‹#›</a:t>
            </a:fld>
            <a:endParaRPr lang="en-US"/>
          </a:p>
        </p:txBody>
      </p:sp>
    </p:spTree>
    <p:extLst>
      <p:ext uri="{BB962C8B-B14F-4D97-AF65-F5344CB8AC3E}">
        <p14:creationId xmlns:p14="http://schemas.microsoft.com/office/powerpoint/2010/main" val="559531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F37D72F-4EB0-4439-9CF3-16CEA54BE606}" type="datetimeFigureOut">
              <a:rPr lang="en-US" smtClean="0"/>
              <a:pPr>
                <a:defRPr/>
              </a:pPr>
              <a:t>6/6/2024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D1DA337-ED94-4B0B-BD36-706EEB176CD5}" type="slidenum">
              <a:rPr lang="en-US" smtClean="0"/>
              <a:pPr>
                <a:defRPr/>
              </a:pPr>
              <a:t>‹#›</a:t>
            </a:fld>
            <a:endParaRPr lang="en-US"/>
          </a:p>
        </p:txBody>
      </p:sp>
    </p:spTree>
    <p:extLst>
      <p:ext uri="{BB962C8B-B14F-4D97-AF65-F5344CB8AC3E}">
        <p14:creationId xmlns:p14="http://schemas.microsoft.com/office/powerpoint/2010/main" val="1808463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ACC17D6A-842F-48B3-BC48-61B4479ED8BE}" type="datetimeFigureOut">
              <a:rPr lang="en-US" smtClean="0"/>
              <a:pPr>
                <a:defRPr/>
              </a:pPr>
              <a:t>6/6/2024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7B7D75F-3D9C-4F2A-B472-0A827B60342E}" type="slidenum">
              <a:rPr lang="en-US" smtClean="0"/>
              <a:pPr>
                <a:defRPr/>
              </a:pPr>
              <a:t>‹#›</a:t>
            </a:fld>
            <a:endParaRPr lang="en-US"/>
          </a:p>
        </p:txBody>
      </p:sp>
    </p:spTree>
    <p:extLst>
      <p:ext uri="{BB962C8B-B14F-4D97-AF65-F5344CB8AC3E}">
        <p14:creationId xmlns:p14="http://schemas.microsoft.com/office/powerpoint/2010/main" val="1137282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EB2FF85A-56DA-42BC-B848-8D5824D39425}" type="datetimeFigureOut">
              <a:rPr lang="en-US" smtClean="0"/>
              <a:pPr>
                <a:defRPr/>
              </a:pPr>
              <a:t>6/6/2024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4BD4D7B-35B3-4AE6-AD4F-8A5DA97DEA48}" type="slidenum">
              <a:rPr lang="en-US" smtClean="0"/>
              <a:pPr>
                <a:defRPr/>
              </a:pPr>
              <a:t>‹#›</a:t>
            </a:fld>
            <a:endParaRPr lang="en-US"/>
          </a:p>
        </p:txBody>
      </p:sp>
    </p:spTree>
    <p:extLst>
      <p:ext uri="{BB962C8B-B14F-4D97-AF65-F5344CB8AC3E}">
        <p14:creationId xmlns:p14="http://schemas.microsoft.com/office/powerpoint/2010/main" val="3850857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9DC1B518-11FA-4532-BB33-8B081AA00A3D}" type="datetimeFigureOut">
              <a:rPr lang="en-US" smtClean="0"/>
              <a:pPr>
                <a:defRPr/>
              </a:pPr>
              <a:t>6/6/2024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B1BBAD3-D614-4776-852F-C0D34A47A095}" type="slidenum">
              <a:rPr lang="en-US" smtClean="0"/>
              <a:pPr>
                <a:defRPr/>
              </a:pPr>
              <a:t>‹#›</a:t>
            </a:fld>
            <a:endParaRPr lang="en-US"/>
          </a:p>
        </p:txBody>
      </p:sp>
    </p:spTree>
    <p:extLst>
      <p:ext uri="{BB962C8B-B14F-4D97-AF65-F5344CB8AC3E}">
        <p14:creationId xmlns:p14="http://schemas.microsoft.com/office/powerpoint/2010/main" val="1407098580"/>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2348880"/>
            <a:ext cx="4380992" cy="4909297"/>
          </a:xfrm>
          <a:prstGeom prst="rect">
            <a:avLst/>
          </a:prstGeom>
        </p:spPr>
      </p:pic>
      <p:sp>
        <p:nvSpPr>
          <p:cNvPr id="13313" name="Title 1"/>
          <p:cNvSpPr>
            <a:spLocks noGrp="1"/>
          </p:cNvSpPr>
          <p:nvPr>
            <p:ph type="ctrTitle"/>
          </p:nvPr>
        </p:nvSpPr>
        <p:spPr bwMode="auto">
          <a:xfrm>
            <a:off x="1403648" y="898525"/>
            <a:ext cx="6191250" cy="2530475"/>
          </a:xfrm>
        </p:spPr>
        <p:txBody>
          <a:bodyPr wrap="square" lIns="91440" tIns="45720" rIns="91440" bIns="45720" numCol="1" anchorCtr="0" compatLnSpc="1">
            <a:prstTxWarp prst="textNoShape">
              <a:avLst/>
            </a:prstTxWarp>
            <a:normAutofit fontScale="90000"/>
          </a:bodyPr>
          <a:lstStyle/>
          <a:p>
            <a:pPr eaLnBrk="1" hangingPunct="1"/>
            <a:r>
              <a:rPr lang="en-US" b="1" cap="none" dirty="0">
                <a:latin typeface="Arial" panose="020B0604020202020204" pitchFamily="34" charset="0"/>
                <a:cs typeface="Arial" panose="020B0604020202020204" pitchFamily="34" charset="0"/>
              </a:rPr>
              <a:t>WELCOME </a:t>
            </a:r>
            <a:br>
              <a:rPr lang="en-US" b="1" cap="none" dirty="0">
                <a:latin typeface="Arial" panose="020B0604020202020204" pitchFamily="34" charset="0"/>
                <a:cs typeface="Arial" panose="020B0604020202020204" pitchFamily="34" charset="0"/>
              </a:rPr>
            </a:br>
            <a:br>
              <a:rPr lang="en-US" b="1" cap="none" dirty="0">
                <a:latin typeface="Arial" panose="020B0604020202020204" pitchFamily="34" charset="0"/>
                <a:cs typeface="Arial" panose="020B0604020202020204" pitchFamily="34" charset="0"/>
              </a:rPr>
            </a:br>
            <a:r>
              <a:rPr lang="en-US" b="1" cap="none" dirty="0">
                <a:latin typeface="Arial" panose="020B0604020202020204" pitchFamily="34" charset="0"/>
                <a:cs typeface="Arial" panose="020B0604020202020204" pitchFamily="34" charset="0"/>
              </a:rPr>
              <a:t>Practice Education Course Briefing</a:t>
            </a:r>
            <a:br>
              <a:rPr lang="en-US" cap="none" dirty="0">
                <a:latin typeface="Comic Sans MS" panose="030F0702030302020204" pitchFamily="66" charset="0"/>
              </a:rPr>
            </a:br>
            <a:endParaRPr lang="en-US" cap="none" dirty="0">
              <a:latin typeface="Comic Sans MS" panose="030F0702030302020204" pitchFamily="66" charset="0"/>
            </a:endParaRPr>
          </a:p>
        </p:txBody>
      </p:sp>
      <p:sp>
        <p:nvSpPr>
          <p:cNvPr id="13314" name="Subtitle 2"/>
          <p:cNvSpPr>
            <a:spLocks noGrp="1"/>
          </p:cNvSpPr>
          <p:nvPr>
            <p:ph type="subTitle" idx="1"/>
          </p:nvPr>
        </p:nvSpPr>
        <p:spPr>
          <a:xfrm>
            <a:off x="-1044624" y="5373216"/>
            <a:ext cx="6172200" cy="1371600"/>
          </a:xfrm>
        </p:spPr>
        <p:txBody>
          <a:bodyPr/>
          <a:lstStyle/>
          <a:p>
            <a:pPr eaLnBrk="1" hangingPunct="1"/>
            <a:endParaRPr lang="en-US" sz="2400" dirty="0">
              <a:solidFill>
                <a:schemeClr val="tx1"/>
              </a:solidFill>
            </a:endParaRPr>
          </a:p>
          <a:p>
            <a:pPr eaLnBrk="1" hangingPunct="1"/>
            <a:r>
              <a:rPr lang="en-US" sz="2400" dirty="0">
                <a:latin typeface="Arial" panose="020B0604020202020204" pitchFamily="34" charset="0"/>
                <a:cs typeface="Arial" panose="020B0604020202020204" pitchFamily="34" charset="0"/>
              </a:rPr>
              <a:t>11</a:t>
            </a:r>
            <a:r>
              <a:rPr lang="en-US" sz="2400" dirty="0">
                <a:solidFill>
                  <a:schemeClr val="tx1"/>
                </a:solidFill>
                <a:latin typeface="Arial" panose="020B0604020202020204" pitchFamily="34" charset="0"/>
                <a:cs typeface="Arial" panose="020B0604020202020204" pitchFamily="34" charset="0"/>
              </a:rPr>
              <a:t> June 2024</a:t>
            </a:r>
          </a:p>
          <a:p>
            <a:pPr eaLnBrk="1" hangingPunct="1"/>
            <a:r>
              <a:rPr lang="en-US" sz="2400" dirty="0">
                <a:latin typeface="Arial" panose="020B0604020202020204" pitchFamily="34" charset="0"/>
                <a:cs typeface="Arial" panose="020B0604020202020204" pitchFamily="34" charset="0"/>
              </a:rPr>
              <a:t>Jay Fente and Sally Nieman</a:t>
            </a:r>
            <a:endParaRPr lang="en-US" sz="2400" dirty="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365387" y="2420888"/>
            <a:ext cx="8784976" cy="4873625"/>
          </a:xfrm>
        </p:spPr>
        <p:txBody>
          <a:bodyPr>
            <a:normAutofit/>
          </a:bodyPr>
          <a:lstStyle/>
          <a:p>
            <a:r>
              <a:rPr lang="en-GB" sz="2000" dirty="0">
                <a:latin typeface="Arial" panose="020B0604020202020204" pitchFamily="34" charset="0"/>
                <a:cs typeface="Arial" panose="020B0604020202020204" pitchFamily="34" charset="0"/>
              </a:rPr>
              <a:t>Introductions </a:t>
            </a:r>
          </a:p>
          <a:p>
            <a:r>
              <a:rPr lang="en-GB" sz="2000" dirty="0">
                <a:latin typeface="Arial" panose="020B0604020202020204" pitchFamily="34" charset="0"/>
                <a:cs typeface="Arial" panose="020B0604020202020204" pitchFamily="34" charset="0"/>
              </a:rPr>
              <a:t>Overview of the role of the practice educator and the requirements</a:t>
            </a:r>
          </a:p>
          <a:p>
            <a:r>
              <a:rPr lang="en-GB" sz="2000" dirty="0">
                <a:latin typeface="Arial" panose="020B0604020202020204" pitchFamily="34" charset="0"/>
                <a:cs typeface="Arial" panose="020B0604020202020204" pitchFamily="34" charset="0"/>
              </a:rPr>
              <a:t>Information from the Universities</a:t>
            </a:r>
          </a:p>
          <a:p>
            <a:r>
              <a:rPr lang="en-GB" sz="2000" dirty="0">
                <a:latin typeface="Arial" panose="020B0604020202020204" pitchFamily="34" charset="0"/>
                <a:cs typeface="Arial" panose="020B0604020202020204" pitchFamily="34" charset="0"/>
              </a:rPr>
              <a:t>Opportunities for questions </a:t>
            </a:r>
          </a:p>
          <a:p>
            <a:r>
              <a:rPr lang="en-GB" sz="2000" dirty="0">
                <a:latin typeface="Arial" panose="020B0604020202020204" pitchFamily="34" charset="0"/>
                <a:cs typeface="Arial" panose="020B0604020202020204" pitchFamily="34" charset="0"/>
              </a:rPr>
              <a:t>Application / placement processes (in separate break out rooms for children’s and adults)</a:t>
            </a: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pPr marL="0" indent="0">
              <a:buNone/>
            </a:pPr>
            <a:endParaRPr lang="en-GB" b="1" dirty="0"/>
          </a:p>
        </p:txBody>
      </p:sp>
      <p:pic>
        <p:nvPicPr>
          <p:cNvPr id="1026" name="Picture 2" descr="The Power of the Agenda - Mint Blue ...">
            <a:extLst>
              <a:ext uri="{FF2B5EF4-FFF2-40B4-BE49-F238E27FC236}">
                <a16:creationId xmlns:a16="http://schemas.microsoft.com/office/drawing/2014/main" id="{84E3A920-1255-CC07-C502-77AB11270F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16632"/>
            <a:ext cx="5594023" cy="20882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Content Placeholder 3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3093" y="4031896"/>
            <a:ext cx="3825755" cy="2595093"/>
          </a:xfrm>
        </p:spPr>
      </p:pic>
      <p:sp>
        <p:nvSpPr>
          <p:cNvPr id="3" name="Title 2"/>
          <p:cNvSpPr>
            <a:spLocks noGrp="1"/>
          </p:cNvSpPr>
          <p:nvPr>
            <p:ph type="title"/>
          </p:nvPr>
        </p:nvSpPr>
        <p:spPr>
          <a:xfrm>
            <a:off x="457200" y="445517"/>
            <a:ext cx="8229600" cy="857250"/>
          </a:xfrm>
        </p:spPr>
        <p:txBody>
          <a:bodyPr>
            <a:normAutofit/>
          </a:bodyPr>
          <a:lstStyle/>
          <a:p>
            <a:r>
              <a:rPr lang="en-GB" dirty="0">
                <a:latin typeface="Arial" panose="020B0604020202020204" pitchFamily="34" charset="0"/>
                <a:cs typeface="Arial" panose="020B0604020202020204" pitchFamily="34" charset="0"/>
              </a:rPr>
              <a:t>What is the role of the practice educator?</a:t>
            </a:r>
          </a:p>
        </p:txBody>
      </p:sp>
      <p:sp>
        <p:nvSpPr>
          <p:cNvPr id="5" name="TextBox 4"/>
          <p:cNvSpPr txBox="1"/>
          <p:nvPr/>
        </p:nvSpPr>
        <p:spPr>
          <a:xfrm flipH="1">
            <a:off x="788668" y="3086100"/>
            <a:ext cx="1817372" cy="300082"/>
          </a:xfrm>
          <a:prstGeom prst="rect">
            <a:avLst/>
          </a:prstGeom>
          <a:noFill/>
        </p:spPr>
        <p:txBody>
          <a:bodyPr wrap="square" rtlCol="0">
            <a:spAutoFit/>
          </a:bodyPr>
          <a:lstStyle/>
          <a:p>
            <a:endParaRPr lang="en-GB" sz="1350" dirty="0"/>
          </a:p>
        </p:txBody>
      </p:sp>
      <p:sp>
        <p:nvSpPr>
          <p:cNvPr id="6" name="TextBox 5"/>
          <p:cNvSpPr txBox="1"/>
          <p:nvPr/>
        </p:nvSpPr>
        <p:spPr>
          <a:xfrm flipH="1">
            <a:off x="576823" y="2220984"/>
            <a:ext cx="1817372" cy="300082"/>
          </a:xfrm>
          <a:prstGeom prst="rect">
            <a:avLst/>
          </a:prstGeom>
          <a:noFill/>
        </p:spPr>
        <p:txBody>
          <a:bodyPr wrap="square" rtlCol="0">
            <a:spAutoFit/>
          </a:bodyPr>
          <a:lstStyle/>
          <a:p>
            <a:endParaRPr lang="en-GB" sz="1350" dirty="0"/>
          </a:p>
        </p:txBody>
      </p:sp>
      <p:sp>
        <p:nvSpPr>
          <p:cNvPr id="8" name="TextBox 7"/>
          <p:cNvSpPr txBox="1"/>
          <p:nvPr/>
        </p:nvSpPr>
        <p:spPr>
          <a:xfrm flipH="1">
            <a:off x="788668" y="3034426"/>
            <a:ext cx="1817372" cy="300082"/>
          </a:xfrm>
          <a:prstGeom prst="rect">
            <a:avLst/>
          </a:prstGeom>
          <a:noFill/>
        </p:spPr>
        <p:txBody>
          <a:bodyPr wrap="square" rtlCol="0">
            <a:spAutoFit/>
          </a:bodyPr>
          <a:lstStyle/>
          <a:p>
            <a:endParaRPr lang="en-GB" sz="1350" dirty="0"/>
          </a:p>
        </p:txBody>
      </p:sp>
      <p:sp>
        <p:nvSpPr>
          <p:cNvPr id="9" name="TextBox 8"/>
          <p:cNvSpPr txBox="1"/>
          <p:nvPr/>
        </p:nvSpPr>
        <p:spPr>
          <a:xfrm flipH="1">
            <a:off x="814385" y="2965846"/>
            <a:ext cx="1817372" cy="300082"/>
          </a:xfrm>
          <a:prstGeom prst="rect">
            <a:avLst/>
          </a:prstGeom>
          <a:noFill/>
        </p:spPr>
        <p:txBody>
          <a:bodyPr wrap="square" rtlCol="0">
            <a:spAutoFit/>
          </a:bodyPr>
          <a:lstStyle/>
          <a:p>
            <a:endParaRPr lang="en-GB" sz="1350" dirty="0"/>
          </a:p>
        </p:txBody>
      </p:sp>
      <p:sp>
        <p:nvSpPr>
          <p:cNvPr id="10" name="TextBox 9"/>
          <p:cNvSpPr txBox="1"/>
          <p:nvPr/>
        </p:nvSpPr>
        <p:spPr>
          <a:xfrm flipH="1">
            <a:off x="928685" y="3080146"/>
            <a:ext cx="1817372" cy="300082"/>
          </a:xfrm>
          <a:prstGeom prst="rect">
            <a:avLst/>
          </a:prstGeom>
          <a:noFill/>
        </p:spPr>
        <p:txBody>
          <a:bodyPr wrap="square" rtlCol="0">
            <a:spAutoFit/>
          </a:bodyPr>
          <a:lstStyle/>
          <a:p>
            <a:endParaRPr lang="en-GB" sz="1350" dirty="0"/>
          </a:p>
        </p:txBody>
      </p:sp>
      <p:sp>
        <p:nvSpPr>
          <p:cNvPr id="12" name="TextBox 11"/>
          <p:cNvSpPr txBox="1"/>
          <p:nvPr/>
        </p:nvSpPr>
        <p:spPr>
          <a:xfrm flipH="1">
            <a:off x="1157285" y="3308746"/>
            <a:ext cx="1817372" cy="300082"/>
          </a:xfrm>
          <a:prstGeom prst="rect">
            <a:avLst/>
          </a:prstGeom>
          <a:noFill/>
        </p:spPr>
        <p:txBody>
          <a:bodyPr wrap="square" rtlCol="0">
            <a:spAutoFit/>
          </a:bodyPr>
          <a:lstStyle/>
          <a:p>
            <a:endParaRPr lang="en-GB" sz="1350" dirty="0"/>
          </a:p>
        </p:txBody>
      </p:sp>
      <p:sp>
        <p:nvSpPr>
          <p:cNvPr id="16" name="TextBox 15"/>
          <p:cNvSpPr txBox="1"/>
          <p:nvPr/>
        </p:nvSpPr>
        <p:spPr>
          <a:xfrm flipH="1">
            <a:off x="3491888" y="3001477"/>
            <a:ext cx="1817372" cy="461665"/>
          </a:xfrm>
          <a:prstGeom prst="rect">
            <a:avLst/>
          </a:prstGeom>
          <a:noFill/>
        </p:spPr>
        <p:txBody>
          <a:bodyPr wrap="square" rtlCol="0">
            <a:spAutoFit/>
          </a:bodyPr>
          <a:lstStyle/>
          <a:p>
            <a:r>
              <a:rPr lang="en-GB" sz="2400" dirty="0">
                <a:solidFill>
                  <a:srgbClr val="0070C0"/>
                </a:solidFill>
              </a:rPr>
              <a:t>Coach</a:t>
            </a:r>
            <a:r>
              <a:rPr lang="en-GB" sz="1350" dirty="0">
                <a:solidFill>
                  <a:srgbClr val="0070C0"/>
                </a:solidFill>
              </a:rPr>
              <a:t> </a:t>
            </a:r>
          </a:p>
        </p:txBody>
      </p:sp>
      <p:sp>
        <p:nvSpPr>
          <p:cNvPr id="19" name="TextBox 18"/>
          <p:cNvSpPr txBox="1"/>
          <p:nvPr/>
        </p:nvSpPr>
        <p:spPr>
          <a:xfrm flipH="1">
            <a:off x="4796312" y="2523936"/>
            <a:ext cx="1817372" cy="461665"/>
          </a:xfrm>
          <a:prstGeom prst="rect">
            <a:avLst/>
          </a:prstGeom>
          <a:noFill/>
        </p:spPr>
        <p:txBody>
          <a:bodyPr wrap="square" rtlCol="0">
            <a:spAutoFit/>
          </a:bodyPr>
          <a:lstStyle/>
          <a:p>
            <a:r>
              <a:rPr lang="en-GB" sz="2400" dirty="0">
                <a:solidFill>
                  <a:srgbClr val="00B050"/>
                </a:solidFill>
              </a:rPr>
              <a:t>Learner </a:t>
            </a:r>
            <a:r>
              <a:rPr lang="en-GB" sz="1350" dirty="0">
                <a:solidFill>
                  <a:srgbClr val="00B050"/>
                </a:solidFill>
              </a:rPr>
              <a:t> </a:t>
            </a:r>
          </a:p>
        </p:txBody>
      </p:sp>
      <p:sp>
        <p:nvSpPr>
          <p:cNvPr id="20" name="TextBox 19"/>
          <p:cNvSpPr txBox="1"/>
          <p:nvPr/>
        </p:nvSpPr>
        <p:spPr>
          <a:xfrm flipH="1">
            <a:off x="5146405" y="3269178"/>
            <a:ext cx="1817372" cy="461665"/>
          </a:xfrm>
          <a:prstGeom prst="rect">
            <a:avLst/>
          </a:prstGeom>
          <a:noFill/>
        </p:spPr>
        <p:txBody>
          <a:bodyPr wrap="square" rtlCol="0">
            <a:spAutoFit/>
          </a:bodyPr>
          <a:lstStyle/>
          <a:p>
            <a:r>
              <a:rPr lang="en-GB" sz="2400" dirty="0"/>
              <a:t>Manager </a:t>
            </a:r>
            <a:endParaRPr lang="en-GB" sz="1350" dirty="0"/>
          </a:p>
        </p:txBody>
      </p:sp>
      <p:sp>
        <p:nvSpPr>
          <p:cNvPr id="21" name="TextBox 20"/>
          <p:cNvSpPr txBox="1"/>
          <p:nvPr/>
        </p:nvSpPr>
        <p:spPr>
          <a:xfrm flipH="1">
            <a:off x="7082312" y="2643303"/>
            <a:ext cx="1817372" cy="461665"/>
          </a:xfrm>
          <a:prstGeom prst="rect">
            <a:avLst/>
          </a:prstGeom>
          <a:noFill/>
        </p:spPr>
        <p:txBody>
          <a:bodyPr wrap="square" rtlCol="0">
            <a:spAutoFit/>
          </a:bodyPr>
          <a:lstStyle/>
          <a:p>
            <a:r>
              <a:rPr lang="en-GB" sz="2400" dirty="0">
                <a:solidFill>
                  <a:srgbClr val="3366FF"/>
                </a:solidFill>
              </a:rPr>
              <a:t>Role model </a:t>
            </a:r>
            <a:r>
              <a:rPr lang="en-GB" sz="1350" dirty="0">
                <a:solidFill>
                  <a:srgbClr val="3366FF"/>
                </a:solidFill>
              </a:rPr>
              <a:t> </a:t>
            </a:r>
          </a:p>
        </p:txBody>
      </p:sp>
      <p:sp>
        <p:nvSpPr>
          <p:cNvPr id="22" name="TextBox 21"/>
          <p:cNvSpPr txBox="1"/>
          <p:nvPr/>
        </p:nvSpPr>
        <p:spPr>
          <a:xfrm>
            <a:off x="2254788" y="2424013"/>
            <a:ext cx="1628555" cy="461665"/>
          </a:xfrm>
          <a:prstGeom prst="rect">
            <a:avLst/>
          </a:prstGeom>
          <a:noFill/>
        </p:spPr>
        <p:txBody>
          <a:bodyPr wrap="square" rtlCol="0">
            <a:spAutoFit/>
          </a:bodyPr>
          <a:lstStyle/>
          <a:p>
            <a:r>
              <a:rPr lang="en-GB" sz="2400" dirty="0">
                <a:solidFill>
                  <a:srgbClr val="00B0F0"/>
                </a:solidFill>
              </a:rPr>
              <a:t>Mediator</a:t>
            </a:r>
            <a:r>
              <a:rPr lang="en-GB" sz="2400" dirty="0"/>
              <a:t> </a:t>
            </a:r>
            <a:r>
              <a:rPr lang="en-GB" sz="1350" dirty="0"/>
              <a:t> </a:t>
            </a:r>
          </a:p>
        </p:txBody>
      </p:sp>
      <p:sp>
        <p:nvSpPr>
          <p:cNvPr id="23" name="TextBox 22"/>
          <p:cNvSpPr txBox="1"/>
          <p:nvPr/>
        </p:nvSpPr>
        <p:spPr>
          <a:xfrm flipH="1">
            <a:off x="6869428" y="3747741"/>
            <a:ext cx="1817372" cy="461665"/>
          </a:xfrm>
          <a:prstGeom prst="rect">
            <a:avLst/>
          </a:prstGeom>
          <a:noFill/>
        </p:spPr>
        <p:txBody>
          <a:bodyPr wrap="square" rtlCol="0">
            <a:spAutoFit/>
          </a:bodyPr>
          <a:lstStyle/>
          <a:p>
            <a:r>
              <a:rPr lang="en-GB" sz="2400" dirty="0">
                <a:solidFill>
                  <a:srgbClr val="800080"/>
                </a:solidFill>
              </a:rPr>
              <a:t>Supervisor </a:t>
            </a:r>
            <a:r>
              <a:rPr lang="en-GB" sz="1350" dirty="0"/>
              <a:t> </a:t>
            </a:r>
          </a:p>
        </p:txBody>
      </p:sp>
      <p:sp>
        <p:nvSpPr>
          <p:cNvPr id="24" name="TextBox 23"/>
          <p:cNvSpPr txBox="1"/>
          <p:nvPr/>
        </p:nvSpPr>
        <p:spPr>
          <a:xfrm flipH="1">
            <a:off x="1043477" y="1861820"/>
            <a:ext cx="1817372" cy="461665"/>
          </a:xfrm>
          <a:prstGeom prst="rect">
            <a:avLst/>
          </a:prstGeom>
          <a:noFill/>
        </p:spPr>
        <p:txBody>
          <a:bodyPr wrap="square" rtlCol="0">
            <a:spAutoFit/>
          </a:bodyPr>
          <a:lstStyle/>
          <a:p>
            <a:r>
              <a:rPr lang="en-GB" sz="2400" dirty="0">
                <a:solidFill>
                  <a:schemeClr val="accent6">
                    <a:lumMod val="60000"/>
                    <a:lumOff val="40000"/>
                  </a:schemeClr>
                </a:solidFill>
              </a:rPr>
              <a:t>Supporter</a:t>
            </a:r>
            <a:r>
              <a:rPr lang="en-GB" sz="1350" dirty="0">
                <a:solidFill>
                  <a:schemeClr val="accent6">
                    <a:lumMod val="60000"/>
                    <a:lumOff val="40000"/>
                  </a:schemeClr>
                </a:solidFill>
              </a:rPr>
              <a:t> </a:t>
            </a:r>
          </a:p>
        </p:txBody>
      </p:sp>
      <p:sp>
        <p:nvSpPr>
          <p:cNvPr id="25" name="TextBox 24"/>
          <p:cNvSpPr txBox="1"/>
          <p:nvPr/>
        </p:nvSpPr>
        <p:spPr>
          <a:xfrm flipH="1">
            <a:off x="3380199" y="1773390"/>
            <a:ext cx="1817372" cy="461665"/>
          </a:xfrm>
          <a:prstGeom prst="rect">
            <a:avLst/>
          </a:prstGeom>
          <a:noFill/>
        </p:spPr>
        <p:txBody>
          <a:bodyPr wrap="square" rtlCol="0">
            <a:spAutoFit/>
          </a:bodyPr>
          <a:lstStyle/>
          <a:p>
            <a:r>
              <a:rPr lang="en-GB" sz="2400" dirty="0">
                <a:solidFill>
                  <a:schemeClr val="accent6">
                    <a:lumMod val="75000"/>
                  </a:schemeClr>
                </a:solidFill>
              </a:rPr>
              <a:t>Assessor</a:t>
            </a:r>
            <a:r>
              <a:rPr lang="en-GB" sz="1350" dirty="0">
                <a:solidFill>
                  <a:schemeClr val="accent6">
                    <a:lumMod val="75000"/>
                  </a:schemeClr>
                </a:solidFill>
              </a:rPr>
              <a:t>  </a:t>
            </a:r>
          </a:p>
        </p:txBody>
      </p:sp>
      <p:sp>
        <p:nvSpPr>
          <p:cNvPr id="26" name="TextBox 25"/>
          <p:cNvSpPr txBox="1"/>
          <p:nvPr/>
        </p:nvSpPr>
        <p:spPr>
          <a:xfrm flipH="1">
            <a:off x="5260731" y="4468832"/>
            <a:ext cx="1817372" cy="461665"/>
          </a:xfrm>
          <a:prstGeom prst="rect">
            <a:avLst/>
          </a:prstGeom>
          <a:noFill/>
        </p:spPr>
        <p:txBody>
          <a:bodyPr wrap="square" rtlCol="0">
            <a:spAutoFit/>
          </a:bodyPr>
          <a:lstStyle/>
          <a:p>
            <a:r>
              <a:rPr lang="en-GB" sz="2400" dirty="0">
                <a:solidFill>
                  <a:schemeClr val="accent4">
                    <a:lumMod val="50000"/>
                  </a:schemeClr>
                </a:solidFill>
              </a:rPr>
              <a:t>Guide </a:t>
            </a:r>
            <a:endParaRPr lang="en-GB" sz="1350" dirty="0">
              <a:solidFill>
                <a:schemeClr val="accent4">
                  <a:lumMod val="50000"/>
                </a:schemeClr>
              </a:solidFill>
            </a:endParaRPr>
          </a:p>
        </p:txBody>
      </p:sp>
      <p:sp>
        <p:nvSpPr>
          <p:cNvPr id="27" name="TextBox 26"/>
          <p:cNvSpPr txBox="1"/>
          <p:nvPr/>
        </p:nvSpPr>
        <p:spPr>
          <a:xfrm flipH="1">
            <a:off x="4143508" y="3952157"/>
            <a:ext cx="1817372" cy="461665"/>
          </a:xfrm>
          <a:prstGeom prst="rect">
            <a:avLst/>
          </a:prstGeom>
          <a:noFill/>
        </p:spPr>
        <p:txBody>
          <a:bodyPr wrap="square" rtlCol="0">
            <a:spAutoFit/>
          </a:bodyPr>
          <a:lstStyle/>
          <a:p>
            <a:r>
              <a:rPr lang="en-GB" sz="2400" dirty="0">
                <a:solidFill>
                  <a:schemeClr val="accent3"/>
                </a:solidFill>
              </a:rPr>
              <a:t>Mentor</a:t>
            </a:r>
            <a:r>
              <a:rPr lang="en-GB" sz="2400" dirty="0"/>
              <a:t> </a:t>
            </a:r>
            <a:endParaRPr lang="en-GB" sz="1350" dirty="0"/>
          </a:p>
        </p:txBody>
      </p:sp>
      <p:sp>
        <p:nvSpPr>
          <p:cNvPr id="28" name="TextBox 27"/>
          <p:cNvSpPr txBox="1"/>
          <p:nvPr/>
        </p:nvSpPr>
        <p:spPr>
          <a:xfrm flipH="1">
            <a:off x="6869428" y="1797586"/>
            <a:ext cx="1817372" cy="300082"/>
          </a:xfrm>
          <a:prstGeom prst="rect">
            <a:avLst/>
          </a:prstGeom>
          <a:noFill/>
        </p:spPr>
        <p:txBody>
          <a:bodyPr wrap="square" rtlCol="0">
            <a:spAutoFit/>
          </a:bodyPr>
          <a:lstStyle/>
          <a:p>
            <a:endParaRPr lang="en-GB" sz="1350" dirty="0"/>
          </a:p>
        </p:txBody>
      </p:sp>
      <p:sp>
        <p:nvSpPr>
          <p:cNvPr id="29" name="TextBox 28"/>
          <p:cNvSpPr txBox="1"/>
          <p:nvPr/>
        </p:nvSpPr>
        <p:spPr>
          <a:xfrm flipH="1">
            <a:off x="6318321" y="1855998"/>
            <a:ext cx="2064933" cy="461665"/>
          </a:xfrm>
          <a:prstGeom prst="rect">
            <a:avLst/>
          </a:prstGeom>
          <a:noFill/>
        </p:spPr>
        <p:txBody>
          <a:bodyPr wrap="square" rtlCol="0">
            <a:spAutoFit/>
          </a:bodyPr>
          <a:lstStyle/>
          <a:p>
            <a:r>
              <a:rPr lang="en-GB" sz="2400" dirty="0">
                <a:solidFill>
                  <a:schemeClr val="accent1">
                    <a:lumMod val="60000"/>
                    <a:lumOff val="40000"/>
                  </a:schemeClr>
                </a:solidFill>
              </a:rPr>
              <a:t>Teacher </a:t>
            </a:r>
            <a:r>
              <a:rPr lang="en-GB" sz="2400" dirty="0"/>
              <a:t> </a:t>
            </a:r>
            <a:r>
              <a:rPr lang="en-GB" sz="1350" dirty="0"/>
              <a:t> </a:t>
            </a:r>
          </a:p>
        </p:txBody>
      </p:sp>
      <p:sp>
        <p:nvSpPr>
          <p:cNvPr id="30" name="TextBox 29"/>
          <p:cNvSpPr txBox="1"/>
          <p:nvPr/>
        </p:nvSpPr>
        <p:spPr>
          <a:xfrm flipH="1">
            <a:off x="7043172" y="4713363"/>
            <a:ext cx="1817372" cy="461665"/>
          </a:xfrm>
          <a:prstGeom prst="rect">
            <a:avLst/>
          </a:prstGeom>
          <a:noFill/>
        </p:spPr>
        <p:txBody>
          <a:bodyPr wrap="square" rtlCol="0">
            <a:spAutoFit/>
          </a:bodyPr>
          <a:lstStyle/>
          <a:p>
            <a:r>
              <a:rPr lang="en-GB" sz="2400" dirty="0">
                <a:solidFill>
                  <a:schemeClr val="accent3">
                    <a:lumMod val="75000"/>
                  </a:schemeClr>
                </a:solidFill>
              </a:rPr>
              <a:t>Facilitator </a:t>
            </a:r>
            <a:endParaRPr lang="en-GB" sz="1350" dirty="0">
              <a:solidFill>
                <a:schemeClr val="accent3">
                  <a:lumMod val="75000"/>
                </a:schemeClr>
              </a:solidFill>
            </a:endParaRPr>
          </a:p>
        </p:txBody>
      </p:sp>
    </p:spTree>
    <p:extLst>
      <p:ext uri="{BB962C8B-B14F-4D97-AF65-F5344CB8AC3E}">
        <p14:creationId xmlns:p14="http://schemas.microsoft.com/office/powerpoint/2010/main" val="192394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3"/>
                                        </p:tgtEl>
                                        <p:attrNameLst>
                                          <p:attrName>style.visibility</p:attrName>
                                        </p:attrNameLst>
                                      </p:cBhvr>
                                      <p:to>
                                        <p:strVal val="visible"/>
                                      </p:to>
                                    </p:set>
                                    <p:anim calcmode="lin" valueType="num">
                                      <p:cBhvr additive="base">
                                        <p:cTn id="55" dur="500" fill="hold"/>
                                        <p:tgtEl>
                                          <p:spTgt spid="33"/>
                                        </p:tgtEl>
                                        <p:attrNameLst>
                                          <p:attrName>ppt_x</p:attrName>
                                        </p:attrNameLst>
                                      </p:cBhvr>
                                      <p:tavLst>
                                        <p:tav tm="0">
                                          <p:val>
                                            <p:strVal val="#ppt_x"/>
                                          </p:val>
                                        </p:tav>
                                        <p:tav tm="100000">
                                          <p:val>
                                            <p:strVal val="#ppt_x"/>
                                          </p:val>
                                        </p:tav>
                                      </p:tavLst>
                                    </p:anim>
                                    <p:anim calcmode="lin" valueType="num">
                                      <p:cBhvr additive="base">
                                        <p:cTn id="56"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20" grpId="0"/>
      <p:bldP spid="21" grpId="0"/>
      <p:bldP spid="22" grpId="0"/>
      <p:bldP spid="23" grpId="0"/>
      <p:bldP spid="24" grpId="0"/>
      <p:bldP spid="25" grpId="0"/>
      <p:bldP spid="26" grpId="0"/>
      <p:bldP spid="27" grpId="0"/>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548780"/>
            <a:ext cx="8241158" cy="4256483"/>
          </a:xfrm>
        </p:spPr>
        <p:txBody>
          <a:bodyPr>
            <a:normAutofit/>
          </a:bodyPr>
          <a:lstStyle/>
          <a:p>
            <a:pPr marL="257175" indent="-257175">
              <a:buFont typeface="Wingdings" panose="05000000000000000000" pitchFamily="2" charset="2"/>
              <a:buChar char="q"/>
            </a:pPr>
            <a:r>
              <a:rPr lang="en-GB" sz="2000" dirty="0">
                <a:latin typeface="Arial" panose="020B0604020202020204" pitchFamily="34" charset="0"/>
                <a:cs typeface="Arial" panose="020B0604020202020204" pitchFamily="34" charset="0"/>
              </a:rPr>
              <a:t>Contributing to the next generation of social workers </a:t>
            </a:r>
          </a:p>
          <a:p>
            <a:pPr marL="257175" indent="-257175">
              <a:buFont typeface="Wingdings" panose="05000000000000000000" pitchFamily="2" charset="2"/>
              <a:buChar char="q"/>
            </a:pPr>
            <a:endParaRPr lang="en-GB" sz="2000" dirty="0">
              <a:latin typeface="Arial" panose="020B0604020202020204" pitchFamily="34" charset="0"/>
              <a:cs typeface="Arial" panose="020B0604020202020204" pitchFamily="34" charset="0"/>
            </a:endParaRPr>
          </a:p>
          <a:p>
            <a:pPr marL="257175" indent="-257175">
              <a:buFont typeface="Wingdings" panose="05000000000000000000" pitchFamily="2" charset="2"/>
              <a:buChar char="q"/>
            </a:pPr>
            <a:r>
              <a:rPr lang="en-GB" sz="2000" dirty="0">
                <a:latin typeface="Arial" panose="020B0604020202020204" pitchFamily="34" charset="0"/>
                <a:cs typeface="Arial" panose="020B0604020202020204" pitchFamily="34" charset="0"/>
              </a:rPr>
              <a:t>Placement most influential part of social worker training </a:t>
            </a:r>
          </a:p>
          <a:p>
            <a:pPr marL="257175" indent="-257175">
              <a:buFont typeface="Wingdings" panose="05000000000000000000" pitchFamily="2" charset="2"/>
              <a:buChar char="q"/>
            </a:pPr>
            <a:endParaRPr lang="en-GB" sz="2000" dirty="0">
              <a:latin typeface="Arial" panose="020B0604020202020204" pitchFamily="34" charset="0"/>
              <a:cs typeface="Arial" panose="020B0604020202020204" pitchFamily="34" charset="0"/>
            </a:endParaRPr>
          </a:p>
          <a:p>
            <a:pPr marL="257175" indent="-257175">
              <a:buFont typeface="Wingdings" panose="05000000000000000000" pitchFamily="2" charset="2"/>
              <a:buChar char="q"/>
            </a:pPr>
            <a:r>
              <a:rPr lang="en-GB" sz="2000" dirty="0">
                <a:latin typeface="Arial" panose="020B0604020202020204" pitchFamily="34" charset="0"/>
                <a:cs typeface="Arial" panose="020B0604020202020204" pitchFamily="34" charset="0"/>
              </a:rPr>
              <a:t>Opportunity to study again: space to learn and reflect</a:t>
            </a:r>
          </a:p>
          <a:p>
            <a:endParaRPr lang="en-GB" sz="2000" dirty="0">
              <a:latin typeface="Arial" panose="020B0604020202020204" pitchFamily="34" charset="0"/>
              <a:cs typeface="Arial" panose="020B0604020202020204" pitchFamily="34" charset="0"/>
            </a:endParaRPr>
          </a:p>
          <a:p>
            <a:pPr marL="257175" indent="-257175">
              <a:buFont typeface="Wingdings" panose="05000000000000000000" pitchFamily="2" charset="2"/>
              <a:buChar char="q"/>
            </a:pPr>
            <a:r>
              <a:rPr lang="en-GB" sz="2000" dirty="0">
                <a:latin typeface="Arial" panose="020B0604020202020204" pitchFamily="34" charset="0"/>
                <a:cs typeface="Arial" panose="020B0604020202020204" pitchFamily="34" charset="0"/>
              </a:rPr>
              <a:t>Experience of teaching, assessing and supervising </a:t>
            </a:r>
          </a:p>
          <a:p>
            <a:endParaRPr lang="en-GB" sz="2000" dirty="0">
              <a:latin typeface="Arial" panose="020B0604020202020204" pitchFamily="34" charset="0"/>
              <a:cs typeface="Arial" panose="020B0604020202020204" pitchFamily="34" charset="0"/>
            </a:endParaRPr>
          </a:p>
          <a:p>
            <a:pPr marL="257175" indent="-257175">
              <a:buFont typeface="Wingdings" panose="05000000000000000000" pitchFamily="2" charset="2"/>
              <a:buChar char="q"/>
            </a:pPr>
            <a:r>
              <a:rPr lang="en-GB" sz="2000" dirty="0">
                <a:latin typeface="Arial" panose="020B0604020202020204" pitchFamily="34" charset="0"/>
                <a:cs typeface="Arial" panose="020B0604020202020204" pitchFamily="34" charset="0"/>
              </a:rPr>
              <a:t>Contributes to fostering of a learning culture </a:t>
            </a:r>
          </a:p>
          <a:p>
            <a:pPr marL="257175" indent="-257175">
              <a:buFont typeface="Wingdings" panose="05000000000000000000" pitchFamily="2" charset="2"/>
              <a:buChar char="q"/>
            </a:pPr>
            <a:endParaRPr lang="en-GB" sz="2000" dirty="0">
              <a:latin typeface="Arial" panose="020B0604020202020204" pitchFamily="34" charset="0"/>
              <a:cs typeface="Arial" panose="020B0604020202020204" pitchFamily="34" charset="0"/>
            </a:endParaRPr>
          </a:p>
          <a:p>
            <a:pPr marL="257175" indent="-257175">
              <a:buFont typeface="Wingdings" panose="05000000000000000000" pitchFamily="2" charset="2"/>
              <a:buChar char="q"/>
            </a:pPr>
            <a:r>
              <a:rPr lang="en-GB" sz="2000" dirty="0">
                <a:latin typeface="Arial" panose="020B0604020202020204" pitchFamily="34" charset="0"/>
                <a:cs typeface="Arial" panose="020B0604020202020204" pitchFamily="34" charset="0"/>
              </a:rPr>
              <a:t>Money! </a:t>
            </a:r>
          </a:p>
          <a:p>
            <a:endParaRPr lang="en-GB" dirty="0"/>
          </a:p>
        </p:txBody>
      </p:sp>
      <p:sp>
        <p:nvSpPr>
          <p:cNvPr id="3" name="Title 2"/>
          <p:cNvSpPr>
            <a:spLocks noGrp="1"/>
          </p:cNvSpPr>
          <p:nvPr>
            <p:ph type="title"/>
          </p:nvPr>
        </p:nvSpPr>
        <p:spPr>
          <a:xfrm>
            <a:off x="313840" y="391669"/>
            <a:ext cx="8229600" cy="857250"/>
          </a:xfrm>
        </p:spPr>
        <p:txBody>
          <a:bodyPr/>
          <a:lstStyle/>
          <a:p>
            <a:r>
              <a:rPr lang="en-GB" b="1" dirty="0">
                <a:latin typeface="Arial" panose="020B0604020202020204" pitchFamily="34" charset="0"/>
                <a:cs typeface="Arial" panose="020B0604020202020204" pitchFamily="34" charset="0"/>
              </a:rPr>
              <a:t>What’s in it for me?</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9712" y="5373216"/>
            <a:ext cx="1790582" cy="1174348"/>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4288" y="3677021"/>
            <a:ext cx="1607344" cy="1607344"/>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44008" y="5338883"/>
            <a:ext cx="2071688" cy="1243013"/>
          </a:xfrm>
          <a:prstGeom prst="rect">
            <a:avLst/>
          </a:prstGeom>
        </p:spPr>
      </p:pic>
    </p:spTree>
    <p:extLst>
      <p:ext uri="{BB962C8B-B14F-4D97-AF65-F5344CB8AC3E}">
        <p14:creationId xmlns:p14="http://schemas.microsoft.com/office/powerpoint/2010/main" val="3837060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F24C00-6475-4534-A521-05E09D893997}"/>
              </a:ext>
            </a:extLst>
          </p:cNvPr>
          <p:cNvSpPr>
            <a:spLocks noGrp="1"/>
          </p:cNvSpPr>
          <p:nvPr>
            <p:ph idx="1"/>
          </p:nvPr>
        </p:nvSpPr>
        <p:spPr>
          <a:xfrm>
            <a:off x="628650" y="1825625"/>
            <a:ext cx="7886700" cy="3907631"/>
          </a:xfrm>
        </p:spPr>
        <p:txBody>
          <a:bodyPr/>
          <a:lstStyle/>
          <a:p>
            <a:endParaRPr lang="en-GB" dirty="0"/>
          </a:p>
        </p:txBody>
      </p:sp>
      <p:pic>
        <p:nvPicPr>
          <p:cNvPr id="5" name="Picture 4">
            <a:extLst>
              <a:ext uri="{FF2B5EF4-FFF2-40B4-BE49-F238E27FC236}">
                <a16:creationId xmlns:a16="http://schemas.microsoft.com/office/drawing/2014/main" id="{A6486CD1-79E3-4760-8299-BB5FA8316BF7}"/>
              </a:ext>
            </a:extLst>
          </p:cNvPr>
          <p:cNvPicPr>
            <a:picLocks noChangeAspect="1"/>
          </p:cNvPicPr>
          <p:nvPr/>
        </p:nvPicPr>
        <p:blipFill>
          <a:blip r:embed="rId3"/>
          <a:stretch>
            <a:fillRect/>
          </a:stretch>
        </p:blipFill>
        <p:spPr>
          <a:xfrm>
            <a:off x="-1" y="0"/>
            <a:ext cx="9263849" cy="5293311"/>
          </a:xfrm>
          <a:prstGeom prst="rect">
            <a:avLst/>
          </a:prstGeom>
        </p:spPr>
      </p:pic>
    </p:spTree>
    <p:extLst>
      <p:ext uri="{BB962C8B-B14F-4D97-AF65-F5344CB8AC3E}">
        <p14:creationId xmlns:p14="http://schemas.microsoft.com/office/powerpoint/2010/main" val="3790143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375" y="1514203"/>
            <a:ext cx="8766938" cy="4233063"/>
          </a:xfrm>
        </p:spPr>
        <p:txBody>
          <a:bodyPr>
            <a:normAutofit fontScale="77500" lnSpcReduction="20000"/>
          </a:bodyPr>
          <a:lstStyle/>
          <a:p>
            <a:r>
              <a:rPr lang="en-GB" sz="2600" dirty="0">
                <a:latin typeface="Arial" panose="020B0604020202020204" pitchFamily="34" charset="0"/>
                <a:cs typeface="Arial" panose="020B0604020202020204" pitchFamily="34" charset="0"/>
              </a:rPr>
              <a:t>Induction</a:t>
            </a:r>
          </a:p>
          <a:p>
            <a:r>
              <a:rPr lang="en-GB" sz="2600" dirty="0">
                <a:latin typeface="Arial" panose="020B0604020202020204" pitchFamily="34" charset="0"/>
                <a:cs typeface="Arial" panose="020B0604020202020204" pitchFamily="34" charset="0"/>
              </a:rPr>
              <a:t>Weekly supervision of 1.5 hours </a:t>
            </a:r>
          </a:p>
          <a:p>
            <a:r>
              <a:rPr lang="en-GB" sz="2600" dirty="0">
                <a:latin typeface="Arial" panose="020B0604020202020204" pitchFamily="34" charset="0"/>
                <a:cs typeface="Arial" panose="020B0604020202020204" pitchFamily="34" charset="0"/>
              </a:rPr>
              <a:t>Providing a learning space and reflective environment</a:t>
            </a:r>
          </a:p>
          <a:p>
            <a:r>
              <a:rPr lang="en-GB" sz="2600" dirty="0">
                <a:latin typeface="Arial" panose="020B0604020202020204" pitchFamily="34" charset="0"/>
                <a:cs typeface="Arial" panose="020B0604020202020204" pitchFamily="34" charset="0"/>
              </a:rPr>
              <a:t>Allocate work to the student to support achievement of learning objectives </a:t>
            </a:r>
          </a:p>
          <a:p>
            <a:r>
              <a:rPr lang="en-GB" sz="2600" dirty="0">
                <a:latin typeface="Arial" panose="020B0604020202020204" pitchFamily="34" charset="0"/>
                <a:cs typeface="Arial" panose="020B0604020202020204" pitchFamily="34" charset="0"/>
              </a:rPr>
              <a:t>Provide regular feedback to the student </a:t>
            </a:r>
          </a:p>
          <a:p>
            <a:r>
              <a:rPr lang="en-GB" sz="2600" dirty="0">
                <a:latin typeface="Arial" panose="020B0604020202020204" pitchFamily="34" charset="0"/>
                <a:cs typeface="Arial" panose="020B0604020202020204" pitchFamily="34" charset="0"/>
              </a:rPr>
              <a:t>Completing the Pan London placement documentation using the PCF,</a:t>
            </a:r>
          </a:p>
          <a:p>
            <a:pPr marL="0" indent="0">
              <a:buNone/>
            </a:pPr>
            <a:r>
              <a:rPr lang="en-GB" sz="2600" dirty="0">
                <a:latin typeface="Arial" panose="020B0604020202020204" pitchFamily="34" charset="0"/>
                <a:cs typeface="Arial" panose="020B0604020202020204" pitchFamily="34" charset="0"/>
              </a:rPr>
              <a:t>   including:</a:t>
            </a:r>
          </a:p>
          <a:p>
            <a:pPr lvl="3"/>
            <a:r>
              <a:rPr lang="en-GB" sz="2600" dirty="0">
                <a:latin typeface="Arial" panose="020B0604020202020204" pitchFamily="34" charset="0"/>
                <a:cs typeface="Arial" panose="020B0604020202020204" pitchFamily="34" charset="0"/>
              </a:rPr>
              <a:t>practice learning agreement </a:t>
            </a:r>
          </a:p>
          <a:p>
            <a:pPr lvl="3"/>
            <a:r>
              <a:rPr lang="en-GB" sz="2600" dirty="0">
                <a:latin typeface="Arial" panose="020B0604020202020204" pitchFamily="34" charset="0"/>
                <a:cs typeface="Arial" panose="020B0604020202020204" pitchFamily="34" charset="0"/>
              </a:rPr>
              <a:t>midway report </a:t>
            </a:r>
          </a:p>
          <a:p>
            <a:pPr lvl="3"/>
            <a:r>
              <a:rPr lang="en-GB" sz="2600" dirty="0">
                <a:latin typeface="Arial" panose="020B0604020202020204" pitchFamily="34" charset="0"/>
                <a:cs typeface="Arial" panose="020B0604020202020204" pitchFamily="34" charset="0"/>
              </a:rPr>
              <a:t>final report </a:t>
            </a:r>
          </a:p>
          <a:p>
            <a:pPr lvl="3"/>
            <a:r>
              <a:rPr lang="en-GB" sz="2600" dirty="0">
                <a:latin typeface="Arial" panose="020B0604020202020204" pitchFamily="34" charset="0"/>
                <a:cs typeface="Arial" panose="020B0604020202020204" pitchFamily="34" charset="0"/>
              </a:rPr>
              <a:t>observations of practice </a:t>
            </a:r>
          </a:p>
          <a:p>
            <a:pPr lvl="3"/>
            <a:endParaRPr lang="en-GB" sz="2600" dirty="0">
              <a:latin typeface="Arial" panose="020B0604020202020204" pitchFamily="34" charset="0"/>
              <a:cs typeface="Arial" panose="020B0604020202020204" pitchFamily="34" charset="0"/>
            </a:endParaRPr>
          </a:p>
          <a:p>
            <a:r>
              <a:rPr lang="en-GB" sz="2600" dirty="0">
                <a:latin typeface="Arial" panose="020B0604020202020204" pitchFamily="34" charset="0"/>
                <a:cs typeface="Arial" panose="020B0604020202020204" pitchFamily="34" charset="0"/>
              </a:rPr>
              <a:t>Academic requirements if undertaking PE qualification</a:t>
            </a:r>
          </a:p>
          <a:p>
            <a:endParaRPr lang="en-GB" dirty="0"/>
          </a:p>
          <a:p>
            <a:endParaRPr lang="en-GB" dirty="0"/>
          </a:p>
        </p:txBody>
      </p:sp>
      <p:sp>
        <p:nvSpPr>
          <p:cNvPr id="3" name="Title 2"/>
          <p:cNvSpPr>
            <a:spLocks noGrp="1"/>
          </p:cNvSpPr>
          <p:nvPr>
            <p:ph type="title"/>
          </p:nvPr>
        </p:nvSpPr>
        <p:spPr>
          <a:xfrm>
            <a:off x="114172" y="188640"/>
            <a:ext cx="8766938" cy="1325563"/>
          </a:xfrm>
        </p:spPr>
        <p:txBody>
          <a:bodyPr>
            <a:normAutofit/>
          </a:bodyPr>
          <a:lstStyle/>
          <a:p>
            <a:r>
              <a:rPr lang="en-GB" sz="3000" b="1" dirty="0">
                <a:latin typeface="Arial" panose="020B0604020202020204" pitchFamily="34" charset="0"/>
                <a:cs typeface="Arial" panose="020B0604020202020204" pitchFamily="34" charset="0"/>
              </a:rPr>
              <a:t>What is expected of me when I have a student?</a:t>
            </a:r>
          </a:p>
        </p:txBody>
      </p:sp>
    </p:spTree>
    <p:extLst>
      <p:ext uri="{BB962C8B-B14F-4D97-AF65-F5344CB8AC3E}">
        <p14:creationId xmlns:p14="http://schemas.microsoft.com/office/powerpoint/2010/main" val="3247469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49" y="1628800"/>
            <a:ext cx="8719719" cy="5373215"/>
          </a:xfrm>
        </p:spPr>
        <p:txBody>
          <a:bodyPr>
            <a:normAutofit fontScale="40000" lnSpcReduction="20000"/>
          </a:bodyPr>
          <a:lstStyle/>
          <a:p>
            <a:r>
              <a:rPr lang="en-GB" sz="6200" dirty="0">
                <a:latin typeface="Arial" panose="020B0604020202020204" pitchFamily="34" charset="0"/>
                <a:cs typeface="Arial" panose="020B0604020202020204" pitchFamily="34" charset="0"/>
              </a:rPr>
              <a:t>Minimum requirements for practice education</a:t>
            </a:r>
          </a:p>
          <a:p>
            <a:endParaRPr lang="en-GB" sz="6200" dirty="0">
              <a:latin typeface="Arial" panose="020B0604020202020204" pitchFamily="34" charset="0"/>
              <a:cs typeface="Arial" panose="020B0604020202020204" pitchFamily="34" charset="0"/>
            </a:endParaRPr>
          </a:p>
          <a:p>
            <a:pPr lvl="0"/>
            <a:r>
              <a:rPr lang="en-GB" sz="6200" dirty="0">
                <a:latin typeface="Arial" panose="020B0604020202020204" pitchFamily="34" charset="0"/>
                <a:cs typeface="Arial" panose="020B0604020202020204" pitchFamily="34" charset="0"/>
              </a:rPr>
              <a:t>Two stages of progression to practice education:</a:t>
            </a:r>
          </a:p>
          <a:p>
            <a:endParaRPr lang="en-GB" sz="6200" b="1" dirty="0">
              <a:latin typeface="Arial" panose="020B0604020202020204" pitchFamily="34" charset="0"/>
              <a:cs typeface="Arial" panose="020B0604020202020204" pitchFamily="34" charset="0"/>
            </a:endParaRPr>
          </a:p>
          <a:p>
            <a:pPr marL="342900" lvl="1" indent="0">
              <a:buNone/>
            </a:pPr>
            <a:r>
              <a:rPr lang="en-GB" sz="5900" b="1" dirty="0">
                <a:latin typeface="Arial" panose="020B0604020202020204" pitchFamily="34" charset="0"/>
                <a:cs typeface="Arial" panose="020B0604020202020204" pitchFamily="34" charset="0"/>
              </a:rPr>
              <a:t>Stage 1 PEs </a:t>
            </a:r>
            <a:r>
              <a:rPr lang="en-GB" sz="5900" dirty="0">
                <a:latin typeface="Arial" panose="020B0604020202020204" pitchFamily="34" charset="0"/>
                <a:cs typeface="Arial" panose="020B0604020202020204" pitchFamily="34" charset="0"/>
              </a:rPr>
              <a:t>can supervise, teach and assess students on their first placements; they may contribute to the last placement, but they should not take full responsibility for the assessment of a student as fit to practice at the point of qualification.    </a:t>
            </a:r>
          </a:p>
          <a:p>
            <a:pPr marL="0" indent="0">
              <a:buNone/>
            </a:pPr>
            <a:r>
              <a:rPr lang="en-GB" sz="6200" dirty="0">
                <a:latin typeface="Arial" panose="020B0604020202020204" pitchFamily="34" charset="0"/>
                <a:cs typeface="Arial" panose="020B0604020202020204" pitchFamily="34" charset="0"/>
              </a:rPr>
              <a:t>                </a:t>
            </a:r>
          </a:p>
          <a:p>
            <a:pPr marL="342900" lvl="1" indent="0">
              <a:buNone/>
            </a:pPr>
            <a:r>
              <a:rPr lang="en-GB" sz="5900" b="1" dirty="0">
                <a:latin typeface="Arial" panose="020B0604020202020204" pitchFamily="34" charset="0"/>
                <a:cs typeface="Arial" panose="020B0604020202020204" pitchFamily="34" charset="0"/>
              </a:rPr>
              <a:t>Stage 2 PEs </a:t>
            </a:r>
            <a:r>
              <a:rPr lang="en-GB" sz="5900" dirty="0">
                <a:latin typeface="Arial" panose="020B0604020202020204" pitchFamily="34" charset="0"/>
                <a:cs typeface="Arial" panose="020B0604020202020204" pitchFamily="34" charset="0"/>
              </a:rPr>
              <a:t>can supervise, teach and assess students up to and including the last placement and have the authority to recommend that social work students are fit to practice at the point of qualification.  </a:t>
            </a:r>
          </a:p>
          <a:p>
            <a:pPr lvl="1"/>
            <a:endParaRPr lang="en-GB" sz="5900" b="1" dirty="0">
              <a:latin typeface="Arial" panose="020B0604020202020204" pitchFamily="34" charset="0"/>
              <a:cs typeface="Arial" panose="020B0604020202020204" pitchFamily="34" charset="0"/>
            </a:endParaRPr>
          </a:p>
          <a:p>
            <a:r>
              <a:rPr lang="en-GB" sz="6200" dirty="0">
                <a:latin typeface="Arial" panose="020B0604020202020204" pitchFamily="34" charset="0"/>
                <a:cs typeface="Arial" panose="020B0604020202020204" pitchFamily="34" charset="0"/>
              </a:rPr>
              <a:t>Usually completed over 2 years with 2 learners (but fast-track / combination courses are available)</a:t>
            </a:r>
          </a:p>
          <a:p>
            <a:endParaRPr lang="en-GB" sz="6200" b="1" dirty="0">
              <a:latin typeface="Arial" panose="020B0604020202020204" pitchFamily="34" charset="0"/>
              <a:cs typeface="Arial" panose="020B0604020202020204" pitchFamily="34" charset="0"/>
            </a:endParaRPr>
          </a:p>
          <a:p>
            <a:endParaRPr lang="en-GB" sz="8000" b="1"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179512" y="365127"/>
            <a:ext cx="9073008" cy="1119658"/>
          </a:xfrm>
        </p:spPr>
        <p:txBody>
          <a:bodyPr/>
          <a:lstStyle/>
          <a:p>
            <a:r>
              <a:rPr lang="en-GB" b="1" dirty="0">
                <a:latin typeface="Arial" panose="020B0604020202020204" pitchFamily="34" charset="0"/>
                <a:cs typeface="Arial" panose="020B0604020202020204" pitchFamily="34" charset="0"/>
              </a:rPr>
              <a:t>Practice Education Professional Standards (PEPS) </a:t>
            </a:r>
          </a:p>
        </p:txBody>
      </p:sp>
    </p:spTree>
    <p:extLst>
      <p:ext uri="{BB962C8B-B14F-4D97-AF65-F5344CB8AC3E}">
        <p14:creationId xmlns:p14="http://schemas.microsoft.com/office/powerpoint/2010/main" val="782137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7B36D-2B3A-EBC7-3227-FD137BF92E32}"/>
              </a:ext>
            </a:extLst>
          </p:cNvPr>
          <p:cNvSpPr>
            <a:spLocks noGrp="1"/>
          </p:cNvSpPr>
          <p:nvPr>
            <p:ph type="title"/>
          </p:nvPr>
        </p:nvSpPr>
        <p:spPr/>
        <p:txBody>
          <a:bodyPr/>
          <a:lstStyle/>
          <a:p>
            <a:r>
              <a:rPr lang="en-GB" b="1" dirty="0"/>
              <a:t>Universities courses </a:t>
            </a:r>
          </a:p>
        </p:txBody>
      </p:sp>
      <p:sp>
        <p:nvSpPr>
          <p:cNvPr id="3" name="Content Placeholder 2">
            <a:extLst>
              <a:ext uri="{FF2B5EF4-FFF2-40B4-BE49-F238E27FC236}">
                <a16:creationId xmlns:a16="http://schemas.microsoft.com/office/drawing/2014/main" id="{3194B22A-DE0E-7B6B-B0D1-1E456069F94E}"/>
              </a:ext>
            </a:extLst>
          </p:cNvPr>
          <p:cNvSpPr>
            <a:spLocks noGrp="1"/>
          </p:cNvSpPr>
          <p:nvPr>
            <p:ph idx="1"/>
          </p:nvPr>
        </p:nvSpPr>
        <p:spPr/>
        <p:txBody>
          <a:bodyPr/>
          <a:lstStyle/>
          <a:p>
            <a:r>
              <a:rPr lang="en-GB" dirty="0"/>
              <a:t>Royal Holloway</a:t>
            </a:r>
          </a:p>
          <a:p>
            <a:r>
              <a:rPr lang="en-GB" dirty="0"/>
              <a:t>London Met</a:t>
            </a:r>
          </a:p>
          <a:p>
            <a:r>
              <a:rPr lang="en-GB" dirty="0"/>
              <a:t>Middlesex </a:t>
            </a:r>
          </a:p>
          <a:p>
            <a:endParaRPr lang="en-GB" dirty="0"/>
          </a:p>
          <a:p>
            <a:r>
              <a:rPr lang="en-GB" dirty="0"/>
              <a:t>Other in special circumstances</a:t>
            </a:r>
          </a:p>
        </p:txBody>
      </p:sp>
    </p:spTree>
    <p:extLst>
      <p:ext uri="{BB962C8B-B14F-4D97-AF65-F5344CB8AC3E}">
        <p14:creationId xmlns:p14="http://schemas.microsoft.com/office/powerpoint/2010/main" val="3961390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684417" y="2302709"/>
            <a:ext cx="4023360" cy="3040912"/>
          </a:xfrm>
          <a:prstGeom prst="rect">
            <a:avLst/>
          </a:prstGeom>
          <a:ln>
            <a:noFill/>
          </a:ln>
          <a:effectLst>
            <a:softEdge rad="112500"/>
          </a:effectLst>
        </p:spPr>
      </p:pic>
      <p:sp>
        <p:nvSpPr>
          <p:cNvPr id="3" name="Title 2"/>
          <p:cNvSpPr>
            <a:spLocks noGrp="1"/>
          </p:cNvSpPr>
          <p:nvPr>
            <p:ph type="title"/>
          </p:nvPr>
        </p:nvSpPr>
        <p:spPr>
          <a:xfrm>
            <a:off x="179512" y="764704"/>
            <a:ext cx="6958367" cy="884770"/>
          </a:xfrm>
        </p:spPr>
        <p:txBody>
          <a:bodyPr/>
          <a:lstStyle/>
          <a:p>
            <a:pPr algn="ctr"/>
            <a:r>
              <a:rPr lang="en-GB" b="1" dirty="0">
                <a:latin typeface="Arial" panose="020B0604020202020204" pitchFamily="34" charset="0"/>
                <a:cs typeface="Arial" panose="020B0604020202020204" pitchFamily="34" charset="0"/>
              </a:rPr>
              <a:t>What questions do you have?</a:t>
            </a:r>
            <a:endParaRPr lang="en-GB"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2373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667E9216EAA59498F344A5AF504A779" ma:contentTypeVersion="13" ma:contentTypeDescription="Create a new document." ma:contentTypeScope="" ma:versionID="c7de4e469966a81959228c645854547b">
  <xsd:schema xmlns:xsd="http://www.w3.org/2001/XMLSchema" xmlns:xs="http://www.w3.org/2001/XMLSchema" xmlns:p="http://schemas.microsoft.com/office/2006/metadata/properties" xmlns:ns3="89c38168-d8f7-42d9-934c-dab4bcd87bef" xmlns:ns4="bf582c59-5afd-49c2-bde3-e5c6a69dfaf9" targetNamespace="http://schemas.microsoft.com/office/2006/metadata/properties" ma:root="true" ma:fieldsID="313b52bb3fa1f56ec5316d1e3dad52a2" ns3:_="" ns4:_="">
    <xsd:import namespace="89c38168-d8f7-42d9-934c-dab4bcd87bef"/>
    <xsd:import namespace="bf582c59-5afd-49c2-bde3-e5c6a69dfaf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c38168-d8f7-42d9-934c-dab4bcd87b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582c59-5afd-49c2-bde3-e5c6a69dfaf9"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584F62-157F-46D3-8FCA-72502753E5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c38168-d8f7-42d9-934c-dab4bcd87bef"/>
    <ds:schemaRef ds:uri="bf582c59-5afd-49c2-bde3-e5c6a69dfa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B790AE-0711-4CAB-8842-D3B673D5BCC8}">
  <ds:schemaRefs>
    <ds:schemaRef ds:uri="http://schemas.microsoft.com/office/2006/metadata/properties"/>
    <ds:schemaRef ds:uri="http://purl.org/dc/dcmitype/"/>
    <ds:schemaRef ds:uri="http://purl.org/dc/elements/1.1/"/>
    <ds:schemaRef ds:uri="http://schemas.openxmlformats.org/package/2006/metadata/core-properties"/>
    <ds:schemaRef ds:uri="http://schemas.microsoft.com/office/2006/documentManagement/types"/>
    <ds:schemaRef ds:uri="89c38168-d8f7-42d9-934c-dab4bcd87bef"/>
    <ds:schemaRef ds:uri="http://purl.org/dc/terms/"/>
    <ds:schemaRef ds:uri="http://schemas.microsoft.com/office/infopath/2007/PartnerControls"/>
    <ds:schemaRef ds:uri="bf582c59-5afd-49c2-bde3-e5c6a69dfaf9"/>
    <ds:schemaRef ds:uri="http://www.w3.org/XML/1998/namespace"/>
  </ds:schemaRefs>
</ds:datastoreItem>
</file>

<file path=customXml/itemProps3.xml><?xml version="1.0" encoding="utf-8"?>
<ds:datastoreItem xmlns:ds="http://schemas.openxmlformats.org/officeDocument/2006/customXml" ds:itemID="{46D2463F-8A59-4E4C-B4F9-011C1FF44F4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49573</TotalTime>
  <Words>345</Words>
  <Application>Microsoft Office PowerPoint</Application>
  <PresentationFormat>On-screen Show (4:3)</PresentationFormat>
  <Paragraphs>79</Paragraphs>
  <Slides>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Century Gothic</vt:lpstr>
      <vt:lpstr>Comic Sans MS</vt:lpstr>
      <vt:lpstr>Wingdings</vt:lpstr>
      <vt:lpstr>Office Theme</vt:lpstr>
      <vt:lpstr>WELCOME   Practice Education Course Briefing </vt:lpstr>
      <vt:lpstr>PowerPoint Presentation</vt:lpstr>
      <vt:lpstr>What is the role of the practice educator?</vt:lpstr>
      <vt:lpstr>What’s in it for me?</vt:lpstr>
      <vt:lpstr>PowerPoint Presentation</vt:lpstr>
      <vt:lpstr>What is expected of me when I have a student?</vt:lpstr>
      <vt:lpstr>Practice Education Professional Standards (PEPS) </vt:lpstr>
      <vt:lpstr>Universities courses </vt:lpstr>
      <vt:lpstr>What questions do you have?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dc:creator>
  <cp:lastModifiedBy>Sally Nieman</cp:lastModifiedBy>
  <cp:revision>74</cp:revision>
  <dcterms:created xsi:type="dcterms:W3CDTF">2011-10-15T11:44:01Z</dcterms:created>
  <dcterms:modified xsi:type="dcterms:W3CDTF">2024-06-06T12:12:28Z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0x0101002667E9216EAA59498F344A5AF504A779</vt:lpwstr>
  </property>
</Properties>
</file>