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4" d="100"/>
          <a:sy n="74" d="100"/>
        </p:scale>
        <p:origin x="3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C6EE3-4172-1A53-A85E-1C70AEF135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353519-F1A3-868E-B931-D2DE132EAB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005FE7-6501-BE01-F871-E156EC74359A}"/>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20CCBAFB-7315-DCD4-9089-FE8366BB26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76B947-BEC1-ADA7-9C61-75F9C41F2C08}"/>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28306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526FD-EC04-DB6E-4C2A-E4C9991D18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FD2E80-4EA3-3637-51C6-0FE208D654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45BB87-A184-9649-666F-5B369559BE38}"/>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A1953651-1C20-C7A2-37F9-8EFDC14124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40CE2B-6299-00F6-7B0F-8EFE566C4266}"/>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1178235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6F004E-31BC-ED6A-F031-CD275289EB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43EF9CC-EE14-8C49-D653-E265901C40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BD27-AA9B-1FC1-951E-501168DEBF45}"/>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16484CCC-82DC-8112-E42D-559ECC6FBA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6335DF-59A9-0546-6573-23CABDD455FD}"/>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846346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7FD5-F29A-30A9-0AE9-C4C46E10922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7B6FC9-599F-94EC-1747-4E877EC774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215F2E-1F96-27A6-A09D-C8D3F0CA9E5F}"/>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36B4796D-979A-8730-0489-4D9A31FF71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0025B5-DEA0-0048-EE61-B26EB8B1600D}"/>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98565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9529A-AE69-E5E6-F21C-A3DAAA8A09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12C174-5952-DDAD-DB08-01EF8D3351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C1F5DD-EBA2-76E2-87F6-9A56F29B2324}"/>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8BF9F953-8D72-7FED-025B-3A898E385C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0389B-79F5-3031-5D02-AB202FFCF2A8}"/>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210257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1D65A-85EE-7348-EC23-6B56E50312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EBFCCD-B093-CE24-68D6-C7B39AC808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228ED5-1D67-E8A9-49F1-9A3946C847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385C611-7F83-2AED-5EA5-B89DFED9FC7F}"/>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6" name="Footer Placeholder 5">
            <a:extLst>
              <a:ext uri="{FF2B5EF4-FFF2-40B4-BE49-F238E27FC236}">
                <a16:creationId xmlns:a16="http://schemas.microsoft.com/office/drawing/2014/main" id="{C9C31078-C45B-70A2-0852-D83B1FCBC0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236B73-2E76-0882-CFE3-E4BE0A7792E8}"/>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564691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922F8-A31A-7A04-1BD6-766710EC66A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5E5A4B-78DE-942D-73CD-E98CD04BF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09EC74-849A-3037-0E02-4FA7C142A5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4C4018-BB77-8405-240C-514C1262DB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A54D45-33EC-8B7A-EE50-F43FB10184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35F713-E5E5-6BB1-080F-5A87B7CCD09D}"/>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8" name="Footer Placeholder 7">
            <a:extLst>
              <a:ext uri="{FF2B5EF4-FFF2-40B4-BE49-F238E27FC236}">
                <a16:creationId xmlns:a16="http://schemas.microsoft.com/office/drawing/2014/main" id="{399D640E-F3E4-9A57-4A83-21045B1999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07B417B-3AB7-84A9-6251-014BC9FD7894}"/>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150442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D711A-3D44-87CF-B083-E03D122366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C5B30DA-4AA1-FF80-A0A8-38A3A156AFB7}"/>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4" name="Footer Placeholder 3">
            <a:extLst>
              <a:ext uri="{FF2B5EF4-FFF2-40B4-BE49-F238E27FC236}">
                <a16:creationId xmlns:a16="http://schemas.microsoft.com/office/drawing/2014/main" id="{65A8B59E-6CB0-188D-14B7-3BC07C149E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42EA80B-FAF0-D21D-BFC5-8EC1E4B40F07}"/>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42317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4928EB-0176-F1A5-9B3D-0A45E3840B34}"/>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3" name="Footer Placeholder 2">
            <a:extLst>
              <a:ext uri="{FF2B5EF4-FFF2-40B4-BE49-F238E27FC236}">
                <a16:creationId xmlns:a16="http://schemas.microsoft.com/office/drawing/2014/main" id="{6645EFD2-8DA0-625E-BEEB-83DE021EA36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1D88AE9-8E94-A681-B8DC-ADC833D5A239}"/>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28218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C56BC-1143-4556-A7EF-14E9E5590A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99F1F80-81B4-D07A-5799-F9301CF5B9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174C2A3-5A2A-5A08-5DC6-07B3D8814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4903B0-BD87-8D3A-78D1-B80D60FF2B68}"/>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6" name="Footer Placeholder 5">
            <a:extLst>
              <a:ext uri="{FF2B5EF4-FFF2-40B4-BE49-F238E27FC236}">
                <a16:creationId xmlns:a16="http://schemas.microsoft.com/office/drawing/2014/main" id="{44DCAF77-B7F8-2FB5-3BE3-4873AF7E84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3A27A3-46BA-0BE5-3AA0-7842B66637E4}"/>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379504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4A92D-389F-D06C-CE6D-63D3A070DD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3A21A9F-E069-5680-355D-607AA5639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EF6734E-EA03-0909-01F1-A291900028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5C08C8-D72F-95FB-5F2B-60440372B6DB}"/>
              </a:ext>
            </a:extLst>
          </p:cNvPr>
          <p:cNvSpPr>
            <a:spLocks noGrp="1"/>
          </p:cNvSpPr>
          <p:nvPr>
            <p:ph type="dt" sz="half" idx="10"/>
          </p:nvPr>
        </p:nvSpPr>
        <p:spPr/>
        <p:txBody>
          <a:bodyPr/>
          <a:lstStyle/>
          <a:p>
            <a:fld id="{0935C637-CDA6-4E69-AC3E-0E2527F3DF70}" type="datetimeFigureOut">
              <a:rPr lang="en-GB" smtClean="0"/>
              <a:t>27/02/2025</a:t>
            </a:fld>
            <a:endParaRPr lang="en-GB"/>
          </a:p>
        </p:txBody>
      </p:sp>
      <p:sp>
        <p:nvSpPr>
          <p:cNvPr id="6" name="Footer Placeholder 5">
            <a:extLst>
              <a:ext uri="{FF2B5EF4-FFF2-40B4-BE49-F238E27FC236}">
                <a16:creationId xmlns:a16="http://schemas.microsoft.com/office/drawing/2014/main" id="{89F6978A-3663-2A7F-56CA-321529CF2D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EB23F5-9FC9-5636-7F1A-37156D54E3A3}"/>
              </a:ext>
            </a:extLst>
          </p:cNvPr>
          <p:cNvSpPr>
            <a:spLocks noGrp="1"/>
          </p:cNvSpPr>
          <p:nvPr>
            <p:ph type="sldNum" sz="quarter" idx="12"/>
          </p:nvPr>
        </p:nvSpPr>
        <p:spPr/>
        <p:txBody>
          <a:bodyPr/>
          <a:lstStyle/>
          <a:p>
            <a:fld id="{B4572376-AA06-4222-B245-5DD9EEE88958}" type="slidenum">
              <a:rPr lang="en-GB" smtClean="0"/>
              <a:t>‹#›</a:t>
            </a:fld>
            <a:endParaRPr lang="en-GB"/>
          </a:p>
        </p:txBody>
      </p:sp>
    </p:spTree>
    <p:extLst>
      <p:ext uri="{BB962C8B-B14F-4D97-AF65-F5344CB8AC3E}">
        <p14:creationId xmlns:p14="http://schemas.microsoft.com/office/powerpoint/2010/main" val="44545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A39A57-39F2-F6AD-19FA-5BDE211058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74DBB7-A046-0AB7-6572-7731AF1422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267A5D-1B79-7160-192F-5127CC778D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35C637-CDA6-4E69-AC3E-0E2527F3DF70}" type="datetimeFigureOut">
              <a:rPr lang="en-GB" smtClean="0"/>
              <a:t>27/02/2025</a:t>
            </a:fld>
            <a:endParaRPr lang="en-GB"/>
          </a:p>
        </p:txBody>
      </p:sp>
      <p:sp>
        <p:nvSpPr>
          <p:cNvPr id="5" name="Footer Placeholder 4">
            <a:extLst>
              <a:ext uri="{FF2B5EF4-FFF2-40B4-BE49-F238E27FC236}">
                <a16:creationId xmlns:a16="http://schemas.microsoft.com/office/drawing/2014/main" id="{2FF1CF8E-98F5-C521-9DAE-5D46417AE8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A53E3D87-93C7-BAE8-7C89-A951A75805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4572376-AA06-4222-B245-5DD9EEE88958}" type="slidenum">
              <a:rPr lang="en-GB" smtClean="0"/>
              <a:t>‹#›</a:t>
            </a:fld>
            <a:endParaRPr lang="en-GB"/>
          </a:p>
        </p:txBody>
      </p:sp>
    </p:spTree>
    <p:extLst>
      <p:ext uri="{BB962C8B-B14F-4D97-AF65-F5344CB8AC3E}">
        <p14:creationId xmlns:p14="http://schemas.microsoft.com/office/powerpoint/2010/main" val="755693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741797-87B6-EA26-8594-7B5FE1FDD4E6}"/>
              </a:ext>
            </a:extLst>
          </p:cNvPr>
          <p:cNvSpPr/>
          <p:nvPr/>
        </p:nvSpPr>
        <p:spPr>
          <a:xfrm>
            <a:off x="0" y="-17608"/>
            <a:ext cx="12192000" cy="6875608"/>
          </a:xfrm>
          <a:prstGeom prst="rect">
            <a:avLst/>
          </a:prstGeom>
          <a:solidFill>
            <a:srgbClr val="84C9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43E0E4F-5E62-71A7-C23B-CE0832F46CAE}"/>
              </a:ext>
            </a:extLst>
          </p:cNvPr>
          <p:cNvSpPr>
            <a:spLocks noGrp="1"/>
          </p:cNvSpPr>
          <p:nvPr>
            <p:ph type="title"/>
          </p:nvPr>
        </p:nvSpPr>
        <p:spPr>
          <a:xfrm>
            <a:off x="1348966" y="353084"/>
            <a:ext cx="10004834" cy="566611"/>
          </a:xfrm>
        </p:spPr>
        <p:txBody>
          <a:bodyPr>
            <a:normAutofit fontScale="90000"/>
          </a:bodyPr>
          <a:lstStyle/>
          <a:p>
            <a:r>
              <a:rPr lang="en-US" b="1" dirty="0">
                <a:solidFill>
                  <a:schemeClr val="bg1"/>
                </a:solidFill>
              </a:rPr>
              <a:t>Neglect – our approach</a:t>
            </a:r>
          </a:p>
        </p:txBody>
      </p:sp>
      <p:sp>
        <p:nvSpPr>
          <p:cNvPr id="7" name="Content Placeholder 6">
            <a:extLst>
              <a:ext uri="{FF2B5EF4-FFF2-40B4-BE49-F238E27FC236}">
                <a16:creationId xmlns:a16="http://schemas.microsoft.com/office/drawing/2014/main" id="{37B30E8A-311B-DDBF-8B2B-7896A8952B71}"/>
              </a:ext>
            </a:extLst>
          </p:cNvPr>
          <p:cNvSpPr>
            <a:spLocks noGrp="1"/>
          </p:cNvSpPr>
          <p:nvPr>
            <p:ph idx="1"/>
          </p:nvPr>
        </p:nvSpPr>
        <p:spPr>
          <a:xfrm>
            <a:off x="1267485" y="1403287"/>
            <a:ext cx="10022185" cy="5782666"/>
          </a:xfrm>
        </p:spPr>
        <p:txBody>
          <a:bodyPr>
            <a:normAutofit fontScale="70000" lnSpcReduction="20000"/>
          </a:bodyPr>
          <a:lstStyle/>
          <a:p>
            <a:r>
              <a:rPr lang="en-GB" sz="2900" dirty="0"/>
              <a:t>We use Relational Practice as the foundation for all our work. Our relational practice  framework underpins our approach to working with children and families where there are concerns about neglect. </a:t>
            </a:r>
          </a:p>
          <a:p>
            <a:r>
              <a:rPr lang="en-GB" sz="2900" dirty="0"/>
              <a:t>The relational practice framework is complemented by the Neglect practice guidance for social workers.  This highlights the following:</a:t>
            </a:r>
          </a:p>
          <a:p>
            <a:pPr lvl="1"/>
            <a:r>
              <a:rPr lang="en-GB" sz="2900" dirty="0"/>
              <a:t>thorough assessment and analysis </a:t>
            </a:r>
          </a:p>
          <a:p>
            <a:pPr lvl="1"/>
            <a:r>
              <a:rPr lang="en-GB" sz="2900" dirty="0"/>
              <a:t>planning and review that is evidence-based, focussed on the needs of the child and carefully monitors progress and outcomes.</a:t>
            </a:r>
          </a:p>
          <a:p>
            <a:r>
              <a:rPr lang="en-GB" sz="2900" dirty="0"/>
              <a:t>For social workers and EH practitioners they have the benefit of using the following tools</a:t>
            </a:r>
          </a:p>
          <a:p>
            <a:pPr marL="457200" lvl="1" indent="0">
              <a:buNone/>
            </a:pPr>
            <a:r>
              <a:rPr lang="en-GB" sz="2900" dirty="0"/>
              <a:t>1.	A day in my life tool – prebirth, baby, child with disabilities, pre-school, teenager versions</a:t>
            </a:r>
          </a:p>
          <a:p>
            <a:pPr marL="457200" lvl="1" indent="0">
              <a:buNone/>
            </a:pPr>
            <a:r>
              <a:rPr lang="en-GB" sz="2900" dirty="0"/>
              <a:t>2.	Thrive child and family assessment  </a:t>
            </a:r>
          </a:p>
          <a:p>
            <a:pPr marL="457200" lvl="1" indent="0">
              <a:buNone/>
            </a:pPr>
            <a:r>
              <a:rPr lang="en-GB" sz="2900" dirty="0"/>
              <a:t>3.	What’s my home like for me – neglect tool</a:t>
            </a:r>
          </a:p>
          <a:p>
            <a:r>
              <a:rPr lang="en-GB" sz="2900" dirty="0"/>
              <a:t>The tools, which are rooted in child development, are designed to help professionals explore the standard of care given and measure the impact of the quality of care on the child’s development. </a:t>
            </a:r>
          </a:p>
          <a:p>
            <a:r>
              <a:rPr lang="en-GB" sz="2900" dirty="0"/>
              <a:t>For social workers  our assessments can be complemented by the parent assess tools, such as the ‘baby cues cards and the ‘think about’ cards help assess and intervene around neglect. </a:t>
            </a:r>
          </a:p>
          <a:p>
            <a:r>
              <a:rPr lang="en-GB" sz="2900" dirty="0"/>
              <a:t>They are all available on CSCP the website and have been shared through Directors’ bulletins.</a:t>
            </a:r>
          </a:p>
          <a:p>
            <a:endParaRPr lang="en-GB" dirty="0"/>
          </a:p>
        </p:txBody>
      </p:sp>
      <p:pic>
        <p:nvPicPr>
          <p:cNvPr id="8" name="Picture 7">
            <a:extLst>
              <a:ext uri="{FF2B5EF4-FFF2-40B4-BE49-F238E27FC236}">
                <a16:creationId xmlns:a16="http://schemas.microsoft.com/office/drawing/2014/main" id="{BC9A4BBD-5AE3-0E7F-7173-CB1CA04B7FEF}"/>
              </a:ext>
            </a:extLst>
          </p:cNvPr>
          <p:cNvPicPr>
            <a:picLocks noChangeAspect="1"/>
          </p:cNvPicPr>
          <p:nvPr/>
        </p:nvPicPr>
        <p:blipFill>
          <a:blip r:embed="rId2"/>
          <a:srcRect t="1181" b="1181"/>
          <a:stretch/>
        </p:blipFill>
        <p:spPr>
          <a:xfrm>
            <a:off x="0" y="681037"/>
            <a:ext cx="12251693" cy="566612"/>
          </a:xfrm>
          <a:prstGeom prst="rect">
            <a:avLst/>
          </a:prstGeom>
        </p:spPr>
      </p:pic>
      <p:pic>
        <p:nvPicPr>
          <p:cNvPr id="11" name="Picture 10">
            <a:extLst>
              <a:ext uri="{FF2B5EF4-FFF2-40B4-BE49-F238E27FC236}">
                <a16:creationId xmlns:a16="http://schemas.microsoft.com/office/drawing/2014/main" id="{5406149D-F7CD-0200-6D93-05FA870D5BBC}"/>
              </a:ext>
            </a:extLst>
          </p:cNvPr>
          <p:cNvPicPr>
            <a:picLocks noChangeAspect="1"/>
          </p:cNvPicPr>
          <p:nvPr/>
        </p:nvPicPr>
        <p:blipFill>
          <a:blip r:embed="rId3"/>
          <a:stretch>
            <a:fillRect/>
          </a:stretch>
        </p:blipFill>
        <p:spPr>
          <a:xfrm>
            <a:off x="10990907" y="5437509"/>
            <a:ext cx="1201016" cy="1420491"/>
          </a:xfrm>
          <a:prstGeom prst="rect">
            <a:avLst/>
          </a:prstGeom>
        </p:spPr>
      </p:pic>
    </p:spTree>
    <p:extLst>
      <p:ext uri="{BB962C8B-B14F-4D97-AF65-F5344CB8AC3E}">
        <p14:creationId xmlns:p14="http://schemas.microsoft.com/office/powerpoint/2010/main" val="1778339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225</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Neglect – our approach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Sophie Kershaw</dc:creator>
  <cp:lastModifiedBy>Deborah Dempsey</cp:lastModifiedBy>
  <cp:revision>1</cp:revision>
  <dcterms:created xsi:type="dcterms:W3CDTF">2025-02-27T15:09:00Z</dcterms:created>
  <dcterms:modified xsi:type="dcterms:W3CDTF">2025-02-27T15:16:16Z</dcterms:modified>
</cp:coreProperties>
</file>