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648" r:id="rId2"/>
    <p:sldMasterId id="2147483905" r:id="rId3"/>
    <p:sldMasterId id="2147483879" r:id="rId4"/>
    <p:sldMasterId id="2147483953" r:id="rId5"/>
  </p:sldMasterIdLst>
  <p:notesMasterIdLst>
    <p:notesMasterId r:id="rId18"/>
  </p:notesMasterIdLst>
  <p:handoutMasterIdLst>
    <p:handoutMasterId r:id="rId19"/>
  </p:handoutMasterIdLst>
  <p:sldIdLst>
    <p:sldId id="632" r:id="rId6"/>
    <p:sldId id="636" r:id="rId7"/>
    <p:sldId id="637" r:id="rId8"/>
    <p:sldId id="640" r:id="rId9"/>
    <p:sldId id="643" r:id="rId10"/>
    <p:sldId id="646" r:id="rId11"/>
    <p:sldId id="647" r:id="rId12"/>
    <p:sldId id="645" r:id="rId13"/>
    <p:sldId id="649" r:id="rId14"/>
    <p:sldId id="650" r:id="rId15"/>
    <p:sldId id="644" r:id="rId16"/>
    <p:sldId id="651" r:id="rId17"/>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s, Paul" initials="D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C"/>
    <a:srgbClr val="0072C5"/>
    <a:srgbClr val="005EB8"/>
    <a:srgbClr val="006AB4"/>
    <a:srgbClr val="009999"/>
    <a:srgbClr val="33CCCC"/>
    <a:srgbClr val="C10071"/>
    <a:srgbClr val="00365C"/>
    <a:srgbClr val="F8CBAD"/>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55" autoAdjust="0"/>
    <p:restoredTop sz="87483" autoAdjust="0"/>
  </p:normalViewPr>
  <p:slideViewPr>
    <p:cSldViewPr snapToGrid="0">
      <p:cViewPr varScale="1">
        <p:scale>
          <a:sx n="54" d="100"/>
          <a:sy n="54" d="100"/>
        </p:scale>
        <p:origin x="1028" y="48"/>
      </p:cViewPr>
      <p:guideLst>
        <p:guide orient="horz" pos="2160"/>
        <p:guide pos="3840"/>
      </p:guideLst>
    </p:cSldViewPr>
  </p:slideViewPr>
  <p:outlineViewPr>
    <p:cViewPr>
      <p:scale>
        <a:sx n="33" d="100"/>
        <a:sy n="33" d="100"/>
      </p:scale>
      <p:origin x="0" y="-764"/>
    </p:cViewPr>
  </p:outlineViewPr>
  <p:notesTextViewPr>
    <p:cViewPr>
      <p:scale>
        <a:sx n="125" d="100"/>
        <a:sy n="125" d="100"/>
      </p:scale>
      <p:origin x="0" y="0"/>
    </p:cViewPr>
  </p:notesTextViewPr>
  <p:sorterViewPr>
    <p:cViewPr>
      <p:scale>
        <a:sx n="100" d="100"/>
        <a:sy n="100" d="100"/>
      </p:scale>
      <p:origin x="0" y="-30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6BB1B0-32DF-4640-A23E-4E349532F40E}" type="doc">
      <dgm:prSet loTypeId="urn:microsoft.com/office/officeart/2005/8/layout/process1" loCatId="process" qsTypeId="urn:microsoft.com/office/officeart/2005/8/quickstyle/simple1" qsCatId="simple" csTypeId="urn:microsoft.com/office/officeart/2005/8/colors/accent1_2" csCatId="accent1" phldr="1"/>
      <dgm:spPr/>
    </dgm:pt>
    <dgm:pt modelId="{AD03B662-774B-4E45-AAAF-7466857E0B88}">
      <dgm:prSet phldrT="[Text]" custT="1"/>
      <dgm:spPr>
        <a:ln>
          <a:noFill/>
        </a:ln>
      </dgm:spPr>
      <dgm:t>
        <a:bodyPr anchor="ctr"/>
        <a:lstStyle/>
        <a:p>
          <a:r>
            <a:rPr lang="en-GB" sz="1400" dirty="0"/>
            <a:t>1. Error occurs in discharge. Post discharge escalation process followed. </a:t>
          </a:r>
        </a:p>
      </dgm:t>
    </dgm:pt>
    <dgm:pt modelId="{7D10846B-FAE8-42DA-9AD3-B5AE09EEECAF}" type="parTrans" cxnId="{3AACC732-699E-44C2-831A-3750482B5958}">
      <dgm:prSet/>
      <dgm:spPr/>
      <dgm:t>
        <a:bodyPr/>
        <a:lstStyle/>
        <a:p>
          <a:endParaRPr lang="en-GB"/>
        </a:p>
      </dgm:t>
    </dgm:pt>
    <dgm:pt modelId="{5DD9AD80-9A91-4531-95E5-683D92DDDC25}" type="sibTrans" cxnId="{3AACC732-699E-44C2-831A-3750482B5958}">
      <dgm:prSet/>
      <dgm:spPr/>
      <dgm:t>
        <a:bodyPr/>
        <a:lstStyle/>
        <a:p>
          <a:endParaRPr lang="en-GB"/>
        </a:p>
      </dgm:t>
    </dgm:pt>
    <dgm:pt modelId="{519A4CE9-721D-4700-AB11-82238D258B84}">
      <dgm:prSet phldrT="[Text]" custT="1"/>
      <dgm:spPr>
        <a:ln>
          <a:noFill/>
        </a:ln>
      </dgm:spPr>
      <dgm:t>
        <a:bodyPr anchor="ctr"/>
        <a:lstStyle/>
        <a:p>
          <a:r>
            <a:rPr lang="en-GB" sz="1400" dirty="0"/>
            <a:t>2. Organisation identifying error (referrer) completes discharge alert form (community, acute/community hospital) – on same day</a:t>
          </a:r>
        </a:p>
      </dgm:t>
    </dgm:pt>
    <dgm:pt modelId="{AE0E61F3-83E5-476E-BDF0-C1652AA4E1DE}" type="parTrans" cxnId="{D36D674F-66C3-4545-A037-56E2D83BAEC5}">
      <dgm:prSet/>
      <dgm:spPr/>
      <dgm:t>
        <a:bodyPr/>
        <a:lstStyle/>
        <a:p>
          <a:endParaRPr lang="en-GB"/>
        </a:p>
      </dgm:t>
    </dgm:pt>
    <dgm:pt modelId="{5F7B0F82-68C5-4AFF-A7B8-3CBC86561432}" type="sibTrans" cxnId="{D36D674F-66C3-4545-A037-56E2D83BAEC5}">
      <dgm:prSet/>
      <dgm:spPr/>
      <dgm:t>
        <a:bodyPr/>
        <a:lstStyle/>
        <a:p>
          <a:endParaRPr lang="en-GB"/>
        </a:p>
      </dgm:t>
    </dgm:pt>
    <dgm:pt modelId="{E30980ED-0738-4920-8AA5-80C82CD2FBDA}">
      <dgm:prSet phldrT="[Text]" custT="1"/>
      <dgm:spPr>
        <a:ln>
          <a:noFill/>
        </a:ln>
      </dgm:spPr>
      <dgm:t>
        <a:bodyPr anchor="ctr"/>
        <a:lstStyle/>
        <a:p>
          <a:r>
            <a:rPr lang="en-GB" sz="1400" dirty="0"/>
            <a:t>3. Referrer sends discharge alert to organisation who has responsibility for the error</a:t>
          </a:r>
        </a:p>
      </dgm:t>
    </dgm:pt>
    <dgm:pt modelId="{DE1FC581-7B4C-4C40-8BE9-371045BC7D6E}" type="parTrans" cxnId="{A72C1DB5-DA32-4DC9-8E24-14D3771ED579}">
      <dgm:prSet/>
      <dgm:spPr/>
      <dgm:t>
        <a:bodyPr/>
        <a:lstStyle/>
        <a:p>
          <a:endParaRPr lang="en-GB"/>
        </a:p>
      </dgm:t>
    </dgm:pt>
    <dgm:pt modelId="{E5F1F3A3-2413-4725-8D47-AA91BB5AF1C0}" type="sibTrans" cxnId="{A72C1DB5-DA32-4DC9-8E24-14D3771ED579}">
      <dgm:prSet/>
      <dgm:spPr/>
      <dgm:t>
        <a:bodyPr/>
        <a:lstStyle/>
        <a:p>
          <a:endParaRPr lang="en-GB"/>
        </a:p>
      </dgm:t>
    </dgm:pt>
    <dgm:pt modelId="{CC106781-80A5-49FD-A3B5-CC5CED109666}">
      <dgm:prSet custT="1"/>
      <dgm:spPr>
        <a:ln>
          <a:noFill/>
        </a:ln>
      </dgm:spPr>
      <dgm:t>
        <a:bodyPr anchor="ctr"/>
        <a:lstStyle/>
        <a:p>
          <a:r>
            <a:rPr lang="en-GB" sz="1400" dirty="0"/>
            <a:t>4. Discharge alert is screened by responsible organisation (discharge team or ToCH) to ensure it should follow the discharge alert pathway</a:t>
          </a:r>
          <a:endParaRPr lang="en-GB" sz="1400" dirty="0">
            <a:highlight>
              <a:srgbClr val="FF00FF"/>
            </a:highlight>
          </a:endParaRPr>
        </a:p>
      </dgm:t>
    </dgm:pt>
    <dgm:pt modelId="{D2A9DC0F-7599-4632-9404-58BD8F825FD6}" type="parTrans" cxnId="{F243C4D6-F9DE-4C70-B95A-E96CD67360D0}">
      <dgm:prSet/>
      <dgm:spPr/>
      <dgm:t>
        <a:bodyPr/>
        <a:lstStyle/>
        <a:p>
          <a:endParaRPr lang="en-GB"/>
        </a:p>
      </dgm:t>
    </dgm:pt>
    <dgm:pt modelId="{5DAA7222-90F7-4CBD-85C0-76B3528B1584}" type="sibTrans" cxnId="{F243C4D6-F9DE-4C70-B95A-E96CD67360D0}">
      <dgm:prSet/>
      <dgm:spPr/>
      <dgm:t>
        <a:bodyPr/>
        <a:lstStyle/>
        <a:p>
          <a:endParaRPr lang="en-GB"/>
        </a:p>
      </dgm:t>
    </dgm:pt>
    <dgm:pt modelId="{DBF8F5EE-0658-4784-BB9A-DF04FC0BCA31}">
      <dgm:prSet custT="1"/>
      <dgm:spPr>
        <a:ln>
          <a:noFill/>
        </a:ln>
      </dgm:spPr>
      <dgm:t>
        <a:bodyPr anchor="ctr"/>
        <a:lstStyle/>
        <a:p>
          <a:r>
            <a:rPr lang="en-GB" sz="1400" dirty="0"/>
            <a:t>5. Organisation with responsibility creates a Datix for the alert and completes investigation within 20 working days</a:t>
          </a:r>
        </a:p>
      </dgm:t>
    </dgm:pt>
    <dgm:pt modelId="{0BAB20F0-3C41-4810-89EB-69D1B55C689A}" type="parTrans" cxnId="{28463BFC-07F1-49D9-BB5D-B179D9CB6177}">
      <dgm:prSet/>
      <dgm:spPr/>
      <dgm:t>
        <a:bodyPr/>
        <a:lstStyle/>
        <a:p>
          <a:endParaRPr lang="en-GB"/>
        </a:p>
      </dgm:t>
    </dgm:pt>
    <dgm:pt modelId="{C6DB61F1-AE29-429C-A4DE-9B46F7528E9E}" type="sibTrans" cxnId="{28463BFC-07F1-49D9-BB5D-B179D9CB6177}">
      <dgm:prSet/>
      <dgm:spPr/>
      <dgm:t>
        <a:bodyPr/>
        <a:lstStyle/>
        <a:p>
          <a:endParaRPr lang="en-GB"/>
        </a:p>
      </dgm:t>
    </dgm:pt>
    <dgm:pt modelId="{2B702CCD-6FAA-4064-9CA1-C87AF68519C3}" type="pres">
      <dgm:prSet presAssocID="{1C6BB1B0-32DF-4640-A23E-4E349532F40E}" presName="Name0" presStyleCnt="0">
        <dgm:presLayoutVars>
          <dgm:dir/>
          <dgm:resizeHandles val="exact"/>
        </dgm:presLayoutVars>
      </dgm:prSet>
      <dgm:spPr/>
    </dgm:pt>
    <dgm:pt modelId="{3EA28B46-FD3E-4C1C-928A-6F58F556369E}" type="pres">
      <dgm:prSet presAssocID="{AD03B662-774B-4E45-AAAF-7466857E0B88}" presName="node" presStyleLbl="node1" presStyleIdx="0" presStyleCnt="5" custLinFactNeighborX="-62895" custLinFactNeighborY="-768">
        <dgm:presLayoutVars>
          <dgm:bulletEnabled val="1"/>
        </dgm:presLayoutVars>
      </dgm:prSet>
      <dgm:spPr/>
    </dgm:pt>
    <dgm:pt modelId="{05BDF1DD-5438-403A-BCCF-D32C630FC10E}" type="pres">
      <dgm:prSet presAssocID="{5DD9AD80-9A91-4531-95E5-683D92DDDC25}" presName="sibTrans" presStyleLbl="sibTrans2D1" presStyleIdx="0" presStyleCnt="4" custScaleX="182554"/>
      <dgm:spPr/>
    </dgm:pt>
    <dgm:pt modelId="{CD7A6969-348E-425B-B4DB-B4A44D2DEA2F}" type="pres">
      <dgm:prSet presAssocID="{5DD9AD80-9A91-4531-95E5-683D92DDDC25}" presName="connectorText" presStyleLbl="sibTrans2D1" presStyleIdx="0" presStyleCnt="4"/>
      <dgm:spPr/>
    </dgm:pt>
    <dgm:pt modelId="{BB9062E4-72A3-4AB5-87E7-28EFD8B92673}" type="pres">
      <dgm:prSet presAssocID="{519A4CE9-721D-4700-AB11-82238D258B84}" presName="node" presStyleLbl="node1" presStyleIdx="1" presStyleCnt="5" custLinFactNeighborX="-57831" custLinFactNeighborY="-768">
        <dgm:presLayoutVars>
          <dgm:bulletEnabled val="1"/>
        </dgm:presLayoutVars>
      </dgm:prSet>
      <dgm:spPr/>
    </dgm:pt>
    <dgm:pt modelId="{E3726DD7-600C-4B4B-99B5-60B2C4A80FC9}" type="pres">
      <dgm:prSet presAssocID="{5F7B0F82-68C5-4AFF-A7B8-3CBC86561432}" presName="sibTrans" presStyleLbl="sibTrans2D1" presStyleIdx="1" presStyleCnt="4" custScaleX="167855"/>
      <dgm:spPr/>
    </dgm:pt>
    <dgm:pt modelId="{7839FEC1-C074-479E-BB8A-6CF52ED5776F}" type="pres">
      <dgm:prSet presAssocID="{5F7B0F82-68C5-4AFF-A7B8-3CBC86561432}" presName="connectorText" presStyleLbl="sibTrans2D1" presStyleIdx="1" presStyleCnt="4"/>
      <dgm:spPr/>
    </dgm:pt>
    <dgm:pt modelId="{F0E7CE40-DCD0-40BE-B660-E89D703BBE2A}" type="pres">
      <dgm:prSet presAssocID="{E30980ED-0738-4920-8AA5-80C82CD2FBDA}" presName="node" presStyleLbl="node1" presStyleIdx="2" presStyleCnt="5" custLinFactNeighborX="-60536" custLinFactNeighborY="-768">
        <dgm:presLayoutVars>
          <dgm:bulletEnabled val="1"/>
        </dgm:presLayoutVars>
      </dgm:prSet>
      <dgm:spPr/>
    </dgm:pt>
    <dgm:pt modelId="{882918FB-C369-47F0-B12E-A6AD94A509E1}" type="pres">
      <dgm:prSet presAssocID="{E5F1F3A3-2413-4725-8D47-AA91BB5AF1C0}" presName="sibTrans" presStyleLbl="sibTrans2D1" presStyleIdx="2" presStyleCnt="4" custScaleX="175706"/>
      <dgm:spPr/>
    </dgm:pt>
    <dgm:pt modelId="{76B87CBA-CA8C-4F6E-B3B8-D9BE1A89705E}" type="pres">
      <dgm:prSet presAssocID="{E5F1F3A3-2413-4725-8D47-AA91BB5AF1C0}" presName="connectorText" presStyleLbl="sibTrans2D1" presStyleIdx="2" presStyleCnt="4"/>
      <dgm:spPr/>
    </dgm:pt>
    <dgm:pt modelId="{DEA93F2B-E1DD-4450-8EC5-7AC468234529}" type="pres">
      <dgm:prSet presAssocID="{CC106781-80A5-49FD-A3B5-CC5CED109666}" presName="node" presStyleLbl="node1" presStyleIdx="3" presStyleCnt="5" custLinFactNeighborX="-56908" custLinFactNeighborY="-768">
        <dgm:presLayoutVars>
          <dgm:bulletEnabled val="1"/>
        </dgm:presLayoutVars>
      </dgm:prSet>
      <dgm:spPr/>
    </dgm:pt>
    <dgm:pt modelId="{8B52C57B-3B20-428C-82D2-D7FFB9E86A44}" type="pres">
      <dgm:prSet presAssocID="{5DAA7222-90F7-4CBD-85C0-76B3528B1584}" presName="sibTrans" presStyleLbl="sibTrans2D1" presStyleIdx="3" presStyleCnt="4" custScaleX="165177"/>
      <dgm:spPr/>
    </dgm:pt>
    <dgm:pt modelId="{946564A0-C5B3-479F-8600-B784243D4B7F}" type="pres">
      <dgm:prSet presAssocID="{5DAA7222-90F7-4CBD-85C0-76B3528B1584}" presName="connectorText" presStyleLbl="sibTrans2D1" presStyleIdx="3" presStyleCnt="4"/>
      <dgm:spPr/>
    </dgm:pt>
    <dgm:pt modelId="{D73AD5B2-35E4-49DF-8F7E-971119D90203}" type="pres">
      <dgm:prSet presAssocID="{DBF8F5EE-0658-4784-BB9A-DF04FC0BCA31}" presName="node" presStyleLbl="node1" presStyleIdx="4" presStyleCnt="5" custLinFactNeighborX="-56908" custLinFactNeighborY="-768">
        <dgm:presLayoutVars>
          <dgm:bulletEnabled val="1"/>
        </dgm:presLayoutVars>
      </dgm:prSet>
      <dgm:spPr/>
    </dgm:pt>
  </dgm:ptLst>
  <dgm:cxnLst>
    <dgm:cxn modelId="{C520DA20-A0CF-4FEF-9B7F-0884049A95A9}" type="presOf" srcId="{5DD9AD80-9A91-4531-95E5-683D92DDDC25}" destId="{CD7A6969-348E-425B-B4DB-B4A44D2DEA2F}" srcOrd="1" destOrd="0" presId="urn:microsoft.com/office/officeart/2005/8/layout/process1"/>
    <dgm:cxn modelId="{2DE51823-528A-49E3-AA07-D965D1D896B7}" type="presOf" srcId="{CC106781-80A5-49FD-A3B5-CC5CED109666}" destId="{DEA93F2B-E1DD-4450-8EC5-7AC468234529}" srcOrd="0" destOrd="0" presId="urn:microsoft.com/office/officeart/2005/8/layout/process1"/>
    <dgm:cxn modelId="{3AACC732-699E-44C2-831A-3750482B5958}" srcId="{1C6BB1B0-32DF-4640-A23E-4E349532F40E}" destId="{AD03B662-774B-4E45-AAAF-7466857E0B88}" srcOrd="0" destOrd="0" parTransId="{7D10846B-FAE8-42DA-9AD3-B5AE09EEECAF}" sibTransId="{5DD9AD80-9A91-4531-95E5-683D92DDDC25}"/>
    <dgm:cxn modelId="{1DADB737-9C1A-4F6C-9182-3014195968BF}" type="presOf" srcId="{1C6BB1B0-32DF-4640-A23E-4E349532F40E}" destId="{2B702CCD-6FAA-4064-9CA1-C87AF68519C3}" srcOrd="0" destOrd="0" presId="urn:microsoft.com/office/officeart/2005/8/layout/process1"/>
    <dgm:cxn modelId="{DD34E46A-0933-4206-922D-0359E80721DF}" type="presOf" srcId="{AD03B662-774B-4E45-AAAF-7466857E0B88}" destId="{3EA28B46-FD3E-4C1C-928A-6F58F556369E}" srcOrd="0" destOrd="0" presId="urn:microsoft.com/office/officeart/2005/8/layout/process1"/>
    <dgm:cxn modelId="{D36D674F-66C3-4545-A037-56E2D83BAEC5}" srcId="{1C6BB1B0-32DF-4640-A23E-4E349532F40E}" destId="{519A4CE9-721D-4700-AB11-82238D258B84}" srcOrd="1" destOrd="0" parTransId="{AE0E61F3-83E5-476E-BDF0-C1652AA4E1DE}" sibTransId="{5F7B0F82-68C5-4AFF-A7B8-3CBC86561432}"/>
    <dgm:cxn modelId="{94159276-EF07-48BA-9F12-18D12D133A2C}" type="presOf" srcId="{5F7B0F82-68C5-4AFF-A7B8-3CBC86561432}" destId="{7839FEC1-C074-479E-BB8A-6CF52ED5776F}" srcOrd="1" destOrd="0" presId="urn:microsoft.com/office/officeart/2005/8/layout/process1"/>
    <dgm:cxn modelId="{4238E48E-42C4-430B-B548-C8B8474F0902}" type="presOf" srcId="{5DAA7222-90F7-4CBD-85C0-76B3528B1584}" destId="{946564A0-C5B3-479F-8600-B784243D4B7F}" srcOrd="1" destOrd="0" presId="urn:microsoft.com/office/officeart/2005/8/layout/process1"/>
    <dgm:cxn modelId="{9370BF90-32CF-4669-A16F-57141911FC44}" type="presOf" srcId="{519A4CE9-721D-4700-AB11-82238D258B84}" destId="{BB9062E4-72A3-4AB5-87E7-28EFD8B92673}" srcOrd="0" destOrd="0" presId="urn:microsoft.com/office/officeart/2005/8/layout/process1"/>
    <dgm:cxn modelId="{7BD0DE9E-EE2C-4E2C-9B67-473E0737F58A}" type="presOf" srcId="{5DAA7222-90F7-4CBD-85C0-76B3528B1584}" destId="{8B52C57B-3B20-428C-82D2-D7FFB9E86A44}" srcOrd="0" destOrd="0" presId="urn:microsoft.com/office/officeart/2005/8/layout/process1"/>
    <dgm:cxn modelId="{6142C5AC-F03A-4155-8679-8966550DF58D}" type="presOf" srcId="{5DD9AD80-9A91-4531-95E5-683D92DDDC25}" destId="{05BDF1DD-5438-403A-BCCF-D32C630FC10E}" srcOrd="0" destOrd="0" presId="urn:microsoft.com/office/officeart/2005/8/layout/process1"/>
    <dgm:cxn modelId="{A72C1DB5-DA32-4DC9-8E24-14D3771ED579}" srcId="{1C6BB1B0-32DF-4640-A23E-4E349532F40E}" destId="{E30980ED-0738-4920-8AA5-80C82CD2FBDA}" srcOrd="2" destOrd="0" parTransId="{DE1FC581-7B4C-4C40-8BE9-371045BC7D6E}" sibTransId="{E5F1F3A3-2413-4725-8D47-AA91BB5AF1C0}"/>
    <dgm:cxn modelId="{4209AABF-AAA6-467E-A952-29BDC5256933}" type="presOf" srcId="{E5F1F3A3-2413-4725-8D47-AA91BB5AF1C0}" destId="{882918FB-C369-47F0-B12E-A6AD94A509E1}" srcOrd="0" destOrd="0" presId="urn:microsoft.com/office/officeart/2005/8/layout/process1"/>
    <dgm:cxn modelId="{77B1F5BF-64EB-42C0-A0D5-21076FD0AFBF}" type="presOf" srcId="{E30980ED-0738-4920-8AA5-80C82CD2FBDA}" destId="{F0E7CE40-DCD0-40BE-B660-E89D703BBE2A}" srcOrd="0" destOrd="0" presId="urn:microsoft.com/office/officeart/2005/8/layout/process1"/>
    <dgm:cxn modelId="{203306D1-BF1E-44E2-8E89-F904EE500A34}" type="presOf" srcId="{DBF8F5EE-0658-4784-BB9A-DF04FC0BCA31}" destId="{D73AD5B2-35E4-49DF-8F7E-971119D90203}" srcOrd="0" destOrd="0" presId="urn:microsoft.com/office/officeart/2005/8/layout/process1"/>
    <dgm:cxn modelId="{F243C4D6-F9DE-4C70-B95A-E96CD67360D0}" srcId="{1C6BB1B0-32DF-4640-A23E-4E349532F40E}" destId="{CC106781-80A5-49FD-A3B5-CC5CED109666}" srcOrd="3" destOrd="0" parTransId="{D2A9DC0F-7599-4632-9404-58BD8F825FD6}" sibTransId="{5DAA7222-90F7-4CBD-85C0-76B3528B1584}"/>
    <dgm:cxn modelId="{9E62E9E0-209F-4755-8CCA-03E34D1C0AFF}" type="presOf" srcId="{E5F1F3A3-2413-4725-8D47-AA91BB5AF1C0}" destId="{76B87CBA-CA8C-4F6E-B3B8-D9BE1A89705E}" srcOrd="1" destOrd="0" presId="urn:microsoft.com/office/officeart/2005/8/layout/process1"/>
    <dgm:cxn modelId="{5A9589F3-8CBA-4A05-B94E-2F8C45E09A18}" type="presOf" srcId="{5F7B0F82-68C5-4AFF-A7B8-3CBC86561432}" destId="{E3726DD7-600C-4B4B-99B5-60B2C4A80FC9}" srcOrd="0" destOrd="0" presId="urn:microsoft.com/office/officeart/2005/8/layout/process1"/>
    <dgm:cxn modelId="{28463BFC-07F1-49D9-BB5D-B179D9CB6177}" srcId="{1C6BB1B0-32DF-4640-A23E-4E349532F40E}" destId="{DBF8F5EE-0658-4784-BB9A-DF04FC0BCA31}" srcOrd="4" destOrd="0" parTransId="{0BAB20F0-3C41-4810-89EB-69D1B55C689A}" sibTransId="{C6DB61F1-AE29-429C-A4DE-9B46F7528E9E}"/>
    <dgm:cxn modelId="{69F2617B-F5B9-417E-ACD8-A5ED0A539B08}" type="presParOf" srcId="{2B702CCD-6FAA-4064-9CA1-C87AF68519C3}" destId="{3EA28B46-FD3E-4C1C-928A-6F58F556369E}" srcOrd="0" destOrd="0" presId="urn:microsoft.com/office/officeart/2005/8/layout/process1"/>
    <dgm:cxn modelId="{CE98A7B7-A2FD-4061-A865-C673067C586D}" type="presParOf" srcId="{2B702CCD-6FAA-4064-9CA1-C87AF68519C3}" destId="{05BDF1DD-5438-403A-BCCF-D32C630FC10E}" srcOrd="1" destOrd="0" presId="urn:microsoft.com/office/officeart/2005/8/layout/process1"/>
    <dgm:cxn modelId="{A7282AF3-34A3-48FC-B4B2-98E3EDF13803}" type="presParOf" srcId="{05BDF1DD-5438-403A-BCCF-D32C630FC10E}" destId="{CD7A6969-348E-425B-B4DB-B4A44D2DEA2F}" srcOrd="0" destOrd="0" presId="urn:microsoft.com/office/officeart/2005/8/layout/process1"/>
    <dgm:cxn modelId="{E8D68B77-480A-4889-98E1-6299AA5F10B5}" type="presParOf" srcId="{2B702CCD-6FAA-4064-9CA1-C87AF68519C3}" destId="{BB9062E4-72A3-4AB5-87E7-28EFD8B92673}" srcOrd="2" destOrd="0" presId="urn:microsoft.com/office/officeart/2005/8/layout/process1"/>
    <dgm:cxn modelId="{BEFFCD51-CF62-4491-BCB1-00DEC94BF503}" type="presParOf" srcId="{2B702CCD-6FAA-4064-9CA1-C87AF68519C3}" destId="{E3726DD7-600C-4B4B-99B5-60B2C4A80FC9}" srcOrd="3" destOrd="0" presId="urn:microsoft.com/office/officeart/2005/8/layout/process1"/>
    <dgm:cxn modelId="{372E3F17-510C-44DF-9030-B3ED1EB5468C}" type="presParOf" srcId="{E3726DD7-600C-4B4B-99B5-60B2C4A80FC9}" destId="{7839FEC1-C074-479E-BB8A-6CF52ED5776F}" srcOrd="0" destOrd="0" presId="urn:microsoft.com/office/officeart/2005/8/layout/process1"/>
    <dgm:cxn modelId="{F3A0DFB1-0EE6-431C-BF1B-F4E55A5D5824}" type="presParOf" srcId="{2B702CCD-6FAA-4064-9CA1-C87AF68519C3}" destId="{F0E7CE40-DCD0-40BE-B660-E89D703BBE2A}" srcOrd="4" destOrd="0" presId="urn:microsoft.com/office/officeart/2005/8/layout/process1"/>
    <dgm:cxn modelId="{F8A56B6E-B28C-4BDF-9EBD-0CF3BDC36B6F}" type="presParOf" srcId="{2B702CCD-6FAA-4064-9CA1-C87AF68519C3}" destId="{882918FB-C369-47F0-B12E-A6AD94A509E1}" srcOrd="5" destOrd="0" presId="urn:microsoft.com/office/officeart/2005/8/layout/process1"/>
    <dgm:cxn modelId="{5B791A6D-8F00-464E-9EA3-DADA4A135CB0}" type="presParOf" srcId="{882918FB-C369-47F0-B12E-A6AD94A509E1}" destId="{76B87CBA-CA8C-4F6E-B3B8-D9BE1A89705E}" srcOrd="0" destOrd="0" presId="urn:microsoft.com/office/officeart/2005/8/layout/process1"/>
    <dgm:cxn modelId="{6D4D653D-C324-495D-AC34-5FCFFF790E14}" type="presParOf" srcId="{2B702CCD-6FAA-4064-9CA1-C87AF68519C3}" destId="{DEA93F2B-E1DD-4450-8EC5-7AC468234529}" srcOrd="6" destOrd="0" presId="urn:microsoft.com/office/officeart/2005/8/layout/process1"/>
    <dgm:cxn modelId="{709F1DEA-D72C-4D35-807B-4983AA943154}" type="presParOf" srcId="{2B702CCD-6FAA-4064-9CA1-C87AF68519C3}" destId="{8B52C57B-3B20-428C-82D2-D7FFB9E86A44}" srcOrd="7" destOrd="0" presId="urn:microsoft.com/office/officeart/2005/8/layout/process1"/>
    <dgm:cxn modelId="{3A728AC9-6C6F-42E5-8607-8DA51CC2513C}" type="presParOf" srcId="{8B52C57B-3B20-428C-82D2-D7FFB9E86A44}" destId="{946564A0-C5B3-479F-8600-B784243D4B7F}" srcOrd="0" destOrd="0" presId="urn:microsoft.com/office/officeart/2005/8/layout/process1"/>
    <dgm:cxn modelId="{FCE587DB-52D9-4797-9089-1DC416A1C217}" type="presParOf" srcId="{2B702CCD-6FAA-4064-9CA1-C87AF68519C3}" destId="{D73AD5B2-35E4-49DF-8F7E-971119D90203}"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A28B46-FD3E-4C1C-928A-6F58F556369E}">
      <dsp:nvSpPr>
        <dsp:cNvPr id="0" name=""/>
        <dsp:cNvSpPr/>
      </dsp:nvSpPr>
      <dsp:spPr>
        <a:xfrm>
          <a:off x="0" y="258267"/>
          <a:ext cx="1741450" cy="1987702"/>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 Error occurs in discharge. Post discharge escalation process followed. </a:t>
          </a:r>
        </a:p>
      </dsp:txBody>
      <dsp:txXfrm>
        <a:off x="51005" y="309272"/>
        <a:ext cx="1639440" cy="1885692"/>
      </dsp:txXfrm>
    </dsp:sp>
    <dsp:sp modelId="{05BDF1DD-5438-403A-BCCF-D32C630FC10E}">
      <dsp:nvSpPr>
        <dsp:cNvPr id="0" name=""/>
        <dsp:cNvSpPr/>
      </dsp:nvSpPr>
      <dsp:spPr>
        <a:xfrm>
          <a:off x="1755885" y="1036179"/>
          <a:ext cx="447200" cy="4318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1755885" y="1122555"/>
        <a:ext cx="317636" cy="259127"/>
      </dsp:txXfrm>
    </dsp:sp>
    <dsp:sp modelId="{BB9062E4-72A3-4AB5-87E7-28EFD8B92673}">
      <dsp:nvSpPr>
        <dsp:cNvPr id="0" name=""/>
        <dsp:cNvSpPr/>
      </dsp:nvSpPr>
      <dsp:spPr>
        <a:xfrm>
          <a:off x="2203655" y="258267"/>
          <a:ext cx="1741450" cy="1987702"/>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2. Organisation identifying error (referrer) completes discharge alert form (community, acute/community hospital) – on same day</a:t>
          </a:r>
        </a:p>
      </dsp:txBody>
      <dsp:txXfrm>
        <a:off x="2254660" y="309272"/>
        <a:ext cx="1639440" cy="1885692"/>
      </dsp:txXfrm>
    </dsp:sp>
    <dsp:sp modelId="{E3726DD7-600C-4B4B-99B5-60B2C4A80FC9}">
      <dsp:nvSpPr>
        <dsp:cNvPr id="0" name=""/>
        <dsp:cNvSpPr/>
      </dsp:nvSpPr>
      <dsp:spPr>
        <a:xfrm>
          <a:off x="3993995" y="1036179"/>
          <a:ext cx="619699" cy="4318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3993995" y="1122555"/>
        <a:ext cx="490135" cy="259127"/>
      </dsp:txXfrm>
    </dsp:sp>
    <dsp:sp modelId="{F0E7CE40-DCD0-40BE-B660-E89D703BBE2A}">
      <dsp:nvSpPr>
        <dsp:cNvPr id="0" name=""/>
        <dsp:cNvSpPr/>
      </dsp:nvSpPr>
      <dsp:spPr>
        <a:xfrm>
          <a:off x="4641685" y="258267"/>
          <a:ext cx="1741450" cy="1987702"/>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3. Referrer sends discharge alert to organisation who has responsibility for the error</a:t>
          </a:r>
        </a:p>
      </dsp:txBody>
      <dsp:txXfrm>
        <a:off x="4692690" y="309272"/>
        <a:ext cx="1639440" cy="1885692"/>
      </dsp:txXfrm>
    </dsp:sp>
    <dsp:sp modelId="{882918FB-C369-47F0-B12E-A6AD94A509E1}">
      <dsp:nvSpPr>
        <dsp:cNvPr id="0" name=""/>
        <dsp:cNvSpPr/>
      </dsp:nvSpPr>
      <dsp:spPr>
        <a:xfrm>
          <a:off x="6417532" y="1036179"/>
          <a:ext cx="648686" cy="4318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6417532" y="1122555"/>
        <a:ext cx="519122" cy="259127"/>
      </dsp:txXfrm>
    </dsp:sp>
    <dsp:sp modelId="{DEA93F2B-E1DD-4450-8EC5-7AC468234529}">
      <dsp:nvSpPr>
        <dsp:cNvPr id="0" name=""/>
        <dsp:cNvSpPr/>
      </dsp:nvSpPr>
      <dsp:spPr>
        <a:xfrm>
          <a:off x="7079718" y="258267"/>
          <a:ext cx="1741450" cy="1987702"/>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4. Discharge alert is screened by responsible organisation (discharge team or ToCH) to ensure it should follow the discharge alert pathway</a:t>
          </a:r>
          <a:endParaRPr lang="en-GB" sz="1400" kern="1200" dirty="0">
            <a:highlight>
              <a:srgbClr val="FF00FF"/>
            </a:highlight>
          </a:endParaRPr>
        </a:p>
      </dsp:txBody>
      <dsp:txXfrm>
        <a:off x="7130723" y="309272"/>
        <a:ext cx="1639440" cy="1885692"/>
      </dsp:txXfrm>
    </dsp:sp>
    <dsp:sp modelId="{8B52C57B-3B20-428C-82D2-D7FFB9E86A44}">
      <dsp:nvSpPr>
        <dsp:cNvPr id="0" name=""/>
        <dsp:cNvSpPr/>
      </dsp:nvSpPr>
      <dsp:spPr>
        <a:xfrm>
          <a:off x="8875001" y="1036179"/>
          <a:ext cx="609812" cy="4318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8875001" y="1122555"/>
        <a:ext cx="480248" cy="259127"/>
      </dsp:txXfrm>
    </dsp:sp>
    <dsp:sp modelId="{D73AD5B2-35E4-49DF-8F7E-971119D90203}">
      <dsp:nvSpPr>
        <dsp:cNvPr id="0" name=""/>
        <dsp:cNvSpPr/>
      </dsp:nvSpPr>
      <dsp:spPr>
        <a:xfrm>
          <a:off x="9517749" y="258267"/>
          <a:ext cx="1741450" cy="1987702"/>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5. Organisation with responsibility creates a Datix for the alert and completes investigation within 20 working days</a:t>
          </a:r>
        </a:p>
      </dsp:txBody>
      <dsp:txXfrm>
        <a:off x="9568754" y="309272"/>
        <a:ext cx="1639440" cy="188569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AB138FA6-3D81-4FF4-A72E-4DAD97808285}" type="datetimeFigureOut">
              <a:rPr lang="en-GB" smtClean="0"/>
              <a:t>01/05/2024</a:t>
            </a:fld>
            <a:endParaRPr lang="en-GB"/>
          </a:p>
        </p:txBody>
      </p:sp>
      <p:sp>
        <p:nvSpPr>
          <p:cNvPr id="4" name="Footer Placeholder 3"/>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a:defRPr sz="1200"/>
            </a:lvl1pPr>
          </a:lstStyle>
          <a:p>
            <a:fld id="{89D2BDCF-207C-4C87-9BA2-6826BC326B97}" type="slidenum">
              <a:rPr lang="en-GB" smtClean="0"/>
              <a:t>‹#›</a:t>
            </a:fld>
            <a:endParaRPr lang="en-GB"/>
          </a:p>
        </p:txBody>
      </p:sp>
    </p:spTree>
    <p:extLst>
      <p:ext uri="{BB962C8B-B14F-4D97-AF65-F5344CB8AC3E}">
        <p14:creationId xmlns:p14="http://schemas.microsoft.com/office/powerpoint/2010/main" val="731091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4057B71A-74EE-4B31-BF37-E9D49DD09248}" type="datetimeFigureOut">
              <a:rPr lang="en-GB" smtClean="0"/>
              <a:t>01/05/2024</a:t>
            </a:fld>
            <a:endParaRPr lang="en-GB"/>
          </a:p>
        </p:txBody>
      </p:sp>
      <p:sp>
        <p:nvSpPr>
          <p:cNvPr id="4" name="Slide Image Placeholder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1227"/>
            <a:ext cx="539369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25"/>
            <a:ext cx="2921582"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25"/>
            <a:ext cx="2921582" cy="495347"/>
          </a:xfrm>
          <a:prstGeom prst="rect">
            <a:avLst/>
          </a:prstGeom>
        </p:spPr>
        <p:txBody>
          <a:bodyPr vert="horz" lIns="91440" tIns="45720" rIns="91440" bIns="45720" rtlCol="0" anchor="b"/>
          <a:lstStyle>
            <a:lvl1pPr algn="r">
              <a:defRPr sz="1200"/>
            </a:lvl1pPr>
          </a:lstStyle>
          <a:p>
            <a:fld id="{07100A8F-A469-4A0F-A6E3-054B932F2E2D}" type="slidenum">
              <a:rPr lang="en-GB" smtClean="0"/>
              <a:t>‹#›</a:t>
            </a:fld>
            <a:endParaRPr lang="en-GB"/>
          </a:p>
        </p:txBody>
      </p:sp>
    </p:spTree>
    <p:extLst>
      <p:ext uri="{BB962C8B-B14F-4D97-AF65-F5344CB8AC3E}">
        <p14:creationId xmlns:p14="http://schemas.microsoft.com/office/powerpoint/2010/main" val="32465641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100A8F-A469-4A0F-A6E3-054B932F2E2D}" type="slidenum">
              <a:rPr lang="en-GB" smtClean="0"/>
              <a:t>2</a:t>
            </a:fld>
            <a:endParaRPr lang="en-GB"/>
          </a:p>
        </p:txBody>
      </p:sp>
    </p:spTree>
    <p:extLst>
      <p:ext uri="{BB962C8B-B14F-4D97-AF65-F5344CB8AC3E}">
        <p14:creationId xmlns:p14="http://schemas.microsoft.com/office/powerpoint/2010/main" val="119213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100A8F-A469-4A0F-A6E3-054B932F2E2D}" type="slidenum">
              <a:rPr lang="en-GB" smtClean="0"/>
              <a:t>3</a:t>
            </a:fld>
            <a:endParaRPr lang="en-GB"/>
          </a:p>
        </p:txBody>
      </p:sp>
    </p:spTree>
    <p:extLst>
      <p:ext uri="{BB962C8B-B14F-4D97-AF65-F5344CB8AC3E}">
        <p14:creationId xmlns:p14="http://schemas.microsoft.com/office/powerpoint/2010/main" val="606562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trike="sngStrike" dirty="0"/>
          </a:p>
        </p:txBody>
      </p:sp>
      <p:sp>
        <p:nvSpPr>
          <p:cNvPr id="4" name="Slide Number Placeholder 3"/>
          <p:cNvSpPr>
            <a:spLocks noGrp="1"/>
          </p:cNvSpPr>
          <p:nvPr>
            <p:ph type="sldNum" sz="quarter" idx="5"/>
          </p:nvPr>
        </p:nvSpPr>
        <p:spPr/>
        <p:txBody>
          <a:bodyPr/>
          <a:lstStyle/>
          <a:p>
            <a:fld id="{07100A8F-A469-4A0F-A6E3-054B932F2E2D}" type="slidenum">
              <a:rPr lang="en-GB" smtClean="0"/>
              <a:t>5</a:t>
            </a:fld>
            <a:endParaRPr lang="en-GB"/>
          </a:p>
        </p:txBody>
      </p:sp>
    </p:spTree>
    <p:extLst>
      <p:ext uri="{BB962C8B-B14F-4D97-AF65-F5344CB8AC3E}">
        <p14:creationId xmlns:p14="http://schemas.microsoft.com/office/powerpoint/2010/main" val="2452184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100A8F-A469-4A0F-A6E3-054B932F2E2D}" type="slidenum">
              <a:rPr lang="en-GB" smtClean="0"/>
              <a:t>6</a:t>
            </a:fld>
            <a:endParaRPr lang="en-GB"/>
          </a:p>
        </p:txBody>
      </p:sp>
    </p:spTree>
    <p:extLst>
      <p:ext uri="{BB962C8B-B14F-4D97-AF65-F5344CB8AC3E}">
        <p14:creationId xmlns:p14="http://schemas.microsoft.com/office/powerpoint/2010/main" val="1485106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100A8F-A469-4A0F-A6E3-054B932F2E2D}" type="slidenum">
              <a:rPr lang="en-GB" smtClean="0"/>
              <a:t>7</a:t>
            </a:fld>
            <a:endParaRPr lang="en-GB"/>
          </a:p>
        </p:txBody>
      </p:sp>
    </p:spTree>
    <p:extLst>
      <p:ext uri="{BB962C8B-B14F-4D97-AF65-F5344CB8AC3E}">
        <p14:creationId xmlns:p14="http://schemas.microsoft.com/office/powerpoint/2010/main" val="2428522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100A8F-A469-4A0F-A6E3-054B932F2E2D}" type="slidenum">
              <a:rPr lang="en-GB" smtClean="0"/>
              <a:t>9</a:t>
            </a:fld>
            <a:endParaRPr lang="en-GB"/>
          </a:p>
        </p:txBody>
      </p:sp>
    </p:spTree>
    <p:extLst>
      <p:ext uri="{BB962C8B-B14F-4D97-AF65-F5344CB8AC3E}">
        <p14:creationId xmlns:p14="http://schemas.microsoft.com/office/powerpoint/2010/main" val="3199074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100A8F-A469-4A0F-A6E3-054B932F2E2D}" type="slidenum">
              <a:rPr lang="en-GB" smtClean="0"/>
              <a:t>10</a:t>
            </a:fld>
            <a:endParaRPr lang="en-GB"/>
          </a:p>
        </p:txBody>
      </p:sp>
    </p:spTree>
    <p:extLst>
      <p:ext uri="{BB962C8B-B14F-4D97-AF65-F5344CB8AC3E}">
        <p14:creationId xmlns:p14="http://schemas.microsoft.com/office/powerpoint/2010/main" val="2789562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100A8F-A469-4A0F-A6E3-054B932F2E2D}" type="slidenum">
              <a:rPr lang="en-GB" smtClean="0"/>
              <a:t>11</a:t>
            </a:fld>
            <a:endParaRPr lang="en-GB"/>
          </a:p>
        </p:txBody>
      </p:sp>
    </p:spTree>
    <p:extLst>
      <p:ext uri="{BB962C8B-B14F-4D97-AF65-F5344CB8AC3E}">
        <p14:creationId xmlns:p14="http://schemas.microsoft.com/office/powerpoint/2010/main" val="2550838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100A8F-A469-4A0F-A6E3-054B932F2E2D}" type="slidenum">
              <a:rPr lang="en-GB" smtClean="0"/>
              <a:t>12</a:t>
            </a:fld>
            <a:endParaRPr lang="en-GB"/>
          </a:p>
        </p:txBody>
      </p:sp>
    </p:spTree>
    <p:extLst>
      <p:ext uri="{BB962C8B-B14F-4D97-AF65-F5344CB8AC3E}">
        <p14:creationId xmlns:p14="http://schemas.microsoft.com/office/powerpoint/2010/main" val="3251595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3 with imag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4F11E8E-414A-C4C4-0A61-806BDB6C20E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11" name="Text Placeholder 7">
            <a:extLst>
              <a:ext uri="{FF2B5EF4-FFF2-40B4-BE49-F238E27FC236}">
                <a16:creationId xmlns:a16="http://schemas.microsoft.com/office/drawing/2014/main" id="{BA30CBE2-12F4-7146-A4AB-F36199471086}"/>
              </a:ext>
            </a:extLst>
          </p:cNvPr>
          <p:cNvSpPr>
            <a:spLocks noGrp="1"/>
          </p:cNvSpPr>
          <p:nvPr>
            <p:ph type="body" sz="quarter" idx="10" hasCustomPrompt="1"/>
          </p:nvPr>
        </p:nvSpPr>
        <p:spPr>
          <a:xfrm>
            <a:off x="4133389" y="2492585"/>
            <a:ext cx="4201588" cy="764701"/>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Presentation title</a:t>
            </a:r>
          </a:p>
        </p:txBody>
      </p:sp>
      <p:sp>
        <p:nvSpPr>
          <p:cNvPr id="9" name="Text Placeholder 8">
            <a:extLst>
              <a:ext uri="{FF2B5EF4-FFF2-40B4-BE49-F238E27FC236}">
                <a16:creationId xmlns:a16="http://schemas.microsoft.com/office/drawing/2014/main" id="{524851B1-4B4B-3F3B-4070-EC2676453E10}"/>
              </a:ext>
            </a:extLst>
          </p:cNvPr>
          <p:cNvSpPr>
            <a:spLocks noGrp="1"/>
          </p:cNvSpPr>
          <p:nvPr>
            <p:ph type="body" sz="quarter" idx="12" hasCustomPrompt="1"/>
          </p:nvPr>
        </p:nvSpPr>
        <p:spPr>
          <a:xfrm>
            <a:off x="4133850" y="3429000"/>
            <a:ext cx="4335463" cy="971550"/>
          </a:xfrm>
          <a:prstGeom prst="rect">
            <a:avLst/>
          </a:prstGeom>
        </p:spPr>
        <p:txBody>
          <a:bodyPr lIns="0"/>
          <a:lstStyle>
            <a:lvl1pPr marL="0" indent="0">
              <a:buNone/>
              <a:defRPr sz="2400">
                <a:solidFill>
                  <a:schemeClr val="accent6">
                    <a:lumMod val="50000"/>
                  </a:schemeClr>
                </a:solidFill>
                <a:latin typeface="Arial" panose="020B0604020202020204" pitchFamily="34" charset="0"/>
                <a:cs typeface="Arial" panose="020B0604020202020204" pitchFamily="34" charset="0"/>
              </a:defRPr>
            </a:lvl1pPr>
          </a:lstStyle>
          <a:p>
            <a:pPr lvl="0"/>
            <a:r>
              <a:rPr lang="en-GB" dirty="0"/>
              <a:t>Sub Title Here if needed</a:t>
            </a:r>
          </a:p>
        </p:txBody>
      </p:sp>
      <p:pic>
        <p:nvPicPr>
          <p:cNvPr id="7" name="Picture 6">
            <a:extLst>
              <a:ext uri="{FF2B5EF4-FFF2-40B4-BE49-F238E27FC236}">
                <a16:creationId xmlns:a16="http://schemas.microsoft.com/office/drawing/2014/main" id="{ABC88DAB-BC7F-7CD0-A548-AB83233865B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spTree>
    <p:extLst>
      <p:ext uri="{BB962C8B-B14F-4D97-AF65-F5344CB8AC3E}">
        <p14:creationId xmlns:p14="http://schemas.microsoft.com/office/powerpoint/2010/main" val="2269278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chemeClr val="accent6">
                    <a:lumMod val="50000"/>
                  </a:schemeClr>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24978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
        <p:nvSpPr>
          <p:cNvPr id="5" name="Chart Placeholder 9">
            <a:extLst>
              <a:ext uri="{FF2B5EF4-FFF2-40B4-BE49-F238E27FC236}">
                <a16:creationId xmlns:a16="http://schemas.microsoft.com/office/drawing/2014/main" id="{EE0E5ECA-8B7B-EF41-9801-765D327E4287}"/>
              </a:ext>
            </a:extLst>
          </p:cNvPr>
          <p:cNvSpPr>
            <a:spLocks noGrp="1"/>
          </p:cNvSpPr>
          <p:nvPr>
            <p:ph type="chart" sz="quarter" idx="16" hasCustomPrompt="1"/>
          </p:nvPr>
        </p:nvSpPr>
        <p:spPr>
          <a:xfrm>
            <a:off x="344489" y="1547812"/>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Tree>
    <p:extLst>
      <p:ext uri="{BB962C8B-B14F-4D97-AF65-F5344CB8AC3E}">
        <p14:creationId xmlns:p14="http://schemas.microsoft.com/office/powerpoint/2010/main" val="2416853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344488" y="1547814"/>
            <a:ext cx="5610836"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335259" y="3678148"/>
            <a:ext cx="5620065"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a16="http://schemas.microsoft.com/office/drawing/2014/main" id="{9C544B17-F8E0-1B4F-8589-D03BD21D0631}"/>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945279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72C72A5E-1049-EF4E-B801-8DA9C75BECF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454822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344488" y="1547813"/>
            <a:ext cx="11503024" cy="45364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a16="http://schemas.microsoft.com/office/drawing/2014/main" id="{006CA2C8-ECD8-E647-B92F-23DA668A7526}"/>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498304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344488" y="1547812"/>
            <a:ext cx="11503025"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6" name="Text Placeholder 7">
            <a:extLst>
              <a:ext uri="{FF2B5EF4-FFF2-40B4-BE49-F238E27FC236}">
                <a16:creationId xmlns:a16="http://schemas.microsoft.com/office/drawing/2014/main" id="{95D237F5-1CE1-4C43-A96B-FF44E8BD2ED9}"/>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127309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352829" y="1547813"/>
            <a:ext cx="11494683"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7" name="Text Placeholder 7">
            <a:extLst>
              <a:ext uri="{FF2B5EF4-FFF2-40B4-BE49-F238E27FC236}">
                <a16:creationId xmlns:a16="http://schemas.microsoft.com/office/drawing/2014/main" id="{BA7A7174-CB1F-1F4A-9581-79AC481CE1D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070744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4" name="Text Placeholder 7">
            <a:extLst>
              <a:ext uri="{FF2B5EF4-FFF2-40B4-BE49-F238E27FC236}">
                <a16:creationId xmlns:a16="http://schemas.microsoft.com/office/drawing/2014/main" id="{5926CA73-E7B9-285B-89FF-D45B58D20F9E}"/>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1133537" y="1547813"/>
            <a:ext cx="10736199"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5" name="Text Placeholder 7">
            <a:extLst>
              <a:ext uri="{FF2B5EF4-FFF2-40B4-BE49-F238E27FC236}">
                <a16:creationId xmlns:a16="http://schemas.microsoft.com/office/drawing/2014/main" id="{1B8D4D44-89BF-08AA-874B-E2CBE4FC50B3}"/>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s or title with image on lef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742DB21-A9E8-D0B9-9E4A-0790C40BCBED}"/>
              </a:ext>
            </a:extLst>
          </p:cNvPr>
          <p:cNvSpPr>
            <a:spLocks noGrp="1"/>
          </p:cNvSpPr>
          <p:nvPr>
            <p:ph type="pic" sz="quarter" idx="13"/>
          </p:nvPr>
        </p:nvSpPr>
        <p:spPr>
          <a:xfrm>
            <a:off x="0" y="-17463"/>
            <a:ext cx="7532688" cy="6875463"/>
          </a:xfrm>
          <a:prstGeom prst="rect">
            <a:avLst/>
          </a:prstGeom>
        </p:spPr>
        <p:txBody>
          <a:bodyPr/>
          <a:lstStyle/>
          <a:p>
            <a:endParaRPr lang="en-US"/>
          </a:p>
        </p:txBody>
      </p:sp>
      <p:sp>
        <p:nvSpPr>
          <p:cNvPr id="13" name="Rectangle 12"/>
          <p:cNvSpPr/>
          <p:nvPr userDrawn="1"/>
        </p:nvSpPr>
        <p:spPr>
          <a:xfrm>
            <a:off x="5971309" y="-18000"/>
            <a:ext cx="6220691" cy="68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a:extLst>
              <a:ext uri="{FF2B5EF4-FFF2-40B4-BE49-F238E27FC236}">
                <a16:creationId xmlns:a16="http://schemas.microsoft.com/office/drawing/2014/main" id="{011CDC42-19DC-9565-11D6-4D5C2F30092F}"/>
              </a:ext>
            </a:extLst>
          </p:cNvPr>
          <p:cNvSpPr>
            <a:spLocks noGrp="1"/>
          </p:cNvSpPr>
          <p:nvPr>
            <p:ph type="body" sz="quarter" idx="10" hasCustomPrompt="1"/>
          </p:nvPr>
        </p:nvSpPr>
        <p:spPr>
          <a:xfrm>
            <a:off x="6979459" y="2664299"/>
            <a:ext cx="4201588" cy="764701"/>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Presentation title</a:t>
            </a:r>
          </a:p>
        </p:txBody>
      </p:sp>
      <p:sp>
        <p:nvSpPr>
          <p:cNvPr id="14" name="Text Placeholder 8">
            <a:extLst>
              <a:ext uri="{FF2B5EF4-FFF2-40B4-BE49-F238E27FC236}">
                <a16:creationId xmlns:a16="http://schemas.microsoft.com/office/drawing/2014/main" id="{F6B0A17D-0542-A142-2FB7-287AE4AAB551}"/>
              </a:ext>
            </a:extLst>
          </p:cNvPr>
          <p:cNvSpPr>
            <a:spLocks noGrp="1"/>
          </p:cNvSpPr>
          <p:nvPr>
            <p:ph type="body" sz="quarter" idx="12" hasCustomPrompt="1"/>
          </p:nvPr>
        </p:nvSpPr>
        <p:spPr>
          <a:xfrm>
            <a:off x="6979920" y="3600714"/>
            <a:ext cx="4335463" cy="971550"/>
          </a:xfrm>
          <a:prstGeom prst="rect">
            <a:avLst/>
          </a:prstGeom>
        </p:spPr>
        <p:txBody>
          <a:bodyPr lIns="0"/>
          <a:lstStyle>
            <a:lvl1pPr marL="0" indent="0">
              <a:buNone/>
              <a:defRPr sz="2400">
                <a:solidFill>
                  <a:schemeClr val="accent6">
                    <a:lumMod val="50000"/>
                  </a:schemeClr>
                </a:solidFill>
                <a:latin typeface="Arial" panose="020B0604020202020204" pitchFamily="34" charset="0"/>
                <a:cs typeface="Arial" panose="020B0604020202020204" pitchFamily="34" charset="0"/>
              </a:defRPr>
            </a:lvl1pPr>
          </a:lstStyle>
          <a:p>
            <a:pPr lvl="0"/>
            <a:r>
              <a:rPr lang="en-GB" dirty="0"/>
              <a:t>Sub Title Here if needed</a:t>
            </a:r>
          </a:p>
        </p:txBody>
      </p:sp>
      <p:pic>
        <p:nvPicPr>
          <p:cNvPr id="7" name="Picture 6">
            <a:extLst>
              <a:ext uri="{FF2B5EF4-FFF2-40B4-BE49-F238E27FC236}">
                <a16:creationId xmlns:a16="http://schemas.microsoft.com/office/drawing/2014/main" id="{528E8A7F-7BEF-522A-2821-BD5233CDEFC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spTree>
    <p:extLst>
      <p:ext uri="{BB962C8B-B14F-4D97-AF65-F5344CB8AC3E}">
        <p14:creationId xmlns:p14="http://schemas.microsoft.com/office/powerpoint/2010/main" val="12964128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1133536" y="1547813"/>
            <a:ext cx="5156450"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709410" y="1559902"/>
            <a:ext cx="5156450"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CF8E0CD5-39CC-DA5A-4D49-4F8F9E582CC5}"/>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1133537" y="1559903"/>
            <a:ext cx="5052969"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812280" y="1543974"/>
            <a:ext cx="5052969"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a16="http://schemas.microsoft.com/office/drawing/2014/main" id="{08E16109-7D76-0A9E-E4EE-50814A94E9C3}"/>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1133536" y="1547813"/>
            <a:ext cx="4821787"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2E62499B-4288-DC63-6FDF-CD77F03AC38B}"/>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5" name="Chart Placeholder 9">
            <a:extLst>
              <a:ext uri="{FF2B5EF4-FFF2-40B4-BE49-F238E27FC236}">
                <a16:creationId xmlns:a16="http://schemas.microsoft.com/office/drawing/2014/main" id="{EE0E5ECA-8B7B-EF41-9801-765D327E4287}"/>
              </a:ext>
            </a:extLst>
          </p:cNvPr>
          <p:cNvSpPr>
            <a:spLocks noGrp="1"/>
          </p:cNvSpPr>
          <p:nvPr>
            <p:ph type="chart" sz="quarter" idx="16" hasCustomPrompt="1"/>
          </p:nvPr>
        </p:nvSpPr>
        <p:spPr>
          <a:xfrm>
            <a:off x="1133537" y="1547812"/>
            <a:ext cx="4803440"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7" name="Text Placeholder 7">
            <a:extLst>
              <a:ext uri="{FF2B5EF4-FFF2-40B4-BE49-F238E27FC236}">
                <a16:creationId xmlns:a16="http://schemas.microsoft.com/office/drawing/2014/main" id="{113B5C8D-79F5-AFD5-A405-C8759D627F5D}"/>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1133536" y="1547814"/>
            <a:ext cx="4821787"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1133536" y="3678148"/>
            <a:ext cx="4821788"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a16="http://schemas.microsoft.com/office/drawing/2014/main" id="{29064994-E467-63F1-60BF-85C7C75EA5B6}"/>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1133536" y="1547813"/>
            <a:ext cx="4821787"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4F0FD40C-DDD3-DD6C-6CB4-6B9BB0B5114D}"/>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1133536" y="1547813"/>
            <a:ext cx="10713975" cy="45364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a16="http://schemas.microsoft.com/office/drawing/2014/main" id="{B513A95F-6757-6BB1-318E-43BAF875D7EF}"/>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1133537" y="1547812"/>
            <a:ext cx="1071397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5" name="Text Placeholder 7">
            <a:extLst>
              <a:ext uri="{FF2B5EF4-FFF2-40B4-BE49-F238E27FC236}">
                <a16:creationId xmlns:a16="http://schemas.microsoft.com/office/drawing/2014/main" id="{6CAD91C3-90E3-4208-4FC8-93197BBA0E1B}"/>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1133537" y="1547813"/>
            <a:ext cx="10713975"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6" name="Text Placeholder 7">
            <a:extLst>
              <a:ext uri="{FF2B5EF4-FFF2-40B4-BE49-F238E27FC236}">
                <a16:creationId xmlns:a16="http://schemas.microsoft.com/office/drawing/2014/main" id="{94BCA457-B5B5-68B4-A95A-094BE805FA56}"/>
              </a:ext>
            </a:extLst>
          </p:cNvPr>
          <p:cNvSpPr>
            <a:spLocks noGrp="1"/>
          </p:cNvSpPr>
          <p:nvPr>
            <p:ph type="body" sz="quarter" idx="10" hasCustomPrompt="1"/>
          </p:nvPr>
        </p:nvSpPr>
        <p:spPr>
          <a:xfrm>
            <a:off x="1133537" y="399600"/>
            <a:ext cx="6941684"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3 with imag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4F11E8E-414A-C4C4-0A61-806BDB6C20E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076325" cy="6858000"/>
          </a:xfrm>
          <a:prstGeom prst="rect">
            <a:avLst/>
          </a:prstGeom>
        </p:spPr>
      </p:pic>
      <p:sp>
        <p:nvSpPr>
          <p:cNvPr id="7" name="Text Placeholder 7">
            <a:extLst>
              <a:ext uri="{FF2B5EF4-FFF2-40B4-BE49-F238E27FC236}">
                <a16:creationId xmlns:a16="http://schemas.microsoft.com/office/drawing/2014/main" id="{4CE07637-0F44-9A15-2338-62EB262F93F2}"/>
              </a:ext>
            </a:extLst>
          </p:cNvPr>
          <p:cNvSpPr>
            <a:spLocks noGrp="1"/>
          </p:cNvSpPr>
          <p:nvPr>
            <p:ph type="body" sz="quarter" idx="10" hasCustomPrompt="1"/>
          </p:nvPr>
        </p:nvSpPr>
        <p:spPr>
          <a:xfrm>
            <a:off x="4133389" y="2492585"/>
            <a:ext cx="4201588" cy="764701"/>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Presentation title</a:t>
            </a:r>
          </a:p>
        </p:txBody>
      </p:sp>
      <p:sp>
        <p:nvSpPr>
          <p:cNvPr id="8" name="Text Placeholder 8">
            <a:extLst>
              <a:ext uri="{FF2B5EF4-FFF2-40B4-BE49-F238E27FC236}">
                <a16:creationId xmlns:a16="http://schemas.microsoft.com/office/drawing/2014/main" id="{FF43CDB5-B16E-995D-BDF5-ED7D245047DA}"/>
              </a:ext>
            </a:extLst>
          </p:cNvPr>
          <p:cNvSpPr>
            <a:spLocks noGrp="1"/>
          </p:cNvSpPr>
          <p:nvPr>
            <p:ph type="body" sz="quarter" idx="12" hasCustomPrompt="1"/>
          </p:nvPr>
        </p:nvSpPr>
        <p:spPr>
          <a:xfrm>
            <a:off x="4133850" y="3429000"/>
            <a:ext cx="4335463" cy="971550"/>
          </a:xfrm>
          <a:prstGeom prst="rect">
            <a:avLst/>
          </a:prstGeom>
        </p:spPr>
        <p:txBody>
          <a:bodyPr lIns="0"/>
          <a:lstStyle>
            <a:lvl1pPr marL="0" indent="0">
              <a:buNone/>
              <a:defRPr sz="2400">
                <a:solidFill>
                  <a:schemeClr val="accent6">
                    <a:lumMod val="50000"/>
                  </a:schemeClr>
                </a:solidFill>
                <a:latin typeface="Arial" panose="020B0604020202020204" pitchFamily="34" charset="0"/>
                <a:cs typeface="Arial" panose="020B0604020202020204" pitchFamily="34" charset="0"/>
              </a:defRPr>
            </a:lvl1pPr>
          </a:lstStyle>
          <a:p>
            <a:pPr lvl="0"/>
            <a:r>
              <a:rPr lang="en-GB" dirty="0"/>
              <a:t>Sub Title Here if needed</a:t>
            </a:r>
          </a:p>
        </p:txBody>
      </p:sp>
      <p:pic>
        <p:nvPicPr>
          <p:cNvPr id="9" name="Picture 8">
            <a:extLst>
              <a:ext uri="{FF2B5EF4-FFF2-40B4-BE49-F238E27FC236}">
                <a16:creationId xmlns:a16="http://schemas.microsoft.com/office/drawing/2014/main" id="{20D0C1BE-5C39-743D-D703-02DA9CD12DF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spTree>
    <p:extLst>
      <p:ext uri="{BB962C8B-B14F-4D97-AF65-F5344CB8AC3E}">
        <p14:creationId xmlns:p14="http://schemas.microsoft.com/office/powerpoint/2010/main" val="14062360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3F2BB2EB-4A32-C943-B0FC-D761A86F8A6B}"/>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344487" y="1547813"/>
            <a:ext cx="11525249"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9D9E0AF5-0DF8-6E4E-8D83-C8951539C60C}"/>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255024" y="1559902"/>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3D1687DE-6F0B-1A43-9FB7-49F39B622E28}"/>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348511" y="1559903"/>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255024" y="1543974"/>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a16="http://schemas.microsoft.com/office/drawing/2014/main" id="{48EDB123-F881-1B4B-B095-5CCA634CACD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
        <p:nvSpPr>
          <p:cNvPr id="5" name="Chart Placeholder 9">
            <a:extLst>
              <a:ext uri="{FF2B5EF4-FFF2-40B4-BE49-F238E27FC236}">
                <a16:creationId xmlns:a16="http://schemas.microsoft.com/office/drawing/2014/main" id="{EE0E5ECA-8B7B-EF41-9801-765D327E4287}"/>
              </a:ext>
            </a:extLst>
          </p:cNvPr>
          <p:cNvSpPr>
            <a:spLocks noGrp="1"/>
          </p:cNvSpPr>
          <p:nvPr>
            <p:ph type="chart" sz="quarter" idx="16" hasCustomPrompt="1"/>
          </p:nvPr>
        </p:nvSpPr>
        <p:spPr>
          <a:xfrm>
            <a:off x="344489" y="1547812"/>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344488" y="1547814"/>
            <a:ext cx="5610836"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335259" y="3678148"/>
            <a:ext cx="5620065"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a16="http://schemas.microsoft.com/office/drawing/2014/main" id="{9C544B17-F8E0-1B4F-8589-D03BD21D0631}"/>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72C72A5E-1049-EF4E-B801-8DA9C75BECF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344488" y="1547813"/>
            <a:ext cx="11503024" cy="45364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a16="http://schemas.microsoft.com/office/drawing/2014/main" id="{006CA2C8-ECD8-E647-B92F-23DA668A7526}"/>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344488" y="1547812"/>
            <a:ext cx="11503025"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6" name="Text Placeholder 7">
            <a:extLst>
              <a:ext uri="{FF2B5EF4-FFF2-40B4-BE49-F238E27FC236}">
                <a16:creationId xmlns:a16="http://schemas.microsoft.com/office/drawing/2014/main" id="{95D237F5-1CE1-4C43-A96B-FF44E8BD2ED9}"/>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3 with imag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4F11E8E-414A-C4C4-0A61-806BDB6C20E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 y="0"/>
            <a:ext cx="508544" cy="6858000"/>
          </a:xfrm>
          <a:prstGeom prst="rect">
            <a:avLst/>
          </a:prstGeom>
        </p:spPr>
      </p:pic>
      <p:sp>
        <p:nvSpPr>
          <p:cNvPr id="7" name="Text Placeholder 7">
            <a:extLst>
              <a:ext uri="{FF2B5EF4-FFF2-40B4-BE49-F238E27FC236}">
                <a16:creationId xmlns:a16="http://schemas.microsoft.com/office/drawing/2014/main" id="{AD387F12-C497-28B9-F445-D926815C25B0}"/>
              </a:ext>
            </a:extLst>
          </p:cNvPr>
          <p:cNvSpPr>
            <a:spLocks noGrp="1"/>
          </p:cNvSpPr>
          <p:nvPr>
            <p:ph type="body" sz="quarter" idx="10" hasCustomPrompt="1"/>
          </p:nvPr>
        </p:nvSpPr>
        <p:spPr>
          <a:xfrm>
            <a:off x="6968029" y="2915495"/>
            <a:ext cx="4201588" cy="764701"/>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Presentation title</a:t>
            </a:r>
          </a:p>
        </p:txBody>
      </p:sp>
      <p:sp>
        <p:nvSpPr>
          <p:cNvPr id="8" name="Text Placeholder 8">
            <a:extLst>
              <a:ext uri="{FF2B5EF4-FFF2-40B4-BE49-F238E27FC236}">
                <a16:creationId xmlns:a16="http://schemas.microsoft.com/office/drawing/2014/main" id="{CF0E96EB-36E0-1D83-D64D-B4CE5F6166AB}"/>
              </a:ext>
            </a:extLst>
          </p:cNvPr>
          <p:cNvSpPr>
            <a:spLocks noGrp="1"/>
          </p:cNvSpPr>
          <p:nvPr>
            <p:ph type="body" sz="quarter" idx="12" hasCustomPrompt="1"/>
          </p:nvPr>
        </p:nvSpPr>
        <p:spPr>
          <a:xfrm>
            <a:off x="6968490" y="3851910"/>
            <a:ext cx="4335463" cy="971550"/>
          </a:xfrm>
          <a:prstGeom prst="rect">
            <a:avLst/>
          </a:prstGeom>
        </p:spPr>
        <p:txBody>
          <a:bodyPr lIns="0"/>
          <a:lstStyle>
            <a:lvl1pPr marL="0" indent="0">
              <a:buNone/>
              <a:defRPr sz="2400">
                <a:solidFill>
                  <a:schemeClr val="accent6">
                    <a:lumMod val="50000"/>
                  </a:schemeClr>
                </a:solidFill>
                <a:latin typeface="Arial" panose="020B0604020202020204" pitchFamily="34" charset="0"/>
                <a:cs typeface="Arial" panose="020B0604020202020204" pitchFamily="34" charset="0"/>
              </a:defRPr>
            </a:lvl1pPr>
          </a:lstStyle>
          <a:p>
            <a:pPr lvl="0"/>
            <a:r>
              <a:rPr lang="en-GB" dirty="0"/>
              <a:t>Sub Title Here if needed</a:t>
            </a:r>
          </a:p>
        </p:txBody>
      </p:sp>
      <p:pic>
        <p:nvPicPr>
          <p:cNvPr id="9" name="Picture 8">
            <a:extLst>
              <a:ext uri="{FF2B5EF4-FFF2-40B4-BE49-F238E27FC236}">
                <a16:creationId xmlns:a16="http://schemas.microsoft.com/office/drawing/2014/main" id="{7E02E016-6A36-5E94-A05F-659CCFC48CC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pic>
        <p:nvPicPr>
          <p:cNvPr id="10" name="Picture 9">
            <a:extLst>
              <a:ext uri="{FF2B5EF4-FFF2-40B4-BE49-F238E27FC236}">
                <a16:creationId xmlns:a16="http://schemas.microsoft.com/office/drawing/2014/main" id="{CB4EB8B4-83CF-ACB9-221F-223EBF26285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3377" y="746219"/>
            <a:ext cx="6309360" cy="5486400"/>
          </a:xfrm>
          <a:prstGeom prst="rect">
            <a:avLst/>
          </a:prstGeom>
        </p:spPr>
      </p:pic>
    </p:spTree>
    <p:extLst>
      <p:ext uri="{BB962C8B-B14F-4D97-AF65-F5344CB8AC3E}">
        <p14:creationId xmlns:p14="http://schemas.microsoft.com/office/powerpoint/2010/main" val="42294124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352829" y="1547813"/>
            <a:ext cx="11494683"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7" name="Text Placeholder 7">
            <a:extLst>
              <a:ext uri="{FF2B5EF4-FFF2-40B4-BE49-F238E27FC236}">
                <a16:creationId xmlns:a16="http://schemas.microsoft.com/office/drawing/2014/main" id="{BA7A7174-CB1F-1F4A-9581-79AC481CE1D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117757004"/>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3F2BB2EB-4A32-C943-B0FC-D761A86F8A6B}"/>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4146650737"/>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344487" y="1547813"/>
            <a:ext cx="11525249"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9D9E0AF5-0DF8-6E4E-8D83-C8951539C60C}"/>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5147600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255024" y="1559902"/>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3D1687DE-6F0B-1A43-9FB7-49F39B622E28}"/>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569787596"/>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348511" y="1559903"/>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255024" y="1543974"/>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a16="http://schemas.microsoft.com/office/drawing/2014/main" id="{48EDB123-F881-1B4B-B095-5CCA634CACD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932020694"/>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56973869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
        <p:nvSpPr>
          <p:cNvPr id="5" name="Chart Placeholder 9">
            <a:extLst>
              <a:ext uri="{FF2B5EF4-FFF2-40B4-BE49-F238E27FC236}">
                <a16:creationId xmlns:a16="http://schemas.microsoft.com/office/drawing/2014/main" id="{EE0E5ECA-8B7B-EF41-9801-765D327E4287}"/>
              </a:ext>
            </a:extLst>
          </p:cNvPr>
          <p:cNvSpPr>
            <a:spLocks noGrp="1"/>
          </p:cNvSpPr>
          <p:nvPr>
            <p:ph type="chart" sz="quarter" idx="16" hasCustomPrompt="1"/>
          </p:nvPr>
        </p:nvSpPr>
        <p:spPr>
          <a:xfrm>
            <a:off x="344489" y="1547812"/>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Tree>
    <p:extLst>
      <p:ext uri="{BB962C8B-B14F-4D97-AF65-F5344CB8AC3E}">
        <p14:creationId xmlns:p14="http://schemas.microsoft.com/office/powerpoint/2010/main" val="8853867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344488" y="1547814"/>
            <a:ext cx="5610836"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335259" y="3678148"/>
            <a:ext cx="5620065"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a16="http://schemas.microsoft.com/office/drawing/2014/main" id="{9C544B17-F8E0-1B4F-8589-D03BD21D0631}"/>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2087818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72C72A5E-1049-EF4E-B801-8DA9C75BECF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170160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4" name="Text Placeholder 7">
            <a:extLst>
              <a:ext uri="{FF2B5EF4-FFF2-40B4-BE49-F238E27FC236}">
                <a16:creationId xmlns:a16="http://schemas.microsoft.com/office/drawing/2014/main" id="{A8BDDCDB-DEFD-42EC-5E48-FD6E5F92386C}"/>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423340136"/>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344488" y="1547813"/>
            <a:ext cx="11503024" cy="45364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a16="http://schemas.microsoft.com/office/drawing/2014/main" id="{006CA2C8-ECD8-E647-B92F-23DA668A7526}"/>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3396267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344488" y="1547812"/>
            <a:ext cx="11503025"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6" name="Text Placeholder 7">
            <a:extLst>
              <a:ext uri="{FF2B5EF4-FFF2-40B4-BE49-F238E27FC236}">
                <a16:creationId xmlns:a16="http://schemas.microsoft.com/office/drawing/2014/main" id="{95D237F5-1CE1-4C43-A96B-FF44E8BD2ED9}"/>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3737366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352829" y="1547813"/>
            <a:ext cx="11494683"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7" name="Text Placeholder 7">
            <a:extLst>
              <a:ext uri="{FF2B5EF4-FFF2-40B4-BE49-F238E27FC236}">
                <a16:creationId xmlns:a16="http://schemas.microsoft.com/office/drawing/2014/main" id="{BA7A7174-CB1F-1F4A-9581-79AC481CE1D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88286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3F2BB2EB-4A32-C943-B0FC-D761A86F8A6B}"/>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4073273842"/>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344487" y="1547813"/>
            <a:ext cx="11525249" cy="4548187"/>
          </a:xfrm>
          <a:prstGeom prst="rect">
            <a:avLst/>
          </a:prstGeom>
        </p:spPr>
        <p:txBody>
          <a:bodyPr/>
          <a:lstStyle>
            <a:lvl1pPr marL="0" indent="0">
              <a:buNone/>
              <a:defRPr sz="2800" baseline="0">
                <a:solidFill>
                  <a:schemeClr val="tx1"/>
                </a:solidFill>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9D9E0AF5-0DF8-6E4E-8D83-C8951539C60C}"/>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891776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255024" y="1559902"/>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3D1687DE-6F0B-1A43-9FB7-49F39B622E28}"/>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259861701"/>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348511" y="1559903"/>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255024" y="1543974"/>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a16="http://schemas.microsoft.com/office/drawing/2014/main" id="{48EDB123-F881-1B4B-B095-5CCA634CACD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4D4D4C"/>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821329961"/>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2.pn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2.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theme" Target="../theme/theme4.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image" Target="../media/image2.png"/><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image" Target="../media/image7.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theme" Target="../theme/theme5.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555610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4" cstate="print">
            <a:alphaModFix amt="20000"/>
            <a:extLst>
              <a:ext uri="{28A0092B-C50C-407E-A947-70E740481C1C}">
                <a14:useLocalDpi xmlns:a14="http://schemas.microsoft.com/office/drawing/2010/main" val="0"/>
              </a:ext>
            </a:extLst>
          </a:blip>
          <a:srcRect/>
          <a:stretch/>
        </p:blipFill>
        <p:spPr>
          <a:xfrm>
            <a:off x="8316508" y="59889"/>
            <a:ext cx="3887367" cy="6809985"/>
          </a:xfrm>
          <a:prstGeom prst="rect">
            <a:avLst/>
          </a:prstGeom>
          <a:noFill/>
        </p:spPr>
      </p:pic>
      <p:cxnSp>
        <p:nvCxnSpPr>
          <p:cNvPr id="11" name="Straight Connector 10"/>
          <p:cNvCxnSpPr/>
          <p:nvPr userDrawn="1"/>
        </p:nvCxnSpPr>
        <p:spPr>
          <a:xfrm flipV="1">
            <a:off x="334537" y="6436285"/>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95D9E8D-4C6D-3F4D-95B3-66DFC2BA347E}"/>
              </a:ext>
            </a:extLst>
          </p:cNvPr>
          <p:cNvSpPr txBox="1"/>
          <p:nvPr userDrawn="1"/>
        </p:nvSpPr>
        <p:spPr>
          <a:xfrm>
            <a:off x="11061290" y="6499896"/>
            <a:ext cx="784991" cy="276999"/>
          </a:xfrm>
          <a:prstGeom prst="rect">
            <a:avLst/>
          </a:prstGeom>
          <a:noFill/>
        </p:spPr>
        <p:txBody>
          <a:bodyPr wrap="square" rtlCol="0">
            <a:spAutoFit/>
          </a:bodyPr>
          <a:lstStyle/>
          <a:p>
            <a:pPr algn="r"/>
            <a:fld id="{F9F65A2F-2579-2343-96B0-4F8956871EF5}" type="slidenum">
              <a:rPr lang="en-US" sz="1200" smtClean="0">
                <a:solidFill>
                  <a:srgbClr val="4D4D4C"/>
                </a:solidFill>
                <a:latin typeface="Arial" panose="020B0604020202020204" pitchFamily="34" charset="0"/>
                <a:cs typeface="Arial" panose="020B0604020202020204" pitchFamily="34" charset="0"/>
              </a:rPr>
              <a:pPr algn="r"/>
              <a:t>‹#›</a:t>
            </a:fld>
            <a:endParaRPr lang="en-US" sz="1200" dirty="0">
              <a:solidFill>
                <a:srgbClr val="4D4D4C"/>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7A0FBFA8-3DCD-B616-B694-11CFDAF7AD38}"/>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spTree>
    <p:extLst>
      <p:ext uri="{BB962C8B-B14F-4D97-AF65-F5344CB8AC3E}">
        <p14:creationId xmlns:p14="http://schemas.microsoft.com/office/powerpoint/2010/main" val="1108798485"/>
      </p:ext>
    </p:extLst>
  </p:cSld>
  <p:clrMap bg1="lt1" tx1="dk1" bg2="lt2" tx2="dk2" accent1="accent1" accent2="accent2" accent3="accent3" accent4="accent4" accent5="accent5" accent6="accent6" hlink="hlink" folHlink="folHlink"/>
  <p:sldLayoutIdLst>
    <p:sldLayoutId id="2147483731" r:id="rId1"/>
    <p:sldLayoutId id="2147483818" r:id="rId2"/>
    <p:sldLayoutId id="2147483786" r:id="rId3"/>
    <p:sldLayoutId id="2147483649" r:id="rId4"/>
    <p:sldLayoutId id="2147483788" r:id="rId5"/>
    <p:sldLayoutId id="2147483650" r:id="rId6"/>
    <p:sldLayoutId id="2147483869" r:id="rId7"/>
    <p:sldLayoutId id="2147483722" r:id="rId8"/>
    <p:sldLayoutId id="2147483651" r:id="rId9"/>
    <p:sldLayoutId id="2147483652" r:id="rId10"/>
    <p:sldLayoutId id="2147483793" r:id="rId11"/>
    <p:sldLayoutId id="214748373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1" name="Straight Connector 10"/>
          <p:cNvCxnSpPr/>
          <p:nvPr userDrawn="1"/>
        </p:nvCxnSpPr>
        <p:spPr>
          <a:xfrm flipV="1">
            <a:off x="334537" y="6436285"/>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95D9E8D-4C6D-3F4D-95B3-66DFC2BA347E}"/>
              </a:ext>
            </a:extLst>
          </p:cNvPr>
          <p:cNvSpPr txBox="1"/>
          <p:nvPr userDrawn="1"/>
        </p:nvSpPr>
        <p:spPr>
          <a:xfrm>
            <a:off x="11061290" y="6499896"/>
            <a:ext cx="784991" cy="276999"/>
          </a:xfrm>
          <a:prstGeom prst="rect">
            <a:avLst/>
          </a:prstGeom>
          <a:noFill/>
        </p:spPr>
        <p:txBody>
          <a:bodyPr wrap="square" rtlCol="0">
            <a:spAutoFit/>
          </a:bodyPr>
          <a:lstStyle/>
          <a:p>
            <a:pPr algn="r"/>
            <a:fld id="{F9F65A2F-2579-2343-96B0-4F8956871EF5}" type="slidenum">
              <a:rPr lang="en-US" sz="1200" smtClean="0">
                <a:solidFill>
                  <a:srgbClr val="4D4D4C"/>
                </a:solidFill>
                <a:latin typeface="Arial" panose="020B0604020202020204" pitchFamily="34" charset="0"/>
                <a:cs typeface="Arial" panose="020B0604020202020204" pitchFamily="34" charset="0"/>
              </a:rPr>
              <a:pPr algn="r"/>
              <a:t>‹#›</a:t>
            </a:fld>
            <a:endParaRPr lang="en-US" sz="1200" dirty="0">
              <a:solidFill>
                <a:srgbClr val="4D4D4C"/>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92CCA42C-D814-142C-0667-D6A15596CBBF}"/>
              </a:ext>
            </a:extLst>
          </p:cNvPr>
          <p:cNvPicPr>
            <a:picLocks noChangeAspect="1"/>
          </p:cNvPicPr>
          <p:nvPr userDrawn="1"/>
        </p:nvPicPr>
        <p:blipFill>
          <a:blip r:embed="rId14" cstate="print">
            <a:alphaModFix amt="20000"/>
            <a:extLst>
              <a:ext uri="{28A0092B-C50C-407E-A947-70E740481C1C}">
                <a14:useLocalDpi xmlns:a14="http://schemas.microsoft.com/office/drawing/2010/main" val="0"/>
              </a:ext>
            </a:extLst>
          </a:blip>
          <a:srcRect/>
          <a:stretch/>
        </p:blipFill>
        <p:spPr>
          <a:xfrm>
            <a:off x="0" y="0"/>
            <a:ext cx="1076325" cy="6858000"/>
          </a:xfrm>
          <a:prstGeom prst="rect">
            <a:avLst/>
          </a:prstGeom>
        </p:spPr>
      </p:pic>
      <p:pic>
        <p:nvPicPr>
          <p:cNvPr id="6" name="Picture 5">
            <a:extLst>
              <a:ext uri="{FF2B5EF4-FFF2-40B4-BE49-F238E27FC236}">
                <a16:creationId xmlns:a16="http://schemas.microsoft.com/office/drawing/2014/main" id="{EED34E9D-3E49-B2AC-648F-451CFEECCFE5}"/>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spTree>
    <p:extLst>
      <p:ext uri="{BB962C8B-B14F-4D97-AF65-F5344CB8AC3E}">
        <p14:creationId xmlns:p14="http://schemas.microsoft.com/office/powerpoint/2010/main" val="444512936"/>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Logo&#10;&#10;Description automatically generated with medium confidence">
            <a:extLst>
              <a:ext uri="{FF2B5EF4-FFF2-40B4-BE49-F238E27FC236}">
                <a16:creationId xmlns:a16="http://schemas.microsoft.com/office/drawing/2014/main" id="{2D882133-B2FF-8F66-7716-4BBBD148BDED}"/>
              </a:ext>
            </a:extLst>
          </p:cNvPr>
          <p:cNvPicPr>
            <a:picLocks noChangeAspect="1"/>
          </p:cNvPicPr>
          <p:nvPr userDrawn="1"/>
        </p:nvPicPr>
        <p:blipFill>
          <a:blip r:embed="rId14">
            <a:alphaModFix amt="20000"/>
            <a:extLst>
              <a:ext uri="{28A0092B-C50C-407E-A947-70E740481C1C}">
                <a14:useLocalDpi xmlns:a14="http://schemas.microsoft.com/office/drawing/2010/main" val="0"/>
              </a:ext>
            </a:extLst>
          </a:blip>
          <a:stretch>
            <a:fillRect/>
          </a:stretch>
        </p:blipFill>
        <p:spPr>
          <a:xfrm>
            <a:off x="8935592" y="3725229"/>
            <a:ext cx="3724083" cy="3697857"/>
          </a:xfrm>
          <a:prstGeom prst="rect">
            <a:avLst/>
          </a:prstGeom>
        </p:spPr>
      </p:pic>
      <p:cxnSp>
        <p:nvCxnSpPr>
          <p:cNvPr id="11" name="Straight Connector 10"/>
          <p:cNvCxnSpPr/>
          <p:nvPr userDrawn="1"/>
        </p:nvCxnSpPr>
        <p:spPr>
          <a:xfrm flipV="1">
            <a:off x="334537" y="6436285"/>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95D9E8D-4C6D-3F4D-95B3-66DFC2BA347E}"/>
              </a:ext>
            </a:extLst>
          </p:cNvPr>
          <p:cNvSpPr txBox="1"/>
          <p:nvPr userDrawn="1"/>
        </p:nvSpPr>
        <p:spPr>
          <a:xfrm>
            <a:off x="11061290" y="6499896"/>
            <a:ext cx="784991" cy="276999"/>
          </a:xfrm>
          <a:prstGeom prst="rect">
            <a:avLst/>
          </a:prstGeom>
          <a:noFill/>
        </p:spPr>
        <p:txBody>
          <a:bodyPr wrap="square" rtlCol="0">
            <a:spAutoFit/>
          </a:bodyPr>
          <a:lstStyle/>
          <a:p>
            <a:pPr algn="r"/>
            <a:fld id="{F9F65A2F-2579-2343-96B0-4F8956871EF5}" type="slidenum">
              <a:rPr lang="en-US" sz="1200" smtClean="0">
                <a:solidFill>
                  <a:srgbClr val="4D4D4C"/>
                </a:solidFill>
                <a:latin typeface="Arial" panose="020B0604020202020204" pitchFamily="34" charset="0"/>
                <a:cs typeface="Arial" panose="020B0604020202020204" pitchFamily="34" charset="0"/>
              </a:rPr>
              <a:pPr algn="r"/>
              <a:t>‹#›</a:t>
            </a:fld>
            <a:endParaRPr lang="en-US" sz="1200" dirty="0">
              <a:solidFill>
                <a:srgbClr val="4D4D4C"/>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6688FFBA-4238-51C4-8EA6-B58CC000F723}"/>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spTree>
    <p:extLst>
      <p:ext uri="{BB962C8B-B14F-4D97-AF65-F5344CB8AC3E}">
        <p14:creationId xmlns:p14="http://schemas.microsoft.com/office/powerpoint/2010/main" val="869755759"/>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1" name="Straight Connector 10"/>
          <p:cNvCxnSpPr/>
          <p:nvPr userDrawn="1"/>
        </p:nvCxnSpPr>
        <p:spPr>
          <a:xfrm flipV="1">
            <a:off x="334537" y="6436285"/>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95D9E8D-4C6D-3F4D-95B3-66DFC2BA347E}"/>
              </a:ext>
            </a:extLst>
          </p:cNvPr>
          <p:cNvSpPr txBox="1"/>
          <p:nvPr userDrawn="1"/>
        </p:nvSpPr>
        <p:spPr>
          <a:xfrm>
            <a:off x="11061290" y="6499896"/>
            <a:ext cx="784991" cy="276999"/>
          </a:xfrm>
          <a:prstGeom prst="rect">
            <a:avLst/>
          </a:prstGeom>
          <a:noFill/>
        </p:spPr>
        <p:txBody>
          <a:bodyPr wrap="square" rtlCol="0">
            <a:spAutoFit/>
          </a:bodyPr>
          <a:lstStyle/>
          <a:p>
            <a:pPr algn="r"/>
            <a:fld id="{F9F65A2F-2579-2343-96B0-4F8956871EF5}" type="slidenum">
              <a:rPr lang="en-US" sz="1200" smtClean="0">
                <a:solidFill>
                  <a:srgbClr val="4D4D4C"/>
                </a:solidFill>
                <a:latin typeface="Arial" panose="020B0604020202020204" pitchFamily="34" charset="0"/>
                <a:cs typeface="Arial" panose="020B0604020202020204" pitchFamily="34" charset="0"/>
              </a:rPr>
              <a:pPr algn="r"/>
              <a:t>‹#›</a:t>
            </a:fld>
            <a:endParaRPr lang="en-US" sz="1200" dirty="0">
              <a:solidFill>
                <a:srgbClr val="4D4D4C"/>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6688FFBA-4238-51C4-8EA6-B58CC000F723}"/>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p:blipFill>
        <p:spPr>
          <a:xfrm>
            <a:off x="8631197" y="197666"/>
            <a:ext cx="3460888" cy="717625"/>
          </a:xfrm>
          <a:prstGeom prst="rect">
            <a:avLst/>
          </a:prstGeom>
        </p:spPr>
      </p:pic>
    </p:spTree>
    <p:extLst>
      <p:ext uri="{BB962C8B-B14F-4D97-AF65-F5344CB8AC3E}">
        <p14:creationId xmlns:p14="http://schemas.microsoft.com/office/powerpoint/2010/main" val="1675147765"/>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 id="2147483965"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mailto:uclh.dischargeteam@nhs.net" TargetMode="External"/><Relationship Id="rId7" Type="http://schemas.openxmlformats.org/officeDocument/2006/relationships/hyperlink" Target="mailto:rf.dischargeteam@nhs.net"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mailto:NMU-TR.clinicalsitemanagement@nhs.net" TargetMode="External"/><Relationship Id="rId5" Type="http://schemas.openxmlformats.org/officeDocument/2006/relationships/hyperlink" Target="mailto:Northmid.dischargeplanning@nhs.net" TargetMode="External"/><Relationship Id="rId4" Type="http://schemas.openxmlformats.org/officeDocument/2006/relationships/hyperlink" Target="mailto:whh-tr.dcc@nhs.n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721E55D-6B60-B18D-5600-51C664C94645}"/>
              </a:ext>
            </a:extLst>
          </p:cNvPr>
          <p:cNvSpPr>
            <a:spLocks noGrp="1"/>
          </p:cNvSpPr>
          <p:nvPr>
            <p:ph type="body" sz="quarter" idx="10"/>
          </p:nvPr>
        </p:nvSpPr>
        <p:spPr>
          <a:xfrm>
            <a:off x="3609415" y="2613608"/>
            <a:ext cx="8213254" cy="1380168"/>
          </a:xfrm>
        </p:spPr>
        <p:txBody>
          <a:bodyPr/>
          <a:lstStyle/>
          <a:p>
            <a:r>
              <a:rPr lang="en-US" dirty="0"/>
              <a:t>Discharge Alerts: Standard Operating Procedure</a:t>
            </a:r>
          </a:p>
        </p:txBody>
      </p:sp>
      <p:sp>
        <p:nvSpPr>
          <p:cNvPr id="3" name="Text Placeholder 2">
            <a:extLst>
              <a:ext uri="{FF2B5EF4-FFF2-40B4-BE49-F238E27FC236}">
                <a16:creationId xmlns:a16="http://schemas.microsoft.com/office/drawing/2014/main" id="{D514ABE6-8836-0C9A-CDD8-8AA2AFBA4BBC}"/>
              </a:ext>
            </a:extLst>
          </p:cNvPr>
          <p:cNvSpPr>
            <a:spLocks noGrp="1"/>
          </p:cNvSpPr>
          <p:nvPr>
            <p:ph type="body" sz="quarter" idx="12"/>
          </p:nvPr>
        </p:nvSpPr>
        <p:spPr>
          <a:xfrm>
            <a:off x="3609415" y="4074458"/>
            <a:ext cx="4335463" cy="2040591"/>
          </a:xfrm>
        </p:spPr>
        <p:txBody>
          <a:bodyPr/>
          <a:lstStyle/>
          <a:p>
            <a:r>
              <a:rPr lang="en-US" dirty="0"/>
              <a:t>Feb-2024 v3.0</a:t>
            </a:r>
          </a:p>
          <a:p>
            <a:endParaRPr lang="en-US" dirty="0"/>
          </a:p>
          <a:p>
            <a:r>
              <a:rPr lang="en-US" dirty="0"/>
              <a:t>Due for review Sep-24 </a:t>
            </a:r>
          </a:p>
        </p:txBody>
      </p:sp>
    </p:spTree>
    <p:extLst>
      <p:ext uri="{BB962C8B-B14F-4D97-AF65-F5344CB8AC3E}">
        <p14:creationId xmlns:p14="http://schemas.microsoft.com/office/powerpoint/2010/main" val="2834902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D98E78-DA4C-A0ED-3578-0F50DEE882AF}"/>
              </a:ext>
            </a:extLst>
          </p:cNvPr>
          <p:cNvSpPr>
            <a:spLocks noGrp="1"/>
          </p:cNvSpPr>
          <p:nvPr>
            <p:ph type="body" sz="quarter" idx="10"/>
          </p:nvPr>
        </p:nvSpPr>
        <p:spPr>
          <a:xfrm>
            <a:off x="1572036" y="577087"/>
            <a:ext cx="7942762" cy="493376"/>
          </a:xfrm>
        </p:spPr>
        <p:txBody>
          <a:bodyPr/>
          <a:lstStyle/>
          <a:p>
            <a:r>
              <a:rPr lang="en-GB" dirty="0"/>
              <a:t>6 Reporting to the referrer </a:t>
            </a:r>
          </a:p>
        </p:txBody>
      </p:sp>
      <p:sp>
        <p:nvSpPr>
          <p:cNvPr id="3" name="TextBox 2">
            <a:extLst>
              <a:ext uri="{FF2B5EF4-FFF2-40B4-BE49-F238E27FC236}">
                <a16:creationId xmlns:a16="http://schemas.microsoft.com/office/drawing/2014/main" id="{B8A1EFC0-F19D-4F9C-CB21-9209757393CF}"/>
              </a:ext>
            </a:extLst>
          </p:cNvPr>
          <p:cNvSpPr txBox="1"/>
          <p:nvPr/>
        </p:nvSpPr>
        <p:spPr>
          <a:xfrm>
            <a:off x="621794" y="1845030"/>
            <a:ext cx="7942762" cy="3139321"/>
          </a:xfrm>
          <a:prstGeom prst="rect">
            <a:avLst/>
          </a:prstGeom>
          <a:noFill/>
        </p:spPr>
        <p:txBody>
          <a:bodyPr wrap="square" rtlCol="0">
            <a:spAutoFit/>
          </a:bodyPr>
          <a:lstStyle/>
          <a:p>
            <a:r>
              <a:rPr lang="en-GB" dirty="0"/>
              <a:t>Once the investigation is complete, the responsible organisation should send a report on the alerted </a:t>
            </a:r>
            <a:r>
              <a:rPr lang="en-GB" dirty="0" err="1"/>
              <a:t>datix</a:t>
            </a:r>
            <a:r>
              <a:rPr lang="en-GB" dirty="0"/>
              <a:t> with the outcome of the investigation and relevant learnings for system partners. </a:t>
            </a:r>
          </a:p>
          <a:p>
            <a:endParaRPr lang="en-GB" dirty="0"/>
          </a:p>
          <a:p>
            <a:r>
              <a:rPr lang="en-GB" dirty="0"/>
              <a:t>The referrers may have raised the alert on their own system to help them track it, and need the outcome </a:t>
            </a:r>
          </a:p>
          <a:p>
            <a:endParaRPr lang="en-GB" dirty="0"/>
          </a:p>
          <a:p>
            <a:endParaRPr lang="en-GB" dirty="0"/>
          </a:p>
          <a:p>
            <a:endParaRPr lang="en-GB" dirty="0"/>
          </a:p>
          <a:p>
            <a:endParaRPr lang="en-GB" dirty="0"/>
          </a:p>
          <a:p>
            <a:r>
              <a:rPr lang="en-GB" dirty="0"/>
              <a:t> </a:t>
            </a:r>
          </a:p>
        </p:txBody>
      </p:sp>
      <p:sp>
        <p:nvSpPr>
          <p:cNvPr id="4" name="Text Placeholder 1">
            <a:extLst>
              <a:ext uri="{FF2B5EF4-FFF2-40B4-BE49-F238E27FC236}">
                <a16:creationId xmlns:a16="http://schemas.microsoft.com/office/drawing/2014/main" id="{F971C45A-8F5A-9CEC-707D-D7E2BA671651}"/>
              </a:ext>
            </a:extLst>
          </p:cNvPr>
          <p:cNvSpPr txBox="1">
            <a:spLocks/>
          </p:cNvSpPr>
          <p:nvPr/>
        </p:nvSpPr>
        <p:spPr>
          <a:xfrm>
            <a:off x="230281" y="447210"/>
            <a:ext cx="1236980" cy="753130"/>
          </a:xfrm>
          <a:prstGeom prst="rect">
            <a:avLst/>
          </a:prstGeom>
          <a:solidFill>
            <a:schemeClr val="accent1">
              <a:lumMod val="20000"/>
              <a:lumOff val="80000"/>
            </a:schemeClr>
          </a:solidFill>
        </p:spPr>
        <p:txBody>
          <a:bodyPr lIns="0" tIns="0" rIns="0" bIns="0" anchor="ctr"/>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600" b="1" i="1" dirty="0"/>
              <a:t>Stage 2: Reporting</a:t>
            </a:r>
          </a:p>
        </p:txBody>
      </p:sp>
      <p:grpSp>
        <p:nvGrpSpPr>
          <p:cNvPr id="11" name="Group 10">
            <a:extLst>
              <a:ext uri="{FF2B5EF4-FFF2-40B4-BE49-F238E27FC236}">
                <a16:creationId xmlns:a16="http://schemas.microsoft.com/office/drawing/2014/main" id="{A5FA91BD-0586-B629-0144-97D5D0A7F582}"/>
              </a:ext>
            </a:extLst>
          </p:cNvPr>
          <p:cNvGrpSpPr/>
          <p:nvPr/>
        </p:nvGrpSpPr>
        <p:grpSpPr>
          <a:xfrm>
            <a:off x="9737496" y="1346235"/>
            <a:ext cx="1767329" cy="1833578"/>
            <a:chOff x="8053365" y="446185"/>
            <a:chExt cx="1438100" cy="1833578"/>
          </a:xfrm>
        </p:grpSpPr>
        <p:sp>
          <p:nvSpPr>
            <p:cNvPr id="12" name="Rectangle: Rounded Corners 11">
              <a:extLst>
                <a:ext uri="{FF2B5EF4-FFF2-40B4-BE49-F238E27FC236}">
                  <a16:creationId xmlns:a16="http://schemas.microsoft.com/office/drawing/2014/main" id="{D7C30AB3-78AD-4FBC-1665-64625A18DA90}"/>
                </a:ext>
              </a:extLst>
            </p:cNvPr>
            <p:cNvSpPr/>
            <p:nvPr/>
          </p:nvSpPr>
          <p:spPr>
            <a:xfrm>
              <a:off x="8053365" y="446185"/>
              <a:ext cx="1438100" cy="1833578"/>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t"/>
            <a:lstStyle/>
            <a:p>
              <a:endParaRPr lang="en-GB"/>
            </a:p>
          </p:txBody>
        </p:sp>
        <p:sp>
          <p:nvSpPr>
            <p:cNvPr id="13" name="Rectangle: Rounded Corners 4">
              <a:extLst>
                <a:ext uri="{FF2B5EF4-FFF2-40B4-BE49-F238E27FC236}">
                  <a16:creationId xmlns:a16="http://schemas.microsoft.com/office/drawing/2014/main" id="{83BE8A5C-B27A-618C-89F0-B35958B2BB4C}"/>
                </a:ext>
              </a:extLst>
            </p:cNvPr>
            <p:cNvSpPr txBox="1"/>
            <p:nvPr/>
          </p:nvSpPr>
          <p:spPr>
            <a:xfrm>
              <a:off x="8095486" y="488306"/>
              <a:ext cx="1353858" cy="1749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GB" sz="1400" dirty="0"/>
                <a:t>6</a:t>
              </a:r>
              <a:r>
                <a:rPr lang="en-GB" sz="1400" kern="1200" dirty="0"/>
                <a:t>. Organisation sends report on alert related </a:t>
              </a:r>
              <a:r>
                <a:rPr lang="en-GB" sz="1400" kern="1200" dirty="0" err="1"/>
                <a:t>datix</a:t>
              </a:r>
              <a:r>
                <a:rPr lang="en-GB" sz="1400" kern="1200" dirty="0"/>
                <a:t> to the relevant ToCH and referrer</a:t>
              </a:r>
            </a:p>
          </p:txBody>
        </p:sp>
      </p:grpSp>
    </p:spTree>
    <p:extLst>
      <p:ext uri="{BB962C8B-B14F-4D97-AF65-F5344CB8AC3E}">
        <p14:creationId xmlns:p14="http://schemas.microsoft.com/office/powerpoint/2010/main" val="3056148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D98E78-DA4C-A0ED-3578-0F50DEE882AF}"/>
              </a:ext>
            </a:extLst>
          </p:cNvPr>
          <p:cNvSpPr>
            <a:spLocks noGrp="1"/>
          </p:cNvSpPr>
          <p:nvPr>
            <p:ph type="body" sz="quarter" idx="10"/>
          </p:nvPr>
        </p:nvSpPr>
        <p:spPr>
          <a:xfrm>
            <a:off x="1467261" y="549920"/>
            <a:ext cx="7942762" cy="493376"/>
          </a:xfrm>
        </p:spPr>
        <p:txBody>
          <a:bodyPr/>
          <a:lstStyle/>
          <a:p>
            <a:r>
              <a:rPr lang="en-GB" dirty="0"/>
              <a:t>7 – 8 The quarterly report</a:t>
            </a:r>
          </a:p>
        </p:txBody>
      </p:sp>
      <p:sp>
        <p:nvSpPr>
          <p:cNvPr id="3" name="TextBox 2">
            <a:extLst>
              <a:ext uri="{FF2B5EF4-FFF2-40B4-BE49-F238E27FC236}">
                <a16:creationId xmlns:a16="http://schemas.microsoft.com/office/drawing/2014/main" id="{B8A1EFC0-F19D-4F9C-CB21-9209757393CF}"/>
              </a:ext>
            </a:extLst>
          </p:cNvPr>
          <p:cNvSpPr txBox="1"/>
          <p:nvPr/>
        </p:nvSpPr>
        <p:spPr>
          <a:xfrm>
            <a:off x="439169" y="1489292"/>
            <a:ext cx="5369955" cy="4247317"/>
          </a:xfrm>
          <a:prstGeom prst="rect">
            <a:avLst/>
          </a:prstGeom>
          <a:noFill/>
        </p:spPr>
        <p:txBody>
          <a:bodyPr wrap="square" rtlCol="0">
            <a:spAutoFit/>
          </a:bodyPr>
          <a:lstStyle/>
          <a:p>
            <a:r>
              <a:rPr lang="en-GB" dirty="0"/>
              <a:t>Once a quarter, a report summarising the discharge alerts and learnings should be sent to the NCL Discharge Operational Leadership Group for the quarterly reporting meeting (to be the first meeting of the second month of the quarter. </a:t>
            </a:r>
          </a:p>
          <a:p>
            <a:endParaRPr lang="en-GB" dirty="0">
              <a:highlight>
                <a:srgbClr val="00FF00"/>
              </a:highlight>
            </a:endParaRPr>
          </a:p>
          <a:p>
            <a:r>
              <a:rPr lang="en-GB" dirty="0"/>
              <a:t>Each trust should share its report according to their relevant policies, and insights from each trust should be synthesised for system learning. </a:t>
            </a:r>
          </a:p>
          <a:p>
            <a:endParaRPr lang="en-GB" dirty="0"/>
          </a:p>
          <a:p>
            <a:r>
              <a:rPr lang="en-GB" dirty="0"/>
              <a:t>A reporting template will be circulated each quarter, with the following fields: </a:t>
            </a:r>
          </a:p>
          <a:p>
            <a:endParaRPr lang="en-GB" dirty="0"/>
          </a:p>
          <a:p>
            <a:endParaRPr lang="en-GB" dirty="0"/>
          </a:p>
          <a:p>
            <a:r>
              <a:rPr lang="en-GB" dirty="0"/>
              <a:t> </a:t>
            </a:r>
          </a:p>
        </p:txBody>
      </p:sp>
      <p:sp>
        <p:nvSpPr>
          <p:cNvPr id="4" name="Text Placeholder 1">
            <a:extLst>
              <a:ext uri="{FF2B5EF4-FFF2-40B4-BE49-F238E27FC236}">
                <a16:creationId xmlns:a16="http://schemas.microsoft.com/office/drawing/2014/main" id="{F971C45A-8F5A-9CEC-707D-D7E2BA671651}"/>
              </a:ext>
            </a:extLst>
          </p:cNvPr>
          <p:cNvSpPr txBox="1">
            <a:spLocks/>
          </p:cNvSpPr>
          <p:nvPr/>
        </p:nvSpPr>
        <p:spPr>
          <a:xfrm>
            <a:off x="230281" y="447210"/>
            <a:ext cx="1236980" cy="753130"/>
          </a:xfrm>
          <a:prstGeom prst="rect">
            <a:avLst/>
          </a:prstGeom>
          <a:solidFill>
            <a:schemeClr val="accent1">
              <a:lumMod val="20000"/>
              <a:lumOff val="80000"/>
            </a:schemeClr>
          </a:solidFill>
        </p:spPr>
        <p:txBody>
          <a:bodyPr lIns="0" tIns="0" rIns="0" bIns="0" anchor="ctr"/>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600" b="1" i="1" dirty="0"/>
              <a:t>Stage 2: Reporting</a:t>
            </a:r>
          </a:p>
        </p:txBody>
      </p:sp>
      <p:grpSp>
        <p:nvGrpSpPr>
          <p:cNvPr id="6" name="Group 5">
            <a:extLst>
              <a:ext uri="{FF2B5EF4-FFF2-40B4-BE49-F238E27FC236}">
                <a16:creationId xmlns:a16="http://schemas.microsoft.com/office/drawing/2014/main" id="{C27F16FE-F543-082D-72B2-9002C3BC8778}"/>
              </a:ext>
            </a:extLst>
          </p:cNvPr>
          <p:cNvGrpSpPr/>
          <p:nvPr/>
        </p:nvGrpSpPr>
        <p:grpSpPr>
          <a:xfrm>
            <a:off x="5809124" y="1213737"/>
            <a:ext cx="1767329" cy="1833579"/>
            <a:chOff x="9757739" y="228310"/>
            <a:chExt cx="1741450" cy="2269327"/>
          </a:xfrm>
        </p:grpSpPr>
        <p:sp>
          <p:nvSpPr>
            <p:cNvPr id="7" name="Rectangle: Rounded Corners 6">
              <a:extLst>
                <a:ext uri="{FF2B5EF4-FFF2-40B4-BE49-F238E27FC236}">
                  <a16:creationId xmlns:a16="http://schemas.microsoft.com/office/drawing/2014/main" id="{676CF85B-5A5F-E26E-3932-F2F628508998}"/>
                </a:ext>
              </a:extLst>
            </p:cNvPr>
            <p:cNvSpPr/>
            <p:nvPr/>
          </p:nvSpPr>
          <p:spPr>
            <a:xfrm>
              <a:off x="9757739" y="228310"/>
              <a:ext cx="1741450" cy="2269327"/>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t"/>
            <a:lstStyle/>
            <a:p>
              <a:endParaRPr lang="en-GB"/>
            </a:p>
          </p:txBody>
        </p:sp>
        <p:sp>
          <p:nvSpPr>
            <p:cNvPr id="8" name="Rectangle: Rounded Corners 4">
              <a:extLst>
                <a:ext uri="{FF2B5EF4-FFF2-40B4-BE49-F238E27FC236}">
                  <a16:creationId xmlns:a16="http://schemas.microsoft.com/office/drawing/2014/main" id="{5473451A-BD4C-547E-E5F1-362FE3D23F50}"/>
                </a:ext>
              </a:extLst>
            </p:cNvPr>
            <p:cNvSpPr txBox="1"/>
            <p:nvPr/>
          </p:nvSpPr>
          <p:spPr>
            <a:xfrm>
              <a:off x="9808744" y="279315"/>
              <a:ext cx="1639440" cy="21673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GB" sz="1400" kern="1200" dirty="0"/>
                <a:t>7. </a:t>
              </a:r>
              <a:r>
                <a:rPr lang="en-GB" sz="1400" dirty="0"/>
                <a:t>Discharge teams and ToCH jointly create quarterly reports on discharge alerts and learnings from them</a:t>
              </a:r>
            </a:p>
            <a:p>
              <a:pPr marL="0" lvl="0" indent="0" algn="ctr" defTabSz="711200">
                <a:lnSpc>
                  <a:spcPct val="90000"/>
                </a:lnSpc>
                <a:spcBef>
                  <a:spcPct val="0"/>
                </a:spcBef>
                <a:spcAft>
                  <a:spcPct val="35000"/>
                </a:spcAft>
                <a:buNone/>
              </a:pPr>
              <a:r>
                <a:rPr lang="en-GB" sz="1400" kern="1200" dirty="0"/>
                <a:t>group</a:t>
              </a:r>
            </a:p>
          </p:txBody>
        </p:sp>
      </p:grpSp>
      <p:sp>
        <p:nvSpPr>
          <p:cNvPr id="9" name="Rectangle: Rounded Corners 8">
            <a:extLst>
              <a:ext uri="{FF2B5EF4-FFF2-40B4-BE49-F238E27FC236}">
                <a16:creationId xmlns:a16="http://schemas.microsoft.com/office/drawing/2014/main" id="{B9B3DEB2-6E25-A24E-A950-8430894CD720}"/>
              </a:ext>
            </a:extLst>
          </p:cNvPr>
          <p:cNvSpPr/>
          <p:nvPr/>
        </p:nvSpPr>
        <p:spPr>
          <a:xfrm>
            <a:off x="8193228" y="1200340"/>
            <a:ext cx="1767329" cy="1833579"/>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GB" sz="1400" kern="1200" dirty="0"/>
              <a:t>8. Quarterly report shared with NCL Operational Lead Group (at quarterly meeting)</a:t>
            </a:r>
            <a:endParaRPr lang="en-GB" sz="1400" dirty="0"/>
          </a:p>
        </p:txBody>
      </p:sp>
      <p:grpSp>
        <p:nvGrpSpPr>
          <p:cNvPr id="10" name="Group 9">
            <a:extLst>
              <a:ext uri="{FF2B5EF4-FFF2-40B4-BE49-F238E27FC236}">
                <a16:creationId xmlns:a16="http://schemas.microsoft.com/office/drawing/2014/main" id="{593315E6-EBE4-8E09-69E9-78EB0138D026}"/>
              </a:ext>
            </a:extLst>
          </p:cNvPr>
          <p:cNvGrpSpPr/>
          <p:nvPr/>
        </p:nvGrpSpPr>
        <p:grpSpPr>
          <a:xfrm>
            <a:off x="7628216" y="1840925"/>
            <a:ext cx="513249" cy="526946"/>
            <a:chOff x="1768823" y="1051444"/>
            <a:chExt cx="673966" cy="431879"/>
          </a:xfrm>
        </p:grpSpPr>
        <p:sp>
          <p:nvSpPr>
            <p:cNvPr id="11" name="Arrow: Right 10">
              <a:extLst>
                <a:ext uri="{FF2B5EF4-FFF2-40B4-BE49-F238E27FC236}">
                  <a16:creationId xmlns:a16="http://schemas.microsoft.com/office/drawing/2014/main" id="{C6F00797-C8FB-A79D-9612-8396E4C250D9}"/>
                </a:ext>
              </a:extLst>
            </p:cNvPr>
            <p:cNvSpPr/>
            <p:nvPr/>
          </p:nvSpPr>
          <p:spPr>
            <a:xfrm>
              <a:off x="1768823" y="1051444"/>
              <a:ext cx="673966" cy="43187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12" name="Arrow: Right 4">
              <a:extLst>
                <a:ext uri="{FF2B5EF4-FFF2-40B4-BE49-F238E27FC236}">
                  <a16:creationId xmlns:a16="http://schemas.microsoft.com/office/drawing/2014/main" id="{A48D95F4-89EC-8DF2-FF11-58B02B2B1428}"/>
                </a:ext>
              </a:extLst>
            </p:cNvPr>
            <p:cNvSpPr txBox="1"/>
            <p:nvPr/>
          </p:nvSpPr>
          <p:spPr>
            <a:xfrm>
              <a:off x="1768823" y="1137820"/>
              <a:ext cx="544402" cy="25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p:txBody>
        </p:sp>
      </p:grpSp>
      <p:graphicFrame>
        <p:nvGraphicFramePr>
          <p:cNvPr id="13" name="Table 12">
            <a:extLst>
              <a:ext uri="{FF2B5EF4-FFF2-40B4-BE49-F238E27FC236}">
                <a16:creationId xmlns:a16="http://schemas.microsoft.com/office/drawing/2014/main" id="{8F7A170E-215C-D884-F789-D3DCC980E501}"/>
              </a:ext>
            </a:extLst>
          </p:cNvPr>
          <p:cNvGraphicFramePr>
            <a:graphicFrameLocks noGrp="1"/>
          </p:cNvGraphicFramePr>
          <p:nvPr>
            <p:extLst>
              <p:ext uri="{D42A27DB-BD31-4B8C-83A1-F6EECF244321}">
                <p14:modId xmlns:p14="http://schemas.microsoft.com/office/powerpoint/2010/main" val="33961833"/>
              </p:ext>
            </p:extLst>
          </p:nvPr>
        </p:nvGraphicFramePr>
        <p:xfrm>
          <a:off x="439169" y="4905612"/>
          <a:ext cx="9645380" cy="1465243"/>
        </p:xfrm>
        <a:graphic>
          <a:graphicData uri="http://schemas.openxmlformats.org/drawingml/2006/table">
            <a:tbl>
              <a:tblPr/>
              <a:tblGrid>
                <a:gridCol w="1041197">
                  <a:extLst>
                    <a:ext uri="{9D8B030D-6E8A-4147-A177-3AD203B41FA5}">
                      <a16:colId xmlns:a16="http://schemas.microsoft.com/office/drawing/2014/main" val="3423089237"/>
                    </a:ext>
                  </a:extLst>
                </a:gridCol>
                <a:gridCol w="972374">
                  <a:extLst>
                    <a:ext uri="{9D8B030D-6E8A-4147-A177-3AD203B41FA5}">
                      <a16:colId xmlns:a16="http://schemas.microsoft.com/office/drawing/2014/main" val="43249774"/>
                    </a:ext>
                  </a:extLst>
                </a:gridCol>
                <a:gridCol w="1088896">
                  <a:extLst>
                    <a:ext uri="{9D8B030D-6E8A-4147-A177-3AD203B41FA5}">
                      <a16:colId xmlns:a16="http://schemas.microsoft.com/office/drawing/2014/main" val="3250479911"/>
                    </a:ext>
                  </a:extLst>
                </a:gridCol>
                <a:gridCol w="994861">
                  <a:extLst>
                    <a:ext uri="{9D8B030D-6E8A-4147-A177-3AD203B41FA5}">
                      <a16:colId xmlns:a16="http://schemas.microsoft.com/office/drawing/2014/main" val="2548054576"/>
                    </a:ext>
                  </a:extLst>
                </a:gridCol>
                <a:gridCol w="1502512">
                  <a:extLst>
                    <a:ext uri="{9D8B030D-6E8A-4147-A177-3AD203B41FA5}">
                      <a16:colId xmlns:a16="http://schemas.microsoft.com/office/drawing/2014/main" val="80807600"/>
                    </a:ext>
                  </a:extLst>
                </a:gridCol>
                <a:gridCol w="752960">
                  <a:extLst>
                    <a:ext uri="{9D8B030D-6E8A-4147-A177-3AD203B41FA5}">
                      <a16:colId xmlns:a16="http://schemas.microsoft.com/office/drawing/2014/main" val="1135725164"/>
                    </a:ext>
                  </a:extLst>
                </a:gridCol>
                <a:gridCol w="1634026">
                  <a:extLst>
                    <a:ext uri="{9D8B030D-6E8A-4147-A177-3AD203B41FA5}">
                      <a16:colId xmlns:a16="http://schemas.microsoft.com/office/drawing/2014/main" val="4268047075"/>
                    </a:ext>
                  </a:extLst>
                </a:gridCol>
                <a:gridCol w="725104">
                  <a:extLst>
                    <a:ext uri="{9D8B030D-6E8A-4147-A177-3AD203B41FA5}">
                      <a16:colId xmlns:a16="http://schemas.microsoft.com/office/drawing/2014/main" val="2139860708"/>
                    </a:ext>
                  </a:extLst>
                </a:gridCol>
                <a:gridCol w="933450">
                  <a:extLst>
                    <a:ext uri="{9D8B030D-6E8A-4147-A177-3AD203B41FA5}">
                      <a16:colId xmlns:a16="http://schemas.microsoft.com/office/drawing/2014/main" val="1746767033"/>
                    </a:ext>
                  </a:extLst>
                </a:gridCol>
              </a:tblGrid>
              <a:tr h="795787">
                <a:tc>
                  <a:txBody>
                    <a:bodyPr/>
                    <a:lstStyle/>
                    <a:p>
                      <a:pPr fontAlgn="t"/>
                      <a:r>
                        <a:rPr lang="en-GB" sz="1100" b="1" dirty="0">
                          <a:effectLst/>
                          <a:latin typeface="Calibri" panose="020F0502020204030204" pitchFamily="34" charset="0"/>
                        </a:rPr>
                        <a:t>Reporting trust</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a:effectLst/>
                          <a:latin typeface="Calibri" panose="020F0502020204030204" pitchFamily="34" charset="0"/>
                        </a:rPr>
                        <a:t>Date/Quarter</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dirty="0">
                          <a:effectLst/>
                          <a:latin typeface="Calibri" panose="020F0502020204030204" pitchFamily="34" charset="0"/>
                        </a:rPr>
                        <a:t>Number of Alerts Received</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dirty="0">
                          <a:solidFill>
                            <a:srgbClr val="000000"/>
                          </a:solidFill>
                          <a:effectLst/>
                          <a:latin typeface="Calibri" panose="020F0502020204030204" pitchFamily="34" charset="0"/>
                        </a:rPr>
                        <a:t>Source of Alerts (organisation and number)</a:t>
                      </a:r>
                      <a:endParaRPr lang="en-GB" sz="1100" b="1" dirty="0">
                        <a:effectLst/>
                        <a:latin typeface="Calibri" panose="020F0502020204030204" pitchFamily="34" charset="0"/>
                      </a:endParaRP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dirty="0">
                          <a:effectLst/>
                          <a:latin typeface="Calibri" panose="020F0502020204030204" pitchFamily="34" charset="0"/>
                        </a:rPr>
                        <a:t> Common Themes/ Categories Identified</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dirty="0">
                          <a:effectLst/>
                          <a:latin typeface="Calibri" panose="020F0502020204030204" pitchFamily="34" charset="0"/>
                        </a:rPr>
                        <a:t>Identified learning</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dirty="0">
                          <a:effectLst/>
                          <a:latin typeface="Calibri" panose="020F0502020204030204" pitchFamily="34" charset="0"/>
                        </a:rPr>
                        <a:t>Discussed in what local governance/ Risk meetings</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dirty="0">
                          <a:effectLst/>
                          <a:latin typeface="Calibri" panose="020F0502020204030204" pitchFamily="34" charset="0"/>
                        </a:rPr>
                        <a:t>Number of high level harm or SI</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b="1" dirty="0">
                          <a:effectLst/>
                          <a:latin typeface="Calibri" panose="020F0502020204030204" pitchFamily="34" charset="0"/>
                        </a:rPr>
                        <a:t>Investigations not completed within 20 days</a:t>
                      </a:r>
                    </a:p>
                  </a:txBody>
                  <a:tcPr marL="9525" marR="9525" marT="9525" marB="9525" anchor="ctr">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1761332314"/>
                  </a:ext>
                </a:extLst>
              </a:tr>
              <a:tr h="669456">
                <a:tc>
                  <a:txBody>
                    <a:bodyPr/>
                    <a:lstStyle/>
                    <a:p>
                      <a:pPr fontAlgn="t"/>
                      <a:r>
                        <a:rPr lang="en-GB" sz="1100" dirty="0">
                          <a:effectLst/>
                          <a:latin typeface="Calibri" panose="020F0502020204030204" pitchFamily="34" charset="0"/>
                        </a:rPr>
                        <a:t>[Org name]</a:t>
                      </a: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dirty="0">
                          <a:effectLst/>
                          <a:latin typeface="Calibri" panose="020F0502020204030204" pitchFamily="34" charset="0"/>
                        </a:rPr>
                        <a:t>[Date]</a:t>
                      </a: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dirty="0">
                          <a:effectLst/>
                          <a:latin typeface="Calibri" panose="020F0502020204030204" pitchFamily="34" charset="0"/>
                        </a:rPr>
                        <a:t>[Total number]</a:t>
                      </a: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r>
                        <a:rPr lang="en-GB" sz="1100" dirty="0">
                          <a:effectLst/>
                          <a:latin typeface="Calibri" panose="020F0502020204030204" pitchFamily="34" charset="0"/>
                        </a:rPr>
                        <a:t> </a:t>
                      </a:r>
                      <a:endParaRPr lang="en-GB" sz="1100" dirty="0">
                        <a:effectLst/>
                        <a:highlight>
                          <a:srgbClr val="FFFF00"/>
                        </a:highlight>
                        <a:latin typeface="Calibri" panose="020F0502020204030204" pitchFamily="34" charset="0"/>
                      </a:endParaRP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endParaRPr lang="en-GB" sz="1100" dirty="0">
                        <a:effectLst/>
                        <a:latin typeface="Calibri" panose="020F0502020204030204" pitchFamily="34" charset="0"/>
                      </a:endParaRP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endParaRPr lang="en-GB" sz="1100" dirty="0">
                        <a:effectLst/>
                        <a:latin typeface="Calibri" panose="020F0502020204030204" pitchFamily="34" charset="0"/>
                      </a:endParaRP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endParaRPr lang="en-GB" sz="1100" dirty="0">
                        <a:effectLst/>
                        <a:latin typeface="Calibri" panose="020F0502020204030204" pitchFamily="34" charset="0"/>
                      </a:endParaRP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endParaRPr lang="en-GB" sz="1100" dirty="0">
                        <a:effectLst/>
                        <a:latin typeface="Calibri" panose="020F0502020204030204" pitchFamily="34" charset="0"/>
                      </a:endParaRP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tc>
                  <a:txBody>
                    <a:bodyPr/>
                    <a:lstStyle/>
                    <a:p>
                      <a:pPr fontAlgn="t"/>
                      <a:endParaRPr lang="en-GB" sz="1100" dirty="0">
                        <a:effectLst/>
                        <a:latin typeface="Calibri" panose="020F0502020204030204" pitchFamily="34" charset="0"/>
                      </a:endParaRPr>
                    </a:p>
                  </a:txBody>
                  <a:tcPr marL="9525" marR="9525" marT="9525" marB="9525">
                    <a:lnL w="12700" cap="flat" cmpd="sng" algn="ctr">
                      <a:solidFill>
                        <a:srgbClr val="ABABAB"/>
                      </a:solidFill>
                      <a:prstDash val="solid"/>
                      <a:round/>
                      <a:headEnd type="none" w="med" len="med"/>
                      <a:tailEnd type="none" w="med" len="med"/>
                    </a:lnL>
                    <a:lnR w="12700" cap="flat" cmpd="sng" algn="ctr">
                      <a:solidFill>
                        <a:srgbClr val="ABABAB"/>
                      </a:solidFill>
                      <a:prstDash val="solid"/>
                      <a:round/>
                      <a:headEnd type="none" w="med" len="med"/>
                      <a:tailEnd type="none" w="med" len="med"/>
                    </a:lnR>
                    <a:lnT w="12700" cap="flat" cmpd="sng" algn="ctr">
                      <a:solidFill>
                        <a:srgbClr val="ABABAB"/>
                      </a:solidFill>
                      <a:prstDash val="solid"/>
                      <a:round/>
                      <a:headEnd type="none" w="med" len="med"/>
                      <a:tailEnd type="none" w="med" len="med"/>
                    </a:lnT>
                    <a:lnB w="12700"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1067178913"/>
                  </a:ext>
                </a:extLst>
              </a:tr>
            </a:tbl>
          </a:graphicData>
        </a:graphic>
      </p:graphicFrame>
      <p:sp>
        <p:nvSpPr>
          <p:cNvPr id="5" name="Rectangle: Rounded Corners 4">
            <a:extLst>
              <a:ext uri="{FF2B5EF4-FFF2-40B4-BE49-F238E27FC236}">
                <a16:creationId xmlns:a16="http://schemas.microsoft.com/office/drawing/2014/main" id="{6C185F19-E773-CD47-2231-748EA76C043A}"/>
              </a:ext>
            </a:extLst>
          </p:cNvPr>
          <p:cNvSpPr/>
          <p:nvPr/>
        </p:nvSpPr>
        <p:spPr>
          <a:xfrm>
            <a:off x="10441963" y="1213737"/>
            <a:ext cx="1767329" cy="1833579"/>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GB" sz="1400" dirty="0"/>
              <a:t>9. Insights synthesised for system learning </a:t>
            </a:r>
          </a:p>
        </p:txBody>
      </p:sp>
    </p:spTree>
    <p:extLst>
      <p:ext uri="{BB962C8B-B14F-4D97-AF65-F5344CB8AC3E}">
        <p14:creationId xmlns:p14="http://schemas.microsoft.com/office/powerpoint/2010/main" val="1466527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E8B0E1-C87C-524A-A58D-D4564DF3E35E}"/>
              </a:ext>
            </a:extLst>
          </p:cNvPr>
          <p:cNvSpPr>
            <a:spLocks noGrp="1"/>
          </p:cNvSpPr>
          <p:nvPr>
            <p:ph type="body" sz="quarter" idx="10"/>
          </p:nvPr>
        </p:nvSpPr>
        <p:spPr>
          <a:xfrm>
            <a:off x="379156" y="276650"/>
            <a:ext cx="8955343" cy="1647399"/>
          </a:xfrm>
        </p:spPr>
        <p:txBody>
          <a:bodyPr/>
          <a:lstStyle/>
          <a:p>
            <a:r>
              <a:rPr lang="en-GB" dirty="0"/>
              <a:t>Appendix – post discharge escalation contacts</a:t>
            </a:r>
          </a:p>
        </p:txBody>
      </p:sp>
      <p:graphicFrame>
        <p:nvGraphicFramePr>
          <p:cNvPr id="3" name="Table 2">
            <a:extLst>
              <a:ext uri="{FF2B5EF4-FFF2-40B4-BE49-F238E27FC236}">
                <a16:creationId xmlns:a16="http://schemas.microsoft.com/office/drawing/2014/main" id="{E8805DCC-A8DD-2740-1B43-24F579FFC6D6}"/>
              </a:ext>
            </a:extLst>
          </p:cNvPr>
          <p:cNvGraphicFramePr>
            <a:graphicFrameLocks noGrp="1"/>
          </p:cNvGraphicFramePr>
          <p:nvPr>
            <p:extLst>
              <p:ext uri="{D42A27DB-BD31-4B8C-83A1-F6EECF244321}">
                <p14:modId xmlns:p14="http://schemas.microsoft.com/office/powerpoint/2010/main" val="2433324"/>
              </p:ext>
            </p:extLst>
          </p:nvPr>
        </p:nvGraphicFramePr>
        <p:xfrm>
          <a:off x="379157" y="1379038"/>
          <a:ext cx="11574719" cy="5273040"/>
        </p:xfrm>
        <a:graphic>
          <a:graphicData uri="http://schemas.openxmlformats.org/drawingml/2006/table">
            <a:tbl>
              <a:tblPr firstRow="1" bandRow="1">
                <a:tableStyleId>{5C22544A-7EE6-4342-B048-85BDC9FD1C3A}</a:tableStyleId>
              </a:tblPr>
              <a:tblGrid>
                <a:gridCol w="1093157">
                  <a:extLst>
                    <a:ext uri="{9D8B030D-6E8A-4147-A177-3AD203B41FA5}">
                      <a16:colId xmlns:a16="http://schemas.microsoft.com/office/drawing/2014/main" val="3179653587"/>
                    </a:ext>
                  </a:extLst>
                </a:gridCol>
                <a:gridCol w="1745105">
                  <a:extLst>
                    <a:ext uri="{9D8B030D-6E8A-4147-A177-3AD203B41FA5}">
                      <a16:colId xmlns:a16="http://schemas.microsoft.com/office/drawing/2014/main" val="2256179563"/>
                    </a:ext>
                  </a:extLst>
                </a:gridCol>
                <a:gridCol w="2603786">
                  <a:extLst>
                    <a:ext uri="{9D8B030D-6E8A-4147-A177-3AD203B41FA5}">
                      <a16:colId xmlns:a16="http://schemas.microsoft.com/office/drawing/2014/main" val="2657772003"/>
                    </a:ext>
                  </a:extLst>
                </a:gridCol>
                <a:gridCol w="2443393">
                  <a:extLst>
                    <a:ext uri="{9D8B030D-6E8A-4147-A177-3AD203B41FA5}">
                      <a16:colId xmlns:a16="http://schemas.microsoft.com/office/drawing/2014/main" val="2660258323"/>
                    </a:ext>
                  </a:extLst>
                </a:gridCol>
                <a:gridCol w="2387179">
                  <a:extLst>
                    <a:ext uri="{9D8B030D-6E8A-4147-A177-3AD203B41FA5}">
                      <a16:colId xmlns:a16="http://schemas.microsoft.com/office/drawing/2014/main" val="606232917"/>
                    </a:ext>
                  </a:extLst>
                </a:gridCol>
                <a:gridCol w="1302099">
                  <a:extLst>
                    <a:ext uri="{9D8B030D-6E8A-4147-A177-3AD203B41FA5}">
                      <a16:colId xmlns:a16="http://schemas.microsoft.com/office/drawing/2014/main" val="2284923508"/>
                    </a:ext>
                  </a:extLst>
                </a:gridCol>
              </a:tblGrid>
              <a:tr h="453702">
                <a:tc>
                  <a:txBody>
                    <a:bodyPr/>
                    <a:lstStyle/>
                    <a:p>
                      <a:r>
                        <a:rPr lang="en-GB" sz="1400" dirty="0">
                          <a:latin typeface="Arial" panose="020B0604020202020204" pitchFamily="34" charset="0"/>
                          <a:cs typeface="Arial" panose="020B0604020202020204" pitchFamily="34" charset="0"/>
                        </a:rPr>
                        <a:t>Site </a:t>
                      </a:r>
                    </a:p>
                  </a:txBody>
                  <a:tcPr/>
                </a:tc>
                <a:tc>
                  <a:txBody>
                    <a:bodyPr/>
                    <a:lstStyle/>
                    <a:p>
                      <a:r>
                        <a:rPr lang="en-GB" sz="1400" dirty="0">
                          <a:latin typeface="Arial" panose="020B0604020202020204" pitchFamily="34" charset="0"/>
                          <a:cs typeface="Arial" panose="020B0604020202020204" pitchFamily="34" charset="0"/>
                        </a:rPr>
                        <a:t>Working Hours</a:t>
                      </a:r>
                    </a:p>
                  </a:txBody>
                  <a:tcPr/>
                </a:tc>
                <a:tc>
                  <a:txBody>
                    <a:bodyPr/>
                    <a:lstStyle/>
                    <a:p>
                      <a:r>
                        <a:rPr lang="en-GB" sz="1400" dirty="0">
                          <a:latin typeface="Arial" panose="020B0604020202020204" pitchFamily="34" charset="0"/>
                          <a:cs typeface="Arial" panose="020B0604020202020204" pitchFamily="34" charset="0"/>
                        </a:rPr>
                        <a:t>Working hour contacts </a:t>
                      </a:r>
                    </a:p>
                  </a:txBody>
                  <a:tcPr/>
                </a:tc>
                <a:tc>
                  <a:txBody>
                    <a:bodyPr/>
                    <a:lstStyle/>
                    <a:p>
                      <a:r>
                        <a:rPr lang="en-GB" sz="1400" dirty="0">
                          <a:latin typeface="Arial" panose="020B0604020202020204" pitchFamily="34" charset="0"/>
                          <a:cs typeface="Arial" panose="020B0604020202020204" pitchFamily="34" charset="0"/>
                        </a:rPr>
                        <a:t>Out of working hours contacts</a:t>
                      </a:r>
                    </a:p>
                  </a:txBody>
                  <a:tcPr/>
                </a:tc>
                <a:tc>
                  <a:txBody>
                    <a:bodyPr/>
                    <a:lstStyle/>
                    <a:p>
                      <a:r>
                        <a:rPr lang="en-GB" sz="1400" dirty="0">
                          <a:latin typeface="Arial" panose="020B0604020202020204" pitchFamily="34" charset="0"/>
                          <a:cs typeface="Arial" panose="020B0604020202020204" pitchFamily="34" charset="0"/>
                        </a:rPr>
                        <a:t>Information requested</a:t>
                      </a:r>
                    </a:p>
                  </a:txBody>
                  <a:tcPr/>
                </a:tc>
                <a:tc>
                  <a:txBody>
                    <a:bodyPr/>
                    <a:lstStyle/>
                    <a:p>
                      <a:r>
                        <a:rPr lang="en-GB" sz="1400" dirty="0">
                          <a:latin typeface="Arial" panose="020B0604020202020204" pitchFamily="34" charset="0"/>
                          <a:cs typeface="Arial" panose="020B0604020202020204" pitchFamily="34" charset="0"/>
                        </a:rPr>
                        <a:t>Date updated</a:t>
                      </a:r>
                    </a:p>
                  </a:txBody>
                  <a:tcPr/>
                </a:tc>
                <a:extLst>
                  <a:ext uri="{0D108BD9-81ED-4DB2-BD59-A6C34878D82A}">
                    <a16:rowId xmlns:a16="http://schemas.microsoft.com/office/drawing/2014/main" val="2334567427"/>
                  </a:ext>
                </a:extLst>
              </a:tr>
              <a:tr h="1303156">
                <a:tc>
                  <a:txBody>
                    <a:bodyPr/>
                    <a:lstStyle/>
                    <a:p>
                      <a:pPr algn="l"/>
                      <a:r>
                        <a:rPr lang="en-GB" sz="1200" dirty="0">
                          <a:solidFill>
                            <a:schemeClr val="tx1">
                              <a:lumMod val="85000"/>
                              <a:lumOff val="15000"/>
                            </a:schemeClr>
                          </a:solidFill>
                          <a:latin typeface="Arial" panose="020B0604020202020204" pitchFamily="34" charset="0"/>
                          <a:cs typeface="Arial" panose="020B0604020202020204" pitchFamily="34" charset="0"/>
                        </a:rPr>
                        <a:t>UCLH</a:t>
                      </a:r>
                    </a:p>
                  </a:txBody>
                  <a:tcPr/>
                </a:tc>
                <a:tc>
                  <a:txBody>
                    <a:bodyPr/>
                    <a:lstStyle/>
                    <a:p>
                      <a:pPr marL="0" indent="0" algn="l">
                        <a:buFont typeface="Arial" panose="020B0604020202020204" pitchFamily="34" charset="0"/>
                        <a:buNone/>
                      </a:pPr>
                      <a:r>
                        <a:rPr lang="en-GB" sz="1200" dirty="0">
                          <a:solidFill>
                            <a:schemeClr val="tx1">
                              <a:lumMod val="85000"/>
                              <a:lumOff val="15000"/>
                            </a:schemeClr>
                          </a:solidFill>
                          <a:latin typeface="Arial" panose="020B0604020202020204" pitchFamily="34" charset="0"/>
                          <a:cs typeface="Arial" panose="020B0604020202020204" pitchFamily="34" charset="0"/>
                        </a:rPr>
                        <a:t>Monday to Friday </a:t>
                      </a:r>
                    </a:p>
                    <a:p>
                      <a:pPr marL="0" indent="0" algn="l">
                        <a:buFont typeface="Arial" panose="020B0604020202020204" pitchFamily="34" charset="0"/>
                        <a:buNone/>
                      </a:pPr>
                      <a:r>
                        <a:rPr lang="en-GB" sz="1200" dirty="0">
                          <a:solidFill>
                            <a:schemeClr val="tx1">
                              <a:lumMod val="85000"/>
                              <a:lumOff val="15000"/>
                            </a:schemeClr>
                          </a:solidFill>
                          <a:latin typeface="Arial" panose="020B0604020202020204" pitchFamily="34" charset="0"/>
                          <a:cs typeface="Arial" panose="020B0604020202020204" pitchFamily="34" charset="0"/>
                        </a:rPr>
                        <a:t>8am to 8pm</a:t>
                      </a:r>
                    </a:p>
                  </a:txBody>
                  <a:tcPr/>
                </a:tc>
                <a:tc>
                  <a:txBody>
                    <a:bodyPr/>
                    <a:lstStyle/>
                    <a:p>
                      <a:pPr marL="0" indent="0" algn="l">
                        <a:buFont typeface="Arial" panose="020B0604020202020204" pitchFamily="34" charset="0"/>
                        <a:buNone/>
                      </a:pPr>
                      <a:r>
                        <a:rPr lang="en-GB" altLang="en-US" sz="1200" dirty="0">
                          <a:solidFill>
                            <a:schemeClr val="tx1">
                              <a:lumMod val="85000"/>
                              <a:lumOff val="15000"/>
                            </a:schemeClr>
                          </a:solidFill>
                          <a:latin typeface="Arial" panose="020B0604020202020204" pitchFamily="34" charset="0"/>
                          <a:cs typeface="Arial" panose="020B0604020202020204" pitchFamily="34" charset="0"/>
                        </a:rPr>
                        <a:t>07538 793201</a:t>
                      </a:r>
                    </a:p>
                    <a:p>
                      <a:pPr marL="0" indent="0" algn="l">
                        <a:buFont typeface="Arial" panose="020B0604020202020204" pitchFamily="34" charset="0"/>
                        <a:buNone/>
                      </a:pPr>
                      <a:r>
                        <a:rPr lang="en-GB" altLang="en-US" sz="1200" dirty="0">
                          <a:solidFill>
                            <a:schemeClr val="tx1">
                              <a:lumMod val="85000"/>
                              <a:lumOff val="15000"/>
                            </a:schemeClr>
                          </a:solidFill>
                          <a:latin typeface="Arial" panose="020B0604020202020204" pitchFamily="34" charset="0"/>
                          <a:cs typeface="Arial" panose="020B0604020202020204" pitchFamily="34" charset="0"/>
                        </a:rPr>
                        <a:t>07870376839</a:t>
                      </a:r>
                    </a:p>
                    <a:p>
                      <a:pPr marL="0" indent="0" algn="l">
                        <a:buFont typeface="Arial" panose="020B0604020202020204" pitchFamily="34" charset="0"/>
                        <a:buNone/>
                      </a:pPr>
                      <a:r>
                        <a:rPr lang="en-GB" sz="1200" dirty="0">
                          <a:solidFill>
                            <a:schemeClr val="tx1">
                              <a:lumMod val="85000"/>
                              <a:lumOff val="15000"/>
                            </a:schemeClr>
                          </a:solidFill>
                          <a:latin typeface="Arial" panose="020B0604020202020204" pitchFamily="34" charset="0"/>
                          <a:cs typeface="Arial" panose="020B0604020202020204" pitchFamily="34" charset="0"/>
                        </a:rPr>
                        <a:t>(8am to 8pm)</a:t>
                      </a:r>
                    </a:p>
                    <a:p>
                      <a:pPr algn="l" fontAlgn="auto">
                        <a:spcBef>
                          <a:spcPts val="0"/>
                        </a:spcBef>
                        <a:spcAft>
                          <a:spcPts val="0"/>
                        </a:spcAft>
                        <a:defRPr/>
                      </a:pPr>
                      <a:r>
                        <a:rPr lang="en-GB" sz="1200" kern="1200" dirty="0">
                          <a:solidFill>
                            <a:schemeClr val="tx1">
                              <a:lumMod val="85000"/>
                              <a:lumOff val="15000"/>
                            </a:schemeClr>
                          </a:solidFill>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uclh.dischargeteam@nhs.net</a:t>
                      </a:r>
                      <a:endParaRPr lang="en-GB" sz="1200" kern="1200" dirty="0">
                        <a:solidFill>
                          <a:schemeClr val="tx1">
                            <a:lumMod val="85000"/>
                            <a:lumOff val="15000"/>
                          </a:schemeClr>
                        </a:solidFill>
                        <a:latin typeface="Arial" panose="020B0604020202020204" pitchFamily="34" charset="0"/>
                        <a:ea typeface="+mn-ea"/>
                        <a:cs typeface="Arial" panose="020B0604020202020204" pitchFamily="34" charset="0"/>
                      </a:endParaRPr>
                    </a:p>
                    <a:p>
                      <a:pPr algn="l" fontAlgn="auto">
                        <a:spcBef>
                          <a:spcPts val="0"/>
                        </a:spcBef>
                        <a:spcAft>
                          <a:spcPts val="0"/>
                        </a:spcAft>
                        <a:defRPr/>
                      </a:pPr>
                      <a:r>
                        <a:rPr lang="en-GB" sz="1200" u="sng" kern="1200" dirty="0">
                          <a:solidFill>
                            <a:schemeClr val="tx1">
                              <a:lumMod val="85000"/>
                              <a:lumOff val="15000"/>
                            </a:schemeClr>
                          </a:solidFill>
                          <a:latin typeface="Arial" panose="020B0604020202020204" pitchFamily="34" charset="0"/>
                          <a:ea typeface="+mn-ea"/>
                          <a:cs typeface="Arial" panose="020B0604020202020204" pitchFamily="34" charset="0"/>
                        </a:rPr>
                        <a:t>whh-tr.uclh-dischargehub@nhs.net</a:t>
                      </a:r>
                    </a:p>
                    <a:p>
                      <a:pPr marL="0" indent="0" algn="l">
                        <a:buFont typeface="Arial" panose="020B0604020202020204" pitchFamily="34" charset="0"/>
                        <a:buNone/>
                      </a:pPr>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tc>
                  <a:txBody>
                    <a:bodyPr/>
                    <a:lstStyle/>
                    <a:p>
                      <a:pPr marL="0" indent="0" algn="l">
                        <a:buFont typeface="Arial" panose="020B0604020202020204" pitchFamily="34" charset="0"/>
                        <a:buNone/>
                      </a:pPr>
                      <a:r>
                        <a:rPr lang="en-GB" altLang="en-US" sz="1200" dirty="0">
                          <a:solidFill>
                            <a:schemeClr val="tx1">
                              <a:lumMod val="85000"/>
                              <a:lumOff val="15000"/>
                            </a:schemeClr>
                          </a:solidFill>
                          <a:latin typeface="Arial" panose="020B0604020202020204" pitchFamily="34" charset="0"/>
                          <a:cs typeface="Arial" panose="020B0604020202020204" pitchFamily="34" charset="0"/>
                        </a:rPr>
                        <a:t>07538 793201</a:t>
                      </a:r>
                    </a:p>
                    <a:p>
                      <a:pPr marL="0" indent="0" algn="l">
                        <a:buFont typeface="Arial" panose="020B0604020202020204" pitchFamily="34" charset="0"/>
                        <a:buNone/>
                      </a:pPr>
                      <a:r>
                        <a:rPr lang="en-GB" altLang="en-US" sz="1200" dirty="0">
                          <a:solidFill>
                            <a:schemeClr val="tx1">
                              <a:lumMod val="85000"/>
                              <a:lumOff val="15000"/>
                            </a:schemeClr>
                          </a:solidFill>
                          <a:latin typeface="Arial" panose="020B0604020202020204" pitchFamily="34" charset="0"/>
                          <a:cs typeface="Arial" panose="020B0604020202020204" pitchFamily="34" charset="0"/>
                        </a:rPr>
                        <a:t>07870376839</a:t>
                      </a:r>
                    </a:p>
                    <a:p>
                      <a:pPr marL="0" indent="0" algn="l">
                        <a:buFont typeface="Arial" panose="020B0604020202020204" pitchFamily="34" charset="0"/>
                        <a:buNone/>
                      </a:pPr>
                      <a:endParaRPr lang="en-GB" sz="1200" dirty="0">
                        <a:solidFill>
                          <a:schemeClr val="tx1">
                            <a:lumMod val="85000"/>
                            <a:lumOff val="15000"/>
                          </a:schemeClr>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GB" sz="1200" dirty="0">
                          <a:solidFill>
                            <a:schemeClr val="tx1">
                              <a:lumMod val="85000"/>
                              <a:lumOff val="15000"/>
                            </a:schemeClr>
                          </a:solidFill>
                          <a:latin typeface="Arial" panose="020B0604020202020204" pitchFamily="34" charset="0"/>
                          <a:cs typeface="Arial" panose="020B0604020202020204" pitchFamily="34" charset="0"/>
                        </a:rPr>
                        <a:t>(weekends and bank holidays)</a:t>
                      </a:r>
                    </a:p>
                    <a:p>
                      <a:pPr algn="l" fontAlgn="auto">
                        <a:spcBef>
                          <a:spcPts val="0"/>
                        </a:spcBef>
                        <a:spcAft>
                          <a:spcPts val="0"/>
                        </a:spcAft>
                        <a:defRPr/>
                      </a:pPr>
                      <a:r>
                        <a:rPr lang="en-GB" sz="1200" kern="1200" dirty="0">
                          <a:solidFill>
                            <a:schemeClr val="tx1">
                              <a:lumMod val="85000"/>
                              <a:lumOff val="15000"/>
                            </a:schemeClr>
                          </a:solidFill>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uclh.dischargeteam@nhs.net</a:t>
                      </a:r>
                      <a:endParaRPr lang="en-GB" sz="1200" kern="1200" dirty="0">
                        <a:solidFill>
                          <a:schemeClr val="tx1">
                            <a:lumMod val="85000"/>
                            <a:lumOff val="15000"/>
                          </a:schemeClr>
                        </a:solidFill>
                        <a:latin typeface="Arial" panose="020B0604020202020204" pitchFamily="34" charset="0"/>
                        <a:ea typeface="+mn-ea"/>
                        <a:cs typeface="Arial" panose="020B0604020202020204" pitchFamily="34" charset="0"/>
                      </a:endParaRPr>
                    </a:p>
                    <a:p>
                      <a:pPr algn="l" fontAlgn="auto">
                        <a:spcBef>
                          <a:spcPts val="0"/>
                        </a:spcBef>
                        <a:spcAft>
                          <a:spcPts val="0"/>
                        </a:spcAft>
                        <a:defRPr/>
                      </a:pPr>
                      <a:r>
                        <a:rPr lang="en-GB" sz="1200" u="sng" kern="1200" dirty="0">
                          <a:solidFill>
                            <a:schemeClr val="tx1">
                              <a:lumMod val="85000"/>
                              <a:lumOff val="15000"/>
                            </a:schemeClr>
                          </a:solidFill>
                          <a:latin typeface="Arial" panose="020B0604020202020204" pitchFamily="34" charset="0"/>
                          <a:ea typeface="+mn-ea"/>
                          <a:cs typeface="Arial" panose="020B0604020202020204" pitchFamily="34" charset="0"/>
                        </a:rPr>
                        <a:t>whh-tr.uclh-dischargehub@nhs.net</a:t>
                      </a:r>
                    </a:p>
                    <a:p>
                      <a:pPr marL="0" indent="0" algn="l">
                        <a:buFont typeface="Arial" panose="020B0604020202020204" pitchFamily="34" charset="0"/>
                        <a:buNone/>
                      </a:pPr>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tc>
                  <a:txBody>
                    <a:bodyPr/>
                    <a:lstStyle/>
                    <a:p>
                      <a:pPr algn="l"/>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tc>
                  <a:txBody>
                    <a:bodyPr/>
                    <a:lstStyle/>
                    <a:p>
                      <a:pPr algn="l"/>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57350444"/>
                  </a:ext>
                </a:extLst>
              </a:tr>
              <a:tr h="996531">
                <a:tc>
                  <a:txBody>
                    <a:bodyPr/>
                    <a:lstStyle/>
                    <a:p>
                      <a:pPr algn="l"/>
                      <a:r>
                        <a:rPr lang="en-GB" sz="1200" dirty="0">
                          <a:solidFill>
                            <a:schemeClr val="tx1">
                              <a:lumMod val="85000"/>
                              <a:lumOff val="15000"/>
                            </a:schemeClr>
                          </a:solidFill>
                          <a:latin typeface="Arial" panose="020B0604020202020204" pitchFamily="34" charset="0"/>
                          <a:cs typeface="Arial" panose="020B0604020202020204" pitchFamily="34" charset="0"/>
                        </a:rPr>
                        <a:t>Whittington</a:t>
                      </a:r>
                    </a:p>
                  </a:txBody>
                  <a:tcPr/>
                </a:tc>
                <a:tc>
                  <a:txBody>
                    <a:bodyPr/>
                    <a:lstStyle/>
                    <a:p>
                      <a:pPr algn="l"/>
                      <a:r>
                        <a:rPr lang="en-GB" sz="1200" dirty="0">
                          <a:solidFill>
                            <a:schemeClr val="tx1">
                              <a:lumMod val="85000"/>
                              <a:lumOff val="15000"/>
                            </a:schemeClr>
                          </a:solidFill>
                          <a:latin typeface="Arial" panose="020B0604020202020204" pitchFamily="34" charset="0"/>
                          <a:cs typeface="Arial" panose="020B0604020202020204" pitchFamily="34" charset="0"/>
                        </a:rPr>
                        <a:t>Monday – Sunday 9am – 5pm (and bank holidays)</a:t>
                      </a:r>
                    </a:p>
                  </a:txBody>
                  <a:tcPr/>
                </a:tc>
                <a:tc>
                  <a:txBody>
                    <a:bodyPr/>
                    <a:lstStyle/>
                    <a:p>
                      <a:pPr algn="l"/>
                      <a:r>
                        <a:rPr lang="en-GB" sz="1200" dirty="0">
                          <a:solidFill>
                            <a:schemeClr val="tx1">
                              <a:lumMod val="85000"/>
                              <a:lumOff val="15000"/>
                            </a:schemeClr>
                          </a:solidFill>
                          <a:latin typeface="Arial" panose="020B0604020202020204" pitchFamily="34" charset="0"/>
                          <a:cs typeface="Arial" panose="020B0604020202020204" pitchFamily="34" charset="0"/>
                        </a:rPr>
                        <a:t>Email to be sent to Whittington Health IDT </a:t>
                      </a:r>
                      <a:r>
                        <a:rPr lang="en-GB" sz="1200" dirty="0">
                          <a:solidFill>
                            <a:schemeClr val="tx1">
                              <a:lumMod val="85000"/>
                              <a:lumOff val="15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whh-tr.dcc@nhs.net</a:t>
                      </a:r>
                      <a:r>
                        <a:rPr lang="en-GB" sz="1200" dirty="0">
                          <a:solidFill>
                            <a:schemeClr val="tx1">
                              <a:lumMod val="85000"/>
                              <a:lumOff val="15000"/>
                            </a:schemeClr>
                          </a:solidFill>
                          <a:latin typeface="Arial" panose="020B0604020202020204" pitchFamily="34" charset="0"/>
                          <a:cs typeface="Arial" panose="020B0604020202020204" pitchFamily="34" charset="0"/>
                        </a:rPr>
                        <a:t> </a:t>
                      </a:r>
                    </a:p>
                    <a:p>
                      <a:pPr algn="l"/>
                      <a:r>
                        <a:rPr lang="en-GB" sz="1200" dirty="0">
                          <a:solidFill>
                            <a:schemeClr val="tx1">
                              <a:lumMod val="85000"/>
                              <a:lumOff val="15000"/>
                            </a:schemeClr>
                          </a:solidFill>
                          <a:latin typeface="Arial" panose="020B0604020202020204" pitchFamily="34" charset="0"/>
                          <a:cs typeface="Arial" panose="020B0604020202020204" pitchFamily="34" charset="0"/>
                        </a:rPr>
                        <a:t>T: 02030742471/2472 </a:t>
                      </a:r>
                    </a:p>
                  </a:txBody>
                  <a:tcPr/>
                </a:tc>
                <a:tc>
                  <a:txBody>
                    <a:bodyPr/>
                    <a:lstStyle/>
                    <a:p>
                      <a:pPr algn="l"/>
                      <a:r>
                        <a:rPr lang="en-GB" sz="1200" dirty="0">
                          <a:solidFill>
                            <a:schemeClr val="tx1">
                              <a:lumMod val="85000"/>
                              <a:lumOff val="15000"/>
                            </a:schemeClr>
                          </a:solidFill>
                          <a:latin typeface="Arial" panose="020B0604020202020204" pitchFamily="34" charset="0"/>
                          <a:cs typeface="Arial" panose="020B0604020202020204" pitchFamily="34" charset="0"/>
                        </a:rPr>
                        <a:t>Whittington Health Site team vis switchboard </a:t>
                      </a:r>
                    </a:p>
                    <a:p>
                      <a:pPr algn="l"/>
                      <a:endParaRPr lang="en-GB" sz="1200" dirty="0">
                        <a:solidFill>
                          <a:schemeClr val="tx1">
                            <a:lumMod val="85000"/>
                            <a:lumOff val="15000"/>
                          </a:schemeClr>
                        </a:solidFill>
                        <a:latin typeface="Arial" panose="020B0604020202020204" pitchFamily="34" charset="0"/>
                        <a:cs typeface="Arial" panose="020B0604020202020204" pitchFamily="34" charset="0"/>
                      </a:endParaRPr>
                    </a:p>
                    <a:p>
                      <a:pPr algn="l"/>
                      <a:r>
                        <a:rPr lang="en-GB" sz="1200" dirty="0">
                          <a:solidFill>
                            <a:schemeClr val="tx1">
                              <a:lumMod val="85000"/>
                              <a:lumOff val="15000"/>
                            </a:schemeClr>
                          </a:solidFill>
                          <a:latin typeface="Arial" panose="020B0604020202020204" pitchFamily="34" charset="0"/>
                          <a:cs typeface="Arial" panose="020B0604020202020204" pitchFamily="34" charset="0"/>
                        </a:rPr>
                        <a:t>T: 02072723070</a:t>
                      </a:r>
                    </a:p>
                    <a:p>
                      <a:pPr algn="l"/>
                      <a:r>
                        <a:rPr lang="en-GB" sz="1200" dirty="0">
                          <a:solidFill>
                            <a:schemeClr val="tx1">
                              <a:lumMod val="85000"/>
                              <a:lumOff val="15000"/>
                            </a:schemeClr>
                          </a:solidFill>
                          <a:latin typeface="Arial" panose="020B0604020202020204" pitchFamily="34" charset="0"/>
                          <a:cs typeface="Arial" panose="020B0604020202020204" pitchFamily="34" charset="0"/>
                        </a:rPr>
                        <a:t>Email: whh-tr.Site-practitioners@nhs.net</a:t>
                      </a:r>
                    </a:p>
                  </a:txBody>
                  <a:tcPr/>
                </a:tc>
                <a:tc>
                  <a:txBody>
                    <a:bodyPr/>
                    <a:lstStyle/>
                    <a:p>
                      <a:pPr algn="l"/>
                      <a:r>
                        <a:rPr lang="en-GB" sz="1200" dirty="0">
                          <a:solidFill>
                            <a:schemeClr val="tx1">
                              <a:lumMod val="85000"/>
                              <a:lumOff val="15000"/>
                            </a:schemeClr>
                          </a:solidFill>
                          <a:latin typeface="Arial" panose="020B0604020202020204" pitchFamily="34" charset="0"/>
                          <a:cs typeface="Arial" panose="020B0604020202020204" pitchFamily="34" charset="0"/>
                        </a:rPr>
                        <a:t>In email, please include patient’s name, DOB, the concern/issues being raised and contact details for feedback</a:t>
                      </a:r>
                    </a:p>
                  </a:txBody>
                  <a:tcPr/>
                </a:tc>
                <a:tc>
                  <a:txBody>
                    <a:bodyPr/>
                    <a:lstStyle/>
                    <a:p>
                      <a:pPr algn="l"/>
                      <a:r>
                        <a:rPr lang="en-GB" sz="1200" dirty="0">
                          <a:solidFill>
                            <a:schemeClr val="tx1">
                              <a:lumMod val="85000"/>
                              <a:lumOff val="15000"/>
                            </a:schemeClr>
                          </a:solidFill>
                          <a:latin typeface="Arial" panose="020B0604020202020204" pitchFamily="34" charset="0"/>
                          <a:cs typeface="Arial" panose="020B0604020202020204" pitchFamily="34" charset="0"/>
                        </a:rPr>
                        <a:t>October 2023</a:t>
                      </a:r>
                    </a:p>
                  </a:txBody>
                  <a:tcPr/>
                </a:tc>
                <a:extLst>
                  <a:ext uri="{0D108BD9-81ED-4DB2-BD59-A6C34878D82A}">
                    <a16:rowId xmlns:a16="http://schemas.microsoft.com/office/drawing/2014/main" val="3325538758"/>
                  </a:ext>
                </a:extLst>
              </a:tr>
              <a:tr h="843218">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NMUH </a:t>
                      </a:r>
                    </a:p>
                  </a:txBody>
                  <a:tcPr/>
                </a:tc>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Monday to Saturday </a:t>
                      </a:r>
                    </a:p>
                    <a:p>
                      <a:r>
                        <a:rPr lang="en-GB" sz="1200" dirty="0">
                          <a:solidFill>
                            <a:schemeClr val="tx1">
                              <a:lumMod val="85000"/>
                              <a:lumOff val="15000"/>
                            </a:schemeClr>
                          </a:solidFill>
                          <a:latin typeface="Arial" panose="020B0604020202020204" pitchFamily="34" charset="0"/>
                          <a:cs typeface="Arial" panose="020B0604020202020204" pitchFamily="34" charset="0"/>
                        </a:rPr>
                        <a:t>8:30am – 4:30 pm </a:t>
                      </a:r>
                    </a:p>
                  </a:txBody>
                  <a:tcPr/>
                </a:tc>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Discharge planning team </a:t>
                      </a:r>
                    </a:p>
                    <a:p>
                      <a:r>
                        <a:rPr lang="en-GB" sz="1200" dirty="0">
                          <a:solidFill>
                            <a:schemeClr val="tx1">
                              <a:lumMod val="85000"/>
                              <a:lumOff val="15000"/>
                            </a:schemeClr>
                          </a:solidFill>
                          <a:latin typeface="Arial" panose="020B0604020202020204" pitchFamily="34" charset="0"/>
                          <a:cs typeface="Arial" panose="020B0604020202020204" pitchFamily="34" charset="0"/>
                        </a:rPr>
                        <a:t>T: 02088873754</a:t>
                      </a:r>
                    </a:p>
                    <a:p>
                      <a:r>
                        <a:rPr lang="en-GB" sz="1200" dirty="0">
                          <a:solidFill>
                            <a:schemeClr val="tx1">
                              <a:lumMod val="85000"/>
                              <a:lumOff val="1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Northmid.dischargeplanning@nhs.net</a:t>
                      </a:r>
                      <a:r>
                        <a:rPr lang="en-GB" sz="1200" dirty="0">
                          <a:solidFill>
                            <a:schemeClr val="tx1">
                              <a:lumMod val="85000"/>
                              <a:lumOff val="15000"/>
                            </a:schemeClr>
                          </a:solidFill>
                          <a:latin typeface="Arial" panose="020B0604020202020204" pitchFamily="34" charset="0"/>
                          <a:cs typeface="Arial" panose="020B0604020202020204" pitchFamily="34" charset="0"/>
                        </a:rPr>
                        <a:t> </a:t>
                      </a:r>
                    </a:p>
                  </a:txBody>
                  <a:tcPr/>
                </a:tc>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Sunday – site team </a:t>
                      </a:r>
                    </a:p>
                    <a:p>
                      <a:r>
                        <a:rPr lang="en-GB" sz="1200" dirty="0">
                          <a:solidFill>
                            <a:schemeClr val="tx1">
                              <a:lumMod val="85000"/>
                              <a:lumOff val="15000"/>
                            </a:schemeClr>
                          </a:solidFill>
                          <a:latin typeface="Arial" panose="020B0604020202020204" pitchFamily="34" charset="0"/>
                          <a:cs typeface="Arial" panose="020B0604020202020204" pitchFamily="34" charset="0"/>
                        </a:rPr>
                        <a:t>T: 02088872508</a:t>
                      </a:r>
                    </a:p>
                    <a:p>
                      <a:r>
                        <a:rPr lang="en-GB" sz="1200" dirty="0">
                          <a:solidFill>
                            <a:schemeClr val="tx1">
                              <a:lumMod val="85000"/>
                              <a:lumOff val="15000"/>
                            </a:schemeClr>
                          </a:solidFill>
                          <a:latin typeface="Arial" panose="020B0604020202020204" pitchFamily="34" charset="0"/>
                          <a:cs typeface="Arial" panose="020B0604020202020204" pitchFamily="34" charset="0"/>
                        </a:rPr>
                        <a:t>Email: </a:t>
                      </a:r>
                      <a:r>
                        <a:rPr lang="en-GB" sz="1200" dirty="0">
                          <a:solidFill>
                            <a:schemeClr val="tx1">
                              <a:lumMod val="85000"/>
                              <a:lumOff val="15000"/>
                            </a:schemeClr>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NMU-TR.clinicalsitemanagement@nhs.net</a:t>
                      </a:r>
                      <a:r>
                        <a:rPr lang="en-GB" sz="1200" dirty="0">
                          <a:solidFill>
                            <a:schemeClr val="tx1">
                              <a:lumMod val="85000"/>
                              <a:lumOff val="15000"/>
                            </a:schemeClr>
                          </a:solidFill>
                          <a:latin typeface="Arial" panose="020B0604020202020204" pitchFamily="34" charset="0"/>
                          <a:cs typeface="Arial" panose="020B0604020202020204" pitchFamily="34" charset="0"/>
                        </a:rPr>
                        <a:t> </a:t>
                      </a:r>
                    </a:p>
                  </a:txBody>
                  <a:tcPr/>
                </a:tc>
                <a:tc>
                  <a:txBody>
                    <a:bodyPr/>
                    <a:lstStyle/>
                    <a:p>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lumMod val="85000"/>
                              <a:lumOff val="15000"/>
                            </a:schemeClr>
                          </a:solidFill>
                          <a:latin typeface="Arial" panose="020B0604020202020204" pitchFamily="34" charset="0"/>
                          <a:cs typeface="Arial" panose="020B0604020202020204" pitchFamily="34" charset="0"/>
                        </a:rPr>
                        <a:t>October 2023</a:t>
                      </a:r>
                    </a:p>
                    <a:p>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3675093"/>
                  </a:ext>
                </a:extLst>
              </a:tr>
              <a:tr h="996531">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RF </a:t>
                      </a:r>
                    </a:p>
                  </a:txBody>
                  <a:tcPr/>
                </a:tc>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Monday to Sunday </a:t>
                      </a:r>
                    </a:p>
                    <a:p>
                      <a:r>
                        <a:rPr lang="en-GB" sz="1200" dirty="0">
                          <a:solidFill>
                            <a:schemeClr val="tx1">
                              <a:lumMod val="85000"/>
                              <a:lumOff val="15000"/>
                            </a:schemeClr>
                          </a:solidFill>
                          <a:latin typeface="Arial" panose="020B0604020202020204" pitchFamily="34" charset="0"/>
                          <a:cs typeface="Arial" panose="020B0604020202020204" pitchFamily="34" charset="0"/>
                        </a:rPr>
                        <a:t>9am – 5pm </a:t>
                      </a:r>
                    </a:p>
                  </a:txBody>
                  <a:tcPr/>
                </a:tc>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RF Discharge team </a:t>
                      </a:r>
                    </a:p>
                    <a:p>
                      <a:r>
                        <a:rPr lang="en-GB" sz="1200" dirty="0">
                          <a:solidFill>
                            <a:schemeClr val="tx1">
                              <a:lumMod val="85000"/>
                              <a:lumOff val="15000"/>
                            </a:schemeClr>
                          </a:solidFill>
                          <a:latin typeface="Arial" panose="020B0604020202020204" pitchFamily="34" charset="0"/>
                          <a:cs typeface="Arial" panose="020B0604020202020204" pitchFamily="34" charset="0"/>
                        </a:rPr>
                        <a:t>T: 0207 317 7791 </a:t>
                      </a:r>
                    </a:p>
                    <a:p>
                      <a:r>
                        <a:rPr lang="en-GB" sz="1200" dirty="0">
                          <a:solidFill>
                            <a:schemeClr val="tx1">
                              <a:lumMod val="85000"/>
                              <a:lumOff val="15000"/>
                            </a:schemeClr>
                          </a:solidFill>
                          <a:latin typeface="Arial" panose="020B0604020202020204" pitchFamily="34" charset="0"/>
                          <a:cs typeface="Arial" panose="020B0604020202020204" pitchFamily="34" charset="0"/>
                        </a:rPr>
                        <a:t>Email: </a:t>
                      </a:r>
                      <a:r>
                        <a:rPr lang="en-GB" sz="1200" dirty="0">
                          <a:solidFill>
                            <a:schemeClr val="tx1">
                              <a:lumMod val="85000"/>
                              <a:lumOff val="15000"/>
                            </a:schemeClr>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rf.dischargeteam@nhs.net</a:t>
                      </a:r>
                      <a:r>
                        <a:rPr lang="en-GB" sz="1200" dirty="0">
                          <a:solidFill>
                            <a:schemeClr val="tx1">
                              <a:lumMod val="85000"/>
                              <a:lumOff val="15000"/>
                            </a:schemeClr>
                          </a:solidFill>
                          <a:latin typeface="Arial" panose="020B0604020202020204" pitchFamily="34" charset="0"/>
                          <a:cs typeface="Arial" panose="020B0604020202020204" pitchFamily="34" charset="0"/>
                        </a:rPr>
                        <a:t> </a:t>
                      </a:r>
                    </a:p>
                  </a:txBody>
                  <a:tcPr/>
                </a:tc>
                <a:tc>
                  <a:txBody>
                    <a:bodyPr/>
                    <a:lstStyle/>
                    <a:p>
                      <a:r>
                        <a:rPr lang="en-GB" sz="1200" dirty="0">
                          <a:solidFill>
                            <a:schemeClr val="tx1">
                              <a:lumMod val="85000"/>
                              <a:lumOff val="15000"/>
                            </a:schemeClr>
                          </a:solidFill>
                          <a:latin typeface="Arial" panose="020B0604020202020204" pitchFamily="34" charset="0"/>
                          <a:cs typeface="Arial" panose="020B0604020202020204" pitchFamily="34" charset="0"/>
                        </a:rPr>
                        <a:t>For urgent matters, please contact the RF bed and site team via switch board </a:t>
                      </a:r>
                    </a:p>
                    <a:p>
                      <a:r>
                        <a:rPr lang="en-GB" sz="1200" dirty="0">
                          <a:solidFill>
                            <a:schemeClr val="tx1">
                              <a:lumMod val="85000"/>
                              <a:lumOff val="15000"/>
                            </a:schemeClr>
                          </a:solidFill>
                          <a:latin typeface="Arial" panose="020B0604020202020204" pitchFamily="34" charset="0"/>
                          <a:cs typeface="Arial" panose="020B0604020202020204" pitchFamily="34" charset="0"/>
                        </a:rPr>
                        <a:t>T: 0207 794 0500 </a:t>
                      </a:r>
                    </a:p>
                    <a:p>
                      <a:r>
                        <a:rPr lang="en-GB" sz="1200" dirty="0">
                          <a:solidFill>
                            <a:schemeClr val="tx1">
                              <a:lumMod val="85000"/>
                              <a:lumOff val="15000"/>
                            </a:schemeClr>
                          </a:solidFill>
                          <a:latin typeface="Arial" panose="020B0604020202020204" pitchFamily="34" charset="0"/>
                          <a:cs typeface="Arial" panose="020B0604020202020204" pitchFamily="34" charset="0"/>
                        </a:rPr>
                        <a:t>Requesting bleep 1112 or 2523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lumMod val="85000"/>
                              <a:lumOff val="15000"/>
                            </a:schemeClr>
                          </a:solidFill>
                          <a:latin typeface="Arial" panose="020B0604020202020204" pitchFamily="34" charset="0"/>
                          <a:cs typeface="Arial" panose="020B0604020202020204" pitchFamily="34" charset="0"/>
                        </a:rPr>
                        <a:t>In email, please include patient’s name, DOB, the concern/issues being raised and contact details for feedback</a:t>
                      </a:r>
                    </a:p>
                    <a:p>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tc>
                  <a:txBody>
                    <a:bodyPr/>
                    <a:lstStyle/>
                    <a:p>
                      <a:endParaRPr lang="en-GB" sz="1200" dirty="0">
                        <a:solidFill>
                          <a:schemeClr val="tx1">
                            <a:lumMod val="85000"/>
                            <a:lumOff val="15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58353881"/>
                  </a:ext>
                </a:extLst>
              </a:tr>
            </a:tbl>
          </a:graphicData>
        </a:graphic>
      </p:graphicFrame>
    </p:spTree>
    <p:extLst>
      <p:ext uri="{BB962C8B-B14F-4D97-AF65-F5344CB8AC3E}">
        <p14:creationId xmlns:p14="http://schemas.microsoft.com/office/powerpoint/2010/main" val="45086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70F3A9-CBB4-9090-C8FA-04B5EE82D96B}"/>
              </a:ext>
            </a:extLst>
          </p:cNvPr>
          <p:cNvSpPr>
            <a:spLocks noGrp="1"/>
          </p:cNvSpPr>
          <p:nvPr>
            <p:ph type="body" sz="quarter" idx="10"/>
          </p:nvPr>
        </p:nvSpPr>
        <p:spPr/>
        <p:txBody>
          <a:bodyPr/>
          <a:lstStyle/>
          <a:p>
            <a:r>
              <a:rPr lang="en-US" dirty="0"/>
              <a:t>Introduction</a:t>
            </a:r>
          </a:p>
        </p:txBody>
      </p:sp>
      <p:sp>
        <p:nvSpPr>
          <p:cNvPr id="3" name="TextBox 2">
            <a:extLst>
              <a:ext uri="{FF2B5EF4-FFF2-40B4-BE49-F238E27FC236}">
                <a16:creationId xmlns:a16="http://schemas.microsoft.com/office/drawing/2014/main" id="{8C6615C3-8689-0CD0-79C4-DA3676AE5A04}"/>
              </a:ext>
            </a:extLst>
          </p:cNvPr>
          <p:cNvSpPr txBox="1"/>
          <p:nvPr/>
        </p:nvSpPr>
        <p:spPr>
          <a:xfrm>
            <a:off x="322007" y="1257300"/>
            <a:ext cx="11479468" cy="4598951"/>
          </a:xfrm>
          <a:prstGeom prst="rect">
            <a:avLst/>
          </a:prstGeom>
          <a:noFill/>
        </p:spPr>
        <p:txBody>
          <a:bodyPr wrap="square" rtlCol="0">
            <a:spAutoFit/>
          </a:bodyPr>
          <a:lstStyle/>
          <a:p>
            <a:pPr>
              <a:spcBef>
                <a:spcPts val="15"/>
              </a:spcBef>
            </a:pPr>
            <a:r>
              <a:rPr lang="en-US"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This document is designed to standardize the operational procedure for all North Central London (NCL) Hospitals Discharge Systems when an incident or near miss occurs on discharge from hospital. </a:t>
            </a:r>
            <a:endParaRPr lang="en-US" sz="1800" dirty="0">
              <a:solidFill>
                <a:schemeClr val="tx1">
                  <a:lumMod val="85000"/>
                  <a:lumOff val="15000"/>
                </a:schemeClr>
              </a:solidFill>
              <a:effectLst/>
              <a:highlight>
                <a:srgbClr val="FFFF00"/>
              </a:highlight>
              <a:latin typeface="Arial" panose="020B0604020202020204" pitchFamily="34" charset="0"/>
              <a:ea typeface="Arial" panose="020B0604020202020204" pitchFamily="34" charset="0"/>
              <a:cs typeface="Arial" panose="020B0604020202020204" pitchFamily="34" charset="0"/>
            </a:endParaRPr>
          </a:p>
          <a:p>
            <a:pPr>
              <a:spcBef>
                <a:spcPts val="15"/>
              </a:spcBef>
            </a:pPr>
            <a:endParaRPr lang="en-US" dirty="0">
              <a:solidFill>
                <a:schemeClr val="tx1">
                  <a:lumMod val="85000"/>
                  <a:lumOff val="15000"/>
                </a:schemeClr>
              </a:solidFill>
              <a:latin typeface="Arial" panose="020B0604020202020204" pitchFamily="34" charset="0"/>
              <a:ea typeface="Arial" panose="020B0604020202020204" pitchFamily="34" charset="0"/>
              <a:cs typeface="Arial" panose="020B0604020202020204" pitchFamily="34" charset="0"/>
            </a:endParaRPr>
          </a:p>
          <a:p>
            <a:pPr>
              <a:spcBef>
                <a:spcPts val="15"/>
              </a:spcBef>
            </a:pPr>
            <a:r>
              <a:rPr lang="en-US"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It contains the following sections:</a:t>
            </a:r>
            <a:endParaRPr lang="en-GB"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endParaRPr>
          </a:p>
          <a:p>
            <a:pPr>
              <a:spcBef>
                <a:spcPts val="15"/>
              </a:spcBef>
            </a:pPr>
            <a:r>
              <a:rPr lang="en-US"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endParaRPr>
          </a:p>
          <a:p>
            <a:pPr marL="800100" lvl="1" indent="-342900">
              <a:spcBef>
                <a:spcPts val="15"/>
              </a:spcBef>
              <a:buFont typeface="Symbol" panose="05050102010706020507" pitchFamily="18" charset="2"/>
              <a:buChar char=""/>
            </a:pPr>
            <a:r>
              <a:rPr lang="en-US"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Introduction</a:t>
            </a:r>
            <a:endParaRPr lang="en-GB"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endParaRPr>
          </a:p>
          <a:p>
            <a:pPr marL="800100" lvl="1" indent="-342900">
              <a:spcBef>
                <a:spcPts val="635"/>
              </a:spcBef>
              <a:buFont typeface="Symbol" panose="05050102010706020507" pitchFamily="18" charset="2"/>
              <a:buChar char=""/>
            </a:pPr>
            <a:r>
              <a:rPr lang="en-US"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Why do we need discharge alerts? </a:t>
            </a:r>
          </a:p>
          <a:p>
            <a:pPr marL="800100" lvl="1" indent="-342900">
              <a:spcBef>
                <a:spcPts val="635"/>
              </a:spcBef>
              <a:buFont typeface="Symbol" panose="05050102010706020507" pitchFamily="18" charset="2"/>
              <a:buChar char=""/>
            </a:pPr>
            <a:r>
              <a:rPr lang="en-US" dirty="0">
                <a:solidFill>
                  <a:schemeClr val="tx1">
                    <a:lumMod val="85000"/>
                    <a:lumOff val="15000"/>
                  </a:schemeClr>
                </a:solidFill>
                <a:latin typeface="Arial" panose="020B0604020202020204" pitchFamily="34" charset="0"/>
                <a:ea typeface="Arial" panose="020B0604020202020204" pitchFamily="34" charset="0"/>
                <a:cs typeface="Arial" panose="020B0604020202020204" pitchFamily="34" charset="0"/>
              </a:rPr>
              <a:t>Roles and Responsibilities</a:t>
            </a:r>
          </a:p>
          <a:p>
            <a:pPr marL="800100" lvl="1" indent="-342900">
              <a:spcBef>
                <a:spcPts val="635"/>
              </a:spcBef>
              <a:buFont typeface="Symbol" panose="05050102010706020507" pitchFamily="18" charset="2"/>
              <a:buChar char=""/>
            </a:pPr>
            <a:r>
              <a:rPr lang="en-GB"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Discharge Alert Process </a:t>
            </a:r>
          </a:p>
          <a:p>
            <a:pPr marL="1257300" lvl="2" indent="-342900">
              <a:spcBef>
                <a:spcPts val="635"/>
              </a:spcBef>
              <a:buFont typeface="Symbol" panose="05050102010706020507" pitchFamily="18" charset="2"/>
              <a:buChar char=""/>
            </a:pPr>
            <a:r>
              <a:rPr lang="en-GB"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Stage 1: Notification, screening and investigation </a:t>
            </a:r>
          </a:p>
          <a:p>
            <a:pPr marL="1257300" lvl="2" indent="-342900">
              <a:spcBef>
                <a:spcPts val="635"/>
              </a:spcBef>
              <a:buFont typeface="Symbol" panose="05050102010706020507" pitchFamily="18" charset="2"/>
              <a:buChar char=""/>
            </a:pPr>
            <a:r>
              <a:rPr lang="en-GB"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Stage 2: Reporting</a:t>
            </a:r>
          </a:p>
          <a:p>
            <a:pPr>
              <a:lnSpc>
                <a:spcPct val="107000"/>
              </a:lnSpc>
              <a:spcAft>
                <a:spcPts val="800"/>
              </a:spcAft>
            </a:pPr>
            <a:r>
              <a:rPr lang="en-GB" sz="1800"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GB" sz="1800"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Ownership of this document sits with the North Central London Discharge Operational Leadership Group. </a:t>
            </a:r>
          </a:p>
          <a:p>
            <a:endParaRPr lang="en-GB" dirty="0">
              <a:solidFill>
                <a:schemeClr val="tx1">
                  <a:lumMod val="85000"/>
                  <a:lumOff val="1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316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70F3A9-CBB4-9090-C8FA-04B5EE82D96B}"/>
              </a:ext>
            </a:extLst>
          </p:cNvPr>
          <p:cNvSpPr>
            <a:spLocks noGrp="1"/>
          </p:cNvSpPr>
          <p:nvPr>
            <p:ph type="body" sz="quarter" idx="10"/>
          </p:nvPr>
        </p:nvSpPr>
        <p:spPr/>
        <p:txBody>
          <a:bodyPr/>
          <a:lstStyle/>
          <a:p>
            <a:r>
              <a:rPr lang="en-US" dirty="0"/>
              <a:t>Why do we need an NCL discharge alert SOP? </a:t>
            </a:r>
          </a:p>
        </p:txBody>
      </p:sp>
      <p:sp>
        <p:nvSpPr>
          <p:cNvPr id="3" name="TextBox 2">
            <a:extLst>
              <a:ext uri="{FF2B5EF4-FFF2-40B4-BE49-F238E27FC236}">
                <a16:creationId xmlns:a16="http://schemas.microsoft.com/office/drawing/2014/main" id="{8C6615C3-8689-0CD0-79C4-DA3676AE5A04}"/>
              </a:ext>
            </a:extLst>
          </p:cNvPr>
          <p:cNvSpPr txBox="1"/>
          <p:nvPr/>
        </p:nvSpPr>
        <p:spPr>
          <a:xfrm>
            <a:off x="254772" y="1539688"/>
            <a:ext cx="11479468" cy="5178469"/>
          </a:xfrm>
          <a:prstGeom prst="rect">
            <a:avLst/>
          </a:prstGeom>
          <a:noFill/>
        </p:spPr>
        <p:txBody>
          <a:bodyPr wrap="square" rtlCol="0">
            <a:spAutoFit/>
          </a:bodyPr>
          <a:lstStyle/>
          <a:p>
            <a:pPr>
              <a:spcBef>
                <a:spcPts val="15"/>
              </a:spcBef>
            </a:pPr>
            <a:r>
              <a:rPr lang="en-US"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To help implement discharge best practice across all NCL hospitals (Community/Acute) and Community settings; and will aim to do this in the following ways:</a:t>
            </a:r>
            <a:endParaRPr lang="en-GB"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endParaRPr>
          </a:p>
          <a:p>
            <a:pPr>
              <a:spcBef>
                <a:spcPts val="40"/>
              </a:spcBef>
            </a:pPr>
            <a:r>
              <a:rPr lang="en-US"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solidFill>
                <a:schemeClr val="tx1">
                  <a:lumMod val="85000"/>
                  <a:lumOff val="15000"/>
                </a:schemeClr>
              </a:solidFill>
              <a:effectLst/>
              <a:latin typeface="Arial" panose="020B0604020202020204" pitchFamily="34" charset="0"/>
              <a:ea typeface="Arial" panose="020B0604020202020204" pitchFamily="34" charset="0"/>
              <a:cs typeface="Arial" panose="020B0604020202020204" pitchFamily="34" charset="0"/>
            </a:endParaRPr>
          </a:p>
          <a:p>
            <a:pPr marL="800100" lvl="1" indent="-342900" algn="just">
              <a:lnSpc>
                <a:spcPct val="107000"/>
              </a:lnSpc>
              <a:spcAft>
                <a:spcPts val="800"/>
              </a:spcAft>
              <a:buFont typeface="Symbol" panose="05050102010706020507" pitchFamily="18" charset="2"/>
              <a:buChar char=""/>
            </a:pPr>
            <a:r>
              <a:rPr lang="en-GB"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A standardised process for managing discharges alerts in NCL which aligns with partner organisations.  These are designed to minimise the reoccurrence of failed discharges and to be used as a learning tool. </a:t>
            </a:r>
          </a:p>
          <a:p>
            <a:pPr marL="800100" lvl="1" indent="-342900" algn="just">
              <a:lnSpc>
                <a:spcPct val="107000"/>
              </a:lnSpc>
              <a:spcAft>
                <a:spcPts val="800"/>
              </a:spcAft>
              <a:buFont typeface="Symbol" panose="05050102010706020507" pitchFamily="18" charset="2"/>
              <a:buChar char=""/>
            </a:pPr>
            <a:r>
              <a:rPr lang="en-GB"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New clear NCL Discharge Alert Form used by all NCL acute and community hospitals &amp; </a:t>
            </a:r>
            <a:r>
              <a:rPr lang="en-GB" kern="10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community settings</a:t>
            </a:r>
            <a:r>
              <a:rPr lang="en-GB"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 </a:t>
            </a:r>
          </a:p>
          <a:p>
            <a:pPr marL="800100" lvl="1" indent="-342900" algn="just">
              <a:lnSpc>
                <a:spcPct val="107000"/>
              </a:lnSpc>
              <a:spcAft>
                <a:spcPts val="800"/>
              </a:spcAft>
              <a:buFont typeface="Symbol" panose="05050102010706020507" pitchFamily="18" charset="2"/>
              <a:buChar char=""/>
            </a:pPr>
            <a:r>
              <a:rPr lang="en-GB"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Clear oversight of the number of patients who have experienced reported issues with their discharges. </a:t>
            </a:r>
          </a:p>
          <a:p>
            <a:pPr marL="800100" lvl="1" indent="-342900" algn="just">
              <a:lnSpc>
                <a:spcPct val="107000"/>
              </a:lnSpc>
              <a:spcAft>
                <a:spcPts val="800"/>
              </a:spcAft>
              <a:buFont typeface="Symbol" panose="05050102010706020507" pitchFamily="18" charset="2"/>
              <a:buChar char=""/>
            </a:pPr>
            <a:r>
              <a:rPr lang="en-GB"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Centralisation of referrals to enable a single point of contact within the ICB for referrer/community services.</a:t>
            </a:r>
          </a:p>
          <a:p>
            <a:pPr marL="800100" lvl="1" indent="-342900" algn="just">
              <a:lnSpc>
                <a:spcPct val="107000"/>
              </a:lnSpc>
              <a:spcAft>
                <a:spcPts val="800"/>
              </a:spcAft>
              <a:buFont typeface="Symbol" panose="05050102010706020507" pitchFamily="18" charset="2"/>
              <a:buChar char=""/>
            </a:pPr>
            <a:r>
              <a:rPr lang="en-GB"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Reduction in occurrences of reported issues. </a:t>
            </a:r>
          </a:p>
          <a:p>
            <a:pPr marL="800100" lvl="1" indent="-342900" algn="just">
              <a:lnSpc>
                <a:spcPct val="107000"/>
              </a:lnSpc>
              <a:spcAft>
                <a:spcPts val="800"/>
              </a:spcAft>
              <a:buFont typeface="Symbol" panose="05050102010706020507" pitchFamily="18" charset="2"/>
              <a:buChar char=""/>
            </a:pPr>
            <a:r>
              <a:rPr lang="en-GB" kern="1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Learning and improving patient’s experience of Discharge to Assess pathways both locally and system wide</a:t>
            </a:r>
          </a:p>
          <a:p>
            <a:pPr marL="800100" lvl="1" indent="-342900" algn="just">
              <a:lnSpc>
                <a:spcPct val="107000"/>
              </a:lnSpc>
              <a:spcAft>
                <a:spcPts val="800"/>
              </a:spcAft>
              <a:buFont typeface="Symbol" panose="05050102010706020507" pitchFamily="18" charset="2"/>
              <a:buChar char=""/>
            </a:pPr>
            <a:r>
              <a:rPr lang="en-GB" kern="1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Improving patients’ outcomes and safety. </a:t>
            </a:r>
          </a:p>
          <a:p>
            <a:endParaRPr lang="en-GB" dirty="0">
              <a:solidFill>
                <a:schemeClr val="tx1">
                  <a:lumMod val="85000"/>
                  <a:lumOff val="15000"/>
                </a:schemeClr>
              </a:solidFill>
            </a:endParaRPr>
          </a:p>
        </p:txBody>
      </p:sp>
    </p:spTree>
    <p:extLst>
      <p:ext uri="{BB962C8B-B14F-4D97-AF65-F5344CB8AC3E}">
        <p14:creationId xmlns:p14="http://schemas.microsoft.com/office/powerpoint/2010/main" val="128231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70F3A9-CBB4-9090-C8FA-04B5EE82D96B}"/>
              </a:ext>
            </a:extLst>
          </p:cNvPr>
          <p:cNvSpPr>
            <a:spLocks noGrp="1"/>
          </p:cNvSpPr>
          <p:nvPr>
            <p:ph type="body" sz="quarter" idx="10"/>
          </p:nvPr>
        </p:nvSpPr>
        <p:spPr/>
        <p:txBody>
          <a:bodyPr/>
          <a:lstStyle/>
          <a:p>
            <a:r>
              <a:rPr lang="en-US" dirty="0"/>
              <a:t>Roles and Responsibilities</a:t>
            </a:r>
          </a:p>
        </p:txBody>
      </p:sp>
      <p:graphicFrame>
        <p:nvGraphicFramePr>
          <p:cNvPr id="4" name="Table 3">
            <a:extLst>
              <a:ext uri="{FF2B5EF4-FFF2-40B4-BE49-F238E27FC236}">
                <a16:creationId xmlns:a16="http://schemas.microsoft.com/office/drawing/2014/main" id="{6892E142-F632-5F95-00DE-E73116A3BEC3}"/>
              </a:ext>
            </a:extLst>
          </p:cNvPr>
          <p:cNvGraphicFramePr>
            <a:graphicFrameLocks noGrp="1"/>
          </p:cNvGraphicFramePr>
          <p:nvPr>
            <p:extLst>
              <p:ext uri="{D42A27DB-BD31-4B8C-83A1-F6EECF244321}">
                <p14:modId xmlns:p14="http://schemas.microsoft.com/office/powerpoint/2010/main" val="564145726"/>
              </p:ext>
            </p:extLst>
          </p:nvPr>
        </p:nvGraphicFramePr>
        <p:xfrm>
          <a:off x="390525" y="1123950"/>
          <a:ext cx="11144250" cy="4574234"/>
        </p:xfrm>
        <a:graphic>
          <a:graphicData uri="http://schemas.openxmlformats.org/drawingml/2006/table">
            <a:tbl>
              <a:tblPr firstRow="1" firstCol="1" bandRow="1">
                <a:tableStyleId>{5C22544A-7EE6-4342-B048-85BDC9FD1C3A}</a:tableStyleId>
              </a:tblPr>
              <a:tblGrid>
                <a:gridCol w="2571750">
                  <a:extLst>
                    <a:ext uri="{9D8B030D-6E8A-4147-A177-3AD203B41FA5}">
                      <a16:colId xmlns:a16="http://schemas.microsoft.com/office/drawing/2014/main" val="263925474"/>
                    </a:ext>
                  </a:extLst>
                </a:gridCol>
                <a:gridCol w="8572500">
                  <a:extLst>
                    <a:ext uri="{9D8B030D-6E8A-4147-A177-3AD203B41FA5}">
                      <a16:colId xmlns:a16="http://schemas.microsoft.com/office/drawing/2014/main" val="122303811"/>
                    </a:ext>
                  </a:extLst>
                </a:gridCol>
              </a:tblGrid>
              <a:tr h="210746">
                <a:tc>
                  <a:txBody>
                    <a:bodyPr/>
                    <a:lstStyle/>
                    <a:p>
                      <a:pPr algn="ctr">
                        <a:lnSpc>
                          <a:spcPct val="107000"/>
                        </a:lnSpc>
                        <a:spcAft>
                          <a:spcPts val="800"/>
                        </a:spcAft>
                      </a:pPr>
                      <a:r>
                        <a:rPr lang="en-GB" sz="1800" u="sng" kern="100">
                          <a:effectLst/>
                        </a:rPr>
                        <a:t>Who</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800" u="sng" kern="100">
                          <a:effectLst/>
                        </a:rPr>
                        <a:t>Responsibility</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2128794"/>
                  </a:ext>
                </a:extLst>
              </a:tr>
              <a:tr h="2023169">
                <a:tc>
                  <a:txBody>
                    <a:bodyPr/>
                    <a:lstStyle/>
                    <a:p>
                      <a:pPr>
                        <a:lnSpc>
                          <a:spcPct val="107000"/>
                        </a:lnSpc>
                        <a:spcAft>
                          <a:spcPts val="800"/>
                        </a:spcAft>
                      </a:pPr>
                      <a:r>
                        <a:rPr lang="en-GB" sz="1800" u="sng" kern="100" dirty="0">
                          <a:effectLst/>
                        </a:rPr>
                        <a:t>Front line staff</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To be vigilant</a:t>
                      </a:r>
                    </a:p>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Identify failed/unsafe discharges.</a:t>
                      </a:r>
                    </a:p>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Report unsafe discharges in a timely manner in accordance with their organisation policy</a:t>
                      </a:r>
                    </a:p>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Gain the client/patient’s consent as a good practice </a:t>
                      </a:r>
                    </a:p>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Raise alert in a timely manner </a:t>
                      </a:r>
                      <a:endParaRPr lang="en-GB" sz="1800" kern="100" dirty="0">
                        <a:solidFill>
                          <a:schemeClr val="tx1">
                            <a:lumMod val="85000"/>
                            <a:lumOff val="1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599726"/>
                  </a:ext>
                </a:extLst>
              </a:tr>
              <a:tr h="738759">
                <a:tc>
                  <a:txBody>
                    <a:bodyPr/>
                    <a:lstStyle/>
                    <a:p>
                      <a:pPr>
                        <a:lnSpc>
                          <a:spcPct val="107000"/>
                        </a:lnSpc>
                        <a:spcAft>
                          <a:spcPts val="800"/>
                        </a:spcAft>
                      </a:pPr>
                      <a:r>
                        <a:rPr lang="en-GB" sz="1800" u="sng" kern="100">
                          <a:effectLst/>
                        </a:rPr>
                        <a:t>Matrons / Service Managers</a:t>
                      </a: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To ensure that </a:t>
                      </a:r>
                      <a:r>
                        <a:rPr lang="en-GB" sz="1800" kern="100" dirty="0" err="1">
                          <a:solidFill>
                            <a:schemeClr val="tx1">
                              <a:lumMod val="85000"/>
                              <a:lumOff val="15000"/>
                            </a:schemeClr>
                          </a:solidFill>
                          <a:effectLst/>
                        </a:rPr>
                        <a:t>datix</a:t>
                      </a:r>
                      <a:r>
                        <a:rPr lang="en-GB" sz="1800" kern="100" dirty="0">
                          <a:solidFill>
                            <a:schemeClr val="tx1">
                              <a:lumMod val="85000"/>
                              <a:lumOff val="15000"/>
                            </a:schemeClr>
                          </a:solidFill>
                          <a:effectLst/>
                        </a:rPr>
                        <a:t> and investigations are complete</a:t>
                      </a:r>
                    </a:p>
                    <a:p>
                      <a:pPr marL="342900" lvl="0" indent="-342900" algn="just">
                        <a:spcBef>
                          <a:spcPts val="635"/>
                        </a:spcBef>
                        <a:buFont typeface="Symbol" panose="05050102010706020507" pitchFamily="18" charset="2"/>
                        <a:buChar char=""/>
                      </a:pPr>
                      <a:r>
                        <a:rPr lang="en-US" sz="1800" kern="100" dirty="0">
                          <a:solidFill>
                            <a:schemeClr val="tx1">
                              <a:lumMod val="85000"/>
                              <a:lumOff val="15000"/>
                            </a:schemeClr>
                          </a:solidFill>
                          <a:effectLst/>
                        </a:rPr>
                        <a:t>lead staff in using debriefing to stop and reflect after challenging situations</a:t>
                      </a:r>
                      <a:endParaRPr lang="en-GB" sz="1800" kern="100" dirty="0">
                        <a:solidFill>
                          <a:schemeClr val="tx1">
                            <a:lumMod val="85000"/>
                            <a:lumOff val="1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2126662"/>
                  </a:ext>
                </a:extLst>
              </a:tr>
              <a:tr h="816483">
                <a:tc>
                  <a:txBody>
                    <a:bodyPr/>
                    <a:lstStyle/>
                    <a:p>
                      <a:pPr>
                        <a:lnSpc>
                          <a:spcPct val="107000"/>
                        </a:lnSpc>
                        <a:spcAft>
                          <a:spcPts val="800"/>
                        </a:spcAft>
                      </a:pPr>
                      <a:r>
                        <a:rPr lang="en-GB" sz="1800" u="sng" kern="100" dirty="0">
                          <a:effectLst/>
                        </a:rPr>
                        <a:t>Clinical Directors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To ensure that appropriate measures are put in place when a pattern has been identified, to avoid any reoccurrences. </a:t>
                      </a:r>
                      <a:endParaRPr lang="en-GB" sz="1800" kern="100" dirty="0">
                        <a:solidFill>
                          <a:schemeClr val="tx1">
                            <a:lumMod val="85000"/>
                            <a:lumOff val="1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1046064"/>
                  </a:ext>
                </a:extLst>
              </a:tr>
              <a:tr h="715343">
                <a:tc>
                  <a:txBody>
                    <a:bodyPr/>
                    <a:lstStyle/>
                    <a:p>
                      <a:pPr>
                        <a:lnSpc>
                          <a:spcPct val="107000"/>
                        </a:lnSpc>
                        <a:spcAft>
                          <a:spcPts val="800"/>
                        </a:spcAft>
                      </a:pPr>
                      <a:r>
                        <a:rPr lang="en-GB" sz="1800" u="sng" kern="100" dirty="0">
                          <a:effectLst/>
                        </a:rPr>
                        <a:t>Divisional Quality and Safety Group</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To monitor quality</a:t>
                      </a:r>
                    </a:p>
                    <a:p>
                      <a:pPr marL="342900" lvl="0" indent="-342900" algn="just">
                        <a:spcBef>
                          <a:spcPts val="635"/>
                        </a:spcBef>
                        <a:buFont typeface="Symbol" panose="05050102010706020507" pitchFamily="18" charset="2"/>
                        <a:buChar char=""/>
                      </a:pPr>
                      <a:r>
                        <a:rPr lang="en-GB" sz="1800" kern="100" dirty="0">
                          <a:solidFill>
                            <a:schemeClr val="tx1">
                              <a:lumMod val="85000"/>
                              <a:lumOff val="15000"/>
                            </a:schemeClr>
                          </a:solidFill>
                          <a:effectLst/>
                        </a:rPr>
                        <a:t>To hold system to account. </a:t>
                      </a:r>
                      <a:endParaRPr lang="en-GB" sz="1800" kern="100" dirty="0">
                        <a:solidFill>
                          <a:schemeClr val="tx1">
                            <a:lumMod val="85000"/>
                            <a:lumOff val="1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956124"/>
                  </a:ext>
                </a:extLst>
              </a:tr>
            </a:tbl>
          </a:graphicData>
        </a:graphic>
      </p:graphicFrame>
    </p:spTree>
    <p:extLst>
      <p:ext uri="{BB962C8B-B14F-4D97-AF65-F5344CB8AC3E}">
        <p14:creationId xmlns:p14="http://schemas.microsoft.com/office/powerpoint/2010/main" val="2640842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C5890AA-B713-4693-3049-508D7DEF4804}"/>
              </a:ext>
            </a:extLst>
          </p:cNvPr>
          <p:cNvSpPr/>
          <p:nvPr/>
        </p:nvSpPr>
        <p:spPr>
          <a:xfrm>
            <a:off x="2135989" y="3794313"/>
            <a:ext cx="9925199" cy="242239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en-GB"/>
          </a:p>
        </p:txBody>
      </p:sp>
      <p:sp>
        <p:nvSpPr>
          <p:cNvPr id="2" name="Text Placeholder 1">
            <a:extLst>
              <a:ext uri="{FF2B5EF4-FFF2-40B4-BE49-F238E27FC236}">
                <a16:creationId xmlns:a16="http://schemas.microsoft.com/office/drawing/2014/main" id="{8F70F3A9-CBB4-9090-C8FA-04B5EE82D96B}"/>
              </a:ext>
            </a:extLst>
          </p:cNvPr>
          <p:cNvSpPr>
            <a:spLocks noGrp="1"/>
          </p:cNvSpPr>
          <p:nvPr>
            <p:ph type="body" sz="quarter" idx="10"/>
          </p:nvPr>
        </p:nvSpPr>
        <p:spPr>
          <a:xfrm>
            <a:off x="322006" y="374597"/>
            <a:ext cx="7942762" cy="493376"/>
          </a:xfrm>
        </p:spPr>
        <p:txBody>
          <a:bodyPr/>
          <a:lstStyle/>
          <a:p>
            <a:r>
              <a:rPr lang="en-US" dirty="0"/>
              <a:t>Discharge Alert Process</a:t>
            </a:r>
          </a:p>
        </p:txBody>
      </p:sp>
      <p:sp>
        <p:nvSpPr>
          <p:cNvPr id="5" name="Rectangle 4">
            <a:extLst>
              <a:ext uri="{FF2B5EF4-FFF2-40B4-BE49-F238E27FC236}">
                <a16:creationId xmlns:a16="http://schemas.microsoft.com/office/drawing/2014/main" id="{2DFD60CE-03DC-E212-F392-B0DFDA1A1E0E}"/>
              </a:ext>
            </a:extLst>
          </p:cNvPr>
          <p:cNvSpPr/>
          <p:nvPr/>
        </p:nvSpPr>
        <p:spPr>
          <a:xfrm>
            <a:off x="173989" y="988360"/>
            <a:ext cx="11887200" cy="2575112"/>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Diagram 2">
            <a:extLst>
              <a:ext uri="{FF2B5EF4-FFF2-40B4-BE49-F238E27FC236}">
                <a16:creationId xmlns:a16="http://schemas.microsoft.com/office/drawing/2014/main" id="{C777F5FD-4AB8-FCD5-8944-6761BC9B762A}"/>
              </a:ext>
            </a:extLst>
          </p:cNvPr>
          <p:cNvGraphicFramePr/>
          <p:nvPr>
            <p:extLst>
              <p:ext uri="{D42A27DB-BD31-4B8C-83A1-F6EECF244321}">
                <p14:modId xmlns:p14="http://schemas.microsoft.com/office/powerpoint/2010/main" val="2714967380"/>
              </p:ext>
            </p:extLst>
          </p:nvPr>
        </p:nvGraphicFramePr>
        <p:xfrm>
          <a:off x="365185" y="1089213"/>
          <a:ext cx="11504808" cy="25347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Placeholder 1">
            <a:extLst>
              <a:ext uri="{FF2B5EF4-FFF2-40B4-BE49-F238E27FC236}">
                <a16:creationId xmlns:a16="http://schemas.microsoft.com/office/drawing/2014/main" id="{EA1C3FBB-01A1-964D-61BC-12208AADF3C7}"/>
              </a:ext>
            </a:extLst>
          </p:cNvPr>
          <p:cNvSpPr txBox="1">
            <a:spLocks/>
          </p:cNvSpPr>
          <p:nvPr/>
        </p:nvSpPr>
        <p:spPr>
          <a:xfrm>
            <a:off x="322006" y="1047092"/>
            <a:ext cx="5618756" cy="493376"/>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i="1" dirty="0"/>
              <a:t>Stage 1: Notification, screening and investigation</a:t>
            </a:r>
          </a:p>
        </p:txBody>
      </p:sp>
      <p:grpSp>
        <p:nvGrpSpPr>
          <p:cNvPr id="4" name="Group 3">
            <a:extLst>
              <a:ext uri="{FF2B5EF4-FFF2-40B4-BE49-F238E27FC236}">
                <a16:creationId xmlns:a16="http://schemas.microsoft.com/office/drawing/2014/main" id="{8757D785-503B-FB75-5DCC-A38814A6D9FD}"/>
              </a:ext>
            </a:extLst>
          </p:cNvPr>
          <p:cNvGrpSpPr/>
          <p:nvPr/>
        </p:nvGrpSpPr>
        <p:grpSpPr>
          <a:xfrm>
            <a:off x="2375703" y="4232310"/>
            <a:ext cx="1767329" cy="1833578"/>
            <a:chOff x="8053365" y="446185"/>
            <a:chExt cx="1438100" cy="1833578"/>
          </a:xfrm>
        </p:grpSpPr>
        <p:sp>
          <p:nvSpPr>
            <p:cNvPr id="9" name="Rectangle: Rounded Corners 8">
              <a:extLst>
                <a:ext uri="{FF2B5EF4-FFF2-40B4-BE49-F238E27FC236}">
                  <a16:creationId xmlns:a16="http://schemas.microsoft.com/office/drawing/2014/main" id="{0100FD23-97F9-11A4-D367-06AE6EEF0F51}"/>
                </a:ext>
              </a:extLst>
            </p:cNvPr>
            <p:cNvSpPr/>
            <p:nvPr/>
          </p:nvSpPr>
          <p:spPr>
            <a:xfrm>
              <a:off x="8053365" y="446185"/>
              <a:ext cx="1438100" cy="1833578"/>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endParaRPr lang="en-GB"/>
            </a:p>
          </p:txBody>
        </p:sp>
        <p:sp>
          <p:nvSpPr>
            <p:cNvPr id="10" name="Rectangle: Rounded Corners 4">
              <a:extLst>
                <a:ext uri="{FF2B5EF4-FFF2-40B4-BE49-F238E27FC236}">
                  <a16:creationId xmlns:a16="http://schemas.microsoft.com/office/drawing/2014/main" id="{FC7C579D-B839-A078-55BF-4DB0B984806A}"/>
                </a:ext>
              </a:extLst>
            </p:cNvPr>
            <p:cNvSpPr txBox="1"/>
            <p:nvPr/>
          </p:nvSpPr>
          <p:spPr>
            <a:xfrm>
              <a:off x="8095486" y="488306"/>
              <a:ext cx="1353858" cy="1749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400" dirty="0"/>
                <a:t>6</a:t>
              </a:r>
              <a:r>
                <a:rPr lang="en-GB" sz="1400" kern="1200" dirty="0"/>
                <a:t>. Organisation sends report on alert related </a:t>
              </a:r>
              <a:r>
                <a:rPr lang="en-GB" sz="1400" kern="1200" dirty="0" err="1"/>
                <a:t>datix</a:t>
              </a:r>
              <a:r>
                <a:rPr lang="en-GB" sz="1400" kern="1200" dirty="0"/>
                <a:t> to NCL discharge hub/central ToCH and referrer</a:t>
              </a:r>
            </a:p>
          </p:txBody>
        </p:sp>
      </p:grpSp>
      <p:grpSp>
        <p:nvGrpSpPr>
          <p:cNvPr id="11" name="Group 10">
            <a:extLst>
              <a:ext uri="{FF2B5EF4-FFF2-40B4-BE49-F238E27FC236}">
                <a16:creationId xmlns:a16="http://schemas.microsoft.com/office/drawing/2014/main" id="{60683616-FFDA-A858-DCFE-A10745947B39}"/>
              </a:ext>
            </a:extLst>
          </p:cNvPr>
          <p:cNvGrpSpPr/>
          <p:nvPr/>
        </p:nvGrpSpPr>
        <p:grpSpPr>
          <a:xfrm>
            <a:off x="4962891" y="4232308"/>
            <a:ext cx="1767329" cy="1833579"/>
            <a:chOff x="9757739" y="228310"/>
            <a:chExt cx="1741450" cy="2269327"/>
          </a:xfrm>
        </p:grpSpPr>
        <p:sp>
          <p:nvSpPr>
            <p:cNvPr id="12" name="Rectangle: Rounded Corners 11">
              <a:extLst>
                <a:ext uri="{FF2B5EF4-FFF2-40B4-BE49-F238E27FC236}">
                  <a16:creationId xmlns:a16="http://schemas.microsoft.com/office/drawing/2014/main" id="{B233994B-A466-88BC-EC68-820878FEA049}"/>
                </a:ext>
              </a:extLst>
            </p:cNvPr>
            <p:cNvSpPr/>
            <p:nvPr/>
          </p:nvSpPr>
          <p:spPr>
            <a:xfrm>
              <a:off x="9757739" y="228310"/>
              <a:ext cx="1741450" cy="2269327"/>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endParaRPr lang="en-GB"/>
            </a:p>
          </p:txBody>
        </p:sp>
        <p:sp>
          <p:nvSpPr>
            <p:cNvPr id="13" name="Rectangle: Rounded Corners 4">
              <a:extLst>
                <a:ext uri="{FF2B5EF4-FFF2-40B4-BE49-F238E27FC236}">
                  <a16:creationId xmlns:a16="http://schemas.microsoft.com/office/drawing/2014/main" id="{4AB1FFBC-6AA0-6A8D-5095-EF461BD5C123}"/>
                </a:ext>
              </a:extLst>
            </p:cNvPr>
            <p:cNvSpPr txBox="1"/>
            <p:nvPr/>
          </p:nvSpPr>
          <p:spPr>
            <a:xfrm>
              <a:off x="9808744" y="279315"/>
              <a:ext cx="1639440" cy="21673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400" kern="1200" dirty="0"/>
                <a:t>7. </a:t>
              </a:r>
              <a:r>
                <a:rPr lang="en-GB" sz="1400" dirty="0"/>
                <a:t>Discharge teams and ToCH jointly create quarterly reports on discharge alerts and learnings from them</a:t>
              </a:r>
            </a:p>
            <a:p>
              <a:pPr marL="0" lvl="0" indent="0" algn="ctr" defTabSz="711200">
                <a:lnSpc>
                  <a:spcPct val="90000"/>
                </a:lnSpc>
                <a:spcBef>
                  <a:spcPct val="0"/>
                </a:spcBef>
                <a:spcAft>
                  <a:spcPct val="35000"/>
                </a:spcAft>
                <a:buNone/>
              </a:pPr>
              <a:r>
                <a:rPr lang="en-GB" sz="1400" kern="1200" dirty="0"/>
                <a:t>group</a:t>
              </a:r>
            </a:p>
          </p:txBody>
        </p:sp>
      </p:grpSp>
      <p:sp>
        <p:nvSpPr>
          <p:cNvPr id="15" name="Rectangle: Rounded Corners 14">
            <a:extLst>
              <a:ext uri="{FF2B5EF4-FFF2-40B4-BE49-F238E27FC236}">
                <a16:creationId xmlns:a16="http://schemas.microsoft.com/office/drawing/2014/main" id="{3386E065-A7CE-3010-4CA3-404CCFC913D0}"/>
              </a:ext>
            </a:extLst>
          </p:cNvPr>
          <p:cNvSpPr/>
          <p:nvPr/>
        </p:nvSpPr>
        <p:spPr>
          <a:xfrm>
            <a:off x="7503230" y="4232308"/>
            <a:ext cx="1767329" cy="1833579"/>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r>
              <a:rPr lang="en-GB" sz="1400" kern="1200" dirty="0"/>
              <a:t>8</a:t>
            </a:r>
            <a:r>
              <a:rPr lang="en-GB" sz="1400" kern="1200" dirty="0">
                <a:solidFill>
                  <a:schemeClr val="bg1"/>
                </a:solidFill>
              </a:rPr>
              <a:t>. Quarterly report shared with </a:t>
            </a:r>
            <a:r>
              <a:rPr lang="en-GB" sz="1400" kern="1200" dirty="0"/>
              <a:t>NCL Operational Lead Group (at quarterly meeting</a:t>
            </a:r>
            <a:r>
              <a:rPr lang="en-GB" sz="1400" dirty="0"/>
              <a:t>) </a:t>
            </a:r>
          </a:p>
        </p:txBody>
      </p:sp>
      <p:sp>
        <p:nvSpPr>
          <p:cNvPr id="17" name="Text Placeholder 1">
            <a:extLst>
              <a:ext uri="{FF2B5EF4-FFF2-40B4-BE49-F238E27FC236}">
                <a16:creationId xmlns:a16="http://schemas.microsoft.com/office/drawing/2014/main" id="{662008FF-E11D-A886-9F35-73807E03C872}"/>
              </a:ext>
            </a:extLst>
          </p:cNvPr>
          <p:cNvSpPr txBox="1">
            <a:spLocks/>
          </p:cNvSpPr>
          <p:nvPr/>
        </p:nvSpPr>
        <p:spPr>
          <a:xfrm>
            <a:off x="2230120" y="3876020"/>
            <a:ext cx="5618756" cy="493376"/>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i="1" dirty="0"/>
              <a:t>Stage 2: Reporting</a:t>
            </a:r>
          </a:p>
        </p:txBody>
      </p:sp>
      <p:grpSp>
        <p:nvGrpSpPr>
          <p:cNvPr id="18" name="Group 17">
            <a:extLst>
              <a:ext uri="{FF2B5EF4-FFF2-40B4-BE49-F238E27FC236}">
                <a16:creationId xmlns:a16="http://schemas.microsoft.com/office/drawing/2014/main" id="{48237481-BAE1-1A12-51E5-D3BD94B2C3C4}"/>
              </a:ext>
            </a:extLst>
          </p:cNvPr>
          <p:cNvGrpSpPr/>
          <p:nvPr/>
        </p:nvGrpSpPr>
        <p:grpSpPr>
          <a:xfrm>
            <a:off x="4228415" y="4933159"/>
            <a:ext cx="673966" cy="431879"/>
            <a:chOff x="1768823" y="1051444"/>
            <a:chExt cx="673966" cy="431879"/>
          </a:xfrm>
        </p:grpSpPr>
        <p:sp>
          <p:nvSpPr>
            <p:cNvPr id="19" name="Arrow: Right 18">
              <a:extLst>
                <a:ext uri="{FF2B5EF4-FFF2-40B4-BE49-F238E27FC236}">
                  <a16:creationId xmlns:a16="http://schemas.microsoft.com/office/drawing/2014/main" id="{DD84ED3B-96F9-74B5-587E-A249FEF34686}"/>
                </a:ext>
              </a:extLst>
            </p:cNvPr>
            <p:cNvSpPr/>
            <p:nvPr/>
          </p:nvSpPr>
          <p:spPr>
            <a:xfrm>
              <a:off x="1768823" y="1051444"/>
              <a:ext cx="673966" cy="43187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20" name="Arrow: Right 4">
              <a:extLst>
                <a:ext uri="{FF2B5EF4-FFF2-40B4-BE49-F238E27FC236}">
                  <a16:creationId xmlns:a16="http://schemas.microsoft.com/office/drawing/2014/main" id="{115D22BA-B73B-ECBB-9841-65AF7619F632}"/>
                </a:ext>
              </a:extLst>
            </p:cNvPr>
            <p:cNvSpPr txBox="1"/>
            <p:nvPr/>
          </p:nvSpPr>
          <p:spPr>
            <a:xfrm>
              <a:off x="1768823" y="1137820"/>
              <a:ext cx="544402" cy="25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p:txBody>
        </p:sp>
      </p:grpSp>
      <p:grpSp>
        <p:nvGrpSpPr>
          <p:cNvPr id="21" name="Group 20">
            <a:extLst>
              <a:ext uri="{FF2B5EF4-FFF2-40B4-BE49-F238E27FC236}">
                <a16:creationId xmlns:a16="http://schemas.microsoft.com/office/drawing/2014/main" id="{5EB18FA2-0369-657B-9D87-BCF03D728D1B}"/>
              </a:ext>
            </a:extLst>
          </p:cNvPr>
          <p:cNvGrpSpPr/>
          <p:nvPr/>
        </p:nvGrpSpPr>
        <p:grpSpPr>
          <a:xfrm>
            <a:off x="6779742" y="4928480"/>
            <a:ext cx="673966" cy="431879"/>
            <a:chOff x="1768823" y="1051444"/>
            <a:chExt cx="673966" cy="431879"/>
          </a:xfrm>
        </p:grpSpPr>
        <p:sp>
          <p:nvSpPr>
            <p:cNvPr id="22" name="Arrow: Right 21">
              <a:extLst>
                <a:ext uri="{FF2B5EF4-FFF2-40B4-BE49-F238E27FC236}">
                  <a16:creationId xmlns:a16="http://schemas.microsoft.com/office/drawing/2014/main" id="{BD08C7B3-94DF-3192-CA3A-545F3A2C0E3E}"/>
                </a:ext>
              </a:extLst>
            </p:cNvPr>
            <p:cNvSpPr/>
            <p:nvPr/>
          </p:nvSpPr>
          <p:spPr>
            <a:xfrm>
              <a:off x="1768823" y="1051444"/>
              <a:ext cx="673966" cy="43187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23" name="Arrow: Right 4">
              <a:extLst>
                <a:ext uri="{FF2B5EF4-FFF2-40B4-BE49-F238E27FC236}">
                  <a16:creationId xmlns:a16="http://schemas.microsoft.com/office/drawing/2014/main" id="{10090426-D1D2-4785-795E-5C5FDA334C94}"/>
                </a:ext>
              </a:extLst>
            </p:cNvPr>
            <p:cNvSpPr txBox="1"/>
            <p:nvPr/>
          </p:nvSpPr>
          <p:spPr>
            <a:xfrm>
              <a:off x="1768823" y="1137820"/>
              <a:ext cx="544402" cy="25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p:txBody>
        </p:sp>
      </p:grpSp>
      <p:grpSp>
        <p:nvGrpSpPr>
          <p:cNvPr id="27" name="Group 26">
            <a:extLst>
              <a:ext uri="{FF2B5EF4-FFF2-40B4-BE49-F238E27FC236}">
                <a16:creationId xmlns:a16="http://schemas.microsoft.com/office/drawing/2014/main" id="{7E27F4B1-DB44-2A8B-9246-10587FEECB14}"/>
              </a:ext>
            </a:extLst>
          </p:cNvPr>
          <p:cNvGrpSpPr/>
          <p:nvPr/>
        </p:nvGrpSpPr>
        <p:grpSpPr>
          <a:xfrm>
            <a:off x="675788" y="4742035"/>
            <a:ext cx="1399692" cy="526946"/>
            <a:chOff x="1768823" y="1051444"/>
            <a:chExt cx="673966" cy="431879"/>
          </a:xfrm>
        </p:grpSpPr>
        <p:sp>
          <p:nvSpPr>
            <p:cNvPr id="28" name="Arrow: Right 27">
              <a:extLst>
                <a:ext uri="{FF2B5EF4-FFF2-40B4-BE49-F238E27FC236}">
                  <a16:creationId xmlns:a16="http://schemas.microsoft.com/office/drawing/2014/main" id="{DA927CD3-BB18-B4FF-6AA3-95B9B6A44D1D}"/>
                </a:ext>
              </a:extLst>
            </p:cNvPr>
            <p:cNvSpPr/>
            <p:nvPr/>
          </p:nvSpPr>
          <p:spPr>
            <a:xfrm>
              <a:off x="1768823" y="1051444"/>
              <a:ext cx="673966" cy="43187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29" name="Arrow: Right 4">
              <a:extLst>
                <a:ext uri="{FF2B5EF4-FFF2-40B4-BE49-F238E27FC236}">
                  <a16:creationId xmlns:a16="http://schemas.microsoft.com/office/drawing/2014/main" id="{99F93A95-58C3-781C-63E8-1CE7A1465DC9}"/>
                </a:ext>
              </a:extLst>
            </p:cNvPr>
            <p:cNvSpPr txBox="1"/>
            <p:nvPr/>
          </p:nvSpPr>
          <p:spPr>
            <a:xfrm>
              <a:off x="1768823" y="1137820"/>
              <a:ext cx="544402" cy="25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p:txBody>
        </p:sp>
      </p:grpSp>
      <p:grpSp>
        <p:nvGrpSpPr>
          <p:cNvPr id="6" name="Group 5">
            <a:extLst>
              <a:ext uri="{FF2B5EF4-FFF2-40B4-BE49-F238E27FC236}">
                <a16:creationId xmlns:a16="http://schemas.microsoft.com/office/drawing/2014/main" id="{B483A2CB-A9C6-32B6-C960-E5E654623501}"/>
              </a:ext>
            </a:extLst>
          </p:cNvPr>
          <p:cNvGrpSpPr/>
          <p:nvPr/>
        </p:nvGrpSpPr>
        <p:grpSpPr>
          <a:xfrm>
            <a:off x="11655365" y="2122304"/>
            <a:ext cx="449003" cy="468585"/>
            <a:chOff x="1768823" y="1051444"/>
            <a:chExt cx="673966" cy="431879"/>
          </a:xfrm>
        </p:grpSpPr>
        <p:sp>
          <p:nvSpPr>
            <p:cNvPr id="8" name="Arrow: Right 7">
              <a:extLst>
                <a:ext uri="{FF2B5EF4-FFF2-40B4-BE49-F238E27FC236}">
                  <a16:creationId xmlns:a16="http://schemas.microsoft.com/office/drawing/2014/main" id="{198DFD65-8271-9F43-CFFA-BF5DE47E0ABE}"/>
                </a:ext>
              </a:extLst>
            </p:cNvPr>
            <p:cNvSpPr/>
            <p:nvPr/>
          </p:nvSpPr>
          <p:spPr>
            <a:xfrm>
              <a:off x="1768823" y="1051444"/>
              <a:ext cx="673966" cy="43187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14" name="Arrow: Right 4">
              <a:extLst>
                <a:ext uri="{FF2B5EF4-FFF2-40B4-BE49-F238E27FC236}">
                  <a16:creationId xmlns:a16="http://schemas.microsoft.com/office/drawing/2014/main" id="{C6D7387B-1F48-0707-A3C8-C7E0E4DA5B8C}"/>
                </a:ext>
              </a:extLst>
            </p:cNvPr>
            <p:cNvSpPr txBox="1"/>
            <p:nvPr/>
          </p:nvSpPr>
          <p:spPr>
            <a:xfrm>
              <a:off x="1768823" y="1137820"/>
              <a:ext cx="544402" cy="25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p:txBody>
        </p:sp>
      </p:grpSp>
      <p:sp>
        <p:nvSpPr>
          <p:cNvPr id="24" name="Rectangle: Rounded Corners 23">
            <a:extLst>
              <a:ext uri="{FF2B5EF4-FFF2-40B4-BE49-F238E27FC236}">
                <a16:creationId xmlns:a16="http://schemas.microsoft.com/office/drawing/2014/main" id="{B90D5FF3-0575-3136-ACD5-40505A75ECD6}"/>
              </a:ext>
            </a:extLst>
          </p:cNvPr>
          <p:cNvSpPr/>
          <p:nvPr/>
        </p:nvSpPr>
        <p:spPr>
          <a:xfrm>
            <a:off x="10182725" y="4227629"/>
            <a:ext cx="1767329" cy="1833579"/>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GB" sz="1400" dirty="0"/>
              <a:t> 9. Insights synthesised for system learning</a:t>
            </a:r>
          </a:p>
        </p:txBody>
      </p:sp>
      <p:grpSp>
        <p:nvGrpSpPr>
          <p:cNvPr id="25" name="Group 24">
            <a:extLst>
              <a:ext uri="{FF2B5EF4-FFF2-40B4-BE49-F238E27FC236}">
                <a16:creationId xmlns:a16="http://schemas.microsoft.com/office/drawing/2014/main" id="{BF1C5996-99C3-4B1B-2880-75BBB97CE27B}"/>
              </a:ext>
            </a:extLst>
          </p:cNvPr>
          <p:cNvGrpSpPr/>
          <p:nvPr/>
        </p:nvGrpSpPr>
        <p:grpSpPr>
          <a:xfrm>
            <a:off x="9401350" y="4947651"/>
            <a:ext cx="673966" cy="431879"/>
            <a:chOff x="1768823" y="1051444"/>
            <a:chExt cx="673966" cy="431879"/>
          </a:xfrm>
        </p:grpSpPr>
        <p:sp>
          <p:nvSpPr>
            <p:cNvPr id="26" name="Arrow: Right 25">
              <a:extLst>
                <a:ext uri="{FF2B5EF4-FFF2-40B4-BE49-F238E27FC236}">
                  <a16:creationId xmlns:a16="http://schemas.microsoft.com/office/drawing/2014/main" id="{B5B49953-478B-B26B-3B60-4D4A8970F4FC}"/>
                </a:ext>
              </a:extLst>
            </p:cNvPr>
            <p:cNvSpPr/>
            <p:nvPr/>
          </p:nvSpPr>
          <p:spPr>
            <a:xfrm>
              <a:off x="1768823" y="1051444"/>
              <a:ext cx="673966" cy="43187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0" name="Arrow: Right 4">
              <a:extLst>
                <a:ext uri="{FF2B5EF4-FFF2-40B4-BE49-F238E27FC236}">
                  <a16:creationId xmlns:a16="http://schemas.microsoft.com/office/drawing/2014/main" id="{6DD9668D-E198-D936-DD69-072489ACB153}"/>
                </a:ext>
              </a:extLst>
            </p:cNvPr>
            <p:cNvSpPr txBox="1"/>
            <p:nvPr/>
          </p:nvSpPr>
          <p:spPr>
            <a:xfrm>
              <a:off x="1768823" y="1137820"/>
              <a:ext cx="544402" cy="25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p:txBody>
        </p:sp>
      </p:grpSp>
    </p:spTree>
    <p:extLst>
      <p:ext uri="{BB962C8B-B14F-4D97-AF65-F5344CB8AC3E}">
        <p14:creationId xmlns:p14="http://schemas.microsoft.com/office/powerpoint/2010/main" val="4036392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00A08B-7A8E-00A5-EE53-730FE18CDAFA}"/>
              </a:ext>
            </a:extLst>
          </p:cNvPr>
          <p:cNvSpPr>
            <a:spLocks noGrp="1"/>
          </p:cNvSpPr>
          <p:nvPr>
            <p:ph type="body" sz="quarter" idx="10"/>
          </p:nvPr>
        </p:nvSpPr>
        <p:spPr>
          <a:xfrm>
            <a:off x="1636455" y="314750"/>
            <a:ext cx="7180763" cy="1361089"/>
          </a:xfrm>
        </p:spPr>
        <p:txBody>
          <a:bodyPr/>
          <a:lstStyle/>
          <a:p>
            <a:r>
              <a:rPr lang="en-GB" dirty="0"/>
              <a:t>1. Error identified (and the post discharge escalation process) </a:t>
            </a:r>
          </a:p>
        </p:txBody>
      </p:sp>
      <p:sp>
        <p:nvSpPr>
          <p:cNvPr id="3" name="TextBox 2">
            <a:extLst>
              <a:ext uri="{FF2B5EF4-FFF2-40B4-BE49-F238E27FC236}">
                <a16:creationId xmlns:a16="http://schemas.microsoft.com/office/drawing/2014/main" id="{12B9C819-EE9A-EAA0-07EB-3119DA7B3F24}"/>
              </a:ext>
            </a:extLst>
          </p:cNvPr>
          <p:cNvSpPr txBox="1"/>
          <p:nvPr/>
        </p:nvSpPr>
        <p:spPr>
          <a:xfrm>
            <a:off x="330013" y="1997839"/>
            <a:ext cx="9461687" cy="3416320"/>
          </a:xfrm>
          <a:prstGeom prst="rect">
            <a:avLst/>
          </a:prstGeom>
          <a:noFill/>
        </p:spPr>
        <p:txBody>
          <a:bodyPr wrap="square" rtlCol="0">
            <a:spAutoFit/>
          </a:bodyPr>
          <a:lstStyle/>
          <a:p>
            <a:r>
              <a:rPr lang="en-GB" dirty="0">
                <a:solidFill>
                  <a:schemeClr val="tx1">
                    <a:lumMod val="85000"/>
                    <a:lumOff val="15000"/>
                  </a:schemeClr>
                </a:solidFill>
                <a:latin typeface="Arial" panose="020B0604020202020204" pitchFamily="34" charset="0"/>
                <a:cs typeface="Arial" panose="020B0604020202020204" pitchFamily="34" charset="0"/>
              </a:rPr>
              <a:t>Any issues regarding a discharge should be raised immediately to prevent a failed discharge, and we encourage all teams to work proactively to resolve any issues, then report it as a discharge alert.</a:t>
            </a:r>
          </a:p>
          <a:p>
            <a:endParaRPr lang="en-GB" dirty="0">
              <a:solidFill>
                <a:schemeClr val="tx1">
                  <a:lumMod val="85000"/>
                  <a:lumOff val="15000"/>
                </a:schemeClr>
              </a:solidFill>
              <a:latin typeface="Arial" panose="020B0604020202020204" pitchFamily="34" charset="0"/>
              <a:cs typeface="Arial" panose="020B0604020202020204" pitchFamily="34" charset="0"/>
            </a:endParaRPr>
          </a:p>
          <a:p>
            <a:r>
              <a:rPr lang="en-GB" dirty="0">
                <a:solidFill>
                  <a:schemeClr val="tx1">
                    <a:lumMod val="85000"/>
                    <a:lumOff val="15000"/>
                  </a:schemeClr>
                </a:solidFill>
                <a:latin typeface="Arial" panose="020B0604020202020204" pitchFamily="34" charset="0"/>
                <a:cs typeface="Arial" panose="020B0604020202020204" pitchFamily="34" charset="0"/>
              </a:rPr>
              <a:t>Typical errors include: </a:t>
            </a:r>
          </a:p>
          <a:p>
            <a:pPr marL="285750" indent="-285750">
              <a:buFont typeface="Arial" panose="020B0604020202020204" pitchFamily="34" charset="0"/>
              <a:buChar char="•"/>
            </a:pPr>
            <a:r>
              <a:rPr lang="en-GB" dirty="0">
                <a:solidFill>
                  <a:schemeClr val="tx1">
                    <a:lumMod val="85000"/>
                    <a:lumOff val="15000"/>
                  </a:schemeClr>
                </a:solidFill>
                <a:latin typeface="Arial" panose="020B0604020202020204" pitchFamily="34" charset="0"/>
                <a:cs typeface="Arial" panose="020B0604020202020204" pitchFamily="34" charset="0"/>
              </a:rPr>
              <a:t>Lack of medications</a:t>
            </a:r>
          </a:p>
          <a:p>
            <a:pPr marL="285750" indent="-285750">
              <a:buFont typeface="Arial" panose="020B0604020202020204" pitchFamily="34" charset="0"/>
              <a:buChar char="•"/>
            </a:pPr>
            <a:r>
              <a:rPr lang="en-GB" dirty="0">
                <a:solidFill>
                  <a:schemeClr val="tx1">
                    <a:lumMod val="85000"/>
                    <a:lumOff val="15000"/>
                  </a:schemeClr>
                </a:solidFill>
                <a:latin typeface="Arial" panose="020B0604020202020204" pitchFamily="34" charset="0"/>
                <a:cs typeface="Arial" panose="020B0604020202020204" pitchFamily="34" charset="0"/>
              </a:rPr>
              <a:t>Inappropriate equipment </a:t>
            </a:r>
          </a:p>
          <a:p>
            <a:pPr marL="285750" indent="-285750">
              <a:buFont typeface="Arial" panose="020B0604020202020204" pitchFamily="34" charset="0"/>
              <a:buChar char="•"/>
            </a:pPr>
            <a:r>
              <a:rPr lang="en-GB" dirty="0">
                <a:solidFill>
                  <a:schemeClr val="tx1">
                    <a:lumMod val="85000"/>
                    <a:lumOff val="15000"/>
                  </a:schemeClr>
                </a:solidFill>
                <a:latin typeface="Arial" panose="020B0604020202020204" pitchFamily="34" charset="0"/>
                <a:cs typeface="Arial" panose="020B0604020202020204" pitchFamily="34" charset="0"/>
              </a:rPr>
              <a:t>District nursing issue </a:t>
            </a:r>
          </a:p>
          <a:p>
            <a:endParaRPr lang="en-GB" dirty="0">
              <a:solidFill>
                <a:schemeClr val="tx1">
                  <a:lumMod val="85000"/>
                  <a:lumOff val="15000"/>
                </a:schemeClr>
              </a:solidFill>
              <a:latin typeface="Arial" panose="020B0604020202020204" pitchFamily="34" charset="0"/>
              <a:cs typeface="Arial" panose="020B0604020202020204" pitchFamily="34" charset="0"/>
            </a:endParaRPr>
          </a:p>
          <a:p>
            <a:endParaRPr lang="en-GB" dirty="0">
              <a:solidFill>
                <a:schemeClr val="tx1">
                  <a:lumMod val="85000"/>
                  <a:lumOff val="15000"/>
                </a:schemeClr>
              </a:solidFill>
              <a:latin typeface="Arial" panose="020B0604020202020204" pitchFamily="34" charset="0"/>
              <a:cs typeface="Arial" panose="020B0604020202020204" pitchFamily="34" charset="0"/>
            </a:endParaRPr>
          </a:p>
          <a:p>
            <a:r>
              <a:rPr lang="en-GB" dirty="0">
                <a:solidFill>
                  <a:schemeClr val="tx1">
                    <a:lumMod val="85000"/>
                    <a:lumOff val="15000"/>
                  </a:schemeClr>
                </a:solidFill>
                <a:latin typeface="Arial" panose="020B0604020202020204" pitchFamily="34" charset="0"/>
                <a:cs typeface="Arial" panose="020B0604020202020204" pitchFamily="34" charset="0"/>
              </a:rPr>
              <a:t>Contact details for post discharge escalation are found in the appendix for this document (last slide). </a:t>
            </a:r>
          </a:p>
        </p:txBody>
      </p:sp>
      <p:sp>
        <p:nvSpPr>
          <p:cNvPr id="4" name="Text Placeholder 1">
            <a:extLst>
              <a:ext uri="{FF2B5EF4-FFF2-40B4-BE49-F238E27FC236}">
                <a16:creationId xmlns:a16="http://schemas.microsoft.com/office/drawing/2014/main" id="{742273AD-CCB2-85BA-14BB-C331D8AE8A16}"/>
              </a:ext>
            </a:extLst>
          </p:cNvPr>
          <p:cNvSpPr txBox="1">
            <a:spLocks/>
          </p:cNvSpPr>
          <p:nvPr/>
        </p:nvSpPr>
        <p:spPr>
          <a:xfrm>
            <a:off x="179132" y="314750"/>
            <a:ext cx="1335344" cy="1218775"/>
          </a:xfrm>
          <a:prstGeom prst="rect">
            <a:avLst/>
          </a:prstGeom>
          <a:solidFill>
            <a:schemeClr val="accent2">
              <a:lumMod val="20000"/>
              <a:lumOff val="80000"/>
            </a:schemeClr>
          </a:solidFill>
        </p:spPr>
        <p:txBody>
          <a:bodyPr lIns="0" tIns="0" rIns="0" bIns="0" anchor="ctr"/>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400" b="1" i="1" dirty="0"/>
              <a:t>Stage 1: Notification, screening and investigation</a:t>
            </a:r>
          </a:p>
        </p:txBody>
      </p:sp>
      <p:grpSp>
        <p:nvGrpSpPr>
          <p:cNvPr id="5" name="Group 4">
            <a:extLst>
              <a:ext uri="{FF2B5EF4-FFF2-40B4-BE49-F238E27FC236}">
                <a16:creationId xmlns:a16="http://schemas.microsoft.com/office/drawing/2014/main" id="{0BB3EE03-0C0B-4B8E-9C23-C6645D150A10}"/>
              </a:ext>
            </a:extLst>
          </p:cNvPr>
          <p:cNvGrpSpPr/>
          <p:nvPr/>
        </p:nvGrpSpPr>
        <p:grpSpPr>
          <a:xfrm>
            <a:off x="10053862" y="1240827"/>
            <a:ext cx="1741450" cy="1146251"/>
            <a:chOff x="0" y="258267"/>
            <a:chExt cx="1741450" cy="1987702"/>
          </a:xfrm>
        </p:grpSpPr>
        <p:sp>
          <p:nvSpPr>
            <p:cNvPr id="6" name="Rectangle: Rounded Corners 5">
              <a:extLst>
                <a:ext uri="{FF2B5EF4-FFF2-40B4-BE49-F238E27FC236}">
                  <a16:creationId xmlns:a16="http://schemas.microsoft.com/office/drawing/2014/main" id="{2A8C4274-DA47-DAAF-3648-948964D7C781}"/>
                </a:ext>
              </a:extLst>
            </p:cNvPr>
            <p:cNvSpPr/>
            <p:nvPr/>
          </p:nvSpPr>
          <p:spPr>
            <a:xfrm>
              <a:off x="0" y="258267"/>
              <a:ext cx="1741450" cy="1987702"/>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7" name="Rectangle: Rounded Corners 4">
              <a:extLst>
                <a:ext uri="{FF2B5EF4-FFF2-40B4-BE49-F238E27FC236}">
                  <a16:creationId xmlns:a16="http://schemas.microsoft.com/office/drawing/2014/main" id="{6100D5AC-8D5D-C49A-758E-B25A44B1B30E}"/>
                </a:ext>
              </a:extLst>
            </p:cNvPr>
            <p:cNvSpPr txBox="1"/>
            <p:nvPr/>
          </p:nvSpPr>
          <p:spPr>
            <a:xfrm>
              <a:off x="51005" y="309272"/>
              <a:ext cx="1639440" cy="18856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1. Error occurs in discharge. Post discharge escalation process followed. </a:t>
              </a:r>
            </a:p>
          </p:txBody>
        </p:sp>
      </p:grpSp>
    </p:spTree>
    <p:extLst>
      <p:ext uri="{BB962C8B-B14F-4D97-AF65-F5344CB8AC3E}">
        <p14:creationId xmlns:p14="http://schemas.microsoft.com/office/powerpoint/2010/main" val="104271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4EA4608-725D-9487-94EB-AAFC0BA69618}"/>
              </a:ext>
            </a:extLst>
          </p:cNvPr>
          <p:cNvSpPr>
            <a:spLocks noGrp="1"/>
          </p:cNvSpPr>
          <p:nvPr>
            <p:ph type="body" sz="quarter" idx="10"/>
          </p:nvPr>
        </p:nvSpPr>
        <p:spPr>
          <a:xfrm>
            <a:off x="1666876" y="300183"/>
            <a:ext cx="6750293" cy="1233342"/>
          </a:xfrm>
        </p:spPr>
        <p:txBody>
          <a:bodyPr/>
          <a:lstStyle/>
          <a:p>
            <a:r>
              <a:rPr lang="en-GB" dirty="0"/>
              <a:t>2-3. Raising an alert and sending it </a:t>
            </a:r>
          </a:p>
        </p:txBody>
      </p:sp>
      <p:sp>
        <p:nvSpPr>
          <p:cNvPr id="3" name="TextBox 2">
            <a:extLst>
              <a:ext uri="{FF2B5EF4-FFF2-40B4-BE49-F238E27FC236}">
                <a16:creationId xmlns:a16="http://schemas.microsoft.com/office/drawing/2014/main" id="{EAA37C2C-E974-7651-B716-D6C9107E0925}"/>
              </a:ext>
            </a:extLst>
          </p:cNvPr>
          <p:cNvSpPr txBox="1"/>
          <p:nvPr/>
        </p:nvSpPr>
        <p:spPr>
          <a:xfrm>
            <a:off x="425749" y="1797290"/>
            <a:ext cx="6516221" cy="2031325"/>
          </a:xfrm>
          <a:prstGeom prst="rect">
            <a:avLst/>
          </a:prstGeom>
          <a:noFill/>
        </p:spPr>
        <p:txBody>
          <a:bodyPr wrap="square" rtlCol="0">
            <a:spAutoFit/>
          </a:bodyPr>
          <a:lstStyle/>
          <a:p>
            <a:r>
              <a:rPr lang="en-GB" dirty="0">
                <a:solidFill>
                  <a:schemeClr val="tx1">
                    <a:lumMod val="85000"/>
                    <a:lumOff val="15000"/>
                  </a:schemeClr>
                </a:solidFill>
                <a:latin typeface="Arial" panose="020B0604020202020204" pitchFamily="34" charset="0"/>
                <a:cs typeface="Arial" panose="020B0604020202020204" pitchFamily="34" charset="0"/>
              </a:rPr>
              <a:t>The NCL Discharge Alert form should be completed on the same day as the issue was identified and sent to the responsible organisation. The Discharge Alert form lists where it should be sent for each Trust (the ToCH for most Trusts except UCLH, where it should be sent to them directly). </a:t>
            </a:r>
          </a:p>
          <a:p>
            <a:endParaRPr lang="en-GB" dirty="0">
              <a:solidFill>
                <a:schemeClr val="tx1">
                  <a:lumMod val="85000"/>
                  <a:lumOff val="15000"/>
                </a:schemeClr>
              </a:solidFill>
              <a:highlight>
                <a:srgbClr val="FFFF00"/>
              </a:highlight>
              <a:latin typeface="Arial" panose="020B0604020202020204" pitchFamily="34" charset="0"/>
              <a:cs typeface="Arial" panose="020B0604020202020204" pitchFamily="34" charset="0"/>
            </a:endParaRPr>
          </a:p>
          <a:p>
            <a:endParaRPr lang="en-GB" dirty="0">
              <a:solidFill>
                <a:schemeClr val="tx1">
                  <a:lumMod val="85000"/>
                  <a:lumOff val="15000"/>
                </a:schemeClr>
              </a:solidFill>
              <a:highlight>
                <a:srgbClr val="FFFF00"/>
              </a:highlight>
              <a:latin typeface="Arial" panose="020B0604020202020204" pitchFamily="34" charset="0"/>
              <a:cs typeface="Arial" panose="020B0604020202020204" pitchFamily="34" charset="0"/>
            </a:endParaRPr>
          </a:p>
        </p:txBody>
      </p:sp>
      <p:sp>
        <p:nvSpPr>
          <p:cNvPr id="4" name="Text Placeholder 1">
            <a:extLst>
              <a:ext uri="{FF2B5EF4-FFF2-40B4-BE49-F238E27FC236}">
                <a16:creationId xmlns:a16="http://schemas.microsoft.com/office/drawing/2014/main" id="{A9636103-9942-DE33-B845-AB49ECD82DC5}"/>
              </a:ext>
            </a:extLst>
          </p:cNvPr>
          <p:cNvSpPr txBox="1">
            <a:spLocks/>
          </p:cNvSpPr>
          <p:nvPr/>
        </p:nvSpPr>
        <p:spPr>
          <a:xfrm>
            <a:off x="179132" y="314750"/>
            <a:ext cx="1335344" cy="1218775"/>
          </a:xfrm>
          <a:prstGeom prst="rect">
            <a:avLst/>
          </a:prstGeom>
          <a:solidFill>
            <a:schemeClr val="accent2">
              <a:lumMod val="20000"/>
              <a:lumOff val="80000"/>
            </a:schemeClr>
          </a:solidFill>
        </p:spPr>
        <p:txBody>
          <a:bodyPr lIns="0" tIns="0" rIns="0" bIns="0" anchor="ctr"/>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400" b="1" i="1" dirty="0"/>
              <a:t>Stage 1: Notification, screening and investigation</a:t>
            </a:r>
          </a:p>
        </p:txBody>
      </p:sp>
      <p:grpSp>
        <p:nvGrpSpPr>
          <p:cNvPr id="5" name="Group 4">
            <a:extLst>
              <a:ext uri="{FF2B5EF4-FFF2-40B4-BE49-F238E27FC236}">
                <a16:creationId xmlns:a16="http://schemas.microsoft.com/office/drawing/2014/main" id="{CE315847-6768-38BA-ADEF-3062B23B5C29}"/>
              </a:ext>
            </a:extLst>
          </p:cNvPr>
          <p:cNvGrpSpPr/>
          <p:nvPr/>
        </p:nvGrpSpPr>
        <p:grpSpPr>
          <a:xfrm>
            <a:off x="7546444" y="1136677"/>
            <a:ext cx="1741450" cy="1987702"/>
            <a:chOff x="2203655" y="258267"/>
            <a:chExt cx="1741450" cy="1987702"/>
          </a:xfrm>
        </p:grpSpPr>
        <p:sp>
          <p:nvSpPr>
            <p:cNvPr id="6" name="Rectangle: Rounded Corners 5">
              <a:extLst>
                <a:ext uri="{FF2B5EF4-FFF2-40B4-BE49-F238E27FC236}">
                  <a16:creationId xmlns:a16="http://schemas.microsoft.com/office/drawing/2014/main" id="{9A3056AE-0405-8CAF-3D8C-C51921B9BECC}"/>
                </a:ext>
              </a:extLst>
            </p:cNvPr>
            <p:cNvSpPr/>
            <p:nvPr/>
          </p:nvSpPr>
          <p:spPr>
            <a:xfrm>
              <a:off x="2203655" y="258267"/>
              <a:ext cx="1741450" cy="1987702"/>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7" name="Rectangle: Rounded Corners 4">
              <a:extLst>
                <a:ext uri="{FF2B5EF4-FFF2-40B4-BE49-F238E27FC236}">
                  <a16:creationId xmlns:a16="http://schemas.microsoft.com/office/drawing/2014/main" id="{F9A34919-E43D-C2ED-D4E9-1A5EB7847CC3}"/>
                </a:ext>
              </a:extLst>
            </p:cNvPr>
            <p:cNvSpPr txBox="1"/>
            <p:nvPr/>
          </p:nvSpPr>
          <p:spPr>
            <a:xfrm>
              <a:off x="2254660" y="309272"/>
              <a:ext cx="1639440" cy="18856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2. Organisation identifying error (referrer) completes discharge alert form (community, acute/community hospital) – on same day</a:t>
              </a:r>
            </a:p>
          </p:txBody>
        </p:sp>
      </p:grpSp>
      <p:grpSp>
        <p:nvGrpSpPr>
          <p:cNvPr id="8" name="Group 7">
            <a:extLst>
              <a:ext uri="{FF2B5EF4-FFF2-40B4-BE49-F238E27FC236}">
                <a16:creationId xmlns:a16="http://schemas.microsoft.com/office/drawing/2014/main" id="{FA16EACB-6151-10AA-974C-1369674ABAEA}"/>
              </a:ext>
            </a:extLst>
          </p:cNvPr>
          <p:cNvGrpSpPr/>
          <p:nvPr/>
        </p:nvGrpSpPr>
        <p:grpSpPr>
          <a:xfrm>
            <a:off x="10343580" y="1136677"/>
            <a:ext cx="1741450" cy="1987702"/>
            <a:chOff x="4641685" y="258267"/>
            <a:chExt cx="1741450" cy="1987702"/>
          </a:xfrm>
        </p:grpSpPr>
        <p:sp>
          <p:nvSpPr>
            <p:cNvPr id="9" name="Rectangle: Rounded Corners 8">
              <a:extLst>
                <a:ext uri="{FF2B5EF4-FFF2-40B4-BE49-F238E27FC236}">
                  <a16:creationId xmlns:a16="http://schemas.microsoft.com/office/drawing/2014/main" id="{BB06DF3B-2AEF-FC75-A8A3-EEF91A5F370C}"/>
                </a:ext>
              </a:extLst>
            </p:cNvPr>
            <p:cNvSpPr/>
            <p:nvPr/>
          </p:nvSpPr>
          <p:spPr>
            <a:xfrm>
              <a:off x="4641685" y="258267"/>
              <a:ext cx="1741450" cy="1987702"/>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0" name="Rectangle: Rounded Corners 4">
              <a:extLst>
                <a:ext uri="{FF2B5EF4-FFF2-40B4-BE49-F238E27FC236}">
                  <a16:creationId xmlns:a16="http://schemas.microsoft.com/office/drawing/2014/main" id="{0B1F5FE9-7973-6B2C-8254-4BDFD3502A0B}"/>
                </a:ext>
              </a:extLst>
            </p:cNvPr>
            <p:cNvSpPr txBox="1"/>
            <p:nvPr/>
          </p:nvSpPr>
          <p:spPr>
            <a:xfrm>
              <a:off x="4692690" y="309272"/>
              <a:ext cx="1639440" cy="18856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3. Referrer sends discharge alert to organisation who has responsibility for the error</a:t>
              </a:r>
            </a:p>
          </p:txBody>
        </p:sp>
      </p:grpSp>
      <p:sp>
        <p:nvSpPr>
          <p:cNvPr id="11" name="TextBox 10">
            <a:extLst>
              <a:ext uri="{FF2B5EF4-FFF2-40B4-BE49-F238E27FC236}">
                <a16:creationId xmlns:a16="http://schemas.microsoft.com/office/drawing/2014/main" id="{1229E151-F1B8-E9DE-FDC6-B4E0D3A47521}"/>
              </a:ext>
            </a:extLst>
          </p:cNvPr>
          <p:cNvSpPr txBox="1"/>
          <p:nvPr/>
        </p:nvSpPr>
        <p:spPr>
          <a:xfrm>
            <a:off x="386024" y="3388144"/>
            <a:ext cx="9957556" cy="3139321"/>
          </a:xfrm>
          <a:prstGeom prst="rect">
            <a:avLst/>
          </a:prstGeom>
          <a:noFill/>
        </p:spPr>
        <p:txBody>
          <a:bodyPr wrap="square" rtlCol="0">
            <a:spAutoFit/>
          </a:bodyPr>
          <a:lstStyle/>
          <a:p>
            <a:endParaRPr lang="en-GB" dirty="0">
              <a:solidFill>
                <a:schemeClr val="tx1">
                  <a:lumMod val="85000"/>
                  <a:lumOff val="15000"/>
                </a:schemeClr>
              </a:solidFill>
              <a:highlight>
                <a:srgbClr val="FFFF00"/>
              </a:highlight>
              <a:latin typeface="Arial" panose="020B0604020202020204" pitchFamily="34" charset="0"/>
              <a:cs typeface="Arial" panose="020B0604020202020204" pitchFamily="34" charset="0"/>
            </a:endParaRPr>
          </a:p>
          <a:p>
            <a:r>
              <a:rPr lang="en-GB" b="1" dirty="0">
                <a:solidFill>
                  <a:schemeClr val="tx1">
                    <a:lumMod val="85000"/>
                    <a:lumOff val="15000"/>
                  </a:schemeClr>
                </a:solidFill>
                <a:latin typeface="Arial" panose="020B0604020202020204" pitchFamily="34" charset="0"/>
                <a:cs typeface="Arial" panose="020B0604020202020204" pitchFamily="34" charset="0"/>
              </a:rPr>
              <a:t>What if the issue is resolved? </a:t>
            </a:r>
          </a:p>
          <a:p>
            <a:r>
              <a:rPr lang="en-GB" dirty="0">
                <a:solidFill>
                  <a:schemeClr val="tx1">
                    <a:lumMod val="85000"/>
                    <a:lumOff val="15000"/>
                  </a:schemeClr>
                </a:solidFill>
                <a:latin typeface="Arial" panose="020B0604020202020204" pitchFamily="34" charset="0"/>
                <a:cs typeface="Arial" panose="020B0604020202020204" pitchFamily="34" charset="0"/>
              </a:rPr>
              <a:t>For the first couple of months of implementing the SOP, all issues post discharge should be reported as a discharge alert even if resolved. We are conscious of the potential workload of </a:t>
            </a:r>
            <a:r>
              <a:rPr lang="en-GB" dirty="0" err="1">
                <a:solidFill>
                  <a:schemeClr val="tx1">
                    <a:lumMod val="85000"/>
                    <a:lumOff val="15000"/>
                  </a:schemeClr>
                </a:solidFill>
                <a:latin typeface="Arial" panose="020B0604020202020204" pitchFamily="34" charset="0"/>
                <a:cs typeface="Arial" panose="020B0604020202020204" pitchFamily="34" charset="0"/>
              </a:rPr>
              <a:t>this,but</a:t>
            </a:r>
            <a:r>
              <a:rPr lang="en-GB" dirty="0">
                <a:solidFill>
                  <a:schemeClr val="tx1">
                    <a:lumMod val="85000"/>
                    <a:lumOff val="15000"/>
                  </a:schemeClr>
                </a:solidFill>
                <a:latin typeface="Arial" panose="020B0604020202020204" pitchFamily="34" charset="0"/>
                <a:cs typeface="Arial" panose="020B0604020202020204" pitchFamily="34" charset="0"/>
              </a:rPr>
              <a:t> need to understand the volume of work associated with it – and want to ensure that we are learning as much as possible so we can prevent further issues from happening. </a:t>
            </a:r>
          </a:p>
          <a:p>
            <a:endParaRPr lang="en-GB" dirty="0">
              <a:solidFill>
                <a:schemeClr val="tx1">
                  <a:lumMod val="85000"/>
                  <a:lumOff val="15000"/>
                </a:schemeClr>
              </a:solidFill>
              <a:latin typeface="Arial" panose="020B0604020202020204" pitchFamily="34" charset="0"/>
              <a:cs typeface="Arial" panose="020B0604020202020204" pitchFamily="34" charset="0"/>
            </a:endParaRPr>
          </a:p>
          <a:p>
            <a:r>
              <a:rPr lang="en-GB" dirty="0">
                <a:solidFill>
                  <a:schemeClr val="tx1">
                    <a:lumMod val="85000"/>
                    <a:lumOff val="15000"/>
                  </a:schemeClr>
                </a:solidFill>
                <a:latin typeface="Arial" panose="020B0604020202020204" pitchFamily="34" charset="0"/>
                <a:cs typeface="Arial" panose="020B0604020202020204" pitchFamily="34" charset="0"/>
              </a:rPr>
              <a:t>We will review three months after launch to understand how we can continue to capture the learning, but reduce the impact on workload. </a:t>
            </a:r>
          </a:p>
          <a:p>
            <a:endParaRPr lang="en-GB" dirty="0">
              <a:solidFill>
                <a:schemeClr val="tx1">
                  <a:lumMod val="85000"/>
                  <a:lumOff val="15000"/>
                </a:schemeClr>
              </a:solidFill>
              <a:highlight>
                <a:srgbClr val="FFFF00"/>
              </a:highlight>
              <a:latin typeface="Arial" panose="020B0604020202020204" pitchFamily="34" charset="0"/>
              <a:cs typeface="Arial" panose="020B0604020202020204" pitchFamily="34" charset="0"/>
            </a:endParaRPr>
          </a:p>
          <a:p>
            <a:endParaRPr lang="en-GB" dirty="0">
              <a:solidFill>
                <a:schemeClr val="tx1">
                  <a:lumMod val="85000"/>
                  <a:lumOff val="15000"/>
                </a:schemeClr>
              </a:solidFill>
              <a:highlight>
                <a:srgbClr val="FFFF00"/>
              </a:highlight>
              <a:latin typeface="Arial" panose="020B06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D0E4641C-5E1B-4A2B-BC39-7201CEE31927}"/>
              </a:ext>
            </a:extLst>
          </p:cNvPr>
          <p:cNvGrpSpPr/>
          <p:nvPr/>
        </p:nvGrpSpPr>
        <p:grpSpPr>
          <a:xfrm>
            <a:off x="9375186" y="1867055"/>
            <a:ext cx="942892" cy="526946"/>
            <a:chOff x="1768823" y="1051444"/>
            <a:chExt cx="673966" cy="431879"/>
          </a:xfrm>
        </p:grpSpPr>
        <p:sp>
          <p:nvSpPr>
            <p:cNvPr id="13" name="Arrow: Right 12">
              <a:extLst>
                <a:ext uri="{FF2B5EF4-FFF2-40B4-BE49-F238E27FC236}">
                  <a16:creationId xmlns:a16="http://schemas.microsoft.com/office/drawing/2014/main" id="{C76E21C9-81F3-B692-5E57-967BE8E71A60}"/>
                </a:ext>
              </a:extLst>
            </p:cNvPr>
            <p:cNvSpPr/>
            <p:nvPr/>
          </p:nvSpPr>
          <p:spPr>
            <a:xfrm>
              <a:off x="1768823" y="1051444"/>
              <a:ext cx="673966" cy="43187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14" name="Arrow: Right 4">
              <a:extLst>
                <a:ext uri="{FF2B5EF4-FFF2-40B4-BE49-F238E27FC236}">
                  <a16:creationId xmlns:a16="http://schemas.microsoft.com/office/drawing/2014/main" id="{45E5DD4C-CBD8-DFD1-5CDD-3C1EF58F38C3}"/>
                </a:ext>
              </a:extLst>
            </p:cNvPr>
            <p:cNvSpPr txBox="1"/>
            <p:nvPr/>
          </p:nvSpPr>
          <p:spPr>
            <a:xfrm>
              <a:off x="1768823" y="1137820"/>
              <a:ext cx="544402" cy="25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p:txBody>
        </p:sp>
      </p:grpSp>
    </p:spTree>
    <p:extLst>
      <p:ext uri="{BB962C8B-B14F-4D97-AF65-F5344CB8AC3E}">
        <p14:creationId xmlns:p14="http://schemas.microsoft.com/office/powerpoint/2010/main" val="209966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00A08B-7A8E-00A5-EE53-730FE18CDAFA}"/>
              </a:ext>
            </a:extLst>
          </p:cNvPr>
          <p:cNvSpPr>
            <a:spLocks noGrp="1"/>
          </p:cNvSpPr>
          <p:nvPr>
            <p:ph type="body" sz="quarter" idx="10"/>
          </p:nvPr>
        </p:nvSpPr>
        <p:spPr>
          <a:xfrm>
            <a:off x="1598357" y="314750"/>
            <a:ext cx="7942762" cy="493376"/>
          </a:xfrm>
        </p:spPr>
        <p:txBody>
          <a:bodyPr/>
          <a:lstStyle/>
          <a:p>
            <a:r>
              <a:rPr lang="en-GB" dirty="0"/>
              <a:t>4. Screening alerts </a:t>
            </a:r>
          </a:p>
        </p:txBody>
      </p:sp>
      <p:sp>
        <p:nvSpPr>
          <p:cNvPr id="3" name="TextBox 2">
            <a:extLst>
              <a:ext uri="{FF2B5EF4-FFF2-40B4-BE49-F238E27FC236}">
                <a16:creationId xmlns:a16="http://schemas.microsoft.com/office/drawing/2014/main" id="{6EFFC27C-7823-FBB4-E14C-F7ED7060B660}"/>
              </a:ext>
            </a:extLst>
          </p:cNvPr>
          <p:cNvSpPr txBox="1"/>
          <p:nvPr/>
        </p:nvSpPr>
        <p:spPr>
          <a:xfrm>
            <a:off x="179132" y="1626235"/>
            <a:ext cx="9680964" cy="2585323"/>
          </a:xfrm>
          <a:prstGeom prst="rect">
            <a:avLst/>
          </a:prstGeom>
          <a:noFill/>
        </p:spPr>
        <p:txBody>
          <a:bodyPr wrap="square" rtlCol="0">
            <a:spAutoFit/>
          </a:bodyPr>
          <a:lstStyle/>
          <a:p>
            <a:r>
              <a:rPr lang="en-GB" dirty="0">
                <a:solidFill>
                  <a:schemeClr val="tx1">
                    <a:lumMod val="85000"/>
                    <a:lumOff val="15000"/>
                  </a:schemeClr>
                </a:solidFill>
                <a:latin typeface="Arial" panose="020B0604020202020204" pitchFamily="34" charset="0"/>
                <a:cs typeface="Arial" panose="020B0604020202020204" pitchFamily="34" charset="0"/>
              </a:rPr>
              <a:t>The first step once a discharge alert has been received is to screen it to ensure that it is a discharge alert and not something that needs to be handled via a different pathway. </a:t>
            </a:r>
          </a:p>
          <a:p>
            <a:endParaRPr lang="en-GB" dirty="0">
              <a:solidFill>
                <a:schemeClr val="tx1">
                  <a:lumMod val="85000"/>
                  <a:lumOff val="15000"/>
                </a:schemeClr>
              </a:solidFill>
              <a:latin typeface="Arial" panose="020B0604020202020204" pitchFamily="34" charset="0"/>
              <a:cs typeface="Arial" panose="020B0604020202020204" pitchFamily="34" charset="0"/>
            </a:endParaRPr>
          </a:p>
          <a:p>
            <a:r>
              <a:rPr lang="en-GB" dirty="0">
                <a:solidFill>
                  <a:schemeClr val="tx1">
                    <a:lumMod val="85000"/>
                    <a:lumOff val="15000"/>
                  </a:schemeClr>
                </a:solidFill>
                <a:latin typeface="Arial" panose="020B0604020202020204" pitchFamily="34" charset="0"/>
                <a:cs typeface="Arial" panose="020B0604020202020204" pitchFamily="34" charset="0"/>
              </a:rPr>
              <a:t>Discharge alerts should be handled in accordance with the Trust’s patient safety policy, which should align to the Patient Safety Incident Response Framework. The discharge alert could also be a complaint or safeguarding, and as such should follow the relevant processes. However if it is discharge related, it should also be considered a discharge alert.  </a:t>
            </a:r>
          </a:p>
          <a:p>
            <a:endParaRPr lang="en-GB" dirty="0">
              <a:solidFill>
                <a:schemeClr val="tx1">
                  <a:lumMod val="85000"/>
                  <a:lumOff val="15000"/>
                </a:schemeClr>
              </a:solidFill>
              <a:highlight>
                <a:srgbClr val="FFFF00"/>
              </a:highlight>
              <a:latin typeface="Arial" panose="020B0604020202020204" pitchFamily="34" charset="0"/>
              <a:cs typeface="Arial" panose="020B0604020202020204" pitchFamily="34" charset="0"/>
            </a:endParaRPr>
          </a:p>
          <a:p>
            <a:endParaRPr lang="en-GB"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4" name="Text Placeholder 1">
            <a:extLst>
              <a:ext uri="{FF2B5EF4-FFF2-40B4-BE49-F238E27FC236}">
                <a16:creationId xmlns:a16="http://schemas.microsoft.com/office/drawing/2014/main" id="{2CDA7021-7933-C822-449D-565252A3BD1B}"/>
              </a:ext>
            </a:extLst>
          </p:cNvPr>
          <p:cNvSpPr txBox="1">
            <a:spLocks/>
          </p:cNvSpPr>
          <p:nvPr/>
        </p:nvSpPr>
        <p:spPr>
          <a:xfrm>
            <a:off x="179132" y="314750"/>
            <a:ext cx="1335344" cy="1218775"/>
          </a:xfrm>
          <a:prstGeom prst="rect">
            <a:avLst/>
          </a:prstGeom>
          <a:solidFill>
            <a:schemeClr val="accent2">
              <a:lumMod val="20000"/>
              <a:lumOff val="80000"/>
            </a:schemeClr>
          </a:solidFill>
        </p:spPr>
        <p:txBody>
          <a:bodyPr lIns="0" tIns="0" rIns="0" bIns="0" anchor="ctr"/>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400" b="1" i="1" dirty="0"/>
              <a:t>Stage 1: Notification, screening and investigation</a:t>
            </a:r>
          </a:p>
        </p:txBody>
      </p:sp>
      <p:grpSp>
        <p:nvGrpSpPr>
          <p:cNvPr id="8" name="Group 7">
            <a:extLst>
              <a:ext uri="{FF2B5EF4-FFF2-40B4-BE49-F238E27FC236}">
                <a16:creationId xmlns:a16="http://schemas.microsoft.com/office/drawing/2014/main" id="{6C138A95-2781-63DB-CD80-A9B955F32589}"/>
              </a:ext>
            </a:extLst>
          </p:cNvPr>
          <p:cNvGrpSpPr/>
          <p:nvPr/>
        </p:nvGrpSpPr>
        <p:grpSpPr>
          <a:xfrm>
            <a:off x="9988308" y="1120699"/>
            <a:ext cx="1741450" cy="1987702"/>
            <a:chOff x="7079718" y="258267"/>
            <a:chExt cx="1741450" cy="1987702"/>
          </a:xfrm>
        </p:grpSpPr>
        <p:sp>
          <p:nvSpPr>
            <p:cNvPr id="9" name="Rectangle: Rounded Corners 8">
              <a:extLst>
                <a:ext uri="{FF2B5EF4-FFF2-40B4-BE49-F238E27FC236}">
                  <a16:creationId xmlns:a16="http://schemas.microsoft.com/office/drawing/2014/main" id="{58318484-ED1B-FFDF-EE8C-E65F4D0D48AC}"/>
                </a:ext>
              </a:extLst>
            </p:cNvPr>
            <p:cNvSpPr/>
            <p:nvPr/>
          </p:nvSpPr>
          <p:spPr>
            <a:xfrm>
              <a:off x="7079718" y="258267"/>
              <a:ext cx="1741450" cy="1987702"/>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0" name="Rectangle: Rounded Corners 4">
              <a:extLst>
                <a:ext uri="{FF2B5EF4-FFF2-40B4-BE49-F238E27FC236}">
                  <a16:creationId xmlns:a16="http://schemas.microsoft.com/office/drawing/2014/main" id="{34F3A935-BA33-F674-ABE7-AB6D20006EBD}"/>
                </a:ext>
              </a:extLst>
            </p:cNvPr>
            <p:cNvSpPr txBox="1"/>
            <p:nvPr/>
          </p:nvSpPr>
          <p:spPr>
            <a:xfrm>
              <a:off x="7130723" y="309272"/>
              <a:ext cx="1639440" cy="18856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4. Discharge alert is screened by responsible organisation (discharge team or ToCH) to ensure it should follow the discharge alert pathway </a:t>
              </a:r>
            </a:p>
          </p:txBody>
        </p:sp>
      </p:grpSp>
      <p:graphicFrame>
        <p:nvGraphicFramePr>
          <p:cNvPr id="5" name="Table 4">
            <a:extLst>
              <a:ext uri="{FF2B5EF4-FFF2-40B4-BE49-F238E27FC236}">
                <a16:creationId xmlns:a16="http://schemas.microsoft.com/office/drawing/2014/main" id="{C49479E6-AE71-111F-089E-6A7F6B45A872}"/>
              </a:ext>
            </a:extLst>
          </p:cNvPr>
          <p:cNvGraphicFramePr>
            <a:graphicFrameLocks noGrp="1"/>
          </p:cNvGraphicFramePr>
          <p:nvPr>
            <p:extLst>
              <p:ext uri="{D42A27DB-BD31-4B8C-83A1-F6EECF244321}">
                <p14:modId xmlns:p14="http://schemas.microsoft.com/office/powerpoint/2010/main" val="2674962084"/>
              </p:ext>
            </p:extLst>
          </p:nvPr>
        </p:nvGraphicFramePr>
        <p:xfrm>
          <a:off x="278284" y="3749600"/>
          <a:ext cx="10165706" cy="2437483"/>
        </p:xfrm>
        <a:graphic>
          <a:graphicData uri="http://schemas.openxmlformats.org/drawingml/2006/table">
            <a:tbl>
              <a:tblPr firstRow="1" bandRow="1">
                <a:tableStyleId>{5C22544A-7EE6-4342-B048-85BDC9FD1C3A}</a:tableStyleId>
              </a:tblPr>
              <a:tblGrid>
                <a:gridCol w="5082853">
                  <a:extLst>
                    <a:ext uri="{9D8B030D-6E8A-4147-A177-3AD203B41FA5}">
                      <a16:colId xmlns:a16="http://schemas.microsoft.com/office/drawing/2014/main" val="342416190"/>
                    </a:ext>
                  </a:extLst>
                </a:gridCol>
                <a:gridCol w="5082853">
                  <a:extLst>
                    <a:ext uri="{9D8B030D-6E8A-4147-A177-3AD203B41FA5}">
                      <a16:colId xmlns:a16="http://schemas.microsoft.com/office/drawing/2014/main" val="1770177072"/>
                    </a:ext>
                  </a:extLst>
                </a:gridCol>
              </a:tblGrid>
              <a:tr h="321023">
                <a:tc>
                  <a:txBody>
                    <a:bodyPr/>
                    <a:lstStyle/>
                    <a:p>
                      <a:r>
                        <a:rPr lang="en-GB" dirty="0"/>
                        <a:t>Question </a:t>
                      </a:r>
                    </a:p>
                  </a:txBody>
                  <a:tcPr/>
                </a:tc>
                <a:tc>
                  <a:txBody>
                    <a:bodyPr/>
                    <a:lstStyle/>
                    <a:p>
                      <a:r>
                        <a:rPr lang="en-GB" dirty="0"/>
                        <a:t>Consideration </a:t>
                      </a:r>
                    </a:p>
                  </a:txBody>
                  <a:tcPr/>
                </a:tc>
                <a:extLst>
                  <a:ext uri="{0D108BD9-81ED-4DB2-BD59-A6C34878D82A}">
                    <a16:rowId xmlns:a16="http://schemas.microsoft.com/office/drawing/2014/main" val="1744406827"/>
                  </a:ext>
                </a:extLst>
              </a:tr>
              <a:tr h="791563">
                <a:tc>
                  <a:txBody>
                    <a:bodyPr/>
                    <a:lstStyle/>
                    <a:p>
                      <a:r>
                        <a:rPr lang="en-GB" dirty="0"/>
                        <a:t>Is it about the care received while the person was in hospital and not discharge related? </a:t>
                      </a:r>
                    </a:p>
                  </a:txBody>
                  <a:tcPr/>
                </a:tc>
                <a:tc>
                  <a:txBody>
                    <a:bodyPr/>
                    <a:lstStyle/>
                    <a:p>
                      <a:r>
                        <a:rPr lang="en-GB" dirty="0"/>
                        <a:t>Consider a complaints pathway </a:t>
                      </a:r>
                    </a:p>
                  </a:txBody>
                  <a:tcPr/>
                </a:tc>
                <a:extLst>
                  <a:ext uri="{0D108BD9-81ED-4DB2-BD59-A6C34878D82A}">
                    <a16:rowId xmlns:a16="http://schemas.microsoft.com/office/drawing/2014/main" val="1399493015"/>
                  </a:ext>
                </a:extLst>
              </a:tr>
              <a:tr h="554094">
                <a:tc>
                  <a:txBody>
                    <a:bodyPr/>
                    <a:lstStyle/>
                    <a:p>
                      <a:r>
                        <a:rPr lang="en-GB" dirty="0"/>
                        <a:t>Is it a concern for the person’s welfare that needs to be investigated? </a:t>
                      </a:r>
                    </a:p>
                  </a:txBody>
                  <a:tcPr/>
                </a:tc>
                <a:tc>
                  <a:txBody>
                    <a:bodyPr/>
                    <a:lstStyle/>
                    <a:p>
                      <a:r>
                        <a:rPr lang="en-GB" dirty="0"/>
                        <a:t>Consider raising a safeguarding</a:t>
                      </a:r>
                    </a:p>
                  </a:txBody>
                  <a:tcPr/>
                </a:tc>
                <a:extLst>
                  <a:ext uri="{0D108BD9-81ED-4DB2-BD59-A6C34878D82A}">
                    <a16:rowId xmlns:a16="http://schemas.microsoft.com/office/drawing/2014/main" val="1398385834"/>
                  </a:ext>
                </a:extLst>
              </a:tr>
              <a:tr h="321023">
                <a:tc>
                  <a:txBody>
                    <a:bodyPr/>
                    <a:lstStyle/>
                    <a:p>
                      <a:r>
                        <a:rPr lang="en-GB" dirty="0"/>
                        <a:t>Is it a process issue related to the discharge only and not an ongoing or historic concern?</a:t>
                      </a:r>
                    </a:p>
                  </a:txBody>
                  <a:tcPr/>
                </a:tc>
                <a:tc>
                  <a:txBody>
                    <a:bodyPr/>
                    <a:lstStyle/>
                    <a:p>
                      <a:r>
                        <a:rPr lang="en-GB" dirty="0"/>
                        <a:t>Likely to only be a discharge alert </a:t>
                      </a:r>
                    </a:p>
                  </a:txBody>
                  <a:tcPr/>
                </a:tc>
                <a:extLst>
                  <a:ext uri="{0D108BD9-81ED-4DB2-BD59-A6C34878D82A}">
                    <a16:rowId xmlns:a16="http://schemas.microsoft.com/office/drawing/2014/main" val="2241023857"/>
                  </a:ext>
                </a:extLst>
              </a:tr>
            </a:tbl>
          </a:graphicData>
        </a:graphic>
      </p:graphicFrame>
    </p:spTree>
    <p:extLst>
      <p:ext uri="{BB962C8B-B14F-4D97-AF65-F5344CB8AC3E}">
        <p14:creationId xmlns:p14="http://schemas.microsoft.com/office/powerpoint/2010/main" val="105839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06FF8F-FACB-80EF-FC61-2F419A2B051D}"/>
              </a:ext>
            </a:extLst>
          </p:cNvPr>
          <p:cNvSpPr>
            <a:spLocks noGrp="1"/>
          </p:cNvSpPr>
          <p:nvPr>
            <p:ph type="body" sz="quarter" idx="10"/>
          </p:nvPr>
        </p:nvSpPr>
        <p:spPr>
          <a:xfrm>
            <a:off x="1636457" y="314750"/>
            <a:ext cx="7307518" cy="493376"/>
          </a:xfrm>
        </p:spPr>
        <p:txBody>
          <a:bodyPr/>
          <a:lstStyle/>
          <a:p>
            <a:r>
              <a:rPr lang="en-GB" dirty="0"/>
              <a:t>5. Raising a </a:t>
            </a:r>
            <a:r>
              <a:rPr lang="en-GB" dirty="0" err="1"/>
              <a:t>datix</a:t>
            </a:r>
            <a:r>
              <a:rPr lang="en-GB" dirty="0"/>
              <a:t> and investigating </a:t>
            </a:r>
          </a:p>
        </p:txBody>
      </p:sp>
      <p:sp>
        <p:nvSpPr>
          <p:cNvPr id="3" name="TextBox 2">
            <a:extLst>
              <a:ext uri="{FF2B5EF4-FFF2-40B4-BE49-F238E27FC236}">
                <a16:creationId xmlns:a16="http://schemas.microsoft.com/office/drawing/2014/main" id="{B0A554EC-313E-F841-10B0-D47EF4A3DE74}"/>
              </a:ext>
            </a:extLst>
          </p:cNvPr>
          <p:cNvSpPr txBox="1"/>
          <p:nvPr/>
        </p:nvSpPr>
        <p:spPr>
          <a:xfrm>
            <a:off x="262217" y="1743075"/>
            <a:ext cx="9129433" cy="3524555"/>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Once received by the organisation with responsibility, a </a:t>
            </a:r>
            <a:r>
              <a:rPr lang="en-GB" dirty="0" err="1">
                <a:latin typeface="Arial" panose="020B0604020202020204" pitchFamily="34" charset="0"/>
                <a:cs typeface="Arial" panose="020B0604020202020204" pitchFamily="34" charset="0"/>
              </a:rPr>
              <a:t>datix</a:t>
            </a:r>
            <a:r>
              <a:rPr lang="en-GB" dirty="0">
                <a:latin typeface="Arial" panose="020B0604020202020204" pitchFamily="34" charset="0"/>
                <a:cs typeface="Arial" panose="020B0604020202020204" pitchFamily="34" charset="0"/>
              </a:rPr>
              <a:t> should be logged and an investigation into the error should occur. This is the final step of stage 1. The outcome of the investigation is logged and reported on under stage 2 – reporting. </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Escalation</a:t>
            </a:r>
          </a:p>
          <a:p>
            <a:endParaRPr lang="en-GB" dirty="0">
              <a:latin typeface="Arial" panose="020B0604020202020204" pitchFamily="34" charset="0"/>
              <a:cs typeface="Arial" panose="020B0604020202020204" pitchFamily="34" charset="0"/>
            </a:endParaRPr>
          </a:p>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If response to alert is not reported within 20 days the hub will use the usual escalation routes outlined in the escalation policy to chase the outcome of the investigation. </a:t>
            </a:r>
          </a:p>
          <a:p>
            <a:pPr>
              <a:lnSpc>
                <a:spcPct val="107000"/>
              </a:lnSpc>
              <a:spcAft>
                <a:spcPts val="800"/>
              </a:spcAft>
            </a:pP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Delays in reporting will be included in the quarterly reports.</a:t>
            </a:r>
          </a:p>
          <a:p>
            <a:r>
              <a:rPr lang="en-GB" dirty="0">
                <a:latin typeface="Arial" panose="020B0604020202020204" pitchFamily="34" charset="0"/>
                <a:cs typeface="Arial" panose="020B0604020202020204" pitchFamily="34" charset="0"/>
              </a:rPr>
              <a:t> </a:t>
            </a:r>
          </a:p>
        </p:txBody>
      </p:sp>
      <p:sp>
        <p:nvSpPr>
          <p:cNvPr id="4" name="Text Placeholder 1">
            <a:extLst>
              <a:ext uri="{FF2B5EF4-FFF2-40B4-BE49-F238E27FC236}">
                <a16:creationId xmlns:a16="http://schemas.microsoft.com/office/drawing/2014/main" id="{2F63D362-6C02-2284-9341-0FEE9EF41575}"/>
              </a:ext>
            </a:extLst>
          </p:cNvPr>
          <p:cNvSpPr txBox="1">
            <a:spLocks/>
          </p:cNvSpPr>
          <p:nvPr/>
        </p:nvSpPr>
        <p:spPr>
          <a:xfrm>
            <a:off x="179132" y="314750"/>
            <a:ext cx="1335344" cy="1218775"/>
          </a:xfrm>
          <a:prstGeom prst="rect">
            <a:avLst/>
          </a:prstGeom>
          <a:solidFill>
            <a:schemeClr val="accent2">
              <a:lumMod val="20000"/>
              <a:lumOff val="80000"/>
            </a:schemeClr>
          </a:solidFill>
        </p:spPr>
        <p:txBody>
          <a:bodyPr lIns="0" tIns="0" rIns="0" bIns="0" anchor="ctr"/>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4D4D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400" b="1" i="1" dirty="0"/>
              <a:t>Stage 1: Notification, screening and investigation</a:t>
            </a:r>
          </a:p>
        </p:txBody>
      </p:sp>
      <p:grpSp>
        <p:nvGrpSpPr>
          <p:cNvPr id="8" name="Group 7">
            <a:extLst>
              <a:ext uri="{FF2B5EF4-FFF2-40B4-BE49-F238E27FC236}">
                <a16:creationId xmlns:a16="http://schemas.microsoft.com/office/drawing/2014/main" id="{953F2C35-9A9D-D7A3-FA2E-AA202E0287E9}"/>
              </a:ext>
            </a:extLst>
          </p:cNvPr>
          <p:cNvGrpSpPr/>
          <p:nvPr/>
        </p:nvGrpSpPr>
        <p:grpSpPr>
          <a:xfrm>
            <a:off x="10025875" y="1200340"/>
            <a:ext cx="1741450" cy="1987702"/>
            <a:chOff x="9517749" y="258267"/>
            <a:chExt cx="1741450" cy="1987702"/>
          </a:xfrm>
        </p:grpSpPr>
        <p:sp>
          <p:nvSpPr>
            <p:cNvPr id="9" name="Rectangle: Rounded Corners 8">
              <a:extLst>
                <a:ext uri="{FF2B5EF4-FFF2-40B4-BE49-F238E27FC236}">
                  <a16:creationId xmlns:a16="http://schemas.microsoft.com/office/drawing/2014/main" id="{1F4FB9A1-04F6-682C-3634-FD363ED1E8C8}"/>
                </a:ext>
              </a:extLst>
            </p:cNvPr>
            <p:cNvSpPr/>
            <p:nvPr/>
          </p:nvSpPr>
          <p:spPr>
            <a:xfrm>
              <a:off x="9517749" y="258267"/>
              <a:ext cx="1741450" cy="1987702"/>
            </a:xfrm>
            <a:prstGeom prst="roundRect">
              <a:avLst>
                <a:gd name="adj" fmla="val 10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0" name="Rectangle: Rounded Corners 4">
              <a:extLst>
                <a:ext uri="{FF2B5EF4-FFF2-40B4-BE49-F238E27FC236}">
                  <a16:creationId xmlns:a16="http://schemas.microsoft.com/office/drawing/2014/main" id="{B7719A0E-C647-EE82-89C2-D29D6D0479FA}"/>
                </a:ext>
              </a:extLst>
            </p:cNvPr>
            <p:cNvSpPr txBox="1"/>
            <p:nvPr/>
          </p:nvSpPr>
          <p:spPr>
            <a:xfrm>
              <a:off x="9568754" y="309272"/>
              <a:ext cx="1639440" cy="18856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5. Organisation with responsibility creates a Datix for the alert and completes investigation within 20 working days</a:t>
              </a:r>
            </a:p>
          </p:txBody>
        </p:sp>
      </p:grpSp>
    </p:spTree>
    <p:extLst>
      <p:ext uri="{BB962C8B-B14F-4D97-AF65-F5344CB8AC3E}">
        <p14:creationId xmlns:p14="http://schemas.microsoft.com/office/powerpoint/2010/main" val="2598159153"/>
      </p:ext>
    </p:extLst>
  </p:cSld>
  <p:clrMapOvr>
    <a:masterClrMapping/>
  </p:clrMapOvr>
</p:sld>
</file>

<file path=ppt/theme/theme1.xml><?xml version="1.0" encoding="utf-8"?>
<a:theme xmlns:a="http://schemas.openxmlformats.org/drawingml/2006/main" name="Title slides">
  <a:themeElements>
    <a:clrScheme name="CCG Brand Colours">
      <a:dk1>
        <a:sysClr val="windowText" lastClr="000000"/>
      </a:dk1>
      <a:lt1>
        <a:srgbClr val="FFFFFF"/>
      </a:lt1>
      <a:dk2>
        <a:srgbClr val="FFFFFF"/>
      </a:dk2>
      <a:lt2>
        <a:srgbClr val="FFFFFF"/>
      </a:lt2>
      <a:accent1>
        <a:srgbClr val="009A98"/>
      </a:accent1>
      <a:accent2>
        <a:srgbClr val="0072C5"/>
      </a:accent2>
      <a:accent3>
        <a:srgbClr val="C10071"/>
      </a:accent3>
      <a:accent4>
        <a:srgbClr val="F49800"/>
      </a:accent4>
      <a:accent5>
        <a:srgbClr val="878787"/>
      </a:accent5>
      <a:accent6>
        <a:srgbClr val="DADADA"/>
      </a:accent6>
      <a:hlink>
        <a:srgbClr val="FFFFFF"/>
      </a:hlink>
      <a:folHlink>
        <a:srgbClr val="0072C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small pentagon cut off right">
  <a:themeElements>
    <a:clrScheme name="NCL ICS">
      <a:dk1>
        <a:sysClr val="windowText" lastClr="000000"/>
      </a:dk1>
      <a:lt1>
        <a:srgbClr val="FFFFFF"/>
      </a:lt1>
      <a:dk2>
        <a:srgbClr val="FFFFFF"/>
      </a:dk2>
      <a:lt2>
        <a:srgbClr val="FFFFFF"/>
      </a:lt2>
      <a:accent1>
        <a:srgbClr val="6059A3"/>
      </a:accent1>
      <a:accent2>
        <a:srgbClr val="CA589C"/>
      </a:accent2>
      <a:accent3>
        <a:srgbClr val="C0CC2E"/>
      </a:accent3>
      <a:accent4>
        <a:srgbClr val="7FBE5E"/>
      </a:accent4>
      <a:accent5>
        <a:srgbClr val="1B9B9D"/>
      </a:accent5>
      <a:accent6>
        <a:srgbClr val="4D4D4C"/>
      </a:accent6>
      <a:hlink>
        <a:srgbClr val="FFFFFF"/>
      </a:hlink>
      <a:folHlink>
        <a:srgbClr val="0072C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ontent Slides small pentagon cut off rig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ontent Slides small pentagon cut off rig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ontent Slides small pentagon cut off rig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31780</TotalTime>
  <Words>1682</Words>
  <Application>Microsoft Office PowerPoint</Application>
  <PresentationFormat>Widescreen</PresentationFormat>
  <Paragraphs>202</Paragraphs>
  <Slides>12</Slides>
  <Notes>9</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12</vt:i4>
      </vt:variant>
    </vt:vector>
  </HeadingPairs>
  <TitlesOfParts>
    <vt:vector size="20" baseType="lpstr">
      <vt:lpstr>Arial</vt:lpstr>
      <vt:lpstr>Calibri</vt:lpstr>
      <vt:lpstr>Symbol</vt:lpstr>
      <vt:lpstr>Title slides</vt:lpstr>
      <vt:lpstr>Content Slides small pentagon cut off right</vt:lpstr>
      <vt:lpstr>3_Content Slides small pentagon cut off right</vt:lpstr>
      <vt:lpstr>1_Content Slides small pentagon cut off right</vt:lpstr>
      <vt:lpstr>2_Content Slides small pentagon cut off right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Oculus</dc:creator>
  <cp:lastModifiedBy>Fung-Yee Lee</cp:lastModifiedBy>
  <cp:revision>1163</cp:revision>
  <cp:lastPrinted>2022-05-17T15:34:27Z</cp:lastPrinted>
  <dcterms:created xsi:type="dcterms:W3CDTF">2016-02-24T15:09:03Z</dcterms:created>
  <dcterms:modified xsi:type="dcterms:W3CDTF">2024-05-01T08:31:14Z</dcterms:modified>
</cp:coreProperties>
</file>