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 id="2147483690" r:id="rId3"/>
  </p:sldMasterIdLst>
  <p:notesMasterIdLst>
    <p:notesMasterId r:id="rId42"/>
  </p:notesMasterIdLst>
  <p:sldIdLst>
    <p:sldId id="256" r:id="rId4"/>
    <p:sldId id="257" r:id="rId5"/>
    <p:sldId id="260" r:id="rId6"/>
    <p:sldId id="322" r:id="rId7"/>
    <p:sldId id="261" r:id="rId8"/>
    <p:sldId id="304" r:id="rId9"/>
    <p:sldId id="329" r:id="rId10"/>
    <p:sldId id="262" r:id="rId11"/>
    <p:sldId id="331" r:id="rId12"/>
    <p:sldId id="264" r:id="rId13"/>
    <p:sldId id="265" r:id="rId14"/>
    <p:sldId id="332" r:id="rId15"/>
    <p:sldId id="270" r:id="rId16"/>
    <p:sldId id="273" r:id="rId17"/>
    <p:sldId id="275" r:id="rId18"/>
    <p:sldId id="282" r:id="rId19"/>
    <p:sldId id="278" r:id="rId20"/>
    <p:sldId id="280" r:id="rId21"/>
    <p:sldId id="281" r:id="rId22"/>
    <p:sldId id="288" r:id="rId23"/>
    <p:sldId id="290" r:id="rId24"/>
    <p:sldId id="295" r:id="rId25"/>
    <p:sldId id="301" r:id="rId26"/>
    <p:sldId id="293" r:id="rId27"/>
    <p:sldId id="323" r:id="rId28"/>
    <p:sldId id="292" r:id="rId29"/>
    <p:sldId id="324" r:id="rId30"/>
    <p:sldId id="325" r:id="rId31"/>
    <p:sldId id="314" r:id="rId32"/>
    <p:sldId id="294" r:id="rId33"/>
    <p:sldId id="328" r:id="rId34"/>
    <p:sldId id="326" r:id="rId35"/>
    <p:sldId id="327" r:id="rId36"/>
    <p:sldId id="330" r:id="rId37"/>
    <p:sldId id="333" r:id="rId38"/>
    <p:sldId id="311" r:id="rId39"/>
    <p:sldId id="317" r:id="rId40"/>
    <p:sldId id="26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221" autoAdjust="0"/>
  </p:normalViewPr>
  <p:slideViewPr>
    <p:cSldViewPr snapToGrid="0">
      <p:cViewPr varScale="1">
        <p:scale>
          <a:sx n="73" d="100"/>
          <a:sy n="73" d="100"/>
        </p:scale>
        <p:origin x="196"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78411-71F0-48FA-8758-17D9E39B97F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B100328-9F66-419E-A755-E95925223F3A}">
      <dgm:prSet/>
      <dgm:spPr/>
      <dgm:t>
        <a:bodyPr/>
        <a:lstStyle/>
        <a:p>
          <a:r>
            <a:rPr lang="en-GB" dirty="0"/>
            <a:t>A wide range of behaviours which relate to neglect to care for one’s own personal hygiene, health or surroundings</a:t>
          </a:r>
        </a:p>
      </dgm:t>
    </dgm:pt>
    <dgm:pt modelId="{5A6D2706-F974-4CFB-9984-52410DB34DE9}" type="parTrans" cxnId="{C961EA9E-5578-420C-9D29-4C1B41FAAFCF}">
      <dgm:prSet/>
      <dgm:spPr/>
      <dgm:t>
        <a:bodyPr/>
        <a:lstStyle/>
        <a:p>
          <a:endParaRPr lang="en-US"/>
        </a:p>
      </dgm:t>
    </dgm:pt>
    <dgm:pt modelId="{F9D3985B-C7A2-4EC5-AD7E-43C332D90DB2}" type="sibTrans" cxnId="{C961EA9E-5578-420C-9D29-4C1B41FAAFCF}">
      <dgm:prSet/>
      <dgm:spPr/>
      <dgm:t>
        <a:bodyPr/>
        <a:lstStyle/>
        <a:p>
          <a:endParaRPr lang="en-US"/>
        </a:p>
      </dgm:t>
    </dgm:pt>
    <dgm:pt modelId="{9CE6C38A-CF84-4963-867B-EB0E00811D1B}">
      <dgm:prSet/>
      <dgm:spPr/>
      <dgm:t>
        <a:bodyPr/>
        <a:lstStyle/>
        <a:p>
          <a:r>
            <a:rPr lang="en-GB" dirty="0"/>
            <a:t>The person themselves may not recognise the impact of their behaviour</a:t>
          </a:r>
          <a:endParaRPr lang="en-US" dirty="0"/>
        </a:p>
      </dgm:t>
    </dgm:pt>
    <dgm:pt modelId="{B2D67918-FC24-4B94-9799-DE7F1F36992C}" type="parTrans" cxnId="{EF18559A-D1C0-42C3-9692-0CFA5AAA8133}">
      <dgm:prSet/>
      <dgm:spPr/>
      <dgm:t>
        <a:bodyPr/>
        <a:lstStyle/>
        <a:p>
          <a:endParaRPr lang="en-GB"/>
        </a:p>
      </dgm:t>
    </dgm:pt>
    <dgm:pt modelId="{828638C0-5191-41B6-A773-D103FEB4748A}" type="sibTrans" cxnId="{EF18559A-D1C0-42C3-9692-0CFA5AAA8133}">
      <dgm:prSet/>
      <dgm:spPr/>
      <dgm:t>
        <a:bodyPr/>
        <a:lstStyle/>
        <a:p>
          <a:endParaRPr lang="en-GB"/>
        </a:p>
      </dgm:t>
    </dgm:pt>
    <dgm:pt modelId="{8119DF31-CC63-4CD8-A7FA-7EFE06768929}">
      <dgm:prSet/>
      <dgm:spPr/>
      <dgm:t>
        <a:bodyPr/>
        <a:lstStyle/>
        <a:p>
          <a:r>
            <a:rPr lang="en-GB" dirty="0"/>
            <a:t>Behaviours with the potential for serious consequences to the health and well-being of the person themselves and those around them. </a:t>
          </a:r>
          <a:endParaRPr lang="en-US" dirty="0"/>
        </a:p>
      </dgm:t>
    </dgm:pt>
    <dgm:pt modelId="{F086F158-34CC-45DB-83BD-D1CF31A3DF8F}" type="parTrans" cxnId="{98EED7D6-3162-4729-9511-944734EB0918}">
      <dgm:prSet/>
      <dgm:spPr/>
      <dgm:t>
        <a:bodyPr/>
        <a:lstStyle/>
        <a:p>
          <a:endParaRPr lang="en-GB"/>
        </a:p>
      </dgm:t>
    </dgm:pt>
    <dgm:pt modelId="{EA4E287B-7B80-4F72-9739-FE1E6E996C30}" type="sibTrans" cxnId="{98EED7D6-3162-4729-9511-944734EB0918}">
      <dgm:prSet/>
      <dgm:spPr/>
      <dgm:t>
        <a:bodyPr/>
        <a:lstStyle/>
        <a:p>
          <a:endParaRPr lang="en-GB"/>
        </a:p>
      </dgm:t>
    </dgm:pt>
    <dgm:pt modelId="{AC7A3D6B-DABA-401A-A33B-E3642ADD7CDD}" type="pres">
      <dgm:prSet presAssocID="{37078411-71F0-48FA-8758-17D9E39B97FA}" presName="linear" presStyleCnt="0">
        <dgm:presLayoutVars>
          <dgm:animLvl val="lvl"/>
          <dgm:resizeHandles val="exact"/>
        </dgm:presLayoutVars>
      </dgm:prSet>
      <dgm:spPr/>
    </dgm:pt>
    <dgm:pt modelId="{AB4F12C1-3348-4119-B624-CE9054B53331}" type="pres">
      <dgm:prSet presAssocID="{DB100328-9F66-419E-A755-E95925223F3A}" presName="parentText" presStyleLbl="node1" presStyleIdx="0" presStyleCnt="3">
        <dgm:presLayoutVars>
          <dgm:chMax val="0"/>
          <dgm:bulletEnabled val="1"/>
        </dgm:presLayoutVars>
      </dgm:prSet>
      <dgm:spPr/>
    </dgm:pt>
    <dgm:pt modelId="{A864B76A-3987-4A59-87FF-47ECF07C378B}" type="pres">
      <dgm:prSet presAssocID="{F9D3985B-C7A2-4EC5-AD7E-43C332D90DB2}" presName="spacer" presStyleCnt="0"/>
      <dgm:spPr/>
    </dgm:pt>
    <dgm:pt modelId="{2ECAD32F-6272-412F-98B6-1764D1AB01D3}" type="pres">
      <dgm:prSet presAssocID="{8119DF31-CC63-4CD8-A7FA-7EFE06768929}" presName="parentText" presStyleLbl="node1" presStyleIdx="1" presStyleCnt="3">
        <dgm:presLayoutVars>
          <dgm:chMax val="0"/>
          <dgm:bulletEnabled val="1"/>
        </dgm:presLayoutVars>
      </dgm:prSet>
      <dgm:spPr/>
    </dgm:pt>
    <dgm:pt modelId="{BBC9ABB2-E5FD-4C18-9F5B-400226D09D1E}" type="pres">
      <dgm:prSet presAssocID="{EA4E287B-7B80-4F72-9739-FE1E6E996C30}" presName="spacer" presStyleCnt="0"/>
      <dgm:spPr/>
    </dgm:pt>
    <dgm:pt modelId="{3D830130-D6AC-4236-89F3-4BCA615FD409}" type="pres">
      <dgm:prSet presAssocID="{9CE6C38A-CF84-4963-867B-EB0E00811D1B}" presName="parentText" presStyleLbl="node1" presStyleIdx="2" presStyleCnt="3">
        <dgm:presLayoutVars>
          <dgm:chMax val="0"/>
          <dgm:bulletEnabled val="1"/>
        </dgm:presLayoutVars>
      </dgm:prSet>
      <dgm:spPr/>
    </dgm:pt>
  </dgm:ptLst>
  <dgm:cxnLst>
    <dgm:cxn modelId="{1003FF32-D1A2-4826-9EB4-F29401A0BCBD}" type="presOf" srcId="{8119DF31-CC63-4CD8-A7FA-7EFE06768929}" destId="{2ECAD32F-6272-412F-98B6-1764D1AB01D3}" srcOrd="0" destOrd="0" presId="urn:microsoft.com/office/officeart/2005/8/layout/vList2"/>
    <dgm:cxn modelId="{EF18559A-D1C0-42C3-9692-0CFA5AAA8133}" srcId="{37078411-71F0-48FA-8758-17D9E39B97FA}" destId="{9CE6C38A-CF84-4963-867B-EB0E00811D1B}" srcOrd="2" destOrd="0" parTransId="{B2D67918-FC24-4B94-9799-DE7F1F36992C}" sibTransId="{828638C0-5191-41B6-A773-D103FEB4748A}"/>
    <dgm:cxn modelId="{C961EA9E-5578-420C-9D29-4C1B41FAAFCF}" srcId="{37078411-71F0-48FA-8758-17D9E39B97FA}" destId="{DB100328-9F66-419E-A755-E95925223F3A}" srcOrd="0" destOrd="0" parTransId="{5A6D2706-F974-4CFB-9984-52410DB34DE9}" sibTransId="{F9D3985B-C7A2-4EC5-AD7E-43C332D90DB2}"/>
    <dgm:cxn modelId="{1BF59AC9-4D32-4EC2-82B0-B04471314E5C}" type="presOf" srcId="{DB100328-9F66-419E-A755-E95925223F3A}" destId="{AB4F12C1-3348-4119-B624-CE9054B53331}" srcOrd="0" destOrd="0" presId="urn:microsoft.com/office/officeart/2005/8/layout/vList2"/>
    <dgm:cxn modelId="{98EED7D6-3162-4729-9511-944734EB0918}" srcId="{37078411-71F0-48FA-8758-17D9E39B97FA}" destId="{8119DF31-CC63-4CD8-A7FA-7EFE06768929}" srcOrd="1" destOrd="0" parTransId="{F086F158-34CC-45DB-83BD-D1CF31A3DF8F}" sibTransId="{EA4E287B-7B80-4F72-9739-FE1E6E996C30}"/>
    <dgm:cxn modelId="{0F55D7EC-0B68-4F64-9B1A-65B69AC3D6A1}" type="presOf" srcId="{9CE6C38A-CF84-4963-867B-EB0E00811D1B}" destId="{3D830130-D6AC-4236-89F3-4BCA615FD409}" srcOrd="0" destOrd="0" presId="urn:microsoft.com/office/officeart/2005/8/layout/vList2"/>
    <dgm:cxn modelId="{94AA28F8-FC12-4AB1-9C8D-CA57EC5C4B47}" type="presOf" srcId="{37078411-71F0-48FA-8758-17D9E39B97FA}" destId="{AC7A3D6B-DABA-401A-A33B-E3642ADD7CDD}" srcOrd="0" destOrd="0" presId="urn:microsoft.com/office/officeart/2005/8/layout/vList2"/>
    <dgm:cxn modelId="{E5C12A18-8CBE-45C5-887C-B7E0F7EDD8C1}" type="presParOf" srcId="{AC7A3D6B-DABA-401A-A33B-E3642ADD7CDD}" destId="{AB4F12C1-3348-4119-B624-CE9054B53331}" srcOrd="0" destOrd="0" presId="urn:microsoft.com/office/officeart/2005/8/layout/vList2"/>
    <dgm:cxn modelId="{4548D80A-9677-43EB-AEA7-A8B360348A55}" type="presParOf" srcId="{AC7A3D6B-DABA-401A-A33B-E3642ADD7CDD}" destId="{A864B76A-3987-4A59-87FF-47ECF07C378B}" srcOrd="1" destOrd="0" presId="urn:microsoft.com/office/officeart/2005/8/layout/vList2"/>
    <dgm:cxn modelId="{00ECDE1E-4A5D-4126-B03C-290F6453B0E8}" type="presParOf" srcId="{AC7A3D6B-DABA-401A-A33B-E3642ADD7CDD}" destId="{2ECAD32F-6272-412F-98B6-1764D1AB01D3}" srcOrd="2" destOrd="0" presId="urn:microsoft.com/office/officeart/2005/8/layout/vList2"/>
    <dgm:cxn modelId="{BA0F0CEE-F3B6-477A-94C0-C7A08F3FF346}" type="presParOf" srcId="{AC7A3D6B-DABA-401A-A33B-E3642ADD7CDD}" destId="{BBC9ABB2-E5FD-4C18-9F5B-400226D09D1E}" srcOrd="3" destOrd="0" presId="urn:microsoft.com/office/officeart/2005/8/layout/vList2"/>
    <dgm:cxn modelId="{946E6005-12F3-4840-809B-ECE4805ECFAC}" type="presParOf" srcId="{AC7A3D6B-DABA-401A-A33B-E3642ADD7CDD}" destId="{3D830130-D6AC-4236-89F3-4BCA615FD40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44C653-AEE5-4AEC-A1AE-CA8283FB446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E9ACC9C-A32C-48AB-9972-8B1D0DA53376}">
      <dgm:prSet/>
      <dgm:spPr/>
      <dgm:t>
        <a:bodyPr/>
        <a:lstStyle/>
        <a:p>
          <a:r>
            <a:rPr lang="en-GB" dirty="0">
              <a:latin typeface="+mn-lt"/>
            </a:rPr>
            <a:t>Mental Capacity</a:t>
          </a:r>
          <a:endParaRPr lang="en-US" dirty="0">
            <a:latin typeface="+mn-lt"/>
          </a:endParaRPr>
        </a:p>
      </dgm:t>
    </dgm:pt>
    <dgm:pt modelId="{4A2B9DB9-FECE-4045-94C3-D7465814382A}" type="parTrans" cxnId="{AD168804-4CAA-4DC3-97B6-8A91485690A4}">
      <dgm:prSet/>
      <dgm:spPr/>
      <dgm:t>
        <a:bodyPr/>
        <a:lstStyle/>
        <a:p>
          <a:endParaRPr lang="en-GB"/>
        </a:p>
      </dgm:t>
    </dgm:pt>
    <dgm:pt modelId="{F891A8C8-149F-47F6-8A7F-A2F11900406C}" type="sibTrans" cxnId="{AD168804-4CAA-4DC3-97B6-8A91485690A4}">
      <dgm:prSet/>
      <dgm:spPr/>
      <dgm:t>
        <a:bodyPr/>
        <a:lstStyle/>
        <a:p>
          <a:endParaRPr lang="en-GB"/>
        </a:p>
      </dgm:t>
    </dgm:pt>
    <dgm:pt modelId="{15820917-9988-45CB-B645-43752E9D8817}">
      <dgm:prSet/>
      <dgm:spPr/>
      <dgm:t>
        <a:bodyPr/>
        <a:lstStyle/>
        <a:p>
          <a:r>
            <a:rPr lang="en-GB" dirty="0">
              <a:latin typeface="+mn-lt"/>
            </a:rPr>
            <a:t>Refusal of help</a:t>
          </a:r>
          <a:endParaRPr lang="en-US" dirty="0">
            <a:latin typeface="+mn-lt"/>
          </a:endParaRPr>
        </a:p>
      </dgm:t>
    </dgm:pt>
    <dgm:pt modelId="{2275C239-40E6-4378-B6A7-53C6C34CBDD3}" type="parTrans" cxnId="{8DF1D241-8AB8-4A38-84CB-B02A3738F2D7}">
      <dgm:prSet/>
      <dgm:spPr/>
      <dgm:t>
        <a:bodyPr/>
        <a:lstStyle/>
        <a:p>
          <a:endParaRPr lang="en-GB"/>
        </a:p>
      </dgm:t>
    </dgm:pt>
    <dgm:pt modelId="{A6F1E7A6-1172-4CB7-99E1-683AFD954D19}" type="sibTrans" cxnId="{8DF1D241-8AB8-4A38-84CB-B02A3738F2D7}">
      <dgm:prSet/>
      <dgm:spPr/>
      <dgm:t>
        <a:bodyPr/>
        <a:lstStyle/>
        <a:p>
          <a:endParaRPr lang="en-GB"/>
        </a:p>
      </dgm:t>
    </dgm:pt>
    <dgm:pt modelId="{40C4590B-ABD7-45DF-80C0-E2ACBDA18FF4}">
      <dgm:prSet/>
      <dgm:spPr/>
      <dgm:t>
        <a:bodyPr/>
        <a:lstStyle/>
        <a:p>
          <a:r>
            <a:rPr lang="en-GB" dirty="0">
              <a:latin typeface="+mn-lt"/>
            </a:rPr>
            <a:t>Work patterns and resources don’t support long-term, relationship-based work.</a:t>
          </a:r>
          <a:endParaRPr lang="en-US" dirty="0">
            <a:latin typeface="+mn-lt"/>
          </a:endParaRPr>
        </a:p>
      </dgm:t>
    </dgm:pt>
    <dgm:pt modelId="{70F8D70C-F93F-4B34-8F57-A512E6D9A443}" type="parTrans" cxnId="{9CF95F42-974F-4962-BF15-D3930F36249F}">
      <dgm:prSet/>
      <dgm:spPr/>
      <dgm:t>
        <a:bodyPr/>
        <a:lstStyle/>
        <a:p>
          <a:endParaRPr lang="en-GB"/>
        </a:p>
      </dgm:t>
    </dgm:pt>
    <dgm:pt modelId="{50CE4170-7041-49C6-A049-2E454D0E3C1B}" type="sibTrans" cxnId="{9CF95F42-974F-4962-BF15-D3930F36249F}">
      <dgm:prSet/>
      <dgm:spPr/>
      <dgm:t>
        <a:bodyPr/>
        <a:lstStyle/>
        <a:p>
          <a:endParaRPr lang="en-GB"/>
        </a:p>
      </dgm:t>
    </dgm:pt>
    <dgm:pt modelId="{4DA146A3-08D8-48DD-A61A-03D1CBCEDBD7}">
      <dgm:prSet/>
      <dgm:spPr/>
      <dgm:t>
        <a:bodyPr/>
        <a:lstStyle/>
        <a:p>
          <a:r>
            <a:rPr lang="en-GB" b="0" i="0" dirty="0">
              <a:effectLst/>
              <a:latin typeface="+mn-lt"/>
            </a:rPr>
            <a:t>Ethical dilemmas between respecting the adult's autonomy and us fulfilling our duty of care</a:t>
          </a:r>
          <a:endParaRPr lang="en-US" dirty="0">
            <a:latin typeface="+mn-lt"/>
          </a:endParaRPr>
        </a:p>
      </dgm:t>
    </dgm:pt>
    <dgm:pt modelId="{9CDF1D90-B4D7-410A-B355-D328B540FEE8}" type="parTrans" cxnId="{0F561263-87C8-4857-861C-C175CBF46A74}">
      <dgm:prSet/>
      <dgm:spPr/>
      <dgm:t>
        <a:bodyPr/>
        <a:lstStyle/>
        <a:p>
          <a:endParaRPr lang="en-GB"/>
        </a:p>
      </dgm:t>
    </dgm:pt>
    <dgm:pt modelId="{3CA712CA-76FA-4DAA-B24F-6C9C9F80D3C3}" type="sibTrans" cxnId="{0F561263-87C8-4857-861C-C175CBF46A74}">
      <dgm:prSet/>
      <dgm:spPr/>
      <dgm:t>
        <a:bodyPr/>
        <a:lstStyle/>
        <a:p>
          <a:endParaRPr lang="en-GB"/>
        </a:p>
      </dgm:t>
    </dgm:pt>
    <dgm:pt modelId="{615043AB-065E-4D30-929F-CA6A0637187C}">
      <dgm:prSet/>
      <dgm:spPr/>
      <dgm:t>
        <a:bodyPr/>
        <a:lstStyle/>
        <a:p>
          <a:r>
            <a:rPr lang="en-GB" dirty="0">
              <a:latin typeface="+mn-lt"/>
            </a:rPr>
            <a:t>Risks can be high and the options for intervention are limited.</a:t>
          </a:r>
          <a:endParaRPr lang="en-US" dirty="0">
            <a:latin typeface="+mn-lt"/>
          </a:endParaRPr>
        </a:p>
      </dgm:t>
    </dgm:pt>
    <dgm:pt modelId="{EE847E00-C910-4DD3-8CE1-D30EA4E18B72}" type="parTrans" cxnId="{2B14931A-CF6E-495B-B4E1-5077E1E67BE1}">
      <dgm:prSet/>
      <dgm:spPr/>
      <dgm:t>
        <a:bodyPr/>
        <a:lstStyle/>
        <a:p>
          <a:endParaRPr lang="en-GB"/>
        </a:p>
      </dgm:t>
    </dgm:pt>
    <dgm:pt modelId="{7BFF938B-D0FE-41B8-BA76-8FF236B21EC6}" type="sibTrans" cxnId="{2B14931A-CF6E-495B-B4E1-5077E1E67BE1}">
      <dgm:prSet/>
      <dgm:spPr/>
      <dgm:t>
        <a:bodyPr/>
        <a:lstStyle/>
        <a:p>
          <a:endParaRPr lang="en-GB"/>
        </a:p>
      </dgm:t>
    </dgm:pt>
    <dgm:pt modelId="{6DA4BB9F-77F1-4721-AF6A-85A1F7965769}">
      <dgm:prSet/>
      <dgm:spPr/>
      <dgm:t>
        <a:bodyPr/>
        <a:lstStyle/>
        <a:p>
          <a:r>
            <a:rPr lang="en-GB" dirty="0">
              <a:latin typeface="+mn-lt"/>
            </a:rPr>
            <a:t>There can be pressure on professionals to take action, but often very little they can do.</a:t>
          </a:r>
        </a:p>
      </dgm:t>
    </dgm:pt>
    <dgm:pt modelId="{B558FDE8-4A3D-43E5-B55C-5CB80B221543}" type="parTrans" cxnId="{2FC78714-AB88-4C81-B855-9169C1E4ECDF}">
      <dgm:prSet/>
      <dgm:spPr/>
      <dgm:t>
        <a:bodyPr/>
        <a:lstStyle/>
        <a:p>
          <a:endParaRPr lang="en-GB"/>
        </a:p>
      </dgm:t>
    </dgm:pt>
    <dgm:pt modelId="{2D91C2DC-9469-4615-97DC-821CE5AB930D}" type="sibTrans" cxnId="{2FC78714-AB88-4C81-B855-9169C1E4ECDF}">
      <dgm:prSet/>
      <dgm:spPr/>
      <dgm:t>
        <a:bodyPr/>
        <a:lstStyle/>
        <a:p>
          <a:endParaRPr lang="en-GB"/>
        </a:p>
      </dgm:t>
    </dgm:pt>
    <dgm:pt modelId="{C4700247-0A6F-4F56-8B83-45E565A64A67}">
      <dgm:prSet/>
      <dgm:spPr/>
      <dgm:t>
        <a:bodyPr/>
        <a:lstStyle/>
        <a:p>
          <a:r>
            <a:rPr lang="en-GB" dirty="0">
              <a:latin typeface="+mn-lt"/>
            </a:rPr>
            <a:t>Often a lack of clarity about who should take responsibility for supporting people who self-neglect.</a:t>
          </a:r>
        </a:p>
      </dgm:t>
    </dgm:pt>
    <dgm:pt modelId="{203E3E1A-023E-4D9F-9470-F0BBDBA9D3DB}" type="parTrans" cxnId="{0B680C2F-0993-44A8-BD5F-02A9862EF143}">
      <dgm:prSet/>
      <dgm:spPr/>
      <dgm:t>
        <a:bodyPr/>
        <a:lstStyle/>
        <a:p>
          <a:endParaRPr lang="en-GB"/>
        </a:p>
      </dgm:t>
    </dgm:pt>
    <dgm:pt modelId="{D45C693E-CDCB-4216-A681-F8A126CC5378}" type="sibTrans" cxnId="{0B680C2F-0993-44A8-BD5F-02A9862EF143}">
      <dgm:prSet/>
      <dgm:spPr/>
      <dgm:t>
        <a:bodyPr/>
        <a:lstStyle/>
        <a:p>
          <a:endParaRPr lang="en-GB"/>
        </a:p>
      </dgm:t>
    </dgm:pt>
    <dgm:pt modelId="{CBEA3329-0D10-4906-8268-6C17FD600437}">
      <dgm:prSet/>
      <dgm:spPr/>
      <dgm:t>
        <a:bodyPr/>
        <a:lstStyle/>
        <a:p>
          <a:r>
            <a:rPr lang="en-GB" dirty="0">
              <a:latin typeface="+mn-lt"/>
            </a:rPr>
            <a:t>Service-related factors </a:t>
          </a:r>
          <a:r>
            <a:rPr lang="en-GB" dirty="0" err="1">
              <a:latin typeface="+mn-lt"/>
            </a:rPr>
            <a:t>eg</a:t>
          </a:r>
          <a:r>
            <a:rPr lang="en-GB" dirty="0">
              <a:latin typeface="+mn-lt"/>
            </a:rPr>
            <a:t> eligibility, time, multi agency working etc</a:t>
          </a:r>
          <a:endParaRPr lang="en-US" dirty="0">
            <a:latin typeface="+mn-lt"/>
          </a:endParaRPr>
        </a:p>
      </dgm:t>
    </dgm:pt>
    <dgm:pt modelId="{05B9D0B5-3350-46B1-8A9B-7EA9C2E83B53}" type="parTrans" cxnId="{DC3E3F55-7937-4FA5-8ACA-D26855D3A755}">
      <dgm:prSet/>
      <dgm:spPr/>
      <dgm:t>
        <a:bodyPr/>
        <a:lstStyle/>
        <a:p>
          <a:endParaRPr lang="en-GB"/>
        </a:p>
      </dgm:t>
    </dgm:pt>
    <dgm:pt modelId="{AF30A74B-8B79-4017-BD46-3251293BEF68}" type="sibTrans" cxnId="{DC3E3F55-7937-4FA5-8ACA-D26855D3A755}">
      <dgm:prSet/>
      <dgm:spPr/>
      <dgm:t>
        <a:bodyPr/>
        <a:lstStyle/>
        <a:p>
          <a:endParaRPr lang="en-GB"/>
        </a:p>
      </dgm:t>
    </dgm:pt>
    <dgm:pt modelId="{34AF8515-8895-4E2A-A89D-A4356AECCAAA}" type="pres">
      <dgm:prSet presAssocID="{BB44C653-AEE5-4AEC-A1AE-CA8283FB446F}" presName="vert0" presStyleCnt="0">
        <dgm:presLayoutVars>
          <dgm:dir/>
          <dgm:animOne val="branch"/>
          <dgm:animLvl val="lvl"/>
        </dgm:presLayoutVars>
      </dgm:prSet>
      <dgm:spPr/>
    </dgm:pt>
    <dgm:pt modelId="{1322E7D4-DFE9-468A-AAE0-E63E4FBEB2BF}" type="pres">
      <dgm:prSet presAssocID="{15820917-9988-45CB-B645-43752E9D8817}" presName="thickLine" presStyleLbl="alignNode1" presStyleIdx="0" presStyleCnt="8"/>
      <dgm:spPr/>
    </dgm:pt>
    <dgm:pt modelId="{DAD55E52-8C67-4026-A960-C9BDF5A29747}" type="pres">
      <dgm:prSet presAssocID="{15820917-9988-45CB-B645-43752E9D8817}" presName="horz1" presStyleCnt="0"/>
      <dgm:spPr/>
    </dgm:pt>
    <dgm:pt modelId="{061E0E8B-11BC-4253-BEAE-A1163E7CF0FA}" type="pres">
      <dgm:prSet presAssocID="{15820917-9988-45CB-B645-43752E9D8817}" presName="tx1" presStyleLbl="revTx" presStyleIdx="0" presStyleCnt="8"/>
      <dgm:spPr/>
    </dgm:pt>
    <dgm:pt modelId="{4A940804-833F-46F6-AEF7-C47784D970EB}" type="pres">
      <dgm:prSet presAssocID="{15820917-9988-45CB-B645-43752E9D8817}" presName="vert1" presStyleCnt="0"/>
      <dgm:spPr/>
    </dgm:pt>
    <dgm:pt modelId="{F1B522E0-0A4F-4942-8830-74EF297761C6}" type="pres">
      <dgm:prSet presAssocID="{4DA146A3-08D8-48DD-A61A-03D1CBCEDBD7}" presName="thickLine" presStyleLbl="alignNode1" presStyleIdx="1" presStyleCnt="8"/>
      <dgm:spPr/>
    </dgm:pt>
    <dgm:pt modelId="{DD120817-5718-4100-85EB-56346A476AB0}" type="pres">
      <dgm:prSet presAssocID="{4DA146A3-08D8-48DD-A61A-03D1CBCEDBD7}" presName="horz1" presStyleCnt="0"/>
      <dgm:spPr/>
    </dgm:pt>
    <dgm:pt modelId="{E4549A43-3959-4095-A389-884F0F12BE29}" type="pres">
      <dgm:prSet presAssocID="{4DA146A3-08D8-48DD-A61A-03D1CBCEDBD7}" presName="tx1" presStyleLbl="revTx" presStyleIdx="1" presStyleCnt="8"/>
      <dgm:spPr/>
    </dgm:pt>
    <dgm:pt modelId="{6FFD6505-DAD7-4156-9760-512F43D9661E}" type="pres">
      <dgm:prSet presAssocID="{4DA146A3-08D8-48DD-A61A-03D1CBCEDBD7}" presName="vert1" presStyleCnt="0"/>
      <dgm:spPr/>
    </dgm:pt>
    <dgm:pt modelId="{8CE392B2-D2A5-4FD4-A403-E30BFE38A9CC}" type="pres">
      <dgm:prSet presAssocID="{CE9ACC9C-A32C-48AB-9972-8B1D0DA53376}" presName="thickLine" presStyleLbl="alignNode1" presStyleIdx="2" presStyleCnt="8"/>
      <dgm:spPr/>
    </dgm:pt>
    <dgm:pt modelId="{01B0D59C-96D2-4C3E-A21D-7954FA3D1B58}" type="pres">
      <dgm:prSet presAssocID="{CE9ACC9C-A32C-48AB-9972-8B1D0DA53376}" presName="horz1" presStyleCnt="0"/>
      <dgm:spPr/>
    </dgm:pt>
    <dgm:pt modelId="{B7E0052F-0F58-423D-93D8-0D09CB8B7A32}" type="pres">
      <dgm:prSet presAssocID="{CE9ACC9C-A32C-48AB-9972-8B1D0DA53376}" presName="tx1" presStyleLbl="revTx" presStyleIdx="2" presStyleCnt="8"/>
      <dgm:spPr/>
    </dgm:pt>
    <dgm:pt modelId="{FFBD77DE-02AB-4E7F-B032-D8880C688F48}" type="pres">
      <dgm:prSet presAssocID="{CE9ACC9C-A32C-48AB-9972-8B1D0DA53376}" presName="vert1" presStyleCnt="0"/>
      <dgm:spPr/>
    </dgm:pt>
    <dgm:pt modelId="{21CD2ED3-7AAE-4976-AF53-CF769B2F1C7F}" type="pres">
      <dgm:prSet presAssocID="{615043AB-065E-4D30-929F-CA6A0637187C}" presName="thickLine" presStyleLbl="alignNode1" presStyleIdx="3" presStyleCnt="8"/>
      <dgm:spPr/>
    </dgm:pt>
    <dgm:pt modelId="{8657BD11-6E9A-4982-8A35-E14B956A2C63}" type="pres">
      <dgm:prSet presAssocID="{615043AB-065E-4D30-929F-CA6A0637187C}" presName="horz1" presStyleCnt="0"/>
      <dgm:spPr/>
    </dgm:pt>
    <dgm:pt modelId="{2F86E91A-C23C-4992-9FED-E511CE095E80}" type="pres">
      <dgm:prSet presAssocID="{615043AB-065E-4D30-929F-CA6A0637187C}" presName="tx1" presStyleLbl="revTx" presStyleIdx="3" presStyleCnt="8"/>
      <dgm:spPr/>
    </dgm:pt>
    <dgm:pt modelId="{8BDF7FC8-062D-4DF9-A450-DACB3AFFBA09}" type="pres">
      <dgm:prSet presAssocID="{615043AB-065E-4D30-929F-CA6A0637187C}" presName="vert1" presStyleCnt="0"/>
      <dgm:spPr/>
    </dgm:pt>
    <dgm:pt modelId="{DEE2774A-894A-488C-95E8-338D04E5785E}" type="pres">
      <dgm:prSet presAssocID="{6DA4BB9F-77F1-4721-AF6A-85A1F7965769}" presName="thickLine" presStyleLbl="alignNode1" presStyleIdx="4" presStyleCnt="8"/>
      <dgm:spPr/>
    </dgm:pt>
    <dgm:pt modelId="{2D49AD4C-F392-423C-AC33-F07EB9C31F24}" type="pres">
      <dgm:prSet presAssocID="{6DA4BB9F-77F1-4721-AF6A-85A1F7965769}" presName="horz1" presStyleCnt="0"/>
      <dgm:spPr/>
    </dgm:pt>
    <dgm:pt modelId="{4DF0E89E-1D8D-49E1-ABED-FEA0F2DB5C73}" type="pres">
      <dgm:prSet presAssocID="{6DA4BB9F-77F1-4721-AF6A-85A1F7965769}" presName="tx1" presStyleLbl="revTx" presStyleIdx="4" presStyleCnt="8"/>
      <dgm:spPr/>
    </dgm:pt>
    <dgm:pt modelId="{3806CFAD-442A-4A64-8E6F-BB00587FF65A}" type="pres">
      <dgm:prSet presAssocID="{6DA4BB9F-77F1-4721-AF6A-85A1F7965769}" presName="vert1" presStyleCnt="0"/>
      <dgm:spPr/>
    </dgm:pt>
    <dgm:pt modelId="{F3D0B622-6CB1-46DC-B5BA-50A6877115A5}" type="pres">
      <dgm:prSet presAssocID="{C4700247-0A6F-4F56-8B83-45E565A64A67}" presName="thickLine" presStyleLbl="alignNode1" presStyleIdx="5" presStyleCnt="8"/>
      <dgm:spPr/>
    </dgm:pt>
    <dgm:pt modelId="{8F7F82B8-08E5-4DC0-B003-C1F512079163}" type="pres">
      <dgm:prSet presAssocID="{C4700247-0A6F-4F56-8B83-45E565A64A67}" presName="horz1" presStyleCnt="0"/>
      <dgm:spPr/>
    </dgm:pt>
    <dgm:pt modelId="{62044D91-9DF5-45F0-981B-20856872B6D7}" type="pres">
      <dgm:prSet presAssocID="{C4700247-0A6F-4F56-8B83-45E565A64A67}" presName="tx1" presStyleLbl="revTx" presStyleIdx="5" presStyleCnt="8"/>
      <dgm:spPr/>
    </dgm:pt>
    <dgm:pt modelId="{6FC84EC0-DC40-4839-8C0B-D02B66495560}" type="pres">
      <dgm:prSet presAssocID="{C4700247-0A6F-4F56-8B83-45E565A64A67}" presName="vert1" presStyleCnt="0"/>
      <dgm:spPr/>
    </dgm:pt>
    <dgm:pt modelId="{F1078F7C-0A3A-4B01-BCF1-C769F78D5DD7}" type="pres">
      <dgm:prSet presAssocID="{40C4590B-ABD7-45DF-80C0-E2ACBDA18FF4}" presName="thickLine" presStyleLbl="alignNode1" presStyleIdx="6" presStyleCnt="8"/>
      <dgm:spPr/>
    </dgm:pt>
    <dgm:pt modelId="{5E742779-FEA7-40E2-AA37-26C304516214}" type="pres">
      <dgm:prSet presAssocID="{40C4590B-ABD7-45DF-80C0-E2ACBDA18FF4}" presName="horz1" presStyleCnt="0"/>
      <dgm:spPr/>
    </dgm:pt>
    <dgm:pt modelId="{E6457D90-9045-470F-BDFE-5A7DDEF931C4}" type="pres">
      <dgm:prSet presAssocID="{40C4590B-ABD7-45DF-80C0-E2ACBDA18FF4}" presName="tx1" presStyleLbl="revTx" presStyleIdx="6" presStyleCnt="8"/>
      <dgm:spPr/>
    </dgm:pt>
    <dgm:pt modelId="{B9D5508B-8A1E-4FD1-98CC-73136E1B1BA6}" type="pres">
      <dgm:prSet presAssocID="{40C4590B-ABD7-45DF-80C0-E2ACBDA18FF4}" presName="vert1" presStyleCnt="0"/>
      <dgm:spPr/>
    </dgm:pt>
    <dgm:pt modelId="{0E2B7F1F-E0CB-47FA-ACD7-3A22D574FA7A}" type="pres">
      <dgm:prSet presAssocID="{CBEA3329-0D10-4906-8268-6C17FD600437}" presName="thickLine" presStyleLbl="alignNode1" presStyleIdx="7" presStyleCnt="8"/>
      <dgm:spPr/>
    </dgm:pt>
    <dgm:pt modelId="{D73BFF80-C590-45DE-BD96-61E4B227E306}" type="pres">
      <dgm:prSet presAssocID="{CBEA3329-0D10-4906-8268-6C17FD600437}" presName="horz1" presStyleCnt="0"/>
      <dgm:spPr/>
    </dgm:pt>
    <dgm:pt modelId="{7E45A820-1C8A-421D-8D01-1A95E72BDB27}" type="pres">
      <dgm:prSet presAssocID="{CBEA3329-0D10-4906-8268-6C17FD600437}" presName="tx1" presStyleLbl="revTx" presStyleIdx="7" presStyleCnt="8"/>
      <dgm:spPr/>
    </dgm:pt>
    <dgm:pt modelId="{442B8F92-E27C-4E57-AE02-3EAE2B9DE720}" type="pres">
      <dgm:prSet presAssocID="{CBEA3329-0D10-4906-8268-6C17FD600437}" presName="vert1" presStyleCnt="0"/>
      <dgm:spPr/>
    </dgm:pt>
  </dgm:ptLst>
  <dgm:cxnLst>
    <dgm:cxn modelId="{AD168804-4CAA-4DC3-97B6-8A91485690A4}" srcId="{BB44C653-AEE5-4AEC-A1AE-CA8283FB446F}" destId="{CE9ACC9C-A32C-48AB-9972-8B1D0DA53376}" srcOrd="2" destOrd="0" parTransId="{4A2B9DB9-FECE-4045-94C3-D7465814382A}" sibTransId="{F891A8C8-149F-47F6-8A7F-A2F11900406C}"/>
    <dgm:cxn modelId="{2FC78714-AB88-4C81-B855-9169C1E4ECDF}" srcId="{BB44C653-AEE5-4AEC-A1AE-CA8283FB446F}" destId="{6DA4BB9F-77F1-4721-AF6A-85A1F7965769}" srcOrd="4" destOrd="0" parTransId="{B558FDE8-4A3D-43E5-B55C-5CB80B221543}" sibTransId="{2D91C2DC-9469-4615-97DC-821CE5AB930D}"/>
    <dgm:cxn modelId="{2B14931A-CF6E-495B-B4E1-5077E1E67BE1}" srcId="{BB44C653-AEE5-4AEC-A1AE-CA8283FB446F}" destId="{615043AB-065E-4D30-929F-CA6A0637187C}" srcOrd="3" destOrd="0" parTransId="{EE847E00-C910-4DD3-8CE1-D30EA4E18B72}" sibTransId="{7BFF938B-D0FE-41B8-BA76-8FF236B21EC6}"/>
    <dgm:cxn modelId="{3EBDED25-971B-4F69-BE03-BF0F6C3C0B65}" type="presOf" srcId="{615043AB-065E-4D30-929F-CA6A0637187C}" destId="{2F86E91A-C23C-4992-9FED-E511CE095E80}" srcOrd="0" destOrd="0" presId="urn:microsoft.com/office/officeart/2008/layout/LinedList"/>
    <dgm:cxn modelId="{B8338228-1626-4B19-9BB1-8A668D2EB756}" type="presOf" srcId="{CBEA3329-0D10-4906-8268-6C17FD600437}" destId="{7E45A820-1C8A-421D-8D01-1A95E72BDB27}" srcOrd="0" destOrd="0" presId="urn:microsoft.com/office/officeart/2008/layout/LinedList"/>
    <dgm:cxn modelId="{0B680C2F-0993-44A8-BD5F-02A9862EF143}" srcId="{BB44C653-AEE5-4AEC-A1AE-CA8283FB446F}" destId="{C4700247-0A6F-4F56-8B83-45E565A64A67}" srcOrd="5" destOrd="0" parTransId="{203E3E1A-023E-4D9F-9470-F0BBDBA9D3DB}" sibTransId="{D45C693E-CDCB-4216-A681-F8A126CC5378}"/>
    <dgm:cxn modelId="{8B12D332-EEDD-4A3D-B14F-CBADB65FA172}" type="presOf" srcId="{CE9ACC9C-A32C-48AB-9972-8B1D0DA53376}" destId="{B7E0052F-0F58-423D-93D8-0D09CB8B7A32}" srcOrd="0" destOrd="0" presId="urn:microsoft.com/office/officeart/2008/layout/LinedList"/>
    <dgm:cxn modelId="{8DF1D241-8AB8-4A38-84CB-B02A3738F2D7}" srcId="{BB44C653-AEE5-4AEC-A1AE-CA8283FB446F}" destId="{15820917-9988-45CB-B645-43752E9D8817}" srcOrd="0" destOrd="0" parTransId="{2275C239-40E6-4378-B6A7-53C6C34CBDD3}" sibTransId="{A6F1E7A6-1172-4CB7-99E1-683AFD954D19}"/>
    <dgm:cxn modelId="{9CF95F42-974F-4962-BF15-D3930F36249F}" srcId="{BB44C653-AEE5-4AEC-A1AE-CA8283FB446F}" destId="{40C4590B-ABD7-45DF-80C0-E2ACBDA18FF4}" srcOrd="6" destOrd="0" parTransId="{70F8D70C-F93F-4B34-8F57-A512E6D9A443}" sibTransId="{50CE4170-7041-49C6-A049-2E454D0E3C1B}"/>
    <dgm:cxn modelId="{0F561263-87C8-4857-861C-C175CBF46A74}" srcId="{BB44C653-AEE5-4AEC-A1AE-CA8283FB446F}" destId="{4DA146A3-08D8-48DD-A61A-03D1CBCEDBD7}" srcOrd="1" destOrd="0" parTransId="{9CDF1D90-B4D7-410A-B355-D328B540FEE8}" sibTransId="{3CA712CA-76FA-4DAA-B24F-6C9C9F80D3C3}"/>
    <dgm:cxn modelId="{DC3E3F55-7937-4FA5-8ACA-D26855D3A755}" srcId="{BB44C653-AEE5-4AEC-A1AE-CA8283FB446F}" destId="{CBEA3329-0D10-4906-8268-6C17FD600437}" srcOrd="7" destOrd="0" parTransId="{05B9D0B5-3350-46B1-8A9B-7EA9C2E83B53}" sibTransId="{AF30A74B-8B79-4017-BD46-3251293BEF68}"/>
    <dgm:cxn modelId="{8CD9349B-F5A7-40D9-9100-8681289F072B}" type="presOf" srcId="{15820917-9988-45CB-B645-43752E9D8817}" destId="{061E0E8B-11BC-4253-BEAE-A1163E7CF0FA}" srcOrd="0" destOrd="0" presId="urn:microsoft.com/office/officeart/2008/layout/LinedList"/>
    <dgm:cxn modelId="{957AB29F-102C-4BC0-8F37-B2BA79DBF266}" type="presOf" srcId="{40C4590B-ABD7-45DF-80C0-E2ACBDA18FF4}" destId="{E6457D90-9045-470F-BDFE-5A7DDEF931C4}" srcOrd="0" destOrd="0" presId="urn:microsoft.com/office/officeart/2008/layout/LinedList"/>
    <dgm:cxn modelId="{14D63FC7-AFF4-4E86-AE24-FBD6C0003839}" type="presOf" srcId="{4DA146A3-08D8-48DD-A61A-03D1CBCEDBD7}" destId="{E4549A43-3959-4095-A389-884F0F12BE29}" srcOrd="0" destOrd="0" presId="urn:microsoft.com/office/officeart/2008/layout/LinedList"/>
    <dgm:cxn modelId="{8F331ECB-22B6-4696-A054-90518B4E399A}" type="presOf" srcId="{6DA4BB9F-77F1-4721-AF6A-85A1F7965769}" destId="{4DF0E89E-1D8D-49E1-ABED-FEA0F2DB5C73}" srcOrd="0" destOrd="0" presId="urn:microsoft.com/office/officeart/2008/layout/LinedList"/>
    <dgm:cxn modelId="{47C7D2DE-8656-4DBE-9E54-2C0C479538A5}" type="presOf" srcId="{C4700247-0A6F-4F56-8B83-45E565A64A67}" destId="{62044D91-9DF5-45F0-981B-20856872B6D7}" srcOrd="0" destOrd="0" presId="urn:microsoft.com/office/officeart/2008/layout/LinedList"/>
    <dgm:cxn modelId="{90A3B2E8-8F97-41BE-ACDC-59D0B502DD45}" type="presOf" srcId="{BB44C653-AEE5-4AEC-A1AE-CA8283FB446F}" destId="{34AF8515-8895-4E2A-A89D-A4356AECCAAA}" srcOrd="0" destOrd="0" presId="urn:microsoft.com/office/officeart/2008/layout/LinedList"/>
    <dgm:cxn modelId="{3C1AF290-DF38-4E50-9258-39F865CFD58B}" type="presParOf" srcId="{34AF8515-8895-4E2A-A89D-A4356AECCAAA}" destId="{1322E7D4-DFE9-468A-AAE0-E63E4FBEB2BF}" srcOrd="0" destOrd="0" presId="urn:microsoft.com/office/officeart/2008/layout/LinedList"/>
    <dgm:cxn modelId="{B647475F-3722-4BE9-AD6D-A26C11131C9E}" type="presParOf" srcId="{34AF8515-8895-4E2A-A89D-A4356AECCAAA}" destId="{DAD55E52-8C67-4026-A960-C9BDF5A29747}" srcOrd="1" destOrd="0" presId="urn:microsoft.com/office/officeart/2008/layout/LinedList"/>
    <dgm:cxn modelId="{973FB49D-517E-4DB6-899A-DF09C3E62AD6}" type="presParOf" srcId="{DAD55E52-8C67-4026-A960-C9BDF5A29747}" destId="{061E0E8B-11BC-4253-BEAE-A1163E7CF0FA}" srcOrd="0" destOrd="0" presId="urn:microsoft.com/office/officeart/2008/layout/LinedList"/>
    <dgm:cxn modelId="{3D626ABB-41E6-4538-A4E5-EB22F6C9F0CE}" type="presParOf" srcId="{DAD55E52-8C67-4026-A960-C9BDF5A29747}" destId="{4A940804-833F-46F6-AEF7-C47784D970EB}" srcOrd="1" destOrd="0" presId="urn:microsoft.com/office/officeart/2008/layout/LinedList"/>
    <dgm:cxn modelId="{65924DFD-825B-4F61-8AC2-6357CA01E405}" type="presParOf" srcId="{34AF8515-8895-4E2A-A89D-A4356AECCAAA}" destId="{F1B522E0-0A4F-4942-8830-74EF297761C6}" srcOrd="2" destOrd="0" presId="urn:microsoft.com/office/officeart/2008/layout/LinedList"/>
    <dgm:cxn modelId="{E2BC2CCD-4F20-4390-ACC0-D6D43506D1CE}" type="presParOf" srcId="{34AF8515-8895-4E2A-A89D-A4356AECCAAA}" destId="{DD120817-5718-4100-85EB-56346A476AB0}" srcOrd="3" destOrd="0" presId="urn:microsoft.com/office/officeart/2008/layout/LinedList"/>
    <dgm:cxn modelId="{50AFCE3B-4F1D-47C9-AC6B-AF0D88DA7DE3}" type="presParOf" srcId="{DD120817-5718-4100-85EB-56346A476AB0}" destId="{E4549A43-3959-4095-A389-884F0F12BE29}" srcOrd="0" destOrd="0" presId="urn:microsoft.com/office/officeart/2008/layout/LinedList"/>
    <dgm:cxn modelId="{D58766D9-B565-4A1E-AC6E-CCB341B61F63}" type="presParOf" srcId="{DD120817-5718-4100-85EB-56346A476AB0}" destId="{6FFD6505-DAD7-4156-9760-512F43D9661E}" srcOrd="1" destOrd="0" presId="urn:microsoft.com/office/officeart/2008/layout/LinedList"/>
    <dgm:cxn modelId="{547056CF-C925-4E13-ACA5-81A5F462C028}" type="presParOf" srcId="{34AF8515-8895-4E2A-A89D-A4356AECCAAA}" destId="{8CE392B2-D2A5-4FD4-A403-E30BFE38A9CC}" srcOrd="4" destOrd="0" presId="urn:microsoft.com/office/officeart/2008/layout/LinedList"/>
    <dgm:cxn modelId="{9A249014-9FC8-41DC-80C5-DB4FA7A90471}" type="presParOf" srcId="{34AF8515-8895-4E2A-A89D-A4356AECCAAA}" destId="{01B0D59C-96D2-4C3E-A21D-7954FA3D1B58}" srcOrd="5" destOrd="0" presId="urn:microsoft.com/office/officeart/2008/layout/LinedList"/>
    <dgm:cxn modelId="{782AB66B-A68A-4485-A3DE-B561D61CF7E8}" type="presParOf" srcId="{01B0D59C-96D2-4C3E-A21D-7954FA3D1B58}" destId="{B7E0052F-0F58-423D-93D8-0D09CB8B7A32}" srcOrd="0" destOrd="0" presId="urn:microsoft.com/office/officeart/2008/layout/LinedList"/>
    <dgm:cxn modelId="{23AD0E1D-DF43-4B9E-99EF-7869BD273636}" type="presParOf" srcId="{01B0D59C-96D2-4C3E-A21D-7954FA3D1B58}" destId="{FFBD77DE-02AB-4E7F-B032-D8880C688F48}" srcOrd="1" destOrd="0" presId="urn:microsoft.com/office/officeart/2008/layout/LinedList"/>
    <dgm:cxn modelId="{88B2C071-0BA7-4317-8E55-B8B96A36D80C}" type="presParOf" srcId="{34AF8515-8895-4E2A-A89D-A4356AECCAAA}" destId="{21CD2ED3-7AAE-4976-AF53-CF769B2F1C7F}" srcOrd="6" destOrd="0" presId="urn:microsoft.com/office/officeart/2008/layout/LinedList"/>
    <dgm:cxn modelId="{2CAF5177-A23B-4712-AACE-B4A3C32B8DDF}" type="presParOf" srcId="{34AF8515-8895-4E2A-A89D-A4356AECCAAA}" destId="{8657BD11-6E9A-4982-8A35-E14B956A2C63}" srcOrd="7" destOrd="0" presId="urn:microsoft.com/office/officeart/2008/layout/LinedList"/>
    <dgm:cxn modelId="{52656D5D-E357-48F1-B111-189D51C27426}" type="presParOf" srcId="{8657BD11-6E9A-4982-8A35-E14B956A2C63}" destId="{2F86E91A-C23C-4992-9FED-E511CE095E80}" srcOrd="0" destOrd="0" presId="urn:microsoft.com/office/officeart/2008/layout/LinedList"/>
    <dgm:cxn modelId="{130C7531-39B9-4E48-A4E6-9BB169921220}" type="presParOf" srcId="{8657BD11-6E9A-4982-8A35-E14B956A2C63}" destId="{8BDF7FC8-062D-4DF9-A450-DACB3AFFBA09}" srcOrd="1" destOrd="0" presId="urn:microsoft.com/office/officeart/2008/layout/LinedList"/>
    <dgm:cxn modelId="{E6C58D41-A7D0-4136-9611-1133ED01D948}" type="presParOf" srcId="{34AF8515-8895-4E2A-A89D-A4356AECCAAA}" destId="{DEE2774A-894A-488C-95E8-338D04E5785E}" srcOrd="8" destOrd="0" presId="urn:microsoft.com/office/officeart/2008/layout/LinedList"/>
    <dgm:cxn modelId="{7932490D-18C3-41C7-8332-5D28D264D085}" type="presParOf" srcId="{34AF8515-8895-4E2A-A89D-A4356AECCAAA}" destId="{2D49AD4C-F392-423C-AC33-F07EB9C31F24}" srcOrd="9" destOrd="0" presId="urn:microsoft.com/office/officeart/2008/layout/LinedList"/>
    <dgm:cxn modelId="{6E3B2C94-032A-43B6-939D-9714F3D797A1}" type="presParOf" srcId="{2D49AD4C-F392-423C-AC33-F07EB9C31F24}" destId="{4DF0E89E-1D8D-49E1-ABED-FEA0F2DB5C73}" srcOrd="0" destOrd="0" presId="urn:microsoft.com/office/officeart/2008/layout/LinedList"/>
    <dgm:cxn modelId="{23A61258-181D-4334-9F24-B9EA89A9BECB}" type="presParOf" srcId="{2D49AD4C-F392-423C-AC33-F07EB9C31F24}" destId="{3806CFAD-442A-4A64-8E6F-BB00587FF65A}" srcOrd="1" destOrd="0" presId="urn:microsoft.com/office/officeart/2008/layout/LinedList"/>
    <dgm:cxn modelId="{EB1C7967-F9E4-4733-8B80-FB7BBB34F49F}" type="presParOf" srcId="{34AF8515-8895-4E2A-A89D-A4356AECCAAA}" destId="{F3D0B622-6CB1-46DC-B5BA-50A6877115A5}" srcOrd="10" destOrd="0" presId="urn:microsoft.com/office/officeart/2008/layout/LinedList"/>
    <dgm:cxn modelId="{395091A3-BF69-4C7D-8462-3382C97BF021}" type="presParOf" srcId="{34AF8515-8895-4E2A-A89D-A4356AECCAAA}" destId="{8F7F82B8-08E5-4DC0-B003-C1F512079163}" srcOrd="11" destOrd="0" presId="urn:microsoft.com/office/officeart/2008/layout/LinedList"/>
    <dgm:cxn modelId="{AA2E46E6-8D52-4605-A6FF-FBE260C3BCB6}" type="presParOf" srcId="{8F7F82B8-08E5-4DC0-B003-C1F512079163}" destId="{62044D91-9DF5-45F0-981B-20856872B6D7}" srcOrd="0" destOrd="0" presId="urn:microsoft.com/office/officeart/2008/layout/LinedList"/>
    <dgm:cxn modelId="{728C953F-6C26-4102-9BE6-C29D8391652C}" type="presParOf" srcId="{8F7F82B8-08E5-4DC0-B003-C1F512079163}" destId="{6FC84EC0-DC40-4839-8C0B-D02B66495560}" srcOrd="1" destOrd="0" presId="urn:microsoft.com/office/officeart/2008/layout/LinedList"/>
    <dgm:cxn modelId="{57029C54-795A-46C4-BCC5-F7662534D3EA}" type="presParOf" srcId="{34AF8515-8895-4E2A-A89D-A4356AECCAAA}" destId="{F1078F7C-0A3A-4B01-BCF1-C769F78D5DD7}" srcOrd="12" destOrd="0" presId="urn:microsoft.com/office/officeart/2008/layout/LinedList"/>
    <dgm:cxn modelId="{D7699CC8-3186-409F-AE57-3194D69C8535}" type="presParOf" srcId="{34AF8515-8895-4E2A-A89D-A4356AECCAAA}" destId="{5E742779-FEA7-40E2-AA37-26C304516214}" srcOrd="13" destOrd="0" presId="urn:microsoft.com/office/officeart/2008/layout/LinedList"/>
    <dgm:cxn modelId="{AC19A392-9083-4CF7-BD7A-EC181C887E24}" type="presParOf" srcId="{5E742779-FEA7-40E2-AA37-26C304516214}" destId="{E6457D90-9045-470F-BDFE-5A7DDEF931C4}" srcOrd="0" destOrd="0" presId="urn:microsoft.com/office/officeart/2008/layout/LinedList"/>
    <dgm:cxn modelId="{7EC25548-CEDF-4201-A74B-7FB8CBCC9BC9}" type="presParOf" srcId="{5E742779-FEA7-40E2-AA37-26C304516214}" destId="{B9D5508B-8A1E-4FD1-98CC-73136E1B1BA6}" srcOrd="1" destOrd="0" presId="urn:microsoft.com/office/officeart/2008/layout/LinedList"/>
    <dgm:cxn modelId="{3C6CA2E2-0C8F-493A-B13D-E87F9237D2F3}" type="presParOf" srcId="{34AF8515-8895-4E2A-A89D-A4356AECCAAA}" destId="{0E2B7F1F-E0CB-47FA-ACD7-3A22D574FA7A}" srcOrd="14" destOrd="0" presId="urn:microsoft.com/office/officeart/2008/layout/LinedList"/>
    <dgm:cxn modelId="{977F60C1-3C79-4924-B4F5-B8DC7A23F159}" type="presParOf" srcId="{34AF8515-8895-4E2A-A89D-A4356AECCAAA}" destId="{D73BFF80-C590-45DE-BD96-61E4B227E306}" srcOrd="15" destOrd="0" presId="urn:microsoft.com/office/officeart/2008/layout/LinedList"/>
    <dgm:cxn modelId="{840324BF-7307-40E8-BAD9-5337828DE8B5}" type="presParOf" srcId="{D73BFF80-C590-45DE-BD96-61E4B227E306}" destId="{7E45A820-1C8A-421D-8D01-1A95E72BDB27}" srcOrd="0" destOrd="0" presId="urn:microsoft.com/office/officeart/2008/layout/LinedList"/>
    <dgm:cxn modelId="{70C0DD22-33DD-48FA-BD8C-AD1585E612DF}" type="presParOf" srcId="{D73BFF80-C590-45DE-BD96-61E4B227E306}" destId="{442B8F92-E27C-4E57-AE02-3EAE2B9DE7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C59A11-AF66-4829-9DA5-97DE27D4150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1128DD6-6800-4204-85DF-1AC9DE3829BD}">
      <dgm:prSet/>
      <dgm:spPr/>
      <dgm:t>
        <a:bodyPr/>
        <a:lstStyle/>
        <a:p>
          <a:r>
            <a:rPr lang="en-US" b="0" i="0" baseline="0" dirty="0"/>
            <a:t>Developing a shared understanding of where the person wants to be, based on their own lived experience and strengths in overcoming adversity</a:t>
          </a:r>
          <a:endParaRPr lang="en-US" dirty="0"/>
        </a:p>
      </dgm:t>
    </dgm:pt>
    <dgm:pt modelId="{B415FE5B-B1B9-4A26-9D54-3E440DCE4858}" type="parTrans" cxnId="{B4A8170A-BF41-441B-9D4F-BD2B668E50CC}">
      <dgm:prSet/>
      <dgm:spPr/>
      <dgm:t>
        <a:bodyPr/>
        <a:lstStyle/>
        <a:p>
          <a:endParaRPr lang="en-US"/>
        </a:p>
      </dgm:t>
    </dgm:pt>
    <dgm:pt modelId="{78009275-2031-46EA-9DB4-B426B775189A}" type="sibTrans" cxnId="{B4A8170A-BF41-441B-9D4F-BD2B668E50CC}">
      <dgm:prSet/>
      <dgm:spPr/>
      <dgm:t>
        <a:bodyPr/>
        <a:lstStyle/>
        <a:p>
          <a:endParaRPr lang="en-US"/>
        </a:p>
      </dgm:t>
    </dgm:pt>
    <dgm:pt modelId="{0D22C49C-EBC7-458C-A2C6-09D4DC66D28B}">
      <dgm:prSet/>
      <dgm:spPr/>
      <dgm:t>
        <a:bodyPr/>
        <a:lstStyle/>
        <a:p>
          <a:r>
            <a:rPr lang="en-US" b="0" i="0" baseline="0" dirty="0"/>
            <a:t>Focusing on their strengths, ‘what works’, protective factors that might offset risks</a:t>
          </a:r>
          <a:endParaRPr lang="en-US" dirty="0"/>
        </a:p>
      </dgm:t>
    </dgm:pt>
    <dgm:pt modelId="{F927ADE4-4154-44DA-B56F-6C20C77ADC7A}" type="parTrans" cxnId="{D1A9A0AD-A1D3-4FE7-867E-C86E05871281}">
      <dgm:prSet/>
      <dgm:spPr/>
      <dgm:t>
        <a:bodyPr/>
        <a:lstStyle/>
        <a:p>
          <a:endParaRPr lang="en-US"/>
        </a:p>
      </dgm:t>
    </dgm:pt>
    <dgm:pt modelId="{4F796545-94BF-4949-BE05-246171F4889A}" type="sibTrans" cxnId="{D1A9A0AD-A1D3-4FE7-867E-C86E05871281}">
      <dgm:prSet/>
      <dgm:spPr/>
      <dgm:t>
        <a:bodyPr/>
        <a:lstStyle/>
        <a:p>
          <a:endParaRPr lang="en-US"/>
        </a:p>
      </dgm:t>
    </dgm:pt>
    <dgm:pt modelId="{F3E718DF-3257-4C6B-9E54-3BDBC04AFA80}">
      <dgm:prSet/>
      <dgm:spPr/>
      <dgm:t>
        <a:bodyPr/>
        <a:lstStyle/>
        <a:p>
          <a:r>
            <a:rPr lang="en-US" b="0" i="0" baseline="0" dirty="0"/>
            <a:t>identifying what a good outcome might look like from the person’s point of view (how they define wellbeing and what would promote this)</a:t>
          </a:r>
          <a:endParaRPr lang="en-US" dirty="0"/>
        </a:p>
      </dgm:t>
    </dgm:pt>
    <dgm:pt modelId="{83BAADDC-CA90-4FEC-B1FF-A84BB645252B}" type="parTrans" cxnId="{CE14B389-00D2-4756-A0C0-4B1CA53A0D18}">
      <dgm:prSet/>
      <dgm:spPr/>
      <dgm:t>
        <a:bodyPr/>
        <a:lstStyle/>
        <a:p>
          <a:endParaRPr lang="en-US"/>
        </a:p>
      </dgm:t>
    </dgm:pt>
    <dgm:pt modelId="{099B59F4-BA82-47FA-9762-6E172133A649}" type="sibTrans" cxnId="{CE14B389-00D2-4756-A0C0-4B1CA53A0D18}">
      <dgm:prSet/>
      <dgm:spPr/>
      <dgm:t>
        <a:bodyPr/>
        <a:lstStyle/>
        <a:p>
          <a:endParaRPr lang="en-US"/>
        </a:p>
      </dgm:t>
    </dgm:pt>
    <dgm:pt modelId="{55A9F347-7D66-495E-A0B5-24CD528D5DCA}">
      <dgm:prSet/>
      <dgm:spPr/>
      <dgm:t>
        <a:bodyPr/>
        <a:lstStyle/>
        <a:p>
          <a:r>
            <a:rPr lang="en-US" b="0" i="0" baseline="0"/>
            <a:t>Ensuring people have as much control and choice as possible, accessible information, know their options </a:t>
          </a:r>
          <a:endParaRPr lang="en-US"/>
        </a:p>
      </dgm:t>
    </dgm:pt>
    <dgm:pt modelId="{A08E36C6-67A7-4BE0-9601-126C48AF8BE3}" type="parTrans" cxnId="{71348891-4EE9-40A9-A0D2-40DE74224E24}">
      <dgm:prSet/>
      <dgm:spPr/>
      <dgm:t>
        <a:bodyPr/>
        <a:lstStyle/>
        <a:p>
          <a:endParaRPr lang="en-US"/>
        </a:p>
      </dgm:t>
    </dgm:pt>
    <dgm:pt modelId="{13A09093-CE58-47FE-9397-4B8B99B39874}" type="sibTrans" cxnId="{71348891-4EE9-40A9-A0D2-40DE74224E24}">
      <dgm:prSet/>
      <dgm:spPr/>
      <dgm:t>
        <a:bodyPr/>
        <a:lstStyle/>
        <a:p>
          <a:endParaRPr lang="en-US"/>
        </a:p>
      </dgm:t>
    </dgm:pt>
    <dgm:pt modelId="{C926C8FE-B67B-462A-96EC-2E9904993342}">
      <dgm:prSet/>
      <dgm:spPr/>
      <dgm:t>
        <a:bodyPr/>
        <a:lstStyle/>
        <a:p>
          <a:r>
            <a:rPr lang="en-US" b="0" i="0" baseline="0"/>
            <a:t>Ensuring the pace, meetings and protection plans are guided by their needs and circumstances. </a:t>
          </a:r>
          <a:endParaRPr lang="en-US"/>
        </a:p>
      </dgm:t>
    </dgm:pt>
    <dgm:pt modelId="{A8A90FD8-6B5B-4666-8DD7-9C778FF2C096}" type="parTrans" cxnId="{AEB29B93-ED48-4E90-9024-9427586EC128}">
      <dgm:prSet/>
      <dgm:spPr/>
      <dgm:t>
        <a:bodyPr/>
        <a:lstStyle/>
        <a:p>
          <a:endParaRPr lang="en-US"/>
        </a:p>
      </dgm:t>
    </dgm:pt>
    <dgm:pt modelId="{BA10A95D-2274-484A-AAF0-252695B62BF0}" type="sibTrans" cxnId="{AEB29B93-ED48-4E90-9024-9427586EC128}">
      <dgm:prSet/>
      <dgm:spPr/>
      <dgm:t>
        <a:bodyPr/>
        <a:lstStyle/>
        <a:p>
          <a:endParaRPr lang="en-US"/>
        </a:p>
      </dgm:t>
    </dgm:pt>
    <dgm:pt modelId="{1C24C6F0-2AB6-4569-B3DF-0DC9DBD15114}">
      <dgm:prSet/>
      <dgm:spPr/>
      <dgm:t>
        <a:bodyPr/>
        <a:lstStyle/>
        <a:p>
          <a:r>
            <a:rPr lang="en-US" b="0" i="0" baseline="0"/>
            <a:t>Appropriate advocacy to ensure this and that their rights are protected, and they are supported to participate in the safeguarding process </a:t>
          </a:r>
          <a:endParaRPr lang="en-US"/>
        </a:p>
      </dgm:t>
    </dgm:pt>
    <dgm:pt modelId="{6691FCCE-A48E-44A8-A52C-0736CAFD47A0}" type="parTrans" cxnId="{419C2653-8F1F-4D78-8D9E-E3AE0B8AB552}">
      <dgm:prSet/>
      <dgm:spPr/>
      <dgm:t>
        <a:bodyPr/>
        <a:lstStyle/>
        <a:p>
          <a:endParaRPr lang="en-US"/>
        </a:p>
      </dgm:t>
    </dgm:pt>
    <dgm:pt modelId="{74D5BA50-28BC-4A53-B180-2DCB1FE25587}" type="sibTrans" cxnId="{419C2653-8F1F-4D78-8D9E-E3AE0B8AB552}">
      <dgm:prSet/>
      <dgm:spPr/>
      <dgm:t>
        <a:bodyPr/>
        <a:lstStyle/>
        <a:p>
          <a:endParaRPr lang="en-US"/>
        </a:p>
      </dgm:t>
    </dgm:pt>
    <dgm:pt modelId="{5167034F-FE2A-43AD-A293-66E17ECAA844}">
      <dgm:prSet/>
      <dgm:spPr/>
      <dgm:t>
        <a:bodyPr/>
        <a:lstStyle/>
        <a:p>
          <a:r>
            <a:rPr lang="en-US" b="0" i="0" baseline="0" dirty="0"/>
            <a:t>Person-</a:t>
          </a:r>
          <a:r>
            <a:rPr lang="en-US" b="0" i="0" baseline="0" dirty="0" err="1"/>
            <a:t>centred</a:t>
          </a:r>
          <a:r>
            <a:rPr lang="en-US" b="0" i="0" baseline="0" dirty="0"/>
            <a:t> approached to working with risk and positive risk enablement</a:t>
          </a:r>
          <a:endParaRPr lang="en-US" dirty="0"/>
        </a:p>
      </dgm:t>
    </dgm:pt>
    <dgm:pt modelId="{32F452A7-6E7B-43F7-BB48-79FFC05F523F}" type="parTrans" cxnId="{942E667A-F39D-49BA-8BB8-73498E0BBAF5}">
      <dgm:prSet/>
      <dgm:spPr/>
      <dgm:t>
        <a:bodyPr/>
        <a:lstStyle/>
        <a:p>
          <a:endParaRPr lang="en-US"/>
        </a:p>
      </dgm:t>
    </dgm:pt>
    <dgm:pt modelId="{22BAC586-1C62-4870-9B96-A9448DEF9D3E}" type="sibTrans" cxnId="{942E667A-F39D-49BA-8BB8-73498E0BBAF5}">
      <dgm:prSet/>
      <dgm:spPr/>
      <dgm:t>
        <a:bodyPr/>
        <a:lstStyle/>
        <a:p>
          <a:endParaRPr lang="en-US"/>
        </a:p>
      </dgm:t>
    </dgm:pt>
    <dgm:pt modelId="{B13A45B4-25F4-4865-B310-15D91680F5AA}">
      <dgm:prSet/>
      <dgm:spPr/>
      <dgm:t>
        <a:bodyPr/>
        <a:lstStyle/>
        <a:p>
          <a:r>
            <a:rPr lang="en-US" b="1" i="0" baseline="0" dirty="0"/>
            <a:t>Making Safeguarding Personal </a:t>
          </a:r>
          <a:endParaRPr lang="en-US" dirty="0"/>
        </a:p>
      </dgm:t>
    </dgm:pt>
    <dgm:pt modelId="{3661E772-10FA-4A46-93DE-B76B2DA55FF7}" type="sibTrans" cxnId="{B83CA39E-D5A0-486C-81F3-A89A9572FC3C}">
      <dgm:prSet/>
      <dgm:spPr/>
      <dgm:t>
        <a:bodyPr/>
        <a:lstStyle/>
        <a:p>
          <a:endParaRPr lang="en-US"/>
        </a:p>
      </dgm:t>
    </dgm:pt>
    <dgm:pt modelId="{1921D287-B0E9-4803-9658-3EFED3A32F28}" type="parTrans" cxnId="{B83CA39E-D5A0-486C-81F3-A89A9572FC3C}">
      <dgm:prSet/>
      <dgm:spPr/>
      <dgm:t>
        <a:bodyPr/>
        <a:lstStyle/>
        <a:p>
          <a:endParaRPr lang="en-US"/>
        </a:p>
      </dgm:t>
    </dgm:pt>
    <dgm:pt modelId="{4C9611F3-0AA9-4B5F-A42C-A5C8798B4B7A}">
      <dgm:prSet/>
      <dgm:spPr/>
      <dgm:t>
        <a:bodyPr/>
        <a:lstStyle/>
        <a:p>
          <a:endParaRPr lang="en-US" dirty="0"/>
        </a:p>
      </dgm:t>
    </dgm:pt>
    <dgm:pt modelId="{61BE1FDA-655D-49EC-A6C7-D498CA57D691}" type="parTrans" cxnId="{1D7D761C-BFB3-4262-96D5-F98EE893CECB}">
      <dgm:prSet/>
      <dgm:spPr/>
      <dgm:t>
        <a:bodyPr/>
        <a:lstStyle/>
        <a:p>
          <a:endParaRPr lang="en-GB"/>
        </a:p>
      </dgm:t>
    </dgm:pt>
    <dgm:pt modelId="{EB065CFC-1E93-4C11-BB8E-CE68FB17F9E3}" type="sibTrans" cxnId="{1D7D761C-BFB3-4262-96D5-F98EE893CECB}">
      <dgm:prSet/>
      <dgm:spPr/>
      <dgm:t>
        <a:bodyPr/>
        <a:lstStyle/>
        <a:p>
          <a:endParaRPr lang="en-GB"/>
        </a:p>
      </dgm:t>
    </dgm:pt>
    <dgm:pt modelId="{1A01DE50-4055-4345-A63F-491EE92A2EFA}" type="pres">
      <dgm:prSet presAssocID="{6BC59A11-AF66-4829-9DA5-97DE27D4150A}" presName="linear" presStyleCnt="0">
        <dgm:presLayoutVars>
          <dgm:animLvl val="lvl"/>
          <dgm:resizeHandles val="exact"/>
        </dgm:presLayoutVars>
      </dgm:prSet>
      <dgm:spPr/>
    </dgm:pt>
    <dgm:pt modelId="{FB8E3800-5DF4-4D5E-938B-8777C1BE65F2}" type="pres">
      <dgm:prSet presAssocID="{B13A45B4-25F4-4865-B310-15D91680F5AA}" presName="parentText" presStyleLbl="node1" presStyleIdx="0" presStyleCnt="1">
        <dgm:presLayoutVars>
          <dgm:chMax val="0"/>
          <dgm:bulletEnabled val="1"/>
        </dgm:presLayoutVars>
      </dgm:prSet>
      <dgm:spPr/>
    </dgm:pt>
    <dgm:pt modelId="{A78088FF-8A9A-4598-AD13-4879DE20040A}" type="pres">
      <dgm:prSet presAssocID="{B13A45B4-25F4-4865-B310-15D91680F5AA}" presName="childText" presStyleLbl="revTx" presStyleIdx="0" presStyleCnt="1">
        <dgm:presLayoutVars>
          <dgm:bulletEnabled val="1"/>
        </dgm:presLayoutVars>
      </dgm:prSet>
      <dgm:spPr/>
    </dgm:pt>
  </dgm:ptLst>
  <dgm:cxnLst>
    <dgm:cxn modelId="{B4A8170A-BF41-441B-9D4F-BD2B668E50CC}" srcId="{B13A45B4-25F4-4865-B310-15D91680F5AA}" destId="{81128DD6-6800-4204-85DF-1AC9DE3829BD}" srcOrd="1" destOrd="0" parTransId="{B415FE5B-B1B9-4A26-9D54-3E440DCE4858}" sibTransId="{78009275-2031-46EA-9DB4-B426B775189A}"/>
    <dgm:cxn modelId="{34D1D01B-AE24-4208-8BC9-FE66719DC859}" type="presOf" srcId="{1C24C6F0-2AB6-4569-B3DF-0DC9DBD15114}" destId="{A78088FF-8A9A-4598-AD13-4879DE20040A}" srcOrd="0" destOrd="6" presId="urn:microsoft.com/office/officeart/2005/8/layout/vList2"/>
    <dgm:cxn modelId="{1D7D761C-BFB3-4262-96D5-F98EE893CECB}" srcId="{B13A45B4-25F4-4865-B310-15D91680F5AA}" destId="{4C9611F3-0AA9-4B5F-A42C-A5C8798B4B7A}" srcOrd="0" destOrd="0" parTransId="{61BE1FDA-655D-49EC-A6C7-D498CA57D691}" sibTransId="{EB065CFC-1E93-4C11-BB8E-CE68FB17F9E3}"/>
    <dgm:cxn modelId="{DFBDA01D-6FB5-46C6-A511-3A678E091AA8}" type="presOf" srcId="{F3E718DF-3257-4C6B-9E54-3BDBC04AFA80}" destId="{A78088FF-8A9A-4598-AD13-4879DE20040A}" srcOrd="0" destOrd="3" presId="urn:microsoft.com/office/officeart/2005/8/layout/vList2"/>
    <dgm:cxn modelId="{EE1AFD4B-E31A-4266-8252-4A2DECD36B00}" type="presOf" srcId="{0D22C49C-EBC7-458C-A2C6-09D4DC66D28B}" destId="{A78088FF-8A9A-4598-AD13-4879DE20040A}" srcOrd="0" destOrd="2" presId="urn:microsoft.com/office/officeart/2005/8/layout/vList2"/>
    <dgm:cxn modelId="{99BCD56D-2A1F-4B2B-8804-99FF22688071}" type="presOf" srcId="{5167034F-FE2A-43AD-A293-66E17ECAA844}" destId="{A78088FF-8A9A-4598-AD13-4879DE20040A}" srcOrd="0" destOrd="7" presId="urn:microsoft.com/office/officeart/2005/8/layout/vList2"/>
    <dgm:cxn modelId="{419C2653-8F1F-4D78-8D9E-E3AE0B8AB552}" srcId="{B13A45B4-25F4-4865-B310-15D91680F5AA}" destId="{1C24C6F0-2AB6-4569-B3DF-0DC9DBD15114}" srcOrd="6" destOrd="0" parTransId="{6691FCCE-A48E-44A8-A52C-0736CAFD47A0}" sibTransId="{74D5BA50-28BC-4A53-B180-2DCB1FE25587}"/>
    <dgm:cxn modelId="{8158CE73-4E82-43E7-B9F7-5A45EBF45CAB}" type="presOf" srcId="{55A9F347-7D66-495E-A0B5-24CD528D5DCA}" destId="{A78088FF-8A9A-4598-AD13-4879DE20040A}" srcOrd="0" destOrd="4" presId="urn:microsoft.com/office/officeart/2005/8/layout/vList2"/>
    <dgm:cxn modelId="{942E667A-F39D-49BA-8BB8-73498E0BBAF5}" srcId="{B13A45B4-25F4-4865-B310-15D91680F5AA}" destId="{5167034F-FE2A-43AD-A293-66E17ECAA844}" srcOrd="7" destOrd="0" parTransId="{32F452A7-6E7B-43F7-BB48-79FFC05F523F}" sibTransId="{22BAC586-1C62-4870-9B96-A9448DEF9D3E}"/>
    <dgm:cxn modelId="{CE14B389-00D2-4756-A0C0-4B1CA53A0D18}" srcId="{B13A45B4-25F4-4865-B310-15D91680F5AA}" destId="{F3E718DF-3257-4C6B-9E54-3BDBC04AFA80}" srcOrd="3" destOrd="0" parTransId="{83BAADDC-CA90-4FEC-B1FF-A84BB645252B}" sibTransId="{099B59F4-BA82-47FA-9762-6E172133A649}"/>
    <dgm:cxn modelId="{0968F08D-8DB2-4ECC-AE45-CF6EA24444EB}" type="presOf" srcId="{C926C8FE-B67B-462A-96EC-2E9904993342}" destId="{A78088FF-8A9A-4598-AD13-4879DE20040A}" srcOrd="0" destOrd="5" presId="urn:microsoft.com/office/officeart/2005/8/layout/vList2"/>
    <dgm:cxn modelId="{324BCD90-45BC-4DC1-A41A-232419F06995}" type="presOf" srcId="{6BC59A11-AF66-4829-9DA5-97DE27D4150A}" destId="{1A01DE50-4055-4345-A63F-491EE92A2EFA}" srcOrd="0" destOrd="0" presId="urn:microsoft.com/office/officeart/2005/8/layout/vList2"/>
    <dgm:cxn modelId="{71348891-4EE9-40A9-A0D2-40DE74224E24}" srcId="{B13A45B4-25F4-4865-B310-15D91680F5AA}" destId="{55A9F347-7D66-495E-A0B5-24CD528D5DCA}" srcOrd="4" destOrd="0" parTransId="{A08E36C6-67A7-4BE0-9601-126C48AF8BE3}" sibTransId="{13A09093-CE58-47FE-9397-4B8B99B39874}"/>
    <dgm:cxn modelId="{AEB29B93-ED48-4E90-9024-9427586EC128}" srcId="{B13A45B4-25F4-4865-B310-15D91680F5AA}" destId="{C926C8FE-B67B-462A-96EC-2E9904993342}" srcOrd="5" destOrd="0" parTransId="{A8A90FD8-6B5B-4666-8DD7-9C778FF2C096}" sibTransId="{BA10A95D-2274-484A-AAF0-252695B62BF0}"/>
    <dgm:cxn modelId="{B83CA39E-D5A0-486C-81F3-A89A9572FC3C}" srcId="{6BC59A11-AF66-4829-9DA5-97DE27D4150A}" destId="{B13A45B4-25F4-4865-B310-15D91680F5AA}" srcOrd="0" destOrd="0" parTransId="{1921D287-B0E9-4803-9658-3EFED3A32F28}" sibTransId="{3661E772-10FA-4A46-93DE-B76B2DA55FF7}"/>
    <dgm:cxn modelId="{60316EAA-F284-48B0-8C32-7A307C55E3C6}" type="presOf" srcId="{B13A45B4-25F4-4865-B310-15D91680F5AA}" destId="{FB8E3800-5DF4-4D5E-938B-8777C1BE65F2}" srcOrd="0" destOrd="0" presId="urn:microsoft.com/office/officeart/2005/8/layout/vList2"/>
    <dgm:cxn modelId="{D1A9A0AD-A1D3-4FE7-867E-C86E05871281}" srcId="{B13A45B4-25F4-4865-B310-15D91680F5AA}" destId="{0D22C49C-EBC7-458C-A2C6-09D4DC66D28B}" srcOrd="2" destOrd="0" parTransId="{F927ADE4-4154-44DA-B56F-6C20C77ADC7A}" sibTransId="{4F796545-94BF-4949-BE05-246171F4889A}"/>
    <dgm:cxn modelId="{86CD07B5-2906-4960-AABB-D9B3BF6A2DD5}" type="presOf" srcId="{4C9611F3-0AA9-4B5F-A42C-A5C8798B4B7A}" destId="{A78088FF-8A9A-4598-AD13-4879DE20040A}" srcOrd="0" destOrd="0" presId="urn:microsoft.com/office/officeart/2005/8/layout/vList2"/>
    <dgm:cxn modelId="{47C8ECC5-E4B5-4D20-9872-046FC765D2E7}" type="presOf" srcId="{81128DD6-6800-4204-85DF-1AC9DE3829BD}" destId="{A78088FF-8A9A-4598-AD13-4879DE20040A}" srcOrd="0" destOrd="1" presId="urn:microsoft.com/office/officeart/2005/8/layout/vList2"/>
    <dgm:cxn modelId="{829E609B-DF7B-42F1-BD5A-9B110008538B}" type="presParOf" srcId="{1A01DE50-4055-4345-A63F-491EE92A2EFA}" destId="{FB8E3800-5DF4-4D5E-938B-8777C1BE65F2}" srcOrd="0" destOrd="0" presId="urn:microsoft.com/office/officeart/2005/8/layout/vList2"/>
    <dgm:cxn modelId="{F7CCF3ED-A540-4811-B0B1-3806916A6D09}" type="presParOf" srcId="{1A01DE50-4055-4345-A63F-491EE92A2EFA}" destId="{A78088FF-8A9A-4598-AD13-4879DE20040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3B30F8-7ABB-4605-BD1B-C3F2F9B7B28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6C5C106-B5CD-4282-82D9-8712C50F2F7B}">
      <dgm:prSet custT="1"/>
      <dgm:spPr/>
      <dgm:t>
        <a:bodyPr/>
        <a:lstStyle/>
        <a:p>
          <a:r>
            <a:rPr lang="en-GB" sz="4800" dirty="0"/>
            <a:t>Practice tools</a:t>
          </a:r>
          <a:endParaRPr lang="en-US" sz="4800" dirty="0"/>
        </a:p>
      </dgm:t>
    </dgm:pt>
    <dgm:pt modelId="{04831EDD-525B-4CA0-BE45-EF563A69E5C9}" type="parTrans" cxnId="{D666071F-50FE-4CF3-A81F-76D16BB22CD1}">
      <dgm:prSet/>
      <dgm:spPr/>
      <dgm:t>
        <a:bodyPr/>
        <a:lstStyle/>
        <a:p>
          <a:endParaRPr lang="en-US"/>
        </a:p>
      </dgm:t>
    </dgm:pt>
    <dgm:pt modelId="{AC969DF1-3E70-4D10-B1E9-C9D2B89FDEAD}" type="sibTrans" cxnId="{D666071F-50FE-4CF3-A81F-76D16BB22CD1}">
      <dgm:prSet/>
      <dgm:spPr/>
      <dgm:t>
        <a:bodyPr/>
        <a:lstStyle/>
        <a:p>
          <a:endParaRPr lang="en-US"/>
        </a:p>
      </dgm:t>
    </dgm:pt>
    <dgm:pt modelId="{E83B2E36-3970-4EEB-8E79-E75FFCB5FC7D}">
      <dgm:prSet custT="1"/>
      <dgm:spPr/>
      <dgm:t>
        <a:bodyPr/>
        <a:lstStyle/>
        <a:p>
          <a:pPr>
            <a:spcBef>
              <a:spcPts val="600"/>
            </a:spcBef>
          </a:pPr>
          <a:r>
            <a:rPr lang="en-GB" sz="3200" dirty="0"/>
            <a:t>Quizzes – how overwhelmed by clutter are you? </a:t>
          </a:r>
          <a:endParaRPr lang="en-US" sz="3200" dirty="0"/>
        </a:p>
      </dgm:t>
    </dgm:pt>
    <dgm:pt modelId="{EE33451D-3533-4E59-B6FD-113EF6FE6E4A}" type="parTrans" cxnId="{AE600F2E-5D80-4472-9F87-C235586F7CA8}">
      <dgm:prSet/>
      <dgm:spPr/>
      <dgm:t>
        <a:bodyPr/>
        <a:lstStyle/>
        <a:p>
          <a:endParaRPr lang="en-US"/>
        </a:p>
      </dgm:t>
    </dgm:pt>
    <dgm:pt modelId="{5D98E961-3A2A-461E-806F-54EB8A840A97}" type="sibTrans" cxnId="{AE600F2E-5D80-4472-9F87-C235586F7CA8}">
      <dgm:prSet/>
      <dgm:spPr/>
      <dgm:t>
        <a:bodyPr/>
        <a:lstStyle/>
        <a:p>
          <a:endParaRPr lang="en-US"/>
        </a:p>
      </dgm:t>
    </dgm:pt>
    <dgm:pt modelId="{860B1C0D-D0D4-458D-9087-E6C0EFDCCD17}">
      <dgm:prSet custT="1"/>
      <dgm:spPr/>
      <dgm:t>
        <a:bodyPr/>
        <a:lstStyle/>
        <a:p>
          <a:pPr>
            <a:spcBef>
              <a:spcPts val="600"/>
            </a:spcBef>
          </a:pPr>
          <a:r>
            <a:rPr lang="en-GB" sz="3200" dirty="0"/>
            <a:t>Talking points – books, films, art that open up the discussion</a:t>
          </a:r>
          <a:endParaRPr lang="en-US" sz="3200" dirty="0"/>
        </a:p>
      </dgm:t>
    </dgm:pt>
    <dgm:pt modelId="{B4B0CBC5-65CD-45C8-AEEB-C6E4CA1D6C88}" type="parTrans" cxnId="{D4014F02-6975-4E74-AC66-31CB8799E936}">
      <dgm:prSet/>
      <dgm:spPr/>
      <dgm:t>
        <a:bodyPr/>
        <a:lstStyle/>
        <a:p>
          <a:endParaRPr lang="en-US"/>
        </a:p>
      </dgm:t>
    </dgm:pt>
    <dgm:pt modelId="{DDA49A12-8F0A-48E4-B205-8001EB8D7EB9}" type="sibTrans" cxnId="{D4014F02-6975-4E74-AC66-31CB8799E936}">
      <dgm:prSet/>
      <dgm:spPr/>
      <dgm:t>
        <a:bodyPr/>
        <a:lstStyle/>
        <a:p>
          <a:endParaRPr lang="en-US"/>
        </a:p>
      </dgm:t>
    </dgm:pt>
    <dgm:pt modelId="{6D321A78-C0C2-4C8D-901C-4C1B3F299236}">
      <dgm:prSet custT="1"/>
      <dgm:spPr/>
      <dgm:t>
        <a:bodyPr/>
        <a:lstStyle/>
        <a:p>
          <a:pPr>
            <a:spcBef>
              <a:spcPts val="600"/>
            </a:spcBef>
          </a:pPr>
          <a:r>
            <a:rPr lang="en-GB" sz="3200" dirty="0"/>
            <a:t>Photographs – which can chart progression </a:t>
          </a:r>
          <a:endParaRPr lang="en-US" sz="3200" dirty="0"/>
        </a:p>
      </dgm:t>
    </dgm:pt>
    <dgm:pt modelId="{CD1712FF-DA31-44AA-BF3D-0E6F920B1FEA}" type="parTrans" cxnId="{C418AE08-E705-4829-81DE-AD2B44F33EC1}">
      <dgm:prSet/>
      <dgm:spPr/>
      <dgm:t>
        <a:bodyPr/>
        <a:lstStyle/>
        <a:p>
          <a:endParaRPr lang="en-US"/>
        </a:p>
      </dgm:t>
    </dgm:pt>
    <dgm:pt modelId="{6A0003BA-EBFC-4F42-A27C-41A6DF567448}" type="sibTrans" cxnId="{C418AE08-E705-4829-81DE-AD2B44F33EC1}">
      <dgm:prSet/>
      <dgm:spPr/>
      <dgm:t>
        <a:bodyPr/>
        <a:lstStyle/>
        <a:p>
          <a:endParaRPr lang="en-US"/>
        </a:p>
      </dgm:t>
    </dgm:pt>
    <dgm:pt modelId="{38E7F1C4-868C-4206-ADB7-F1E4969FF214}">
      <dgm:prSet custT="1"/>
      <dgm:spPr/>
      <dgm:t>
        <a:bodyPr/>
        <a:lstStyle/>
        <a:p>
          <a:pPr>
            <a:spcBef>
              <a:spcPts val="600"/>
            </a:spcBef>
          </a:pPr>
          <a:r>
            <a:rPr lang="en-GB" sz="3200" dirty="0"/>
            <a:t>Clutterer’s Anonymous quiz</a:t>
          </a:r>
          <a:endParaRPr lang="en-US" sz="3200" dirty="0"/>
        </a:p>
      </dgm:t>
    </dgm:pt>
    <dgm:pt modelId="{5DFD0BF2-FB9E-4E46-A4D9-29D792BB7090}" type="parTrans" cxnId="{115A51A6-51B0-476C-971C-1B6587CE89D8}">
      <dgm:prSet/>
      <dgm:spPr/>
      <dgm:t>
        <a:bodyPr/>
        <a:lstStyle/>
        <a:p>
          <a:endParaRPr lang="en-GB"/>
        </a:p>
      </dgm:t>
    </dgm:pt>
    <dgm:pt modelId="{3AF52BC7-2861-4D8C-BC99-6C970D8385C6}" type="sibTrans" cxnId="{115A51A6-51B0-476C-971C-1B6587CE89D8}">
      <dgm:prSet/>
      <dgm:spPr/>
      <dgm:t>
        <a:bodyPr/>
        <a:lstStyle/>
        <a:p>
          <a:endParaRPr lang="en-GB"/>
        </a:p>
      </dgm:t>
    </dgm:pt>
    <dgm:pt modelId="{5279273A-84C4-4B45-8AA1-073BB0315EB6}" type="pres">
      <dgm:prSet presAssocID="{B33B30F8-7ABB-4605-BD1B-C3F2F9B7B281}" presName="linear" presStyleCnt="0">
        <dgm:presLayoutVars>
          <dgm:animLvl val="lvl"/>
          <dgm:resizeHandles val="exact"/>
        </dgm:presLayoutVars>
      </dgm:prSet>
      <dgm:spPr/>
    </dgm:pt>
    <dgm:pt modelId="{1555D3EA-8699-49CD-9B7D-915CE159E6A1}" type="pres">
      <dgm:prSet presAssocID="{06C5C106-B5CD-4282-82D9-8712C50F2F7B}" presName="parentText" presStyleLbl="node1" presStyleIdx="0" presStyleCnt="1">
        <dgm:presLayoutVars>
          <dgm:chMax val="0"/>
          <dgm:bulletEnabled val="1"/>
        </dgm:presLayoutVars>
      </dgm:prSet>
      <dgm:spPr/>
    </dgm:pt>
    <dgm:pt modelId="{174A6821-9B1B-4006-AD81-1C26D3B4FB7A}" type="pres">
      <dgm:prSet presAssocID="{06C5C106-B5CD-4282-82D9-8712C50F2F7B}" presName="childText" presStyleLbl="revTx" presStyleIdx="0" presStyleCnt="1">
        <dgm:presLayoutVars>
          <dgm:bulletEnabled val="1"/>
        </dgm:presLayoutVars>
      </dgm:prSet>
      <dgm:spPr/>
    </dgm:pt>
  </dgm:ptLst>
  <dgm:cxnLst>
    <dgm:cxn modelId="{D4014F02-6975-4E74-AC66-31CB8799E936}" srcId="{06C5C106-B5CD-4282-82D9-8712C50F2F7B}" destId="{860B1C0D-D0D4-458D-9087-E6C0EFDCCD17}" srcOrd="2" destOrd="0" parTransId="{B4B0CBC5-65CD-45C8-AEEB-C6E4CA1D6C88}" sibTransId="{DDA49A12-8F0A-48E4-B205-8001EB8D7EB9}"/>
    <dgm:cxn modelId="{C418AE08-E705-4829-81DE-AD2B44F33EC1}" srcId="{06C5C106-B5CD-4282-82D9-8712C50F2F7B}" destId="{6D321A78-C0C2-4C8D-901C-4C1B3F299236}" srcOrd="3" destOrd="0" parTransId="{CD1712FF-DA31-44AA-BF3D-0E6F920B1FEA}" sibTransId="{6A0003BA-EBFC-4F42-A27C-41A6DF567448}"/>
    <dgm:cxn modelId="{D666071F-50FE-4CF3-A81F-76D16BB22CD1}" srcId="{B33B30F8-7ABB-4605-BD1B-C3F2F9B7B281}" destId="{06C5C106-B5CD-4282-82D9-8712C50F2F7B}" srcOrd="0" destOrd="0" parTransId="{04831EDD-525B-4CA0-BE45-EF563A69E5C9}" sibTransId="{AC969DF1-3E70-4D10-B1E9-C9D2B89FDEAD}"/>
    <dgm:cxn modelId="{AE600F2E-5D80-4472-9F87-C235586F7CA8}" srcId="{06C5C106-B5CD-4282-82D9-8712C50F2F7B}" destId="{E83B2E36-3970-4EEB-8E79-E75FFCB5FC7D}" srcOrd="0" destOrd="0" parTransId="{EE33451D-3533-4E59-B6FD-113EF6FE6E4A}" sibTransId="{5D98E961-3A2A-461E-806F-54EB8A840A97}"/>
    <dgm:cxn modelId="{87A54E8C-A93C-4779-9B08-1D4F53A89DCB}" type="presOf" srcId="{E83B2E36-3970-4EEB-8E79-E75FFCB5FC7D}" destId="{174A6821-9B1B-4006-AD81-1C26D3B4FB7A}" srcOrd="0" destOrd="0" presId="urn:microsoft.com/office/officeart/2005/8/layout/vList2"/>
    <dgm:cxn modelId="{80D21299-4E53-4F1A-BC1C-1F8BD8A4BB07}" type="presOf" srcId="{860B1C0D-D0D4-458D-9087-E6C0EFDCCD17}" destId="{174A6821-9B1B-4006-AD81-1C26D3B4FB7A}" srcOrd="0" destOrd="2" presId="urn:microsoft.com/office/officeart/2005/8/layout/vList2"/>
    <dgm:cxn modelId="{115A51A6-51B0-476C-971C-1B6587CE89D8}" srcId="{06C5C106-B5CD-4282-82D9-8712C50F2F7B}" destId="{38E7F1C4-868C-4206-ADB7-F1E4969FF214}" srcOrd="1" destOrd="0" parTransId="{5DFD0BF2-FB9E-4E46-A4D9-29D792BB7090}" sibTransId="{3AF52BC7-2861-4D8C-BC99-6C970D8385C6}"/>
    <dgm:cxn modelId="{DAAFC8B1-4DBA-4339-9600-A70D250BB56E}" type="presOf" srcId="{38E7F1C4-868C-4206-ADB7-F1E4969FF214}" destId="{174A6821-9B1B-4006-AD81-1C26D3B4FB7A}" srcOrd="0" destOrd="1" presId="urn:microsoft.com/office/officeart/2005/8/layout/vList2"/>
    <dgm:cxn modelId="{1A560EB2-11DF-49AC-9682-F384FB7839AA}" type="presOf" srcId="{06C5C106-B5CD-4282-82D9-8712C50F2F7B}" destId="{1555D3EA-8699-49CD-9B7D-915CE159E6A1}" srcOrd="0" destOrd="0" presId="urn:microsoft.com/office/officeart/2005/8/layout/vList2"/>
    <dgm:cxn modelId="{7334A6DD-27CC-4742-A8BC-468D652CD5EE}" type="presOf" srcId="{B33B30F8-7ABB-4605-BD1B-C3F2F9B7B281}" destId="{5279273A-84C4-4B45-8AA1-073BB0315EB6}" srcOrd="0" destOrd="0" presId="urn:microsoft.com/office/officeart/2005/8/layout/vList2"/>
    <dgm:cxn modelId="{B3BD8AEF-FCD8-41A0-92DE-2B74D2160322}" type="presOf" srcId="{6D321A78-C0C2-4C8D-901C-4C1B3F299236}" destId="{174A6821-9B1B-4006-AD81-1C26D3B4FB7A}" srcOrd="0" destOrd="3" presId="urn:microsoft.com/office/officeart/2005/8/layout/vList2"/>
    <dgm:cxn modelId="{E36E52F5-0EC5-45BB-ABBE-42D9AA9820C3}" type="presParOf" srcId="{5279273A-84C4-4B45-8AA1-073BB0315EB6}" destId="{1555D3EA-8699-49CD-9B7D-915CE159E6A1}" srcOrd="0" destOrd="0" presId="urn:microsoft.com/office/officeart/2005/8/layout/vList2"/>
    <dgm:cxn modelId="{B2AF8094-29C2-4CA5-8D3C-A4FC29B2BDD5}" type="presParOf" srcId="{5279273A-84C4-4B45-8AA1-073BB0315EB6}" destId="{174A6821-9B1B-4006-AD81-1C26D3B4FB7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9DB185-87D2-4DF0-9A96-700B8AD8FB9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B38F5664-14D4-47A3-93F6-B42B071902D1}">
      <dgm:prSet custT="1"/>
      <dgm:spPr/>
      <dgm:t>
        <a:bodyPr/>
        <a:lstStyle/>
        <a:p>
          <a:r>
            <a:rPr lang="en-GB" sz="1400">
              <a:solidFill>
                <a:schemeClr val="tx1"/>
              </a:solidFill>
            </a:rPr>
            <a:t>Limited access to the property due to extreme clutter</a:t>
          </a:r>
          <a:endParaRPr lang="en-US" sz="1400" dirty="0">
            <a:solidFill>
              <a:schemeClr val="tx1"/>
            </a:solidFill>
          </a:endParaRPr>
        </a:p>
      </dgm:t>
    </dgm:pt>
    <dgm:pt modelId="{F05B17CE-31D6-41BF-B398-DE2845A16E8D}" type="parTrans" cxnId="{325C1605-8981-4B8B-86B5-C098580E0426}">
      <dgm:prSet/>
      <dgm:spPr/>
      <dgm:t>
        <a:bodyPr/>
        <a:lstStyle/>
        <a:p>
          <a:endParaRPr lang="en-US"/>
        </a:p>
      </dgm:t>
    </dgm:pt>
    <dgm:pt modelId="{3648037A-3AD5-4C67-B02E-B067395F262D}" type="sibTrans" cxnId="{325C1605-8981-4B8B-86B5-C098580E0426}">
      <dgm:prSet/>
      <dgm:spPr/>
      <dgm:t>
        <a:bodyPr/>
        <a:lstStyle/>
        <a:p>
          <a:endParaRPr lang="en-US"/>
        </a:p>
      </dgm:t>
    </dgm:pt>
    <dgm:pt modelId="{85B740B8-DA39-4988-96D4-286CAF6AD8CF}">
      <dgm:prSet custT="1"/>
      <dgm:spPr/>
      <dgm:t>
        <a:bodyPr/>
        <a:lstStyle/>
        <a:p>
          <a:r>
            <a:rPr lang="en-GB" sz="1400">
              <a:solidFill>
                <a:schemeClr val="tx1"/>
              </a:solidFill>
            </a:rPr>
            <a:t>Smoke alarms not fitted or not functioning</a:t>
          </a:r>
          <a:endParaRPr lang="en-US" sz="1400" dirty="0">
            <a:solidFill>
              <a:schemeClr val="tx1"/>
            </a:solidFill>
          </a:endParaRPr>
        </a:p>
      </dgm:t>
    </dgm:pt>
    <dgm:pt modelId="{F8F46AAB-0CEC-48C7-86B3-DEAD4173F6F8}" type="parTrans" cxnId="{30437EC9-BE8B-43D0-9BEF-DD1A61718F68}">
      <dgm:prSet/>
      <dgm:spPr/>
      <dgm:t>
        <a:bodyPr/>
        <a:lstStyle/>
        <a:p>
          <a:endParaRPr lang="en-US"/>
        </a:p>
      </dgm:t>
    </dgm:pt>
    <dgm:pt modelId="{C9D36D4D-4255-4059-9B20-AB3432B58533}" type="sibTrans" cxnId="{30437EC9-BE8B-43D0-9BEF-DD1A61718F68}">
      <dgm:prSet/>
      <dgm:spPr/>
      <dgm:t>
        <a:bodyPr/>
        <a:lstStyle/>
        <a:p>
          <a:endParaRPr lang="en-US"/>
        </a:p>
      </dgm:t>
    </dgm:pt>
    <dgm:pt modelId="{08142EC9-831B-475E-9DC7-5DD75F20C7AD}">
      <dgm:prSet custT="1"/>
      <dgm:spPr/>
      <dgm:t>
        <a:bodyPr/>
        <a:lstStyle/>
        <a:p>
          <a:r>
            <a:rPr lang="en-GB" sz="1400">
              <a:solidFill>
                <a:schemeClr val="tx1"/>
              </a:solidFill>
            </a:rPr>
            <a:t>Evidence of structural damage or outstanding repairs including damp</a:t>
          </a:r>
          <a:endParaRPr lang="en-US" sz="1400" dirty="0">
            <a:solidFill>
              <a:schemeClr val="tx1"/>
            </a:solidFill>
          </a:endParaRPr>
        </a:p>
      </dgm:t>
    </dgm:pt>
    <dgm:pt modelId="{800C90FA-3F44-4EDB-82E6-78510657C652}" type="parTrans" cxnId="{500854F0-0A17-49F2-8BD3-67F9FED027CC}">
      <dgm:prSet/>
      <dgm:spPr/>
      <dgm:t>
        <a:bodyPr/>
        <a:lstStyle/>
        <a:p>
          <a:endParaRPr lang="en-US"/>
        </a:p>
      </dgm:t>
    </dgm:pt>
    <dgm:pt modelId="{3C8521AF-7040-4887-8698-C57406C9999D}" type="sibTrans" cxnId="{500854F0-0A17-49F2-8BD3-67F9FED027CC}">
      <dgm:prSet/>
      <dgm:spPr/>
      <dgm:t>
        <a:bodyPr/>
        <a:lstStyle/>
        <a:p>
          <a:endParaRPr lang="en-US"/>
        </a:p>
      </dgm:t>
    </dgm:pt>
    <dgm:pt modelId="{88A0E132-1645-4FA8-A28A-63FF8F3DDF41}">
      <dgm:prSet custT="1"/>
      <dgm:spPr/>
      <dgm:t>
        <a:bodyPr/>
        <a:lstStyle/>
        <a:p>
          <a:r>
            <a:rPr lang="en-GB" sz="1400">
              <a:solidFill>
                <a:schemeClr val="tx1"/>
              </a:solidFill>
            </a:rPr>
            <a:t>Interior doors missing or blocked open</a:t>
          </a:r>
          <a:endParaRPr lang="en-US" sz="1400" dirty="0">
            <a:solidFill>
              <a:schemeClr val="tx1"/>
            </a:solidFill>
          </a:endParaRPr>
        </a:p>
      </dgm:t>
    </dgm:pt>
    <dgm:pt modelId="{4F71717B-4119-4381-BAAA-2550FBD4634C}" type="parTrans" cxnId="{1F967BAF-35B7-42EA-AC6D-53E4FE8EDC29}">
      <dgm:prSet/>
      <dgm:spPr/>
      <dgm:t>
        <a:bodyPr/>
        <a:lstStyle/>
        <a:p>
          <a:endParaRPr lang="en-US"/>
        </a:p>
      </dgm:t>
    </dgm:pt>
    <dgm:pt modelId="{F26B7656-EBBB-4647-AEA9-BC013647DB65}" type="sibTrans" cxnId="{1F967BAF-35B7-42EA-AC6D-53E4FE8EDC29}">
      <dgm:prSet/>
      <dgm:spPr/>
      <dgm:t>
        <a:bodyPr/>
        <a:lstStyle/>
        <a:p>
          <a:endParaRPr lang="en-US"/>
        </a:p>
      </dgm:t>
    </dgm:pt>
    <dgm:pt modelId="{450B1A55-97BA-48E5-BAD4-B56F5107037D}">
      <dgm:prSet custT="1"/>
      <dgm:spPr/>
      <dgm:t>
        <a:bodyPr/>
        <a:lstStyle/>
        <a:p>
          <a:r>
            <a:rPr lang="en-GB" sz="1400">
              <a:solidFill>
                <a:schemeClr val="tx1"/>
              </a:solidFill>
            </a:rPr>
            <a:t>Clutter is obstructing the living spaces and is preventing the use of the rooms </a:t>
          </a:r>
          <a:endParaRPr lang="en-US" sz="1400" dirty="0">
            <a:solidFill>
              <a:schemeClr val="tx1"/>
            </a:solidFill>
          </a:endParaRPr>
        </a:p>
      </dgm:t>
    </dgm:pt>
    <dgm:pt modelId="{58A3B222-3AB3-44CB-B546-0BF7AD21816F}" type="parTrans" cxnId="{E280044B-268E-4ABF-BD72-F3C1BEDCA903}">
      <dgm:prSet/>
      <dgm:spPr/>
      <dgm:t>
        <a:bodyPr/>
        <a:lstStyle/>
        <a:p>
          <a:endParaRPr lang="en-US"/>
        </a:p>
      </dgm:t>
    </dgm:pt>
    <dgm:pt modelId="{3B6AAEB5-FC05-4377-8D1C-ABAFDA1DDFF7}" type="sibTrans" cxnId="{E280044B-268E-4ABF-BD72-F3C1BEDCA903}">
      <dgm:prSet/>
      <dgm:spPr/>
      <dgm:t>
        <a:bodyPr/>
        <a:lstStyle/>
        <a:p>
          <a:endParaRPr lang="en-US"/>
        </a:p>
      </dgm:t>
    </dgm:pt>
    <dgm:pt modelId="{BD6CFB24-FB4A-4BCD-99CE-EB546A7EB926}">
      <dgm:prSet custT="1"/>
      <dgm:spPr/>
      <dgm:t>
        <a:bodyPr/>
        <a:lstStyle/>
        <a:p>
          <a:r>
            <a:rPr lang="en-GB" sz="1400">
              <a:solidFill>
                <a:schemeClr val="tx1"/>
              </a:solidFill>
            </a:rPr>
            <a:t>Room(s) scores 7 - 9 on the clutter image scale </a:t>
          </a:r>
          <a:endParaRPr lang="en-US" sz="1400" dirty="0">
            <a:solidFill>
              <a:schemeClr val="tx1"/>
            </a:solidFill>
          </a:endParaRPr>
        </a:p>
      </dgm:t>
    </dgm:pt>
    <dgm:pt modelId="{E2CD4DF6-8CD0-49FB-880F-6BD51D236F9A}" type="parTrans" cxnId="{2E35B6B5-1ECC-4026-84A1-6880294D2A90}">
      <dgm:prSet/>
      <dgm:spPr/>
      <dgm:t>
        <a:bodyPr/>
        <a:lstStyle/>
        <a:p>
          <a:endParaRPr lang="en-US"/>
        </a:p>
      </dgm:t>
    </dgm:pt>
    <dgm:pt modelId="{74827294-89EF-4E14-82FB-8EBAA4B5D46C}" type="sibTrans" cxnId="{2E35B6B5-1ECC-4026-84A1-6880294D2A90}">
      <dgm:prSet/>
      <dgm:spPr/>
      <dgm:t>
        <a:bodyPr/>
        <a:lstStyle/>
        <a:p>
          <a:endParaRPr lang="en-US"/>
        </a:p>
      </dgm:t>
    </dgm:pt>
    <dgm:pt modelId="{4FAAB481-CAA6-4C96-8172-2A86D3993308}">
      <dgm:prSet custT="1"/>
      <dgm:spPr/>
      <dgm:t>
        <a:bodyPr/>
        <a:lstStyle/>
        <a:p>
          <a:r>
            <a:rPr lang="en-GB" sz="1400">
              <a:solidFill>
                <a:schemeClr val="tx1"/>
              </a:solidFill>
            </a:rPr>
            <a:t>Beds inaccessible or unusable due to clutter or infestation</a:t>
          </a:r>
          <a:endParaRPr lang="en-US" sz="1400" dirty="0">
            <a:solidFill>
              <a:schemeClr val="tx1"/>
            </a:solidFill>
          </a:endParaRPr>
        </a:p>
      </dgm:t>
    </dgm:pt>
    <dgm:pt modelId="{D45187C8-13F6-4654-9B64-B800F73370C0}" type="parTrans" cxnId="{04D5A115-606C-4233-9DB4-7743F80111E4}">
      <dgm:prSet/>
      <dgm:spPr/>
      <dgm:t>
        <a:bodyPr/>
        <a:lstStyle/>
        <a:p>
          <a:endParaRPr lang="en-US"/>
        </a:p>
      </dgm:t>
    </dgm:pt>
    <dgm:pt modelId="{BA0B4409-88A6-4164-9A44-DC38B1D3411D}" type="sibTrans" cxnId="{04D5A115-606C-4233-9DB4-7743F80111E4}">
      <dgm:prSet/>
      <dgm:spPr/>
      <dgm:t>
        <a:bodyPr/>
        <a:lstStyle/>
        <a:p>
          <a:endParaRPr lang="en-US"/>
        </a:p>
      </dgm:t>
    </dgm:pt>
    <dgm:pt modelId="{ED94794E-EA7B-469E-ADD1-5AFD4CCE9F71}">
      <dgm:prSet custT="1"/>
      <dgm:spPr/>
      <dgm:t>
        <a:bodyPr/>
        <a:lstStyle/>
        <a:p>
          <a:r>
            <a:rPr lang="en-GB" sz="1400">
              <a:solidFill>
                <a:schemeClr val="tx1"/>
              </a:solidFill>
            </a:rPr>
            <a:t>Entrances, hallways and stairs blocked or difficult to pass</a:t>
          </a:r>
          <a:endParaRPr lang="en-US" sz="1400" dirty="0">
            <a:solidFill>
              <a:schemeClr val="tx1"/>
            </a:solidFill>
          </a:endParaRPr>
        </a:p>
      </dgm:t>
    </dgm:pt>
    <dgm:pt modelId="{C48594C6-A014-4EE3-B4F6-B965EDE38FC8}" type="parTrans" cxnId="{055855CA-918E-4736-9A91-42CCA2066C97}">
      <dgm:prSet/>
      <dgm:spPr/>
      <dgm:t>
        <a:bodyPr/>
        <a:lstStyle/>
        <a:p>
          <a:endParaRPr lang="en-US"/>
        </a:p>
      </dgm:t>
    </dgm:pt>
    <dgm:pt modelId="{4D11F5FC-4327-4021-81C3-FE460DC8A484}" type="sibTrans" cxnId="{055855CA-918E-4736-9A91-42CCA2066C97}">
      <dgm:prSet/>
      <dgm:spPr/>
      <dgm:t>
        <a:bodyPr/>
        <a:lstStyle/>
        <a:p>
          <a:endParaRPr lang="en-US"/>
        </a:p>
      </dgm:t>
    </dgm:pt>
    <dgm:pt modelId="{A07AC957-CC5E-4E67-9A1C-6E7D1B77BEDE}">
      <dgm:prSet custT="1"/>
      <dgm:spPr/>
      <dgm:t>
        <a:bodyPr/>
        <a:lstStyle/>
        <a:p>
          <a:r>
            <a:rPr lang="en-GB" sz="1400">
              <a:solidFill>
                <a:schemeClr val="tx1"/>
              </a:solidFill>
            </a:rPr>
            <a:t>Toilets, not functioning or not in use. Human urine and or excrement may be present</a:t>
          </a:r>
          <a:endParaRPr lang="en-US" sz="1400" dirty="0">
            <a:solidFill>
              <a:schemeClr val="tx1"/>
            </a:solidFill>
          </a:endParaRPr>
        </a:p>
      </dgm:t>
    </dgm:pt>
    <dgm:pt modelId="{CA608276-A26A-454E-80B5-8ED1D2D1CE81}" type="parTrans" cxnId="{1E5E5D16-5423-4207-B04B-0C902743F57D}">
      <dgm:prSet/>
      <dgm:spPr/>
      <dgm:t>
        <a:bodyPr/>
        <a:lstStyle/>
        <a:p>
          <a:endParaRPr lang="en-US"/>
        </a:p>
      </dgm:t>
    </dgm:pt>
    <dgm:pt modelId="{17D1967A-45B8-4FEE-AFE2-70EF3A94C2E4}" type="sibTrans" cxnId="{1E5E5D16-5423-4207-B04B-0C902743F57D}">
      <dgm:prSet/>
      <dgm:spPr/>
      <dgm:t>
        <a:bodyPr/>
        <a:lstStyle/>
        <a:p>
          <a:endParaRPr lang="en-US"/>
        </a:p>
      </dgm:t>
    </dgm:pt>
    <dgm:pt modelId="{F344D978-5B11-498D-B094-ECE19D5E99F2}">
      <dgm:prSet custT="1"/>
      <dgm:spPr/>
      <dgm:t>
        <a:bodyPr/>
        <a:lstStyle/>
        <a:p>
          <a:r>
            <a:rPr lang="en-GB" sz="1400">
              <a:solidFill>
                <a:schemeClr val="tx1"/>
              </a:solidFill>
            </a:rPr>
            <a:t>Household appliances are not functioning or inaccessible and there is no safe cooking environment</a:t>
          </a:r>
          <a:endParaRPr lang="en-US" sz="1400" dirty="0">
            <a:solidFill>
              <a:schemeClr val="tx1"/>
            </a:solidFill>
          </a:endParaRPr>
        </a:p>
      </dgm:t>
    </dgm:pt>
    <dgm:pt modelId="{A6F84575-B430-4A17-95DC-98B3481C789B}" type="parTrans" cxnId="{7B6AAD5A-4D3C-4A68-8B66-B6D8E137DFAC}">
      <dgm:prSet/>
      <dgm:spPr/>
      <dgm:t>
        <a:bodyPr/>
        <a:lstStyle/>
        <a:p>
          <a:endParaRPr lang="en-US"/>
        </a:p>
      </dgm:t>
    </dgm:pt>
    <dgm:pt modelId="{68FCD8BC-68C0-47DC-938E-4C70445DF5AD}" type="sibTrans" cxnId="{7B6AAD5A-4D3C-4A68-8B66-B6D8E137DFAC}">
      <dgm:prSet/>
      <dgm:spPr/>
      <dgm:t>
        <a:bodyPr/>
        <a:lstStyle/>
        <a:p>
          <a:endParaRPr lang="en-US"/>
        </a:p>
      </dgm:t>
    </dgm:pt>
    <dgm:pt modelId="{AB866672-B7C7-4EF0-A482-75B1F7DB9126}">
      <dgm:prSet custT="1"/>
      <dgm:spPr/>
      <dgm:t>
        <a:bodyPr/>
        <a:lstStyle/>
        <a:p>
          <a:r>
            <a:rPr lang="en-GB" sz="1400">
              <a:solidFill>
                <a:schemeClr val="tx1"/>
              </a:solidFill>
            </a:rPr>
            <a:t>Concern with the integrity of the electrics and may also be using candles</a:t>
          </a:r>
          <a:endParaRPr lang="en-US" sz="1400" dirty="0">
            <a:solidFill>
              <a:schemeClr val="tx1"/>
            </a:solidFill>
          </a:endParaRPr>
        </a:p>
      </dgm:t>
    </dgm:pt>
    <dgm:pt modelId="{D6F6AB82-F90A-459B-8298-1E839E7727D0}" type="parTrans" cxnId="{B2BD13A6-7467-4530-836C-B66D86DAE115}">
      <dgm:prSet/>
      <dgm:spPr/>
      <dgm:t>
        <a:bodyPr/>
        <a:lstStyle/>
        <a:p>
          <a:endParaRPr lang="en-US"/>
        </a:p>
      </dgm:t>
    </dgm:pt>
    <dgm:pt modelId="{47D84AC4-5F0C-48A6-8497-D917F5D9F209}" type="sibTrans" cxnId="{B2BD13A6-7467-4530-836C-B66D86DAE115}">
      <dgm:prSet/>
      <dgm:spPr/>
      <dgm:t>
        <a:bodyPr/>
        <a:lstStyle/>
        <a:p>
          <a:endParaRPr lang="en-US"/>
        </a:p>
      </dgm:t>
    </dgm:pt>
    <dgm:pt modelId="{58F022C1-7674-4B6D-A22A-90B6FC92F69A}">
      <dgm:prSet custT="1"/>
      <dgm:spPr/>
      <dgm:t>
        <a:bodyPr/>
        <a:lstStyle/>
        <a:p>
          <a:r>
            <a:rPr lang="en-GB" sz="1400">
              <a:solidFill>
                <a:schemeClr val="tx1"/>
              </a:solidFill>
            </a:rPr>
            <a:t>Concern for declining mental health</a:t>
          </a:r>
          <a:endParaRPr lang="en-US" sz="1400">
            <a:solidFill>
              <a:schemeClr val="tx1"/>
            </a:solidFill>
          </a:endParaRPr>
        </a:p>
      </dgm:t>
    </dgm:pt>
    <dgm:pt modelId="{D7EB73FD-636B-4E20-8E8B-C96C7C1F052D}" type="parTrans" cxnId="{2867E52D-EC35-4711-97A1-15ED5094278E}">
      <dgm:prSet/>
      <dgm:spPr/>
      <dgm:t>
        <a:bodyPr/>
        <a:lstStyle/>
        <a:p>
          <a:endParaRPr lang="en-US"/>
        </a:p>
      </dgm:t>
    </dgm:pt>
    <dgm:pt modelId="{D35D99E4-C239-4317-A292-E891C2ECD861}" type="sibTrans" cxnId="{2867E52D-EC35-4711-97A1-15ED5094278E}">
      <dgm:prSet/>
      <dgm:spPr/>
      <dgm:t>
        <a:bodyPr/>
        <a:lstStyle/>
        <a:p>
          <a:endParaRPr lang="en-US"/>
        </a:p>
      </dgm:t>
    </dgm:pt>
    <dgm:pt modelId="{076F6D94-E5CA-4580-98E2-21571BA621F3}">
      <dgm:prSet custT="1"/>
      <dgm:spPr/>
      <dgm:t>
        <a:bodyPr/>
        <a:lstStyle/>
        <a:p>
          <a:r>
            <a:rPr lang="en-GB" sz="1400">
              <a:solidFill>
                <a:schemeClr val="tx1"/>
              </a:solidFill>
            </a:rPr>
            <a:t>Property is not maintained within terms of lease or tenancy agreement and the adult at risk is at risk of notice being served by Environmental Health</a:t>
          </a:r>
          <a:endParaRPr lang="en-US" sz="1400" dirty="0">
            <a:solidFill>
              <a:schemeClr val="tx1"/>
            </a:solidFill>
          </a:endParaRPr>
        </a:p>
      </dgm:t>
    </dgm:pt>
    <dgm:pt modelId="{EBED1B85-14BE-475B-9565-C3C11F48AEA1}" type="parTrans" cxnId="{54CF5F82-A19B-4D59-8291-DBA4CC2595F7}">
      <dgm:prSet/>
      <dgm:spPr/>
      <dgm:t>
        <a:bodyPr/>
        <a:lstStyle/>
        <a:p>
          <a:endParaRPr lang="en-US"/>
        </a:p>
      </dgm:t>
    </dgm:pt>
    <dgm:pt modelId="{0D852E22-905F-49EE-9455-13246F43956C}" type="sibTrans" cxnId="{54CF5F82-A19B-4D59-8291-DBA4CC2595F7}">
      <dgm:prSet/>
      <dgm:spPr/>
      <dgm:t>
        <a:bodyPr/>
        <a:lstStyle/>
        <a:p>
          <a:endParaRPr lang="en-US"/>
        </a:p>
      </dgm:t>
    </dgm:pt>
    <dgm:pt modelId="{916DE48B-2407-4DF0-9B7D-FE3F77E55C5A}">
      <dgm:prSet custT="1"/>
      <dgm:spPr/>
      <dgm:t>
        <a:bodyPr/>
        <a:lstStyle/>
        <a:p>
          <a:r>
            <a:rPr lang="en-GB" sz="1400">
              <a:solidFill>
                <a:schemeClr val="tx1"/>
              </a:solidFill>
            </a:rPr>
            <a:t>Heavy pest / rodent infestation </a:t>
          </a:r>
          <a:endParaRPr lang="en-US" sz="1400" dirty="0">
            <a:solidFill>
              <a:schemeClr val="tx1"/>
            </a:solidFill>
          </a:endParaRPr>
        </a:p>
      </dgm:t>
    </dgm:pt>
    <dgm:pt modelId="{75D819BF-4073-499B-9094-08DEB87D975E}" type="parTrans" cxnId="{C2871262-4CD7-451C-8301-E70BD16A8C06}">
      <dgm:prSet/>
      <dgm:spPr/>
      <dgm:t>
        <a:bodyPr/>
        <a:lstStyle/>
        <a:p>
          <a:endParaRPr lang="en-US"/>
        </a:p>
      </dgm:t>
    </dgm:pt>
    <dgm:pt modelId="{0EB71244-C049-4C01-8340-2607EE0DD487}" type="sibTrans" cxnId="{C2871262-4CD7-451C-8301-E70BD16A8C06}">
      <dgm:prSet/>
      <dgm:spPr/>
      <dgm:t>
        <a:bodyPr/>
        <a:lstStyle/>
        <a:p>
          <a:endParaRPr lang="en-US"/>
        </a:p>
      </dgm:t>
    </dgm:pt>
    <dgm:pt modelId="{E471B82F-5E32-4B0C-8137-E4FD3603268A}">
      <dgm:prSet custT="1"/>
      <dgm:spPr/>
      <dgm:t>
        <a:bodyPr/>
        <a:lstStyle/>
        <a:p>
          <a:r>
            <a:rPr lang="en-GB" sz="1400">
              <a:solidFill>
                <a:schemeClr val="tx1"/>
              </a:solidFill>
            </a:rPr>
            <a:t>Excessive odour in the property and rotting food may be present </a:t>
          </a:r>
          <a:endParaRPr lang="en-US" sz="1400" dirty="0">
            <a:solidFill>
              <a:schemeClr val="tx1"/>
            </a:solidFill>
          </a:endParaRPr>
        </a:p>
      </dgm:t>
    </dgm:pt>
    <dgm:pt modelId="{BF57FCC9-B4FE-4AB8-87F1-CA0C21BB1EC2}" type="parTrans" cxnId="{F5965886-6C55-4787-BC4C-78B14E9CDCC8}">
      <dgm:prSet/>
      <dgm:spPr/>
      <dgm:t>
        <a:bodyPr/>
        <a:lstStyle/>
        <a:p>
          <a:endParaRPr lang="en-US"/>
        </a:p>
      </dgm:t>
    </dgm:pt>
    <dgm:pt modelId="{98ECDC28-B079-43FE-B830-34EA4E8DF255}" type="sibTrans" cxnId="{F5965886-6C55-4787-BC4C-78B14E9CDCC8}">
      <dgm:prSet/>
      <dgm:spPr/>
      <dgm:t>
        <a:bodyPr/>
        <a:lstStyle/>
        <a:p>
          <a:endParaRPr lang="en-US"/>
        </a:p>
      </dgm:t>
    </dgm:pt>
    <dgm:pt modelId="{4C730A5E-4504-43F8-A134-A8A803660966}" type="pres">
      <dgm:prSet presAssocID="{EF9DB185-87D2-4DF0-9A96-700B8AD8FB98}" presName="diagram" presStyleCnt="0">
        <dgm:presLayoutVars>
          <dgm:dir/>
          <dgm:resizeHandles val="exact"/>
        </dgm:presLayoutVars>
      </dgm:prSet>
      <dgm:spPr/>
    </dgm:pt>
    <dgm:pt modelId="{4652E9DC-3E1A-4022-8F02-AC54FA48CE63}" type="pres">
      <dgm:prSet presAssocID="{B38F5664-14D4-47A3-93F6-B42B071902D1}" presName="node" presStyleLbl="node1" presStyleIdx="0" presStyleCnt="15">
        <dgm:presLayoutVars>
          <dgm:bulletEnabled val="1"/>
        </dgm:presLayoutVars>
      </dgm:prSet>
      <dgm:spPr/>
    </dgm:pt>
    <dgm:pt modelId="{C8CDDCB8-01E1-4575-A7A4-9AADF0A1D90B}" type="pres">
      <dgm:prSet presAssocID="{3648037A-3AD5-4C67-B02E-B067395F262D}" presName="sibTrans" presStyleCnt="0"/>
      <dgm:spPr/>
    </dgm:pt>
    <dgm:pt modelId="{C732943B-179B-43DB-BD51-98A5842D45D1}" type="pres">
      <dgm:prSet presAssocID="{85B740B8-DA39-4988-96D4-286CAF6AD8CF}" presName="node" presStyleLbl="node1" presStyleIdx="1" presStyleCnt="15">
        <dgm:presLayoutVars>
          <dgm:bulletEnabled val="1"/>
        </dgm:presLayoutVars>
      </dgm:prSet>
      <dgm:spPr/>
    </dgm:pt>
    <dgm:pt modelId="{C15DA66C-4D9E-45FD-9806-2350481E6823}" type="pres">
      <dgm:prSet presAssocID="{C9D36D4D-4255-4059-9B20-AB3432B58533}" presName="sibTrans" presStyleCnt="0"/>
      <dgm:spPr/>
    </dgm:pt>
    <dgm:pt modelId="{473011FD-FFB3-492B-A69C-D3B6B2E132FD}" type="pres">
      <dgm:prSet presAssocID="{08142EC9-831B-475E-9DC7-5DD75F20C7AD}" presName="node" presStyleLbl="node1" presStyleIdx="2" presStyleCnt="15">
        <dgm:presLayoutVars>
          <dgm:bulletEnabled val="1"/>
        </dgm:presLayoutVars>
      </dgm:prSet>
      <dgm:spPr/>
    </dgm:pt>
    <dgm:pt modelId="{C60BADE1-BCDB-4B86-A82D-7541977A8234}" type="pres">
      <dgm:prSet presAssocID="{3C8521AF-7040-4887-8698-C57406C9999D}" presName="sibTrans" presStyleCnt="0"/>
      <dgm:spPr/>
    </dgm:pt>
    <dgm:pt modelId="{61272FAF-7AB4-4D30-ADED-B22D4FFA96EA}" type="pres">
      <dgm:prSet presAssocID="{88A0E132-1645-4FA8-A28A-63FF8F3DDF41}" presName="node" presStyleLbl="node1" presStyleIdx="3" presStyleCnt="15">
        <dgm:presLayoutVars>
          <dgm:bulletEnabled val="1"/>
        </dgm:presLayoutVars>
      </dgm:prSet>
      <dgm:spPr/>
    </dgm:pt>
    <dgm:pt modelId="{C5BCCD46-E728-41C7-9DB2-FCE946E4A9AA}" type="pres">
      <dgm:prSet presAssocID="{F26B7656-EBBB-4647-AEA9-BC013647DB65}" presName="sibTrans" presStyleCnt="0"/>
      <dgm:spPr/>
    </dgm:pt>
    <dgm:pt modelId="{3F4F762D-A2F7-4EE7-A52B-8E403BA7A003}" type="pres">
      <dgm:prSet presAssocID="{450B1A55-97BA-48E5-BAD4-B56F5107037D}" presName="node" presStyleLbl="node1" presStyleIdx="4" presStyleCnt="15">
        <dgm:presLayoutVars>
          <dgm:bulletEnabled val="1"/>
        </dgm:presLayoutVars>
      </dgm:prSet>
      <dgm:spPr/>
    </dgm:pt>
    <dgm:pt modelId="{84D8AF10-13DB-4C60-AA19-178F7F3A2882}" type="pres">
      <dgm:prSet presAssocID="{3B6AAEB5-FC05-4377-8D1C-ABAFDA1DDFF7}" presName="sibTrans" presStyleCnt="0"/>
      <dgm:spPr/>
    </dgm:pt>
    <dgm:pt modelId="{2840C968-86CD-47FC-8BD4-C49FAA5287EE}" type="pres">
      <dgm:prSet presAssocID="{BD6CFB24-FB4A-4BCD-99CE-EB546A7EB926}" presName="node" presStyleLbl="node1" presStyleIdx="5" presStyleCnt="15">
        <dgm:presLayoutVars>
          <dgm:bulletEnabled val="1"/>
        </dgm:presLayoutVars>
      </dgm:prSet>
      <dgm:spPr/>
    </dgm:pt>
    <dgm:pt modelId="{9835A121-E217-446A-91A2-16B610A008A8}" type="pres">
      <dgm:prSet presAssocID="{74827294-89EF-4E14-82FB-8EBAA4B5D46C}" presName="sibTrans" presStyleCnt="0"/>
      <dgm:spPr/>
    </dgm:pt>
    <dgm:pt modelId="{247C6F08-E8D5-4F87-8CB8-A8AE8A139035}" type="pres">
      <dgm:prSet presAssocID="{4FAAB481-CAA6-4C96-8172-2A86D3993308}" presName="node" presStyleLbl="node1" presStyleIdx="6" presStyleCnt="15">
        <dgm:presLayoutVars>
          <dgm:bulletEnabled val="1"/>
        </dgm:presLayoutVars>
      </dgm:prSet>
      <dgm:spPr/>
    </dgm:pt>
    <dgm:pt modelId="{E3499570-1854-4583-B826-A26766C48D22}" type="pres">
      <dgm:prSet presAssocID="{BA0B4409-88A6-4164-9A44-DC38B1D3411D}" presName="sibTrans" presStyleCnt="0"/>
      <dgm:spPr/>
    </dgm:pt>
    <dgm:pt modelId="{74AAE41D-C799-4F3C-9814-7CBBCC099B56}" type="pres">
      <dgm:prSet presAssocID="{ED94794E-EA7B-469E-ADD1-5AFD4CCE9F71}" presName="node" presStyleLbl="node1" presStyleIdx="7" presStyleCnt="15">
        <dgm:presLayoutVars>
          <dgm:bulletEnabled val="1"/>
        </dgm:presLayoutVars>
      </dgm:prSet>
      <dgm:spPr/>
    </dgm:pt>
    <dgm:pt modelId="{4519583B-09F6-4389-8A1E-0271F8308D15}" type="pres">
      <dgm:prSet presAssocID="{4D11F5FC-4327-4021-81C3-FE460DC8A484}" presName="sibTrans" presStyleCnt="0"/>
      <dgm:spPr/>
    </dgm:pt>
    <dgm:pt modelId="{ECF98DA3-A386-4388-9B01-759567C1C2DF}" type="pres">
      <dgm:prSet presAssocID="{A07AC957-CC5E-4E67-9A1C-6E7D1B77BEDE}" presName="node" presStyleLbl="node1" presStyleIdx="8" presStyleCnt="15">
        <dgm:presLayoutVars>
          <dgm:bulletEnabled val="1"/>
        </dgm:presLayoutVars>
      </dgm:prSet>
      <dgm:spPr/>
    </dgm:pt>
    <dgm:pt modelId="{BF93FAD9-AAC6-4FD8-9C8A-B65A6B157846}" type="pres">
      <dgm:prSet presAssocID="{17D1967A-45B8-4FEE-AFE2-70EF3A94C2E4}" presName="sibTrans" presStyleCnt="0"/>
      <dgm:spPr/>
    </dgm:pt>
    <dgm:pt modelId="{BF83C1EE-394A-4F46-A114-B6535BC7CBEE}" type="pres">
      <dgm:prSet presAssocID="{F344D978-5B11-498D-B094-ECE19D5E99F2}" presName="node" presStyleLbl="node1" presStyleIdx="9" presStyleCnt="15">
        <dgm:presLayoutVars>
          <dgm:bulletEnabled val="1"/>
        </dgm:presLayoutVars>
      </dgm:prSet>
      <dgm:spPr/>
    </dgm:pt>
    <dgm:pt modelId="{AD99FAA3-D004-484D-9014-DDFEFB4377B7}" type="pres">
      <dgm:prSet presAssocID="{68FCD8BC-68C0-47DC-938E-4C70445DF5AD}" presName="sibTrans" presStyleCnt="0"/>
      <dgm:spPr/>
    </dgm:pt>
    <dgm:pt modelId="{3006D786-0420-4FC0-9267-7BC6E981B34E}" type="pres">
      <dgm:prSet presAssocID="{AB866672-B7C7-4EF0-A482-75B1F7DB9126}" presName="node" presStyleLbl="node1" presStyleIdx="10" presStyleCnt="15">
        <dgm:presLayoutVars>
          <dgm:bulletEnabled val="1"/>
        </dgm:presLayoutVars>
      </dgm:prSet>
      <dgm:spPr/>
    </dgm:pt>
    <dgm:pt modelId="{85E7E56A-DB71-40CE-860E-B96355697E0E}" type="pres">
      <dgm:prSet presAssocID="{47D84AC4-5F0C-48A6-8497-D917F5D9F209}" presName="sibTrans" presStyleCnt="0"/>
      <dgm:spPr/>
    </dgm:pt>
    <dgm:pt modelId="{087658F0-525A-4CAA-95EF-9E0FC10864E8}" type="pres">
      <dgm:prSet presAssocID="{58F022C1-7674-4B6D-A22A-90B6FC92F69A}" presName="node" presStyleLbl="node1" presStyleIdx="11" presStyleCnt="15">
        <dgm:presLayoutVars>
          <dgm:bulletEnabled val="1"/>
        </dgm:presLayoutVars>
      </dgm:prSet>
      <dgm:spPr/>
    </dgm:pt>
    <dgm:pt modelId="{D7A63D4F-D524-4D05-8DE2-B009EF149D5C}" type="pres">
      <dgm:prSet presAssocID="{D35D99E4-C239-4317-A292-E891C2ECD861}" presName="sibTrans" presStyleCnt="0"/>
      <dgm:spPr/>
    </dgm:pt>
    <dgm:pt modelId="{BB4A6E78-B34A-4BAD-8681-E32C01FEE989}" type="pres">
      <dgm:prSet presAssocID="{076F6D94-E5CA-4580-98E2-21571BA621F3}" presName="node" presStyleLbl="node1" presStyleIdx="12" presStyleCnt="15">
        <dgm:presLayoutVars>
          <dgm:bulletEnabled val="1"/>
        </dgm:presLayoutVars>
      </dgm:prSet>
      <dgm:spPr/>
    </dgm:pt>
    <dgm:pt modelId="{4FEEA3ED-0167-45B9-B998-1318BD57D57C}" type="pres">
      <dgm:prSet presAssocID="{0D852E22-905F-49EE-9455-13246F43956C}" presName="sibTrans" presStyleCnt="0"/>
      <dgm:spPr/>
    </dgm:pt>
    <dgm:pt modelId="{B5EDC6AC-DA23-4990-9C0F-C493B905BD67}" type="pres">
      <dgm:prSet presAssocID="{916DE48B-2407-4DF0-9B7D-FE3F77E55C5A}" presName="node" presStyleLbl="node1" presStyleIdx="13" presStyleCnt="15">
        <dgm:presLayoutVars>
          <dgm:bulletEnabled val="1"/>
        </dgm:presLayoutVars>
      </dgm:prSet>
      <dgm:spPr/>
    </dgm:pt>
    <dgm:pt modelId="{878819B1-19D8-4648-9FC6-6681392C6783}" type="pres">
      <dgm:prSet presAssocID="{0EB71244-C049-4C01-8340-2607EE0DD487}" presName="sibTrans" presStyleCnt="0"/>
      <dgm:spPr/>
    </dgm:pt>
    <dgm:pt modelId="{3E30FFBB-ADBC-4A37-9103-2BCD18442965}" type="pres">
      <dgm:prSet presAssocID="{E471B82F-5E32-4B0C-8137-E4FD3603268A}" presName="node" presStyleLbl="node1" presStyleIdx="14" presStyleCnt="15">
        <dgm:presLayoutVars>
          <dgm:bulletEnabled val="1"/>
        </dgm:presLayoutVars>
      </dgm:prSet>
      <dgm:spPr/>
    </dgm:pt>
  </dgm:ptLst>
  <dgm:cxnLst>
    <dgm:cxn modelId="{325C1605-8981-4B8B-86B5-C098580E0426}" srcId="{EF9DB185-87D2-4DF0-9A96-700B8AD8FB98}" destId="{B38F5664-14D4-47A3-93F6-B42B071902D1}" srcOrd="0" destOrd="0" parTransId="{F05B17CE-31D6-41BF-B398-DE2845A16E8D}" sibTransId="{3648037A-3AD5-4C67-B02E-B067395F262D}"/>
    <dgm:cxn modelId="{438DD30A-AEEA-46AD-B3F2-1261E0D56D95}" type="presOf" srcId="{E471B82F-5E32-4B0C-8137-E4FD3603268A}" destId="{3E30FFBB-ADBC-4A37-9103-2BCD18442965}" srcOrd="0" destOrd="0" presId="urn:microsoft.com/office/officeart/2005/8/layout/default"/>
    <dgm:cxn modelId="{047DB314-B05D-438F-BA99-B9053942699E}" type="presOf" srcId="{58F022C1-7674-4B6D-A22A-90B6FC92F69A}" destId="{087658F0-525A-4CAA-95EF-9E0FC10864E8}" srcOrd="0" destOrd="0" presId="urn:microsoft.com/office/officeart/2005/8/layout/default"/>
    <dgm:cxn modelId="{04D5A115-606C-4233-9DB4-7743F80111E4}" srcId="{EF9DB185-87D2-4DF0-9A96-700B8AD8FB98}" destId="{4FAAB481-CAA6-4C96-8172-2A86D3993308}" srcOrd="6" destOrd="0" parTransId="{D45187C8-13F6-4654-9B64-B800F73370C0}" sibTransId="{BA0B4409-88A6-4164-9A44-DC38B1D3411D}"/>
    <dgm:cxn modelId="{1E5E5D16-5423-4207-B04B-0C902743F57D}" srcId="{EF9DB185-87D2-4DF0-9A96-700B8AD8FB98}" destId="{A07AC957-CC5E-4E67-9A1C-6E7D1B77BEDE}" srcOrd="8" destOrd="0" parTransId="{CA608276-A26A-454E-80B5-8ED1D2D1CE81}" sibTransId="{17D1967A-45B8-4FEE-AFE2-70EF3A94C2E4}"/>
    <dgm:cxn modelId="{2FB81419-5A68-4CC1-82E8-74AE92D8F5BD}" type="presOf" srcId="{4FAAB481-CAA6-4C96-8172-2A86D3993308}" destId="{247C6F08-E8D5-4F87-8CB8-A8AE8A139035}" srcOrd="0" destOrd="0" presId="urn:microsoft.com/office/officeart/2005/8/layout/default"/>
    <dgm:cxn modelId="{CA33522A-048C-484E-BF3A-0B7B4D0023DE}" type="presOf" srcId="{916DE48B-2407-4DF0-9B7D-FE3F77E55C5A}" destId="{B5EDC6AC-DA23-4990-9C0F-C493B905BD67}" srcOrd="0" destOrd="0" presId="urn:microsoft.com/office/officeart/2005/8/layout/default"/>
    <dgm:cxn modelId="{2867E52D-EC35-4711-97A1-15ED5094278E}" srcId="{EF9DB185-87D2-4DF0-9A96-700B8AD8FB98}" destId="{58F022C1-7674-4B6D-A22A-90B6FC92F69A}" srcOrd="11" destOrd="0" parTransId="{D7EB73FD-636B-4E20-8E8B-C96C7C1F052D}" sibTransId="{D35D99E4-C239-4317-A292-E891C2ECD861}"/>
    <dgm:cxn modelId="{C2871262-4CD7-451C-8301-E70BD16A8C06}" srcId="{EF9DB185-87D2-4DF0-9A96-700B8AD8FB98}" destId="{916DE48B-2407-4DF0-9B7D-FE3F77E55C5A}" srcOrd="13" destOrd="0" parTransId="{75D819BF-4073-499B-9094-08DEB87D975E}" sibTransId="{0EB71244-C049-4C01-8340-2607EE0DD487}"/>
    <dgm:cxn modelId="{27E5E442-2FE9-472D-8611-807B07003366}" type="presOf" srcId="{F344D978-5B11-498D-B094-ECE19D5E99F2}" destId="{BF83C1EE-394A-4F46-A114-B6535BC7CBEE}" srcOrd="0" destOrd="0" presId="urn:microsoft.com/office/officeart/2005/8/layout/default"/>
    <dgm:cxn modelId="{E280044B-268E-4ABF-BD72-F3C1BEDCA903}" srcId="{EF9DB185-87D2-4DF0-9A96-700B8AD8FB98}" destId="{450B1A55-97BA-48E5-BAD4-B56F5107037D}" srcOrd="4" destOrd="0" parTransId="{58A3B222-3AB3-44CB-B546-0BF7AD21816F}" sibTransId="{3B6AAEB5-FC05-4377-8D1C-ABAFDA1DDFF7}"/>
    <dgm:cxn modelId="{E40B174D-996A-4748-A291-E5F34D9E4FC9}" type="presOf" srcId="{08142EC9-831B-475E-9DC7-5DD75F20C7AD}" destId="{473011FD-FFB3-492B-A69C-D3B6B2E132FD}" srcOrd="0" destOrd="0" presId="urn:microsoft.com/office/officeart/2005/8/layout/default"/>
    <dgm:cxn modelId="{33549077-18E4-401D-AA43-BD61D284E1D0}" type="presOf" srcId="{BD6CFB24-FB4A-4BCD-99CE-EB546A7EB926}" destId="{2840C968-86CD-47FC-8BD4-C49FAA5287EE}" srcOrd="0" destOrd="0" presId="urn:microsoft.com/office/officeart/2005/8/layout/default"/>
    <dgm:cxn modelId="{7B6AAD5A-4D3C-4A68-8B66-B6D8E137DFAC}" srcId="{EF9DB185-87D2-4DF0-9A96-700B8AD8FB98}" destId="{F344D978-5B11-498D-B094-ECE19D5E99F2}" srcOrd="9" destOrd="0" parTransId="{A6F84575-B430-4A17-95DC-98B3481C789B}" sibTransId="{68FCD8BC-68C0-47DC-938E-4C70445DF5AD}"/>
    <dgm:cxn modelId="{54CF5F82-A19B-4D59-8291-DBA4CC2595F7}" srcId="{EF9DB185-87D2-4DF0-9A96-700B8AD8FB98}" destId="{076F6D94-E5CA-4580-98E2-21571BA621F3}" srcOrd="12" destOrd="0" parTransId="{EBED1B85-14BE-475B-9565-C3C11F48AEA1}" sibTransId="{0D852E22-905F-49EE-9455-13246F43956C}"/>
    <dgm:cxn modelId="{4AA86985-97C8-4E52-A22D-F84E123E1B6E}" type="presOf" srcId="{88A0E132-1645-4FA8-A28A-63FF8F3DDF41}" destId="{61272FAF-7AB4-4D30-ADED-B22D4FFA96EA}" srcOrd="0" destOrd="0" presId="urn:microsoft.com/office/officeart/2005/8/layout/default"/>
    <dgm:cxn modelId="{F5965886-6C55-4787-BC4C-78B14E9CDCC8}" srcId="{EF9DB185-87D2-4DF0-9A96-700B8AD8FB98}" destId="{E471B82F-5E32-4B0C-8137-E4FD3603268A}" srcOrd="14" destOrd="0" parTransId="{BF57FCC9-B4FE-4AB8-87F1-CA0C21BB1EC2}" sibTransId="{98ECDC28-B079-43FE-B830-34EA4E8DF255}"/>
    <dgm:cxn modelId="{2BD1B791-A1A6-4FCA-9AFC-A5DEF58EF29C}" type="presOf" srcId="{A07AC957-CC5E-4E67-9A1C-6E7D1B77BEDE}" destId="{ECF98DA3-A386-4388-9B01-759567C1C2DF}" srcOrd="0" destOrd="0" presId="urn:microsoft.com/office/officeart/2005/8/layout/default"/>
    <dgm:cxn modelId="{CA3F35A4-12F1-4496-80AE-60FD5761D3DC}" type="presOf" srcId="{EF9DB185-87D2-4DF0-9A96-700B8AD8FB98}" destId="{4C730A5E-4504-43F8-A134-A8A803660966}" srcOrd="0" destOrd="0" presId="urn:microsoft.com/office/officeart/2005/8/layout/default"/>
    <dgm:cxn modelId="{B2BD13A6-7467-4530-836C-B66D86DAE115}" srcId="{EF9DB185-87D2-4DF0-9A96-700B8AD8FB98}" destId="{AB866672-B7C7-4EF0-A482-75B1F7DB9126}" srcOrd="10" destOrd="0" parTransId="{D6F6AB82-F90A-459B-8298-1E839E7727D0}" sibTransId="{47D84AC4-5F0C-48A6-8497-D917F5D9F209}"/>
    <dgm:cxn modelId="{8403D6AE-D43B-4ACD-9425-DE8842BD2E23}" type="presOf" srcId="{ED94794E-EA7B-469E-ADD1-5AFD4CCE9F71}" destId="{74AAE41D-C799-4F3C-9814-7CBBCC099B56}" srcOrd="0" destOrd="0" presId="urn:microsoft.com/office/officeart/2005/8/layout/default"/>
    <dgm:cxn modelId="{1F967BAF-35B7-42EA-AC6D-53E4FE8EDC29}" srcId="{EF9DB185-87D2-4DF0-9A96-700B8AD8FB98}" destId="{88A0E132-1645-4FA8-A28A-63FF8F3DDF41}" srcOrd="3" destOrd="0" parTransId="{4F71717B-4119-4381-BAAA-2550FBD4634C}" sibTransId="{F26B7656-EBBB-4647-AEA9-BC013647DB65}"/>
    <dgm:cxn modelId="{F7B59CB3-E840-4344-B0CA-7AC466334950}" type="presOf" srcId="{85B740B8-DA39-4988-96D4-286CAF6AD8CF}" destId="{C732943B-179B-43DB-BD51-98A5842D45D1}" srcOrd="0" destOrd="0" presId="urn:microsoft.com/office/officeart/2005/8/layout/default"/>
    <dgm:cxn modelId="{2E35B6B5-1ECC-4026-84A1-6880294D2A90}" srcId="{EF9DB185-87D2-4DF0-9A96-700B8AD8FB98}" destId="{BD6CFB24-FB4A-4BCD-99CE-EB546A7EB926}" srcOrd="5" destOrd="0" parTransId="{E2CD4DF6-8CD0-49FB-880F-6BD51D236F9A}" sibTransId="{74827294-89EF-4E14-82FB-8EBAA4B5D46C}"/>
    <dgm:cxn modelId="{30437EC9-BE8B-43D0-9BEF-DD1A61718F68}" srcId="{EF9DB185-87D2-4DF0-9A96-700B8AD8FB98}" destId="{85B740B8-DA39-4988-96D4-286CAF6AD8CF}" srcOrd="1" destOrd="0" parTransId="{F8F46AAB-0CEC-48C7-86B3-DEAD4173F6F8}" sibTransId="{C9D36D4D-4255-4059-9B20-AB3432B58533}"/>
    <dgm:cxn modelId="{055855CA-918E-4736-9A91-42CCA2066C97}" srcId="{EF9DB185-87D2-4DF0-9A96-700B8AD8FB98}" destId="{ED94794E-EA7B-469E-ADD1-5AFD4CCE9F71}" srcOrd="7" destOrd="0" parTransId="{C48594C6-A014-4EE3-B4F6-B965EDE38FC8}" sibTransId="{4D11F5FC-4327-4021-81C3-FE460DC8A484}"/>
    <dgm:cxn modelId="{4C5AB4CF-E507-47A4-81CF-AD0570A5D700}" type="presOf" srcId="{AB866672-B7C7-4EF0-A482-75B1F7DB9126}" destId="{3006D786-0420-4FC0-9267-7BC6E981B34E}" srcOrd="0" destOrd="0" presId="urn:microsoft.com/office/officeart/2005/8/layout/default"/>
    <dgm:cxn modelId="{C0825BD6-F3DB-4BD6-8611-136CC2A96665}" type="presOf" srcId="{076F6D94-E5CA-4580-98E2-21571BA621F3}" destId="{BB4A6E78-B34A-4BAD-8681-E32C01FEE989}" srcOrd="0" destOrd="0" presId="urn:microsoft.com/office/officeart/2005/8/layout/default"/>
    <dgm:cxn modelId="{E507B8D9-C2B0-457B-B337-82B9BE97AD44}" type="presOf" srcId="{450B1A55-97BA-48E5-BAD4-B56F5107037D}" destId="{3F4F762D-A2F7-4EE7-A52B-8E403BA7A003}" srcOrd="0" destOrd="0" presId="urn:microsoft.com/office/officeart/2005/8/layout/default"/>
    <dgm:cxn modelId="{B8AED4E2-DCB1-43D8-9730-FEC9D57D9165}" type="presOf" srcId="{B38F5664-14D4-47A3-93F6-B42B071902D1}" destId="{4652E9DC-3E1A-4022-8F02-AC54FA48CE63}" srcOrd="0" destOrd="0" presId="urn:microsoft.com/office/officeart/2005/8/layout/default"/>
    <dgm:cxn modelId="{500854F0-0A17-49F2-8BD3-67F9FED027CC}" srcId="{EF9DB185-87D2-4DF0-9A96-700B8AD8FB98}" destId="{08142EC9-831B-475E-9DC7-5DD75F20C7AD}" srcOrd="2" destOrd="0" parTransId="{800C90FA-3F44-4EDB-82E6-78510657C652}" sibTransId="{3C8521AF-7040-4887-8698-C57406C9999D}"/>
    <dgm:cxn modelId="{BEC10EB8-00BC-4913-88C7-8BD2FB22D17D}" type="presParOf" srcId="{4C730A5E-4504-43F8-A134-A8A803660966}" destId="{4652E9DC-3E1A-4022-8F02-AC54FA48CE63}" srcOrd="0" destOrd="0" presId="urn:microsoft.com/office/officeart/2005/8/layout/default"/>
    <dgm:cxn modelId="{CAF8065A-3CED-4F60-B987-8CCCB1F96759}" type="presParOf" srcId="{4C730A5E-4504-43F8-A134-A8A803660966}" destId="{C8CDDCB8-01E1-4575-A7A4-9AADF0A1D90B}" srcOrd="1" destOrd="0" presId="urn:microsoft.com/office/officeart/2005/8/layout/default"/>
    <dgm:cxn modelId="{DAB4A2CF-F27A-45DE-B154-35E7CDDAEF8E}" type="presParOf" srcId="{4C730A5E-4504-43F8-A134-A8A803660966}" destId="{C732943B-179B-43DB-BD51-98A5842D45D1}" srcOrd="2" destOrd="0" presId="urn:microsoft.com/office/officeart/2005/8/layout/default"/>
    <dgm:cxn modelId="{04812E58-974C-45A0-AB2C-256391859D0F}" type="presParOf" srcId="{4C730A5E-4504-43F8-A134-A8A803660966}" destId="{C15DA66C-4D9E-45FD-9806-2350481E6823}" srcOrd="3" destOrd="0" presId="urn:microsoft.com/office/officeart/2005/8/layout/default"/>
    <dgm:cxn modelId="{C138D41B-4F41-4EBE-9675-C8263CCD8C02}" type="presParOf" srcId="{4C730A5E-4504-43F8-A134-A8A803660966}" destId="{473011FD-FFB3-492B-A69C-D3B6B2E132FD}" srcOrd="4" destOrd="0" presId="urn:microsoft.com/office/officeart/2005/8/layout/default"/>
    <dgm:cxn modelId="{2AF3B0DC-9BB3-49C6-8C4B-F2C6B2B74964}" type="presParOf" srcId="{4C730A5E-4504-43F8-A134-A8A803660966}" destId="{C60BADE1-BCDB-4B86-A82D-7541977A8234}" srcOrd="5" destOrd="0" presId="urn:microsoft.com/office/officeart/2005/8/layout/default"/>
    <dgm:cxn modelId="{943758FA-ABCC-4D10-87D7-BBCCE12505B8}" type="presParOf" srcId="{4C730A5E-4504-43F8-A134-A8A803660966}" destId="{61272FAF-7AB4-4D30-ADED-B22D4FFA96EA}" srcOrd="6" destOrd="0" presId="urn:microsoft.com/office/officeart/2005/8/layout/default"/>
    <dgm:cxn modelId="{C4DC5E3E-2E92-42EB-9886-EF04CDEA0C57}" type="presParOf" srcId="{4C730A5E-4504-43F8-A134-A8A803660966}" destId="{C5BCCD46-E728-41C7-9DB2-FCE946E4A9AA}" srcOrd="7" destOrd="0" presId="urn:microsoft.com/office/officeart/2005/8/layout/default"/>
    <dgm:cxn modelId="{ACFCDABB-6105-4337-98DE-2C3470D98169}" type="presParOf" srcId="{4C730A5E-4504-43F8-A134-A8A803660966}" destId="{3F4F762D-A2F7-4EE7-A52B-8E403BA7A003}" srcOrd="8" destOrd="0" presId="urn:microsoft.com/office/officeart/2005/8/layout/default"/>
    <dgm:cxn modelId="{2DC942A5-B690-4A30-AC39-D2C221DEAA93}" type="presParOf" srcId="{4C730A5E-4504-43F8-A134-A8A803660966}" destId="{84D8AF10-13DB-4C60-AA19-178F7F3A2882}" srcOrd="9" destOrd="0" presId="urn:microsoft.com/office/officeart/2005/8/layout/default"/>
    <dgm:cxn modelId="{8E737A5B-5CC0-4F67-B1A8-3BEAAA820904}" type="presParOf" srcId="{4C730A5E-4504-43F8-A134-A8A803660966}" destId="{2840C968-86CD-47FC-8BD4-C49FAA5287EE}" srcOrd="10" destOrd="0" presId="urn:microsoft.com/office/officeart/2005/8/layout/default"/>
    <dgm:cxn modelId="{CAD7C332-51AF-479E-85F1-6837A4F0B2D1}" type="presParOf" srcId="{4C730A5E-4504-43F8-A134-A8A803660966}" destId="{9835A121-E217-446A-91A2-16B610A008A8}" srcOrd="11" destOrd="0" presId="urn:microsoft.com/office/officeart/2005/8/layout/default"/>
    <dgm:cxn modelId="{F8479DBB-0A41-4DFB-B905-A14EF53D891A}" type="presParOf" srcId="{4C730A5E-4504-43F8-A134-A8A803660966}" destId="{247C6F08-E8D5-4F87-8CB8-A8AE8A139035}" srcOrd="12" destOrd="0" presId="urn:microsoft.com/office/officeart/2005/8/layout/default"/>
    <dgm:cxn modelId="{D9998F3D-B343-486B-B1B0-EBC429BF1CCF}" type="presParOf" srcId="{4C730A5E-4504-43F8-A134-A8A803660966}" destId="{E3499570-1854-4583-B826-A26766C48D22}" srcOrd="13" destOrd="0" presId="urn:microsoft.com/office/officeart/2005/8/layout/default"/>
    <dgm:cxn modelId="{0DC98AC1-55B1-4D44-ADFA-1FD1805CEEB7}" type="presParOf" srcId="{4C730A5E-4504-43F8-A134-A8A803660966}" destId="{74AAE41D-C799-4F3C-9814-7CBBCC099B56}" srcOrd="14" destOrd="0" presId="urn:microsoft.com/office/officeart/2005/8/layout/default"/>
    <dgm:cxn modelId="{FEF86E26-FC0E-4232-9E8C-93DCADE4F624}" type="presParOf" srcId="{4C730A5E-4504-43F8-A134-A8A803660966}" destId="{4519583B-09F6-4389-8A1E-0271F8308D15}" srcOrd="15" destOrd="0" presId="urn:microsoft.com/office/officeart/2005/8/layout/default"/>
    <dgm:cxn modelId="{E7F5C797-65A1-45D7-BFC2-63DCD9B8071A}" type="presParOf" srcId="{4C730A5E-4504-43F8-A134-A8A803660966}" destId="{ECF98DA3-A386-4388-9B01-759567C1C2DF}" srcOrd="16" destOrd="0" presId="urn:microsoft.com/office/officeart/2005/8/layout/default"/>
    <dgm:cxn modelId="{5D2B66BC-7755-40AA-AE6E-DFBF49C95DF9}" type="presParOf" srcId="{4C730A5E-4504-43F8-A134-A8A803660966}" destId="{BF93FAD9-AAC6-4FD8-9C8A-B65A6B157846}" srcOrd="17" destOrd="0" presId="urn:microsoft.com/office/officeart/2005/8/layout/default"/>
    <dgm:cxn modelId="{854150AA-F417-4D02-9744-41B89CE1185B}" type="presParOf" srcId="{4C730A5E-4504-43F8-A134-A8A803660966}" destId="{BF83C1EE-394A-4F46-A114-B6535BC7CBEE}" srcOrd="18" destOrd="0" presId="urn:microsoft.com/office/officeart/2005/8/layout/default"/>
    <dgm:cxn modelId="{4F58C341-97DD-4EC2-91A4-78BAB074D02E}" type="presParOf" srcId="{4C730A5E-4504-43F8-A134-A8A803660966}" destId="{AD99FAA3-D004-484D-9014-DDFEFB4377B7}" srcOrd="19" destOrd="0" presId="urn:microsoft.com/office/officeart/2005/8/layout/default"/>
    <dgm:cxn modelId="{FE81063D-B8CE-4789-AC46-3525D0B09443}" type="presParOf" srcId="{4C730A5E-4504-43F8-A134-A8A803660966}" destId="{3006D786-0420-4FC0-9267-7BC6E981B34E}" srcOrd="20" destOrd="0" presId="urn:microsoft.com/office/officeart/2005/8/layout/default"/>
    <dgm:cxn modelId="{9FF59368-74C1-4361-A330-054C3E78F248}" type="presParOf" srcId="{4C730A5E-4504-43F8-A134-A8A803660966}" destId="{85E7E56A-DB71-40CE-860E-B96355697E0E}" srcOrd="21" destOrd="0" presId="urn:microsoft.com/office/officeart/2005/8/layout/default"/>
    <dgm:cxn modelId="{8ED883A0-316E-4D75-82DB-D78D9F2A070F}" type="presParOf" srcId="{4C730A5E-4504-43F8-A134-A8A803660966}" destId="{087658F0-525A-4CAA-95EF-9E0FC10864E8}" srcOrd="22" destOrd="0" presId="urn:microsoft.com/office/officeart/2005/8/layout/default"/>
    <dgm:cxn modelId="{AAE23CBF-8617-42B8-9688-DA404060E08C}" type="presParOf" srcId="{4C730A5E-4504-43F8-A134-A8A803660966}" destId="{D7A63D4F-D524-4D05-8DE2-B009EF149D5C}" srcOrd="23" destOrd="0" presId="urn:microsoft.com/office/officeart/2005/8/layout/default"/>
    <dgm:cxn modelId="{020E0233-2640-45AD-926F-510B6370C560}" type="presParOf" srcId="{4C730A5E-4504-43F8-A134-A8A803660966}" destId="{BB4A6E78-B34A-4BAD-8681-E32C01FEE989}" srcOrd="24" destOrd="0" presId="urn:microsoft.com/office/officeart/2005/8/layout/default"/>
    <dgm:cxn modelId="{9A3A641F-4E21-4524-8DEB-C2E36272FBE2}" type="presParOf" srcId="{4C730A5E-4504-43F8-A134-A8A803660966}" destId="{4FEEA3ED-0167-45B9-B998-1318BD57D57C}" srcOrd="25" destOrd="0" presId="urn:microsoft.com/office/officeart/2005/8/layout/default"/>
    <dgm:cxn modelId="{447EF665-63A6-4B2D-8419-8AE57C10FC85}" type="presParOf" srcId="{4C730A5E-4504-43F8-A134-A8A803660966}" destId="{B5EDC6AC-DA23-4990-9C0F-C493B905BD67}" srcOrd="26" destOrd="0" presId="urn:microsoft.com/office/officeart/2005/8/layout/default"/>
    <dgm:cxn modelId="{D1A0FDD6-0C2E-4549-A2A8-49D156F0AFBA}" type="presParOf" srcId="{4C730A5E-4504-43F8-A134-A8A803660966}" destId="{878819B1-19D8-4648-9FC6-6681392C6783}" srcOrd="27" destOrd="0" presId="urn:microsoft.com/office/officeart/2005/8/layout/default"/>
    <dgm:cxn modelId="{9D370D21-FEEF-47B0-8365-4B99F4686CB4}" type="presParOf" srcId="{4C730A5E-4504-43F8-A134-A8A803660966}" destId="{3E30FFBB-ADBC-4A37-9103-2BCD18442965}"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D84C31-DCDF-4DEB-A9B3-629C4F8D966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5951AD7-FF86-46B2-B71F-D3977FA4875C}">
      <dgm:prSet/>
      <dgm:spPr/>
      <dgm:t>
        <a:bodyPr/>
        <a:lstStyle/>
        <a:p>
          <a:r>
            <a:rPr lang="en-GB" dirty="0"/>
            <a:t>Health – deterioration of physical and mental well-being, increased mortality, nutritional risks</a:t>
          </a:r>
          <a:endParaRPr lang="en-US" dirty="0"/>
        </a:p>
      </dgm:t>
    </dgm:pt>
    <dgm:pt modelId="{9760B996-73CE-4F5B-8169-09FDA18A4E86}" type="parTrans" cxnId="{D7F68ABD-F183-4E7E-B710-EB7C9E130B75}">
      <dgm:prSet/>
      <dgm:spPr/>
      <dgm:t>
        <a:bodyPr/>
        <a:lstStyle/>
        <a:p>
          <a:endParaRPr lang="en-US"/>
        </a:p>
      </dgm:t>
    </dgm:pt>
    <dgm:pt modelId="{E9AAD34D-0CE9-4D98-A685-23E91B96E649}" type="sibTrans" cxnId="{D7F68ABD-F183-4E7E-B710-EB7C9E130B75}">
      <dgm:prSet/>
      <dgm:spPr/>
      <dgm:t>
        <a:bodyPr/>
        <a:lstStyle/>
        <a:p>
          <a:endParaRPr lang="en-US"/>
        </a:p>
      </dgm:t>
    </dgm:pt>
    <dgm:pt modelId="{DFEF7929-63C6-4BDB-BB63-F88FCBA2A3DF}">
      <dgm:prSet/>
      <dgm:spPr/>
      <dgm:t>
        <a:bodyPr/>
        <a:lstStyle/>
        <a:p>
          <a:r>
            <a:rPr lang="en-GB" dirty="0"/>
            <a:t>Risk of fires, especially related to hoarding, falls and trips, items falling from a height</a:t>
          </a:r>
          <a:endParaRPr lang="en-US" dirty="0"/>
        </a:p>
      </dgm:t>
    </dgm:pt>
    <dgm:pt modelId="{10522127-D718-41AF-8E19-36D20356C352}" type="sibTrans" cxnId="{7720F59E-0E76-4BDC-A2E1-8A45C2CD4DE2}">
      <dgm:prSet/>
      <dgm:spPr/>
      <dgm:t>
        <a:bodyPr/>
        <a:lstStyle/>
        <a:p>
          <a:endParaRPr lang="en-US"/>
        </a:p>
      </dgm:t>
    </dgm:pt>
    <dgm:pt modelId="{6B53982C-5B00-4F10-AB73-F9CB96F66E06}" type="parTrans" cxnId="{7720F59E-0E76-4BDC-A2E1-8A45C2CD4DE2}">
      <dgm:prSet/>
      <dgm:spPr/>
      <dgm:t>
        <a:bodyPr/>
        <a:lstStyle/>
        <a:p>
          <a:endParaRPr lang="en-US"/>
        </a:p>
      </dgm:t>
    </dgm:pt>
    <dgm:pt modelId="{AED2E637-3B28-4287-B413-086EB702C5E2}">
      <dgm:prSet/>
      <dgm:spPr/>
      <dgm:t>
        <a:bodyPr/>
        <a:lstStyle/>
        <a:p>
          <a:r>
            <a:rPr lang="en-GB" dirty="0"/>
            <a:t>Residence – threat to their tenancy and risk of homelessness</a:t>
          </a:r>
        </a:p>
      </dgm:t>
    </dgm:pt>
    <dgm:pt modelId="{B2C26B9B-0713-461A-9870-410784CF3511}" type="sibTrans" cxnId="{3A3C5066-DE68-4BC5-BEE7-54431987A9B1}">
      <dgm:prSet/>
      <dgm:spPr/>
      <dgm:t>
        <a:bodyPr/>
        <a:lstStyle/>
        <a:p>
          <a:endParaRPr lang="en-GB"/>
        </a:p>
      </dgm:t>
    </dgm:pt>
    <dgm:pt modelId="{BBC342DC-B293-4C84-86CF-DEF6887BB302}" type="parTrans" cxnId="{3A3C5066-DE68-4BC5-BEE7-54431987A9B1}">
      <dgm:prSet/>
      <dgm:spPr/>
      <dgm:t>
        <a:bodyPr/>
        <a:lstStyle/>
        <a:p>
          <a:endParaRPr lang="en-GB"/>
        </a:p>
      </dgm:t>
    </dgm:pt>
    <dgm:pt modelId="{CD43D558-EEBF-413C-A448-439CA4D8ECC8}">
      <dgm:prSet/>
      <dgm:spPr/>
      <dgm:t>
        <a:bodyPr/>
        <a:lstStyle/>
        <a:p>
          <a:r>
            <a:rPr lang="en-US" dirty="0"/>
            <a:t>Environmental – unsanitary conditions, hoards of rubbish, rotten food and </a:t>
          </a:r>
          <a:r>
            <a:rPr lang="en-US" dirty="0" err="1"/>
            <a:t>faeces</a:t>
          </a:r>
          <a:r>
            <a:rPr lang="en-US" dirty="0"/>
            <a:t> – risk of disease, infection and foul smells in the community</a:t>
          </a:r>
        </a:p>
      </dgm:t>
    </dgm:pt>
    <dgm:pt modelId="{1DAEB1FB-BFD4-4F49-A5DF-A499BEF49A74}" type="sibTrans" cxnId="{191129A0-F20D-4D84-86EE-752F1FFF98AC}">
      <dgm:prSet/>
      <dgm:spPr/>
      <dgm:t>
        <a:bodyPr/>
        <a:lstStyle/>
        <a:p>
          <a:endParaRPr lang="en-US"/>
        </a:p>
      </dgm:t>
    </dgm:pt>
    <dgm:pt modelId="{5AD71997-599D-4976-A1FD-B8869423DA21}" type="parTrans" cxnId="{191129A0-F20D-4D84-86EE-752F1FFF98AC}">
      <dgm:prSet/>
      <dgm:spPr/>
      <dgm:t>
        <a:bodyPr/>
        <a:lstStyle/>
        <a:p>
          <a:endParaRPr lang="en-US"/>
        </a:p>
      </dgm:t>
    </dgm:pt>
    <dgm:pt modelId="{C088BB07-49D2-46E0-B677-43FED7B67ADB}">
      <dgm:prSet/>
      <dgm:spPr/>
      <dgm:t>
        <a:bodyPr/>
        <a:lstStyle/>
        <a:p>
          <a:r>
            <a:rPr lang="en-US" dirty="0"/>
            <a:t>Lack of repairs, risks to the structural integrity of the home</a:t>
          </a:r>
        </a:p>
      </dgm:t>
    </dgm:pt>
    <dgm:pt modelId="{B4174F52-D32A-4679-B82E-400395127814}" type="sibTrans" cxnId="{D79EA272-D5B4-4FA4-B2A6-AFE4A687BE48}">
      <dgm:prSet/>
      <dgm:spPr/>
      <dgm:t>
        <a:bodyPr/>
        <a:lstStyle/>
        <a:p>
          <a:endParaRPr lang="en-US"/>
        </a:p>
      </dgm:t>
    </dgm:pt>
    <dgm:pt modelId="{C085C926-7F62-4CA2-9E39-8D68DB993E58}" type="parTrans" cxnId="{D79EA272-D5B4-4FA4-B2A6-AFE4A687BE48}">
      <dgm:prSet/>
      <dgm:spPr/>
      <dgm:t>
        <a:bodyPr/>
        <a:lstStyle/>
        <a:p>
          <a:endParaRPr lang="en-US"/>
        </a:p>
      </dgm:t>
    </dgm:pt>
    <dgm:pt modelId="{6E7A4D71-7308-4DE9-8507-054B993A4215}">
      <dgm:prSet/>
      <dgm:spPr/>
      <dgm:t>
        <a:bodyPr/>
        <a:lstStyle/>
        <a:p>
          <a:r>
            <a:rPr lang="en-US" dirty="0"/>
            <a:t>Vermin and infestations – pests, rats, mice, bed bugs</a:t>
          </a:r>
        </a:p>
      </dgm:t>
    </dgm:pt>
    <dgm:pt modelId="{7FB025E8-9EB7-4FC2-8732-23EE008C0888}" type="sibTrans" cxnId="{A8EB78D5-BB31-49F0-8B2A-E0C1592AD87D}">
      <dgm:prSet/>
      <dgm:spPr/>
      <dgm:t>
        <a:bodyPr/>
        <a:lstStyle/>
        <a:p>
          <a:endParaRPr lang="en-GB"/>
        </a:p>
      </dgm:t>
    </dgm:pt>
    <dgm:pt modelId="{853AFBE9-1ADB-4B8C-A73B-5A83E34E5BE2}" type="parTrans" cxnId="{A8EB78D5-BB31-49F0-8B2A-E0C1592AD87D}">
      <dgm:prSet/>
      <dgm:spPr/>
      <dgm:t>
        <a:bodyPr/>
        <a:lstStyle/>
        <a:p>
          <a:endParaRPr lang="en-GB"/>
        </a:p>
      </dgm:t>
    </dgm:pt>
    <dgm:pt modelId="{24C72ECF-1178-4962-A474-7DA195DEFD1D}">
      <dgm:prSet/>
      <dgm:spPr/>
      <dgm:t>
        <a:bodyPr/>
        <a:lstStyle/>
        <a:p>
          <a:r>
            <a:rPr lang="en-GB" dirty="0"/>
            <a:t>Other people – risks to children, family, neighbours, visiting professionals and emergency services</a:t>
          </a:r>
          <a:endParaRPr lang="en-US" dirty="0"/>
        </a:p>
      </dgm:t>
    </dgm:pt>
    <dgm:pt modelId="{72919379-3609-4EE7-B6D2-9474E3A28F09}" type="parTrans" cxnId="{ED87310B-DC34-4529-AF5B-1E3F635D4E44}">
      <dgm:prSet/>
      <dgm:spPr/>
      <dgm:t>
        <a:bodyPr/>
        <a:lstStyle/>
        <a:p>
          <a:endParaRPr lang="en-GB"/>
        </a:p>
      </dgm:t>
    </dgm:pt>
    <dgm:pt modelId="{4C6DDD6F-7689-41DF-8EBE-F7D4FEA2C36D}" type="sibTrans" cxnId="{ED87310B-DC34-4529-AF5B-1E3F635D4E44}">
      <dgm:prSet/>
      <dgm:spPr/>
      <dgm:t>
        <a:bodyPr/>
        <a:lstStyle/>
        <a:p>
          <a:endParaRPr lang="en-GB"/>
        </a:p>
      </dgm:t>
    </dgm:pt>
    <dgm:pt modelId="{97A1256F-2ED4-4FFA-AD2C-F022B0FCBCCD}">
      <dgm:prSet/>
      <dgm:spPr/>
      <dgm:t>
        <a:bodyPr/>
        <a:lstStyle/>
        <a:p>
          <a:r>
            <a:rPr lang="en-GB" dirty="0"/>
            <a:t>Increased use of health-care services, hospice care, hospitalisation, and emergency department visits</a:t>
          </a:r>
          <a:endParaRPr lang="en-US" dirty="0"/>
        </a:p>
      </dgm:t>
    </dgm:pt>
    <dgm:pt modelId="{7DEEBA9F-FB6C-4D13-BA6D-18EDC05CC3B2}" type="parTrans" cxnId="{5D4B026D-EC26-4636-AD87-7FB78DEB1762}">
      <dgm:prSet/>
      <dgm:spPr/>
      <dgm:t>
        <a:bodyPr/>
        <a:lstStyle/>
        <a:p>
          <a:endParaRPr lang="en-GB"/>
        </a:p>
      </dgm:t>
    </dgm:pt>
    <dgm:pt modelId="{F2D6B93E-0F60-4AD9-ABC1-9D2863E56CC8}" type="sibTrans" cxnId="{5D4B026D-EC26-4636-AD87-7FB78DEB1762}">
      <dgm:prSet/>
      <dgm:spPr/>
      <dgm:t>
        <a:bodyPr/>
        <a:lstStyle/>
        <a:p>
          <a:endParaRPr lang="en-GB"/>
        </a:p>
      </dgm:t>
    </dgm:pt>
    <dgm:pt modelId="{30260999-82D6-4ED5-AD77-785012FDA6F1}" type="pres">
      <dgm:prSet presAssocID="{67D84C31-DCDF-4DEB-A9B3-629C4F8D966C}" presName="linear" presStyleCnt="0">
        <dgm:presLayoutVars>
          <dgm:animLvl val="lvl"/>
          <dgm:resizeHandles val="exact"/>
        </dgm:presLayoutVars>
      </dgm:prSet>
      <dgm:spPr/>
    </dgm:pt>
    <dgm:pt modelId="{93338B92-3AED-4242-B16A-975796D14270}" type="pres">
      <dgm:prSet presAssocID="{95951AD7-FF86-46B2-B71F-D3977FA4875C}" presName="parentText" presStyleLbl="node1" presStyleIdx="0" presStyleCnt="8">
        <dgm:presLayoutVars>
          <dgm:chMax val="0"/>
          <dgm:bulletEnabled val="1"/>
        </dgm:presLayoutVars>
      </dgm:prSet>
      <dgm:spPr/>
    </dgm:pt>
    <dgm:pt modelId="{04C7981F-B00F-4A11-9E76-327F0DBA9207}" type="pres">
      <dgm:prSet presAssocID="{E9AAD34D-0CE9-4D98-A685-23E91B96E649}" presName="spacer" presStyleCnt="0"/>
      <dgm:spPr/>
    </dgm:pt>
    <dgm:pt modelId="{BBDA6B90-1DF6-4978-819D-D67CC5642606}" type="pres">
      <dgm:prSet presAssocID="{24C72ECF-1178-4962-A474-7DA195DEFD1D}" presName="parentText" presStyleLbl="node1" presStyleIdx="1" presStyleCnt="8">
        <dgm:presLayoutVars>
          <dgm:chMax val="0"/>
          <dgm:bulletEnabled val="1"/>
        </dgm:presLayoutVars>
      </dgm:prSet>
      <dgm:spPr/>
    </dgm:pt>
    <dgm:pt modelId="{B4FD05B0-9C58-4C22-B7AB-51EA5FD38C40}" type="pres">
      <dgm:prSet presAssocID="{4C6DDD6F-7689-41DF-8EBE-F7D4FEA2C36D}" presName="spacer" presStyleCnt="0"/>
      <dgm:spPr/>
    </dgm:pt>
    <dgm:pt modelId="{A4D2D6A8-6903-40DE-B4D9-D01C6B81AAF4}" type="pres">
      <dgm:prSet presAssocID="{DFEF7929-63C6-4BDB-BB63-F88FCBA2A3DF}" presName="parentText" presStyleLbl="node1" presStyleIdx="2" presStyleCnt="8">
        <dgm:presLayoutVars>
          <dgm:chMax val="0"/>
          <dgm:bulletEnabled val="1"/>
        </dgm:presLayoutVars>
      </dgm:prSet>
      <dgm:spPr/>
    </dgm:pt>
    <dgm:pt modelId="{D68CB1B0-4661-472B-A67F-1827A22B2584}" type="pres">
      <dgm:prSet presAssocID="{10522127-D718-41AF-8E19-36D20356C352}" presName="spacer" presStyleCnt="0"/>
      <dgm:spPr/>
    </dgm:pt>
    <dgm:pt modelId="{125A90D5-C501-4847-BD52-936AF50FD535}" type="pres">
      <dgm:prSet presAssocID="{AED2E637-3B28-4287-B413-086EB702C5E2}" presName="parentText" presStyleLbl="node1" presStyleIdx="3" presStyleCnt="8">
        <dgm:presLayoutVars>
          <dgm:chMax val="0"/>
          <dgm:bulletEnabled val="1"/>
        </dgm:presLayoutVars>
      </dgm:prSet>
      <dgm:spPr/>
    </dgm:pt>
    <dgm:pt modelId="{7F8EEC10-1943-4302-8043-2CE85ABE52E1}" type="pres">
      <dgm:prSet presAssocID="{B2C26B9B-0713-461A-9870-410784CF3511}" presName="spacer" presStyleCnt="0"/>
      <dgm:spPr/>
    </dgm:pt>
    <dgm:pt modelId="{492555FA-863A-483F-BCB4-6189F7794E03}" type="pres">
      <dgm:prSet presAssocID="{CD43D558-EEBF-413C-A448-439CA4D8ECC8}" presName="parentText" presStyleLbl="node1" presStyleIdx="4" presStyleCnt="8">
        <dgm:presLayoutVars>
          <dgm:chMax val="0"/>
          <dgm:bulletEnabled val="1"/>
        </dgm:presLayoutVars>
      </dgm:prSet>
      <dgm:spPr/>
    </dgm:pt>
    <dgm:pt modelId="{B2478DBF-C91B-4B20-8237-967AF11BD2D0}" type="pres">
      <dgm:prSet presAssocID="{1DAEB1FB-BFD4-4F49-A5DF-A499BEF49A74}" presName="spacer" presStyleCnt="0"/>
      <dgm:spPr/>
    </dgm:pt>
    <dgm:pt modelId="{0EE2AF0B-45A5-4524-B89F-B02ADB61DC30}" type="pres">
      <dgm:prSet presAssocID="{C088BB07-49D2-46E0-B677-43FED7B67ADB}" presName="parentText" presStyleLbl="node1" presStyleIdx="5" presStyleCnt="8" custLinFactNeighborX="-6835" custLinFactNeighborY="59679">
        <dgm:presLayoutVars>
          <dgm:chMax val="0"/>
          <dgm:bulletEnabled val="1"/>
        </dgm:presLayoutVars>
      </dgm:prSet>
      <dgm:spPr/>
    </dgm:pt>
    <dgm:pt modelId="{38553D93-2ADA-48D3-A04A-384AF226AA27}" type="pres">
      <dgm:prSet presAssocID="{B4174F52-D32A-4679-B82E-400395127814}" presName="spacer" presStyleCnt="0"/>
      <dgm:spPr/>
    </dgm:pt>
    <dgm:pt modelId="{D050D19A-88BC-4046-A653-1825CF343B63}" type="pres">
      <dgm:prSet presAssocID="{6E7A4D71-7308-4DE9-8507-054B993A4215}" presName="parentText" presStyleLbl="node1" presStyleIdx="6" presStyleCnt="8">
        <dgm:presLayoutVars>
          <dgm:chMax val="0"/>
          <dgm:bulletEnabled val="1"/>
        </dgm:presLayoutVars>
      </dgm:prSet>
      <dgm:spPr/>
    </dgm:pt>
    <dgm:pt modelId="{F50E902C-B500-4283-9415-5EED8E7FF11D}" type="pres">
      <dgm:prSet presAssocID="{7FB025E8-9EB7-4FC2-8732-23EE008C0888}" presName="spacer" presStyleCnt="0"/>
      <dgm:spPr/>
    </dgm:pt>
    <dgm:pt modelId="{264E385D-99BE-4BB9-9E4F-D8001A51D5DC}" type="pres">
      <dgm:prSet presAssocID="{97A1256F-2ED4-4FFA-AD2C-F022B0FCBCCD}" presName="parentText" presStyleLbl="node1" presStyleIdx="7" presStyleCnt="8">
        <dgm:presLayoutVars>
          <dgm:chMax val="0"/>
          <dgm:bulletEnabled val="1"/>
        </dgm:presLayoutVars>
      </dgm:prSet>
      <dgm:spPr/>
    </dgm:pt>
  </dgm:ptLst>
  <dgm:cxnLst>
    <dgm:cxn modelId="{ED87310B-DC34-4529-AF5B-1E3F635D4E44}" srcId="{67D84C31-DCDF-4DEB-A9B3-629C4F8D966C}" destId="{24C72ECF-1178-4962-A474-7DA195DEFD1D}" srcOrd="1" destOrd="0" parTransId="{72919379-3609-4EE7-B6D2-9474E3A28F09}" sibTransId="{4C6DDD6F-7689-41DF-8EBE-F7D4FEA2C36D}"/>
    <dgm:cxn modelId="{E5A73B1F-8EC6-455A-AB1C-EDC4C789990E}" type="presOf" srcId="{CD43D558-EEBF-413C-A448-439CA4D8ECC8}" destId="{492555FA-863A-483F-BCB4-6189F7794E03}" srcOrd="0" destOrd="0" presId="urn:microsoft.com/office/officeart/2005/8/layout/vList2"/>
    <dgm:cxn modelId="{4CF36A3F-3897-4959-9C4F-EC7B75A68257}" type="presOf" srcId="{6E7A4D71-7308-4DE9-8507-054B993A4215}" destId="{D050D19A-88BC-4046-A653-1825CF343B63}" srcOrd="0" destOrd="0" presId="urn:microsoft.com/office/officeart/2005/8/layout/vList2"/>
    <dgm:cxn modelId="{3A3C5066-DE68-4BC5-BEE7-54431987A9B1}" srcId="{67D84C31-DCDF-4DEB-A9B3-629C4F8D966C}" destId="{AED2E637-3B28-4287-B413-086EB702C5E2}" srcOrd="3" destOrd="0" parTransId="{BBC342DC-B293-4C84-86CF-DEF6887BB302}" sibTransId="{B2C26B9B-0713-461A-9870-410784CF3511}"/>
    <dgm:cxn modelId="{0EFB6C4A-DB68-4454-8B4B-3A0305FFAE57}" type="presOf" srcId="{AED2E637-3B28-4287-B413-086EB702C5E2}" destId="{125A90D5-C501-4847-BD52-936AF50FD535}" srcOrd="0" destOrd="0" presId="urn:microsoft.com/office/officeart/2005/8/layout/vList2"/>
    <dgm:cxn modelId="{5D4B026D-EC26-4636-AD87-7FB78DEB1762}" srcId="{67D84C31-DCDF-4DEB-A9B3-629C4F8D966C}" destId="{97A1256F-2ED4-4FFA-AD2C-F022B0FCBCCD}" srcOrd="7" destOrd="0" parTransId="{7DEEBA9F-FB6C-4D13-BA6D-18EDC05CC3B2}" sibTransId="{F2D6B93E-0F60-4AD9-ABC1-9D2863E56CC8}"/>
    <dgm:cxn modelId="{D79EA272-D5B4-4FA4-B2A6-AFE4A687BE48}" srcId="{67D84C31-DCDF-4DEB-A9B3-629C4F8D966C}" destId="{C088BB07-49D2-46E0-B677-43FED7B67ADB}" srcOrd="5" destOrd="0" parTransId="{C085C926-7F62-4CA2-9E39-8D68DB993E58}" sibTransId="{B4174F52-D32A-4679-B82E-400395127814}"/>
    <dgm:cxn modelId="{7720F59E-0E76-4BDC-A2E1-8A45C2CD4DE2}" srcId="{67D84C31-DCDF-4DEB-A9B3-629C4F8D966C}" destId="{DFEF7929-63C6-4BDB-BB63-F88FCBA2A3DF}" srcOrd="2" destOrd="0" parTransId="{6B53982C-5B00-4F10-AB73-F9CB96F66E06}" sibTransId="{10522127-D718-41AF-8E19-36D20356C352}"/>
    <dgm:cxn modelId="{191129A0-F20D-4D84-86EE-752F1FFF98AC}" srcId="{67D84C31-DCDF-4DEB-A9B3-629C4F8D966C}" destId="{CD43D558-EEBF-413C-A448-439CA4D8ECC8}" srcOrd="4" destOrd="0" parTransId="{5AD71997-599D-4976-A1FD-B8869423DA21}" sibTransId="{1DAEB1FB-BFD4-4F49-A5DF-A499BEF49A74}"/>
    <dgm:cxn modelId="{7A8A2CA6-E8C3-449B-980F-C9C083A9BBE8}" type="presOf" srcId="{24C72ECF-1178-4962-A474-7DA195DEFD1D}" destId="{BBDA6B90-1DF6-4978-819D-D67CC5642606}" srcOrd="0" destOrd="0" presId="urn:microsoft.com/office/officeart/2005/8/layout/vList2"/>
    <dgm:cxn modelId="{D7F68ABD-F183-4E7E-B710-EB7C9E130B75}" srcId="{67D84C31-DCDF-4DEB-A9B3-629C4F8D966C}" destId="{95951AD7-FF86-46B2-B71F-D3977FA4875C}" srcOrd="0" destOrd="0" parTransId="{9760B996-73CE-4F5B-8169-09FDA18A4E86}" sibTransId="{E9AAD34D-0CE9-4D98-A685-23E91B96E649}"/>
    <dgm:cxn modelId="{973D27C4-38F5-49FE-9858-7B542011543F}" type="presOf" srcId="{DFEF7929-63C6-4BDB-BB63-F88FCBA2A3DF}" destId="{A4D2D6A8-6903-40DE-B4D9-D01C6B81AAF4}" srcOrd="0" destOrd="0" presId="urn:microsoft.com/office/officeart/2005/8/layout/vList2"/>
    <dgm:cxn modelId="{0BB2C3CD-9C2B-4BFA-95A2-1DDCD04D9D25}" type="presOf" srcId="{C088BB07-49D2-46E0-B677-43FED7B67ADB}" destId="{0EE2AF0B-45A5-4524-B89F-B02ADB61DC30}" srcOrd="0" destOrd="0" presId="urn:microsoft.com/office/officeart/2005/8/layout/vList2"/>
    <dgm:cxn modelId="{A8EB78D5-BB31-49F0-8B2A-E0C1592AD87D}" srcId="{67D84C31-DCDF-4DEB-A9B3-629C4F8D966C}" destId="{6E7A4D71-7308-4DE9-8507-054B993A4215}" srcOrd="6" destOrd="0" parTransId="{853AFBE9-1ADB-4B8C-A73B-5A83E34E5BE2}" sibTransId="{7FB025E8-9EB7-4FC2-8732-23EE008C0888}"/>
    <dgm:cxn modelId="{0E5A48D6-3D28-4544-9FDE-DCA53827B124}" type="presOf" srcId="{67D84C31-DCDF-4DEB-A9B3-629C4F8D966C}" destId="{30260999-82D6-4ED5-AD77-785012FDA6F1}" srcOrd="0" destOrd="0" presId="urn:microsoft.com/office/officeart/2005/8/layout/vList2"/>
    <dgm:cxn modelId="{D0E0D4E2-57ED-415A-B9C4-C4FED4A91EA7}" type="presOf" srcId="{97A1256F-2ED4-4FFA-AD2C-F022B0FCBCCD}" destId="{264E385D-99BE-4BB9-9E4F-D8001A51D5DC}" srcOrd="0" destOrd="0" presId="urn:microsoft.com/office/officeart/2005/8/layout/vList2"/>
    <dgm:cxn modelId="{EB0EF7EE-D01F-458B-A0BD-7D9D9D9C73B7}" type="presOf" srcId="{95951AD7-FF86-46B2-B71F-D3977FA4875C}" destId="{93338B92-3AED-4242-B16A-975796D14270}" srcOrd="0" destOrd="0" presId="urn:microsoft.com/office/officeart/2005/8/layout/vList2"/>
    <dgm:cxn modelId="{B8CE41B0-3EDF-4FEC-BB37-BBBB90251BE9}" type="presParOf" srcId="{30260999-82D6-4ED5-AD77-785012FDA6F1}" destId="{93338B92-3AED-4242-B16A-975796D14270}" srcOrd="0" destOrd="0" presId="urn:microsoft.com/office/officeart/2005/8/layout/vList2"/>
    <dgm:cxn modelId="{846A8AB0-D40F-4EE7-8C88-F01974A52766}" type="presParOf" srcId="{30260999-82D6-4ED5-AD77-785012FDA6F1}" destId="{04C7981F-B00F-4A11-9E76-327F0DBA9207}" srcOrd="1" destOrd="0" presId="urn:microsoft.com/office/officeart/2005/8/layout/vList2"/>
    <dgm:cxn modelId="{EAA3903A-4BA4-4541-B983-750D60301043}" type="presParOf" srcId="{30260999-82D6-4ED5-AD77-785012FDA6F1}" destId="{BBDA6B90-1DF6-4978-819D-D67CC5642606}" srcOrd="2" destOrd="0" presId="urn:microsoft.com/office/officeart/2005/8/layout/vList2"/>
    <dgm:cxn modelId="{CEFBB0C7-6217-4DF9-B9D6-972754711683}" type="presParOf" srcId="{30260999-82D6-4ED5-AD77-785012FDA6F1}" destId="{B4FD05B0-9C58-4C22-B7AB-51EA5FD38C40}" srcOrd="3" destOrd="0" presId="urn:microsoft.com/office/officeart/2005/8/layout/vList2"/>
    <dgm:cxn modelId="{3AF0AF91-B77A-4215-BFCC-FF8CEB2AB2BF}" type="presParOf" srcId="{30260999-82D6-4ED5-AD77-785012FDA6F1}" destId="{A4D2D6A8-6903-40DE-B4D9-D01C6B81AAF4}" srcOrd="4" destOrd="0" presId="urn:microsoft.com/office/officeart/2005/8/layout/vList2"/>
    <dgm:cxn modelId="{02E7BFC9-7B15-4948-AC3F-0375E29A5BC4}" type="presParOf" srcId="{30260999-82D6-4ED5-AD77-785012FDA6F1}" destId="{D68CB1B0-4661-472B-A67F-1827A22B2584}" srcOrd="5" destOrd="0" presId="urn:microsoft.com/office/officeart/2005/8/layout/vList2"/>
    <dgm:cxn modelId="{EB8C39F4-12AA-4A47-87AC-58EDDCB8AA40}" type="presParOf" srcId="{30260999-82D6-4ED5-AD77-785012FDA6F1}" destId="{125A90D5-C501-4847-BD52-936AF50FD535}" srcOrd="6" destOrd="0" presId="urn:microsoft.com/office/officeart/2005/8/layout/vList2"/>
    <dgm:cxn modelId="{66F3FB79-15E9-4180-B8A0-A7783C3FB543}" type="presParOf" srcId="{30260999-82D6-4ED5-AD77-785012FDA6F1}" destId="{7F8EEC10-1943-4302-8043-2CE85ABE52E1}" srcOrd="7" destOrd="0" presId="urn:microsoft.com/office/officeart/2005/8/layout/vList2"/>
    <dgm:cxn modelId="{EDECD78E-BBE5-4D7F-9FB0-191B49443851}" type="presParOf" srcId="{30260999-82D6-4ED5-AD77-785012FDA6F1}" destId="{492555FA-863A-483F-BCB4-6189F7794E03}" srcOrd="8" destOrd="0" presId="urn:microsoft.com/office/officeart/2005/8/layout/vList2"/>
    <dgm:cxn modelId="{ABBC6CE8-A953-4187-B9EA-F86EEFA944FB}" type="presParOf" srcId="{30260999-82D6-4ED5-AD77-785012FDA6F1}" destId="{B2478DBF-C91B-4B20-8237-967AF11BD2D0}" srcOrd="9" destOrd="0" presId="urn:microsoft.com/office/officeart/2005/8/layout/vList2"/>
    <dgm:cxn modelId="{43808024-CAB5-4F15-A44A-96E3891695D2}" type="presParOf" srcId="{30260999-82D6-4ED5-AD77-785012FDA6F1}" destId="{0EE2AF0B-45A5-4524-B89F-B02ADB61DC30}" srcOrd="10" destOrd="0" presId="urn:microsoft.com/office/officeart/2005/8/layout/vList2"/>
    <dgm:cxn modelId="{2C483CE3-E34F-49E2-A0AA-158CD648A58E}" type="presParOf" srcId="{30260999-82D6-4ED5-AD77-785012FDA6F1}" destId="{38553D93-2ADA-48D3-A04A-384AF226AA27}" srcOrd="11" destOrd="0" presId="urn:microsoft.com/office/officeart/2005/8/layout/vList2"/>
    <dgm:cxn modelId="{6A212B3C-7BE7-4849-BD2B-F557400CA9D6}" type="presParOf" srcId="{30260999-82D6-4ED5-AD77-785012FDA6F1}" destId="{D050D19A-88BC-4046-A653-1825CF343B63}" srcOrd="12" destOrd="0" presId="urn:microsoft.com/office/officeart/2005/8/layout/vList2"/>
    <dgm:cxn modelId="{5C83C91C-C6B5-4A86-988F-B909D39A839A}" type="presParOf" srcId="{30260999-82D6-4ED5-AD77-785012FDA6F1}" destId="{F50E902C-B500-4283-9415-5EED8E7FF11D}" srcOrd="13" destOrd="0" presId="urn:microsoft.com/office/officeart/2005/8/layout/vList2"/>
    <dgm:cxn modelId="{26A7BFEC-BD20-49D2-A1C6-2347CA81B475}" type="presParOf" srcId="{30260999-82D6-4ED5-AD77-785012FDA6F1}" destId="{264E385D-99BE-4BB9-9E4F-D8001A51D5D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7ABC6E-A8D3-471F-9891-92E7CCFC6CE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CB9478F-D3E9-43BB-8E00-1F943CD7B070}">
      <dgm:prSet custT="1"/>
      <dgm:spPr/>
      <dgm:t>
        <a:bodyPr/>
        <a:lstStyle/>
        <a:p>
          <a:endParaRPr lang="en-GB" sz="3600" dirty="0"/>
        </a:p>
        <a:p>
          <a:r>
            <a:rPr lang="en-GB" sz="3600" dirty="0"/>
            <a:t>Self neglect is usually a lifestyle choice.</a:t>
          </a:r>
          <a:endParaRPr lang="en-US" sz="3600" dirty="0"/>
        </a:p>
      </dgm:t>
    </dgm:pt>
    <dgm:pt modelId="{339498E3-5DA7-4DD4-A819-5C93E5773A26}" type="parTrans" cxnId="{EE2BD0DC-CE94-4A2A-8A9C-48A41449FCC2}">
      <dgm:prSet/>
      <dgm:spPr/>
      <dgm:t>
        <a:bodyPr/>
        <a:lstStyle/>
        <a:p>
          <a:endParaRPr lang="en-US"/>
        </a:p>
      </dgm:t>
    </dgm:pt>
    <dgm:pt modelId="{19ED585A-4D85-4521-ADAC-13048A29023E}" type="sibTrans" cxnId="{EE2BD0DC-CE94-4A2A-8A9C-48A41449FCC2}">
      <dgm:prSet/>
      <dgm:spPr/>
      <dgm:t>
        <a:bodyPr/>
        <a:lstStyle/>
        <a:p>
          <a:endParaRPr lang="en-US"/>
        </a:p>
      </dgm:t>
    </dgm:pt>
    <dgm:pt modelId="{B78D55E9-44E6-4022-9200-D2780D6A0356}">
      <dgm:prSet custT="1"/>
      <dgm:spPr/>
      <dgm:t>
        <a:bodyPr/>
        <a:lstStyle/>
        <a:p>
          <a:endParaRPr lang="en-GB" sz="3600" dirty="0"/>
        </a:p>
        <a:p>
          <a:r>
            <a:rPr lang="en-GB" sz="3600" dirty="0"/>
            <a:t>Self neglect doesn’t always have to be the subject of a safeguarding enquiry.</a:t>
          </a:r>
          <a:endParaRPr lang="en-US" sz="3600" dirty="0"/>
        </a:p>
      </dgm:t>
    </dgm:pt>
    <dgm:pt modelId="{6E2BEC62-EB52-41FF-B2EE-54880294CBCE}" type="parTrans" cxnId="{0B72E732-E6E5-485C-A01C-1C8125A28457}">
      <dgm:prSet/>
      <dgm:spPr/>
      <dgm:t>
        <a:bodyPr/>
        <a:lstStyle/>
        <a:p>
          <a:endParaRPr lang="en-US"/>
        </a:p>
      </dgm:t>
    </dgm:pt>
    <dgm:pt modelId="{18FBE8B7-00F6-4D28-ADE3-860B6DCD9FD8}" type="sibTrans" cxnId="{0B72E732-E6E5-485C-A01C-1C8125A28457}">
      <dgm:prSet/>
      <dgm:spPr/>
      <dgm:t>
        <a:bodyPr/>
        <a:lstStyle/>
        <a:p>
          <a:endParaRPr lang="en-US"/>
        </a:p>
      </dgm:t>
    </dgm:pt>
    <dgm:pt modelId="{E1A482A9-7619-4540-AB85-E2D284435267}" type="pres">
      <dgm:prSet presAssocID="{A27ABC6E-A8D3-471F-9891-92E7CCFC6CEC}" presName="vert0" presStyleCnt="0">
        <dgm:presLayoutVars>
          <dgm:dir/>
          <dgm:animOne val="branch"/>
          <dgm:animLvl val="lvl"/>
        </dgm:presLayoutVars>
      </dgm:prSet>
      <dgm:spPr/>
    </dgm:pt>
    <dgm:pt modelId="{8CE02264-5063-4A62-A83C-CF30658E2CDD}" type="pres">
      <dgm:prSet presAssocID="{2CB9478F-D3E9-43BB-8E00-1F943CD7B070}" presName="thickLine" presStyleLbl="alignNode1" presStyleIdx="0" presStyleCnt="2"/>
      <dgm:spPr/>
    </dgm:pt>
    <dgm:pt modelId="{0686AA93-F80B-4641-8519-DB63916C83B7}" type="pres">
      <dgm:prSet presAssocID="{2CB9478F-D3E9-43BB-8E00-1F943CD7B070}" presName="horz1" presStyleCnt="0"/>
      <dgm:spPr/>
    </dgm:pt>
    <dgm:pt modelId="{BC53661A-1965-4175-ADB0-481B7AF98501}" type="pres">
      <dgm:prSet presAssocID="{2CB9478F-D3E9-43BB-8E00-1F943CD7B070}" presName="tx1" presStyleLbl="revTx" presStyleIdx="0" presStyleCnt="2"/>
      <dgm:spPr/>
    </dgm:pt>
    <dgm:pt modelId="{5006E00D-6F3F-4DAE-9072-57698F18FB63}" type="pres">
      <dgm:prSet presAssocID="{2CB9478F-D3E9-43BB-8E00-1F943CD7B070}" presName="vert1" presStyleCnt="0"/>
      <dgm:spPr/>
    </dgm:pt>
    <dgm:pt modelId="{3BE371C7-8D61-4BCD-8E4E-081D245C7FB4}" type="pres">
      <dgm:prSet presAssocID="{B78D55E9-44E6-4022-9200-D2780D6A0356}" presName="thickLine" presStyleLbl="alignNode1" presStyleIdx="1" presStyleCnt="2"/>
      <dgm:spPr/>
    </dgm:pt>
    <dgm:pt modelId="{0BEA70B3-8EE2-45E7-8C84-33327DEA9ABB}" type="pres">
      <dgm:prSet presAssocID="{B78D55E9-44E6-4022-9200-D2780D6A0356}" presName="horz1" presStyleCnt="0"/>
      <dgm:spPr/>
    </dgm:pt>
    <dgm:pt modelId="{B935AD3D-F5C8-46C4-A503-F659EC442DCD}" type="pres">
      <dgm:prSet presAssocID="{B78D55E9-44E6-4022-9200-D2780D6A0356}" presName="tx1" presStyleLbl="revTx" presStyleIdx="1" presStyleCnt="2"/>
      <dgm:spPr/>
    </dgm:pt>
    <dgm:pt modelId="{B98EE2BD-CEB0-4BC6-A4B7-142213B93401}" type="pres">
      <dgm:prSet presAssocID="{B78D55E9-44E6-4022-9200-D2780D6A0356}" presName="vert1" presStyleCnt="0"/>
      <dgm:spPr/>
    </dgm:pt>
  </dgm:ptLst>
  <dgm:cxnLst>
    <dgm:cxn modelId="{77F47103-400F-4D46-8BBA-FDBFBCEE2E94}" type="presOf" srcId="{B78D55E9-44E6-4022-9200-D2780D6A0356}" destId="{B935AD3D-F5C8-46C4-A503-F659EC442DCD}" srcOrd="0" destOrd="0" presId="urn:microsoft.com/office/officeart/2008/layout/LinedList"/>
    <dgm:cxn modelId="{4606CA19-B945-45C7-A646-06E69587D4B6}" type="presOf" srcId="{A27ABC6E-A8D3-471F-9891-92E7CCFC6CEC}" destId="{E1A482A9-7619-4540-AB85-E2D284435267}" srcOrd="0" destOrd="0" presId="urn:microsoft.com/office/officeart/2008/layout/LinedList"/>
    <dgm:cxn modelId="{0B72E732-E6E5-485C-A01C-1C8125A28457}" srcId="{A27ABC6E-A8D3-471F-9891-92E7CCFC6CEC}" destId="{B78D55E9-44E6-4022-9200-D2780D6A0356}" srcOrd="1" destOrd="0" parTransId="{6E2BEC62-EB52-41FF-B2EE-54880294CBCE}" sibTransId="{18FBE8B7-00F6-4D28-ADE3-860B6DCD9FD8}"/>
    <dgm:cxn modelId="{11BC564A-E669-4EB8-ABD0-A3246E6E56CC}" type="presOf" srcId="{2CB9478F-D3E9-43BB-8E00-1F943CD7B070}" destId="{BC53661A-1965-4175-ADB0-481B7AF98501}" srcOrd="0" destOrd="0" presId="urn:microsoft.com/office/officeart/2008/layout/LinedList"/>
    <dgm:cxn modelId="{EE2BD0DC-CE94-4A2A-8A9C-48A41449FCC2}" srcId="{A27ABC6E-A8D3-471F-9891-92E7CCFC6CEC}" destId="{2CB9478F-D3E9-43BB-8E00-1F943CD7B070}" srcOrd="0" destOrd="0" parTransId="{339498E3-5DA7-4DD4-A819-5C93E5773A26}" sibTransId="{19ED585A-4D85-4521-ADAC-13048A29023E}"/>
    <dgm:cxn modelId="{A916B48C-A365-4D09-BFD5-A456CB6E5D7F}" type="presParOf" srcId="{E1A482A9-7619-4540-AB85-E2D284435267}" destId="{8CE02264-5063-4A62-A83C-CF30658E2CDD}" srcOrd="0" destOrd="0" presId="urn:microsoft.com/office/officeart/2008/layout/LinedList"/>
    <dgm:cxn modelId="{B746C867-BB86-4F16-AD65-0D60502A0AE9}" type="presParOf" srcId="{E1A482A9-7619-4540-AB85-E2D284435267}" destId="{0686AA93-F80B-4641-8519-DB63916C83B7}" srcOrd="1" destOrd="0" presId="urn:microsoft.com/office/officeart/2008/layout/LinedList"/>
    <dgm:cxn modelId="{DBDB0614-7C69-4398-9B20-5FAE2B27428A}" type="presParOf" srcId="{0686AA93-F80B-4641-8519-DB63916C83B7}" destId="{BC53661A-1965-4175-ADB0-481B7AF98501}" srcOrd="0" destOrd="0" presId="urn:microsoft.com/office/officeart/2008/layout/LinedList"/>
    <dgm:cxn modelId="{A0BD7DF5-1363-458A-8176-34C6F59F807B}" type="presParOf" srcId="{0686AA93-F80B-4641-8519-DB63916C83B7}" destId="{5006E00D-6F3F-4DAE-9072-57698F18FB63}" srcOrd="1" destOrd="0" presId="urn:microsoft.com/office/officeart/2008/layout/LinedList"/>
    <dgm:cxn modelId="{F703A030-09B1-434B-97C9-2EA767BE6B6F}" type="presParOf" srcId="{E1A482A9-7619-4540-AB85-E2D284435267}" destId="{3BE371C7-8D61-4BCD-8E4E-081D245C7FB4}" srcOrd="2" destOrd="0" presId="urn:microsoft.com/office/officeart/2008/layout/LinedList"/>
    <dgm:cxn modelId="{38492238-D373-4C4A-9675-4184A4D986CD}" type="presParOf" srcId="{E1A482A9-7619-4540-AB85-E2D284435267}" destId="{0BEA70B3-8EE2-45E7-8C84-33327DEA9ABB}" srcOrd="3" destOrd="0" presId="urn:microsoft.com/office/officeart/2008/layout/LinedList"/>
    <dgm:cxn modelId="{BDC67287-C2E2-465B-A61B-E20887F09289}" type="presParOf" srcId="{0BEA70B3-8EE2-45E7-8C84-33327DEA9ABB}" destId="{B935AD3D-F5C8-46C4-A503-F659EC442DCD}" srcOrd="0" destOrd="0" presId="urn:microsoft.com/office/officeart/2008/layout/LinedList"/>
    <dgm:cxn modelId="{37B640D6-EF17-4B69-BCCF-E04D97A5E6D0}" type="presParOf" srcId="{0BEA70B3-8EE2-45E7-8C84-33327DEA9ABB}" destId="{B98EE2BD-CEB0-4BC6-A4B7-142213B9340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8BAF63-BF12-49AE-B250-2B36C114EE8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A0F80C4-A9AF-49B1-AF2A-1E14F94A09D6}">
      <dgm:prSet custT="1"/>
      <dgm:spPr/>
      <dgm:t>
        <a:bodyPr/>
        <a:lstStyle/>
        <a:p>
          <a:r>
            <a:rPr lang="en-GB" sz="2200" dirty="0"/>
            <a:t>The perception that this is a “life-style choice”</a:t>
          </a:r>
          <a:endParaRPr lang="en-US" sz="2200" dirty="0"/>
        </a:p>
      </dgm:t>
    </dgm:pt>
    <dgm:pt modelId="{BB86EF8A-FE33-4EB3-99B3-A434DF2E638E}" type="parTrans" cxnId="{649FA7F3-F7CD-4E83-AB79-27FC6D6AB810}">
      <dgm:prSet/>
      <dgm:spPr/>
      <dgm:t>
        <a:bodyPr/>
        <a:lstStyle/>
        <a:p>
          <a:endParaRPr lang="en-US"/>
        </a:p>
      </dgm:t>
    </dgm:pt>
    <dgm:pt modelId="{48D9AFE3-4267-4F25-8DB7-854B7DAFC659}" type="sibTrans" cxnId="{649FA7F3-F7CD-4E83-AB79-27FC6D6AB810}">
      <dgm:prSet/>
      <dgm:spPr/>
      <dgm:t>
        <a:bodyPr/>
        <a:lstStyle/>
        <a:p>
          <a:endParaRPr lang="en-US"/>
        </a:p>
      </dgm:t>
    </dgm:pt>
    <dgm:pt modelId="{7C681A17-1F04-47A8-84CF-23BC1C42C4C7}">
      <dgm:prSet custT="1"/>
      <dgm:spPr/>
      <dgm:t>
        <a:bodyPr/>
        <a:lstStyle/>
        <a:p>
          <a:r>
            <a:rPr lang="en-GB" sz="2200" dirty="0"/>
            <a:t>Poor multi-agency working/ lack of information sharing</a:t>
          </a:r>
          <a:endParaRPr lang="en-US" sz="2200" dirty="0"/>
        </a:p>
      </dgm:t>
    </dgm:pt>
    <dgm:pt modelId="{8C6D5C2D-09C2-4899-8345-05911CAB66A7}" type="parTrans" cxnId="{1BEB6EC8-9D67-4AD3-9A23-763E6771BB40}">
      <dgm:prSet/>
      <dgm:spPr/>
      <dgm:t>
        <a:bodyPr/>
        <a:lstStyle/>
        <a:p>
          <a:endParaRPr lang="en-US"/>
        </a:p>
      </dgm:t>
    </dgm:pt>
    <dgm:pt modelId="{3F1A4099-4B22-481A-960D-75220A432B6A}" type="sibTrans" cxnId="{1BEB6EC8-9D67-4AD3-9A23-763E6771BB40}">
      <dgm:prSet/>
      <dgm:spPr/>
      <dgm:t>
        <a:bodyPr/>
        <a:lstStyle/>
        <a:p>
          <a:endParaRPr lang="en-US"/>
        </a:p>
      </dgm:t>
    </dgm:pt>
    <dgm:pt modelId="{093C49CD-7AB8-4D5F-960F-39A58C72BCCC}">
      <dgm:prSet custT="1"/>
      <dgm:spPr/>
      <dgm:t>
        <a:bodyPr/>
        <a:lstStyle/>
        <a:p>
          <a:r>
            <a:rPr lang="en-GB" sz="2200"/>
            <a:t>Lack of engagement with the individual or family</a:t>
          </a:r>
          <a:endParaRPr lang="en-US" sz="2200"/>
        </a:p>
      </dgm:t>
    </dgm:pt>
    <dgm:pt modelId="{7F7A5D3C-B027-4DD1-81F3-4F667D2A9C13}" type="parTrans" cxnId="{66681B6E-B97A-4F93-9994-657014D14111}">
      <dgm:prSet/>
      <dgm:spPr/>
      <dgm:t>
        <a:bodyPr/>
        <a:lstStyle/>
        <a:p>
          <a:endParaRPr lang="en-US"/>
        </a:p>
      </dgm:t>
    </dgm:pt>
    <dgm:pt modelId="{ADDC7293-E500-4562-B336-AF53026CC666}" type="sibTrans" cxnId="{66681B6E-B97A-4F93-9994-657014D14111}">
      <dgm:prSet/>
      <dgm:spPr/>
      <dgm:t>
        <a:bodyPr/>
        <a:lstStyle/>
        <a:p>
          <a:endParaRPr lang="en-US"/>
        </a:p>
      </dgm:t>
    </dgm:pt>
    <dgm:pt modelId="{9823F117-ADE4-4504-804C-92BCA92CA8C1}">
      <dgm:prSet custT="1"/>
      <dgm:spPr/>
      <dgm:t>
        <a:bodyPr/>
        <a:lstStyle/>
        <a:p>
          <a:r>
            <a:rPr lang="en-GB" sz="2200"/>
            <a:t>Challenges presented by the individual or family</a:t>
          </a:r>
          <a:endParaRPr lang="en-US" sz="2200"/>
        </a:p>
      </dgm:t>
    </dgm:pt>
    <dgm:pt modelId="{2B06CC70-837C-47BF-8CBE-BCCE56B4B84D}" type="parTrans" cxnId="{6E1B014A-7500-4551-89C1-5A127E90922F}">
      <dgm:prSet/>
      <dgm:spPr/>
      <dgm:t>
        <a:bodyPr/>
        <a:lstStyle/>
        <a:p>
          <a:endParaRPr lang="en-US"/>
        </a:p>
      </dgm:t>
    </dgm:pt>
    <dgm:pt modelId="{A8B91BC7-4E7B-4DAE-B964-5F4004C64A83}" type="sibTrans" cxnId="{6E1B014A-7500-4551-89C1-5A127E90922F}">
      <dgm:prSet/>
      <dgm:spPr/>
      <dgm:t>
        <a:bodyPr/>
        <a:lstStyle/>
        <a:p>
          <a:endParaRPr lang="en-US"/>
        </a:p>
      </dgm:t>
    </dgm:pt>
    <dgm:pt modelId="{92F42B0C-6DC6-409A-B5BE-AA01D70E1B98}">
      <dgm:prSet custT="1"/>
      <dgm:spPr/>
      <dgm:t>
        <a:bodyPr/>
        <a:lstStyle/>
        <a:p>
          <a:r>
            <a:rPr lang="en-GB" sz="2200" dirty="0"/>
            <a:t>Family carers lead us to assume support is being provided</a:t>
          </a:r>
          <a:endParaRPr lang="en-US" sz="2200" dirty="0"/>
        </a:p>
      </dgm:t>
    </dgm:pt>
    <dgm:pt modelId="{11F4B975-8806-410F-9D6B-6BA27710DC2F}" type="parTrans" cxnId="{BBAE0DC0-A219-466D-A555-09419EFCA5A8}">
      <dgm:prSet/>
      <dgm:spPr/>
      <dgm:t>
        <a:bodyPr/>
        <a:lstStyle/>
        <a:p>
          <a:endParaRPr lang="en-US"/>
        </a:p>
      </dgm:t>
    </dgm:pt>
    <dgm:pt modelId="{E664EBC1-EE91-4182-BFB0-540E53EAE313}" type="sibTrans" cxnId="{BBAE0DC0-A219-466D-A555-09419EFCA5A8}">
      <dgm:prSet/>
      <dgm:spPr/>
      <dgm:t>
        <a:bodyPr/>
        <a:lstStyle/>
        <a:p>
          <a:endParaRPr lang="en-US"/>
        </a:p>
      </dgm:t>
    </dgm:pt>
    <dgm:pt modelId="{3D651722-1498-47B5-802A-6CD447DD8FF7}">
      <dgm:prSet custT="1"/>
      <dgm:spPr/>
      <dgm:t>
        <a:bodyPr/>
        <a:lstStyle/>
        <a:p>
          <a:r>
            <a:rPr lang="en-GB" sz="2200" dirty="0"/>
            <a:t>A desensitisation to/ from well known cases</a:t>
          </a:r>
          <a:endParaRPr lang="en-US" sz="2200" dirty="0"/>
        </a:p>
      </dgm:t>
    </dgm:pt>
    <dgm:pt modelId="{0A42CC48-A1B4-4F40-AE22-D6B7356DF5CA}" type="parTrans" cxnId="{7B9E33C5-1733-4FC4-9B52-67F7FE23D7F0}">
      <dgm:prSet/>
      <dgm:spPr/>
      <dgm:t>
        <a:bodyPr/>
        <a:lstStyle/>
        <a:p>
          <a:endParaRPr lang="en-US"/>
        </a:p>
      </dgm:t>
    </dgm:pt>
    <dgm:pt modelId="{3896A077-E15A-42B1-9BA9-48B789FB3CAE}" type="sibTrans" cxnId="{7B9E33C5-1733-4FC4-9B52-67F7FE23D7F0}">
      <dgm:prSet/>
      <dgm:spPr/>
      <dgm:t>
        <a:bodyPr/>
        <a:lstStyle/>
        <a:p>
          <a:endParaRPr lang="en-US"/>
        </a:p>
      </dgm:t>
    </dgm:pt>
    <dgm:pt modelId="{FF2B9997-149B-4421-A9D7-C513E6314656}">
      <dgm:prSet custT="1"/>
      <dgm:spPr/>
      <dgm:t>
        <a:bodyPr/>
        <a:lstStyle/>
        <a:p>
          <a:r>
            <a:rPr lang="en-GB" sz="2200" dirty="0"/>
            <a:t>Individuals have chaotic lifestyles and multiple needs</a:t>
          </a:r>
          <a:endParaRPr lang="en-US" sz="2200" dirty="0"/>
        </a:p>
      </dgm:t>
    </dgm:pt>
    <dgm:pt modelId="{C9EF6012-5B3E-4031-BC99-39AFA5CF5D66}" type="parTrans" cxnId="{4B93FE48-790C-4708-A092-4E616115B44C}">
      <dgm:prSet/>
      <dgm:spPr/>
      <dgm:t>
        <a:bodyPr/>
        <a:lstStyle/>
        <a:p>
          <a:endParaRPr lang="en-US"/>
        </a:p>
      </dgm:t>
    </dgm:pt>
    <dgm:pt modelId="{35509A39-09C1-4957-B97F-7E7B8FB9AC27}" type="sibTrans" cxnId="{4B93FE48-790C-4708-A092-4E616115B44C}">
      <dgm:prSet/>
      <dgm:spPr/>
      <dgm:t>
        <a:bodyPr/>
        <a:lstStyle/>
        <a:p>
          <a:endParaRPr lang="en-US"/>
        </a:p>
      </dgm:t>
    </dgm:pt>
    <dgm:pt modelId="{D5F269B7-D07F-4E68-BB99-1579152A75B4}">
      <dgm:prSet custT="1"/>
      <dgm:spPr/>
      <dgm:t>
        <a:bodyPr/>
        <a:lstStyle/>
        <a:p>
          <a:r>
            <a:rPr lang="en-GB" sz="2200" dirty="0"/>
            <a:t>Inconsistency in thresholds across agencies and teams</a:t>
          </a:r>
          <a:endParaRPr lang="en-US" sz="2200" dirty="0"/>
        </a:p>
      </dgm:t>
    </dgm:pt>
    <dgm:pt modelId="{60147B40-3F5D-45C7-B701-CF93F83DF63C}" type="parTrans" cxnId="{1D3EA670-2B1B-4D78-9852-2E4FD94E1E3F}">
      <dgm:prSet/>
      <dgm:spPr/>
      <dgm:t>
        <a:bodyPr/>
        <a:lstStyle/>
        <a:p>
          <a:endParaRPr lang="en-US"/>
        </a:p>
      </dgm:t>
    </dgm:pt>
    <dgm:pt modelId="{1F7B84CE-35BF-476D-8693-55741F6A5CFF}" type="sibTrans" cxnId="{1D3EA670-2B1B-4D78-9852-2E4FD94E1E3F}">
      <dgm:prSet/>
      <dgm:spPr/>
      <dgm:t>
        <a:bodyPr/>
        <a:lstStyle/>
        <a:p>
          <a:endParaRPr lang="en-US"/>
        </a:p>
      </dgm:t>
    </dgm:pt>
    <dgm:pt modelId="{574C914C-1CFC-49C3-AE02-9880CA753D54}" type="pres">
      <dgm:prSet presAssocID="{9C8BAF63-BF12-49AE-B250-2B36C114EE8E}" presName="vert0" presStyleCnt="0">
        <dgm:presLayoutVars>
          <dgm:dir/>
          <dgm:animOne val="branch"/>
          <dgm:animLvl val="lvl"/>
        </dgm:presLayoutVars>
      </dgm:prSet>
      <dgm:spPr/>
    </dgm:pt>
    <dgm:pt modelId="{58DFDC94-4B23-4B1D-803C-1423863734CB}" type="pres">
      <dgm:prSet presAssocID="{EA0F80C4-A9AF-49B1-AF2A-1E14F94A09D6}" presName="thickLine" presStyleLbl="alignNode1" presStyleIdx="0" presStyleCnt="8"/>
      <dgm:spPr/>
    </dgm:pt>
    <dgm:pt modelId="{DE9D9B68-17B3-49CA-9B65-8052E11FABB6}" type="pres">
      <dgm:prSet presAssocID="{EA0F80C4-A9AF-49B1-AF2A-1E14F94A09D6}" presName="horz1" presStyleCnt="0"/>
      <dgm:spPr/>
    </dgm:pt>
    <dgm:pt modelId="{74A28959-DEDE-47C2-9779-33F243076AD0}" type="pres">
      <dgm:prSet presAssocID="{EA0F80C4-A9AF-49B1-AF2A-1E14F94A09D6}" presName="tx1" presStyleLbl="revTx" presStyleIdx="0" presStyleCnt="8"/>
      <dgm:spPr/>
    </dgm:pt>
    <dgm:pt modelId="{0D7D05EE-3B47-4B5D-9CEB-F01B86E0470D}" type="pres">
      <dgm:prSet presAssocID="{EA0F80C4-A9AF-49B1-AF2A-1E14F94A09D6}" presName="vert1" presStyleCnt="0"/>
      <dgm:spPr/>
    </dgm:pt>
    <dgm:pt modelId="{97F9A217-97BD-4C96-8A84-3E54C98822AE}" type="pres">
      <dgm:prSet presAssocID="{7C681A17-1F04-47A8-84CF-23BC1C42C4C7}" presName="thickLine" presStyleLbl="alignNode1" presStyleIdx="1" presStyleCnt="8"/>
      <dgm:spPr/>
    </dgm:pt>
    <dgm:pt modelId="{DA3A295E-5571-411F-B3DA-CE2BF8804163}" type="pres">
      <dgm:prSet presAssocID="{7C681A17-1F04-47A8-84CF-23BC1C42C4C7}" presName="horz1" presStyleCnt="0"/>
      <dgm:spPr/>
    </dgm:pt>
    <dgm:pt modelId="{C53FA9E9-AAC4-46AE-8DC0-4A450D120AC1}" type="pres">
      <dgm:prSet presAssocID="{7C681A17-1F04-47A8-84CF-23BC1C42C4C7}" presName="tx1" presStyleLbl="revTx" presStyleIdx="1" presStyleCnt="8"/>
      <dgm:spPr/>
    </dgm:pt>
    <dgm:pt modelId="{45750E1B-2263-4CBD-97DC-3B3319E62631}" type="pres">
      <dgm:prSet presAssocID="{7C681A17-1F04-47A8-84CF-23BC1C42C4C7}" presName="vert1" presStyleCnt="0"/>
      <dgm:spPr/>
    </dgm:pt>
    <dgm:pt modelId="{95A50F3E-8183-469D-A51E-3A974F37D23B}" type="pres">
      <dgm:prSet presAssocID="{093C49CD-7AB8-4D5F-960F-39A58C72BCCC}" presName="thickLine" presStyleLbl="alignNode1" presStyleIdx="2" presStyleCnt="8"/>
      <dgm:spPr/>
    </dgm:pt>
    <dgm:pt modelId="{5F8F2E9D-1AEC-4376-BC0B-E7829C5D4409}" type="pres">
      <dgm:prSet presAssocID="{093C49CD-7AB8-4D5F-960F-39A58C72BCCC}" presName="horz1" presStyleCnt="0"/>
      <dgm:spPr/>
    </dgm:pt>
    <dgm:pt modelId="{888D3BCA-3876-4955-B579-B37D6BE0FB39}" type="pres">
      <dgm:prSet presAssocID="{093C49CD-7AB8-4D5F-960F-39A58C72BCCC}" presName="tx1" presStyleLbl="revTx" presStyleIdx="2" presStyleCnt="8"/>
      <dgm:spPr/>
    </dgm:pt>
    <dgm:pt modelId="{4488553B-16EC-45C2-B9B1-710F816A0B61}" type="pres">
      <dgm:prSet presAssocID="{093C49CD-7AB8-4D5F-960F-39A58C72BCCC}" presName="vert1" presStyleCnt="0"/>
      <dgm:spPr/>
    </dgm:pt>
    <dgm:pt modelId="{6DF79032-AAB4-420D-9BB6-D1E72A52CFFD}" type="pres">
      <dgm:prSet presAssocID="{9823F117-ADE4-4504-804C-92BCA92CA8C1}" presName="thickLine" presStyleLbl="alignNode1" presStyleIdx="3" presStyleCnt="8"/>
      <dgm:spPr/>
    </dgm:pt>
    <dgm:pt modelId="{6283228E-6432-4B8B-A9A8-C1BA9D27B775}" type="pres">
      <dgm:prSet presAssocID="{9823F117-ADE4-4504-804C-92BCA92CA8C1}" presName="horz1" presStyleCnt="0"/>
      <dgm:spPr/>
    </dgm:pt>
    <dgm:pt modelId="{4EFD0947-0A68-47AB-B1F3-B6FF7F70C6D8}" type="pres">
      <dgm:prSet presAssocID="{9823F117-ADE4-4504-804C-92BCA92CA8C1}" presName="tx1" presStyleLbl="revTx" presStyleIdx="3" presStyleCnt="8"/>
      <dgm:spPr/>
    </dgm:pt>
    <dgm:pt modelId="{C81E8514-6C3A-438B-8DFF-3CF31B341A48}" type="pres">
      <dgm:prSet presAssocID="{9823F117-ADE4-4504-804C-92BCA92CA8C1}" presName="vert1" presStyleCnt="0"/>
      <dgm:spPr/>
    </dgm:pt>
    <dgm:pt modelId="{EC1B5756-D521-4E21-B497-EC5B1DCBC934}" type="pres">
      <dgm:prSet presAssocID="{92F42B0C-6DC6-409A-B5BE-AA01D70E1B98}" presName="thickLine" presStyleLbl="alignNode1" presStyleIdx="4" presStyleCnt="8"/>
      <dgm:spPr/>
    </dgm:pt>
    <dgm:pt modelId="{8A1F244D-C2F0-4B42-90E1-919C3C7DAC71}" type="pres">
      <dgm:prSet presAssocID="{92F42B0C-6DC6-409A-B5BE-AA01D70E1B98}" presName="horz1" presStyleCnt="0"/>
      <dgm:spPr/>
    </dgm:pt>
    <dgm:pt modelId="{A06E453C-49A9-4D54-9629-9047F14D71D3}" type="pres">
      <dgm:prSet presAssocID="{92F42B0C-6DC6-409A-B5BE-AA01D70E1B98}" presName="tx1" presStyleLbl="revTx" presStyleIdx="4" presStyleCnt="8"/>
      <dgm:spPr/>
    </dgm:pt>
    <dgm:pt modelId="{C0D922E0-E189-4522-B07C-3E44D9C8ACC3}" type="pres">
      <dgm:prSet presAssocID="{92F42B0C-6DC6-409A-B5BE-AA01D70E1B98}" presName="vert1" presStyleCnt="0"/>
      <dgm:spPr/>
    </dgm:pt>
    <dgm:pt modelId="{0FA304C5-15F9-489C-B670-4D815F1C89B4}" type="pres">
      <dgm:prSet presAssocID="{3D651722-1498-47B5-802A-6CD447DD8FF7}" presName="thickLine" presStyleLbl="alignNode1" presStyleIdx="5" presStyleCnt="8"/>
      <dgm:spPr/>
    </dgm:pt>
    <dgm:pt modelId="{40E60996-6AB5-42DA-9EBF-2881081AC581}" type="pres">
      <dgm:prSet presAssocID="{3D651722-1498-47B5-802A-6CD447DD8FF7}" presName="horz1" presStyleCnt="0"/>
      <dgm:spPr/>
    </dgm:pt>
    <dgm:pt modelId="{D471FB20-1F04-4225-9E02-17D6D3852DC4}" type="pres">
      <dgm:prSet presAssocID="{3D651722-1498-47B5-802A-6CD447DD8FF7}" presName="tx1" presStyleLbl="revTx" presStyleIdx="5" presStyleCnt="8"/>
      <dgm:spPr/>
    </dgm:pt>
    <dgm:pt modelId="{1ED459D9-7470-430F-8CA2-0221DBBE9087}" type="pres">
      <dgm:prSet presAssocID="{3D651722-1498-47B5-802A-6CD447DD8FF7}" presName="vert1" presStyleCnt="0"/>
      <dgm:spPr/>
    </dgm:pt>
    <dgm:pt modelId="{ED267ED1-CF0E-4C54-A74D-4CA8680E37C2}" type="pres">
      <dgm:prSet presAssocID="{FF2B9997-149B-4421-A9D7-C513E6314656}" presName="thickLine" presStyleLbl="alignNode1" presStyleIdx="6" presStyleCnt="8"/>
      <dgm:spPr/>
    </dgm:pt>
    <dgm:pt modelId="{837D5D0B-7E17-4A6A-9AC3-A75589AFCAE3}" type="pres">
      <dgm:prSet presAssocID="{FF2B9997-149B-4421-A9D7-C513E6314656}" presName="horz1" presStyleCnt="0"/>
      <dgm:spPr/>
    </dgm:pt>
    <dgm:pt modelId="{5CA71F53-5685-4D73-B710-2F7CB948A805}" type="pres">
      <dgm:prSet presAssocID="{FF2B9997-149B-4421-A9D7-C513E6314656}" presName="tx1" presStyleLbl="revTx" presStyleIdx="6" presStyleCnt="8"/>
      <dgm:spPr/>
    </dgm:pt>
    <dgm:pt modelId="{76495823-382F-424C-A00E-F2584CEE09B8}" type="pres">
      <dgm:prSet presAssocID="{FF2B9997-149B-4421-A9D7-C513E6314656}" presName="vert1" presStyleCnt="0"/>
      <dgm:spPr/>
    </dgm:pt>
    <dgm:pt modelId="{7D0305C0-484B-46CF-A5BC-CB6520400CF0}" type="pres">
      <dgm:prSet presAssocID="{D5F269B7-D07F-4E68-BB99-1579152A75B4}" presName="thickLine" presStyleLbl="alignNode1" presStyleIdx="7" presStyleCnt="8"/>
      <dgm:spPr/>
    </dgm:pt>
    <dgm:pt modelId="{E2B9CFC8-0CFF-40AA-8933-2A65F7BE5793}" type="pres">
      <dgm:prSet presAssocID="{D5F269B7-D07F-4E68-BB99-1579152A75B4}" presName="horz1" presStyleCnt="0"/>
      <dgm:spPr/>
    </dgm:pt>
    <dgm:pt modelId="{70E9FDF0-2620-40C9-A6E5-F553CBC26A44}" type="pres">
      <dgm:prSet presAssocID="{D5F269B7-D07F-4E68-BB99-1579152A75B4}" presName="tx1" presStyleLbl="revTx" presStyleIdx="7" presStyleCnt="8"/>
      <dgm:spPr/>
    </dgm:pt>
    <dgm:pt modelId="{0125F76B-3EC7-4DFE-B1BF-1F0C6EFE1764}" type="pres">
      <dgm:prSet presAssocID="{D5F269B7-D07F-4E68-BB99-1579152A75B4}" presName="vert1" presStyleCnt="0"/>
      <dgm:spPr/>
    </dgm:pt>
  </dgm:ptLst>
  <dgm:cxnLst>
    <dgm:cxn modelId="{98D8D609-50AD-4232-BE98-AC1F552BC2FF}" type="presOf" srcId="{9C8BAF63-BF12-49AE-B250-2B36C114EE8E}" destId="{574C914C-1CFC-49C3-AE02-9880CA753D54}" srcOrd="0" destOrd="0" presId="urn:microsoft.com/office/officeart/2008/layout/LinedList"/>
    <dgm:cxn modelId="{C64C193A-F94B-4658-8F1C-536461B0F12E}" type="presOf" srcId="{3D651722-1498-47B5-802A-6CD447DD8FF7}" destId="{D471FB20-1F04-4225-9E02-17D6D3852DC4}" srcOrd="0" destOrd="0" presId="urn:microsoft.com/office/officeart/2008/layout/LinedList"/>
    <dgm:cxn modelId="{4B333A3D-F1BC-4A96-ACFF-0DFC8ECB2D91}" type="presOf" srcId="{EA0F80C4-A9AF-49B1-AF2A-1E14F94A09D6}" destId="{74A28959-DEDE-47C2-9779-33F243076AD0}" srcOrd="0" destOrd="0" presId="urn:microsoft.com/office/officeart/2008/layout/LinedList"/>
    <dgm:cxn modelId="{511A3F67-370C-48CB-9929-D506C19D59E9}" type="presOf" srcId="{093C49CD-7AB8-4D5F-960F-39A58C72BCCC}" destId="{888D3BCA-3876-4955-B579-B37D6BE0FB39}" srcOrd="0" destOrd="0" presId="urn:microsoft.com/office/officeart/2008/layout/LinedList"/>
    <dgm:cxn modelId="{4B93FE48-790C-4708-A092-4E616115B44C}" srcId="{9C8BAF63-BF12-49AE-B250-2B36C114EE8E}" destId="{FF2B9997-149B-4421-A9D7-C513E6314656}" srcOrd="6" destOrd="0" parTransId="{C9EF6012-5B3E-4031-BC99-39AFA5CF5D66}" sibTransId="{35509A39-09C1-4957-B97F-7E7B8FB9AC27}"/>
    <dgm:cxn modelId="{6E1B014A-7500-4551-89C1-5A127E90922F}" srcId="{9C8BAF63-BF12-49AE-B250-2B36C114EE8E}" destId="{9823F117-ADE4-4504-804C-92BCA92CA8C1}" srcOrd="3" destOrd="0" parTransId="{2B06CC70-837C-47BF-8CBE-BCCE56B4B84D}" sibTransId="{A8B91BC7-4E7B-4DAE-B964-5F4004C64A83}"/>
    <dgm:cxn modelId="{66681B6E-B97A-4F93-9994-657014D14111}" srcId="{9C8BAF63-BF12-49AE-B250-2B36C114EE8E}" destId="{093C49CD-7AB8-4D5F-960F-39A58C72BCCC}" srcOrd="2" destOrd="0" parTransId="{7F7A5D3C-B027-4DD1-81F3-4F667D2A9C13}" sibTransId="{ADDC7293-E500-4562-B336-AF53026CC666}"/>
    <dgm:cxn modelId="{1D3EA670-2B1B-4D78-9852-2E4FD94E1E3F}" srcId="{9C8BAF63-BF12-49AE-B250-2B36C114EE8E}" destId="{D5F269B7-D07F-4E68-BB99-1579152A75B4}" srcOrd="7" destOrd="0" parTransId="{60147B40-3F5D-45C7-B701-CF93F83DF63C}" sibTransId="{1F7B84CE-35BF-476D-8693-55741F6A5CFF}"/>
    <dgm:cxn modelId="{A5B93D92-2CC5-4769-9451-BACDD956D8F2}" type="presOf" srcId="{FF2B9997-149B-4421-A9D7-C513E6314656}" destId="{5CA71F53-5685-4D73-B710-2F7CB948A805}" srcOrd="0" destOrd="0" presId="urn:microsoft.com/office/officeart/2008/layout/LinedList"/>
    <dgm:cxn modelId="{9AF682AE-3E3F-4961-A01C-9000507717D4}" type="presOf" srcId="{7C681A17-1F04-47A8-84CF-23BC1C42C4C7}" destId="{C53FA9E9-AAC4-46AE-8DC0-4A450D120AC1}" srcOrd="0" destOrd="0" presId="urn:microsoft.com/office/officeart/2008/layout/LinedList"/>
    <dgm:cxn modelId="{BBAE0DC0-A219-466D-A555-09419EFCA5A8}" srcId="{9C8BAF63-BF12-49AE-B250-2B36C114EE8E}" destId="{92F42B0C-6DC6-409A-B5BE-AA01D70E1B98}" srcOrd="4" destOrd="0" parTransId="{11F4B975-8806-410F-9D6B-6BA27710DC2F}" sibTransId="{E664EBC1-EE91-4182-BFB0-540E53EAE313}"/>
    <dgm:cxn modelId="{7B9E33C5-1733-4FC4-9B52-67F7FE23D7F0}" srcId="{9C8BAF63-BF12-49AE-B250-2B36C114EE8E}" destId="{3D651722-1498-47B5-802A-6CD447DD8FF7}" srcOrd="5" destOrd="0" parTransId="{0A42CC48-A1B4-4F40-AE22-D6B7356DF5CA}" sibTransId="{3896A077-E15A-42B1-9BA9-48B789FB3CAE}"/>
    <dgm:cxn modelId="{1BEB6EC8-9D67-4AD3-9A23-763E6771BB40}" srcId="{9C8BAF63-BF12-49AE-B250-2B36C114EE8E}" destId="{7C681A17-1F04-47A8-84CF-23BC1C42C4C7}" srcOrd="1" destOrd="0" parTransId="{8C6D5C2D-09C2-4899-8345-05911CAB66A7}" sibTransId="{3F1A4099-4B22-481A-960D-75220A432B6A}"/>
    <dgm:cxn modelId="{AC39C0D2-246D-4EC1-B077-96D7C0FE9632}" type="presOf" srcId="{D5F269B7-D07F-4E68-BB99-1579152A75B4}" destId="{70E9FDF0-2620-40C9-A6E5-F553CBC26A44}" srcOrd="0" destOrd="0" presId="urn:microsoft.com/office/officeart/2008/layout/LinedList"/>
    <dgm:cxn modelId="{C2EEA2DC-BCCD-4CF4-8AD3-0C7DD52A52D0}" type="presOf" srcId="{92F42B0C-6DC6-409A-B5BE-AA01D70E1B98}" destId="{A06E453C-49A9-4D54-9629-9047F14D71D3}" srcOrd="0" destOrd="0" presId="urn:microsoft.com/office/officeart/2008/layout/LinedList"/>
    <dgm:cxn modelId="{649FA7F3-F7CD-4E83-AB79-27FC6D6AB810}" srcId="{9C8BAF63-BF12-49AE-B250-2B36C114EE8E}" destId="{EA0F80C4-A9AF-49B1-AF2A-1E14F94A09D6}" srcOrd="0" destOrd="0" parTransId="{BB86EF8A-FE33-4EB3-99B3-A434DF2E638E}" sibTransId="{48D9AFE3-4267-4F25-8DB7-854B7DAFC659}"/>
    <dgm:cxn modelId="{8CBBDCFD-4BC3-4292-AB39-D20E2DD6FBD9}" type="presOf" srcId="{9823F117-ADE4-4504-804C-92BCA92CA8C1}" destId="{4EFD0947-0A68-47AB-B1F3-B6FF7F70C6D8}" srcOrd="0" destOrd="0" presId="urn:microsoft.com/office/officeart/2008/layout/LinedList"/>
    <dgm:cxn modelId="{612E9D49-1FBF-4686-AEE2-3AF0D8E02F22}" type="presParOf" srcId="{574C914C-1CFC-49C3-AE02-9880CA753D54}" destId="{58DFDC94-4B23-4B1D-803C-1423863734CB}" srcOrd="0" destOrd="0" presId="urn:microsoft.com/office/officeart/2008/layout/LinedList"/>
    <dgm:cxn modelId="{22FA12FD-E848-46AC-B574-F15B9EA36566}" type="presParOf" srcId="{574C914C-1CFC-49C3-AE02-9880CA753D54}" destId="{DE9D9B68-17B3-49CA-9B65-8052E11FABB6}" srcOrd="1" destOrd="0" presId="urn:microsoft.com/office/officeart/2008/layout/LinedList"/>
    <dgm:cxn modelId="{5EC26679-2869-4C57-9B6B-C139CDE28CE9}" type="presParOf" srcId="{DE9D9B68-17B3-49CA-9B65-8052E11FABB6}" destId="{74A28959-DEDE-47C2-9779-33F243076AD0}" srcOrd="0" destOrd="0" presId="urn:microsoft.com/office/officeart/2008/layout/LinedList"/>
    <dgm:cxn modelId="{9D0344A5-337A-4320-89F4-3A14D9240E85}" type="presParOf" srcId="{DE9D9B68-17B3-49CA-9B65-8052E11FABB6}" destId="{0D7D05EE-3B47-4B5D-9CEB-F01B86E0470D}" srcOrd="1" destOrd="0" presId="urn:microsoft.com/office/officeart/2008/layout/LinedList"/>
    <dgm:cxn modelId="{7619FF21-CB8F-4908-9576-184BE42972A8}" type="presParOf" srcId="{574C914C-1CFC-49C3-AE02-9880CA753D54}" destId="{97F9A217-97BD-4C96-8A84-3E54C98822AE}" srcOrd="2" destOrd="0" presId="urn:microsoft.com/office/officeart/2008/layout/LinedList"/>
    <dgm:cxn modelId="{104B0261-7380-4425-9E88-5063C0396DBB}" type="presParOf" srcId="{574C914C-1CFC-49C3-AE02-9880CA753D54}" destId="{DA3A295E-5571-411F-B3DA-CE2BF8804163}" srcOrd="3" destOrd="0" presId="urn:microsoft.com/office/officeart/2008/layout/LinedList"/>
    <dgm:cxn modelId="{5F5CE0EB-DBB4-435E-BDDE-1C82EC95B388}" type="presParOf" srcId="{DA3A295E-5571-411F-B3DA-CE2BF8804163}" destId="{C53FA9E9-AAC4-46AE-8DC0-4A450D120AC1}" srcOrd="0" destOrd="0" presId="urn:microsoft.com/office/officeart/2008/layout/LinedList"/>
    <dgm:cxn modelId="{7DAEFBCC-2C35-4DD0-B23F-293A3C85D93B}" type="presParOf" srcId="{DA3A295E-5571-411F-B3DA-CE2BF8804163}" destId="{45750E1B-2263-4CBD-97DC-3B3319E62631}" srcOrd="1" destOrd="0" presId="urn:microsoft.com/office/officeart/2008/layout/LinedList"/>
    <dgm:cxn modelId="{30AA7F1C-6225-455E-AD0D-659E6BF334F9}" type="presParOf" srcId="{574C914C-1CFC-49C3-AE02-9880CA753D54}" destId="{95A50F3E-8183-469D-A51E-3A974F37D23B}" srcOrd="4" destOrd="0" presId="urn:microsoft.com/office/officeart/2008/layout/LinedList"/>
    <dgm:cxn modelId="{6A698877-54C5-4C18-9052-A03D30303C93}" type="presParOf" srcId="{574C914C-1CFC-49C3-AE02-9880CA753D54}" destId="{5F8F2E9D-1AEC-4376-BC0B-E7829C5D4409}" srcOrd="5" destOrd="0" presId="urn:microsoft.com/office/officeart/2008/layout/LinedList"/>
    <dgm:cxn modelId="{81A97F56-49A1-4358-89A2-F89DF80BA272}" type="presParOf" srcId="{5F8F2E9D-1AEC-4376-BC0B-E7829C5D4409}" destId="{888D3BCA-3876-4955-B579-B37D6BE0FB39}" srcOrd="0" destOrd="0" presId="urn:microsoft.com/office/officeart/2008/layout/LinedList"/>
    <dgm:cxn modelId="{EAD9C6D2-31E9-46A4-A4BC-70A093DE9C1E}" type="presParOf" srcId="{5F8F2E9D-1AEC-4376-BC0B-E7829C5D4409}" destId="{4488553B-16EC-45C2-B9B1-710F816A0B61}" srcOrd="1" destOrd="0" presId="urn:microsoft.com/office/officeart/2008/layout/LinedList"/>
    <dgm:cxn modelId="{17C0AAAC-A7BA-4143-9156-3AF4BD30A703}" type="presParOf" srcId="{574C914C-1CFC-49C3-AE02-9880CA753D54}" destId="{6DF79032-AAB4-420D-9BB6-D1E72A52CFFD}" srcOrd="6" destOrd="0" presId="urn:microsoft.com/office/officeart/2008/layout/LinedList"/>
    <dgm:cxn modelId="{F5FB7876-F280-4390-930A-ABA85C3110AF}" type="presParOf" srcId="{574C914C-1CFC-49C3-AE02-9880CA753D54}" destId="{6283228E-6432-4B8B-A9A8-C1BA9D27B775}" srcOrd="7" destOrd="0" presId="urn:microsoft.com/office/officeart/2008/layout/LinedList"/>
    <dgm:cxn modelId="{8074347D-10D5-46E7-B8AE-50AAEC2FD3DC}" type="presParOf" srcId="{6283228E-6432-4B8B-A9A8-C1BA9D27B775}" destId="{4EFD0947-0A68-47AB-B1F3-B6FF7F70C6D8}" srcOrd="0" destOrd="0" presId="urn:microsoft.com/office/officeart/2008/layout/LinedList"/>
    <dgm:cxn modelId="{C5A24A61-B0F2-4F3F-83BE-CA39C12649A2}" type="presParOf" srcId="{6283228E-6432-4B8B-A9A8-C1BA9D27B775}" destId="{C81E8514-6C3A-438B-8DFF-3CF31B341A48}" srcOrd="1" destOrd="0" presId="urn:microsoft.com/office/officeart/2008/layout/LinedList"/>
    <dgm:cxn modelId="{DE6F7BF6-469C-4D38-97A9-F1F3B50FB8BE}" type="presParOf" srcId="{574C914C-1CFC-49C3-AE02-9880CA753D54}" destId="{EC1B5756-D521-4E21-B497-EC5B1DCBC934}" srcOrd="8" destOrd="0" presId="urn:microsoft.com/office/officeart/2008/layout/LinedList"/>
    <dgm:cxn modelId="{3B236705-AD96-42F9-8D9F-DB7D0EAE8F27}" type="presParOf" srcId="{574C914C-1CFC-49C3-AE02-9880CA753D54}" destId="{8A1F244D-C2F0-4B42-90E1-919C3C7DAC71}" srcOrd="9" destOrd="0" presId="urn:microsoft.com/office/officeart/2008/layout/LinedList"/>
    <dgm:cxn modelId="{044D1CBE-D203-42C2-AF7B-4FF909283687}" type="presParOf" srcId="{8A1F244D-C2F0-4B42-90E1-919C3C7DAC71}" destId="{A06E453C-49A9-4D54-9629-9047F14D71D3}" srcOrd="0" destOrd="0" presId="urn:microsoft.com/office/officeart/2008/layout/LinedList"/>
    <dgm:cxn modelId="{E4F41E3D-92AC-49DD-B7D0-A565801F39D3}" type="presParOf" srcId="{8A1F244D-C2F0-4B42-90E1-919C3C7DAC71}" destId="{C0D922E0-E189-4522-B07C-3E44D9C8ACC3}" srcOrd="1" destOrd="0" presId="urn:microsoft.com/office/officeart/2008/layout/LinedList"/>
    <dgm:cxn modelId="{30E1CAD2-4514-4FB1-A054-FB3BEAA10208}" type="presParOf" srcId="{574C914C-1CFC-49C3-AE02-9880CA753D54}" destId="{0FA304C5-15F9-489C-B670-4D815F1C89B4}" srcOrd="10" destOrd="0" presId="urn:microsoft.com/office/officeart/2008/layout/LinedList"/>
    <dgm:cxn modelId="{5AB51721-F013-484C-BEB8-C6BD4FC4EDC1}" type="presParOf" srcId="{574C914C-1CFC-49C3-AE02-9880CA753D54}" destId="{40E60996-6AB5-42DA-9EBF-2881081AC581}" srcOrd="11" destOrd="0" presId="urn:microsoft.com/office/officeart/2008/layout/LinedList"/>
    <dgm:cxn modelId="{51C11645-5A48-4CAF-9EA6-11F89DB3D128}" type="presParOf" srcId="{40E60996-6AB5-42DA-9EBF-2881081AC581}" destId="{D471FB20-1F04-4225-9E02-17D6D3852DC4}" srcOrd="0" destOrd="0" presId="urn:microsoft.com/office/officeart/2008/layout/LinedList"/>
    <dgm:cxn modelId="{67EF98BA-B43D-4211-8A33-C8480766384C}" type="presParOf" srcId="{40E60996-6AB5-42DA-9EBF-2881081AC581}" destId="{1ED459D9-7470-430F-8CA2-0221DBBE9087}" srcOrd="1" destOrd="0" presId="urn:microsoft.com/office/officeart/2008/layout/LinedList"/>
    <dgm:cxn modelId="{22438CCF-E5C3-4C6C-AD69-A180DF19B4D3}" type="presParOf" srcId="{574C914C-1CFC-49C3-AE02-9880CA753D54}" destId="{ED267ED1-CF0E-4C54-A74D-4CA8680E37C2}" srcOrd="12" destOrd="0" presId="urn:microsoft.com/office/officeart/2008/layout/LinedList"/>
    <dgm:cxn modelId="{98590EEC-7CB1-4308-B9EA-4C1C613F4A40}" type="presParOf" srcId="{574C914C-1CFC-49C3-AE02-9880CA753D54}" destId="{837D5D0B-7E17-4A6A-9AC3-A75589AFCAE3}" srcOrd="13" destOrd="0" presId="urn:microsoft.com/office/officeart/2008/layout/LinedList"/>
    <dgm:cxn modelId="{208BEA9A-C151-4536-AE31-AD555A4EAC6F}" type="presParOf" srcId="{837D5D0B-7E17-4A6A-9AC3-A75589AFCAE3}" destId="{5CA71F53-5685-4D73-B710-2F7CB948A805}" srcOrd="0" destOrd="0" presId="urn:microsoft.com/office/officeart/2008/layout/LinedList"/>
    <dgm:cxn modelId="{0F502020-0DB4-4E36-AF9E-1A2A0C9F9FB7}" type="presParOf" srcId="{837D5D0B-7E17-4A6A-9AC3-A75589AFCAE3}" destId="{76495823-382F-424C-A00E-F2584CEE09B8}" srcOrd="1" destOrd="0" presId="urn:microsoft.com/office/officeart/2008/layout/LinedList"/>
    <dgm:cxn modelId="{CE064596-25FD-4DF7-9A1B-1AF0DFABCACF}" type="presParOf" srcId="{574C914C-1CFC-49C3-AE02-9880CA753D54}" destId="{7D0305C0-484B-46CF-A5BC-CB6520400CF0}" srcOrd="14" destOrd="0" presId="urn:microsoft.com/office/officeart/2008/layout/LinedList"/>
    <dgm:cxn modelId="{0D1A68BE-00AD-4404-BD53-D44524AAA56C}" type="presParOf" srcId="{574C914C-1CFC-49C3-AE02-9880CA753D54}" destId="{E2B9CFC8-0CFF-40AA-8933-2A65F7BE5793}" srcOrd="15" destOrd="0" presId="urn:microsoft.com/office/officeart/2008/layout/LinedList"/>
    <dgm:cxn modelId="{75E62047-F9F2-4A95-832F-B3BE45596D06}" type="presParOf" srcId="{E2B9CFC8-0CFF-40AA-8933-2A65F7BE5793}" destId="{70E9FDF0-2620-40C9-A6E5-F553CBC26A44}" srcOrd="0" destOrd="0" presId="urn:microsoft.com/office/officeart/2008/layout/LinedList"/>
    <dgm:cxn modelId="{FE35F850-4E1F-4000-9B6C-2171922A5D98}" type="presParOf" srcId="{E2B9CFC8-0CFF-40AA-8933-2A65F7BE5793}" destId="{0125F76B-3EC7-4DFE-B1BF-1F0C6EFE17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D84C31-DCDF-4DEB-A9B3-629C4F8D966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95951AD7-FF86-46B2-B71F-D3977FA4875C}">
      <dgm:prSet custT="1"/>
      <dgm:spPr>
        <a:solidFill>
          <a:schemeClr val="accent2">
            <a:lumMod val="40000"/>
            <a:lumOff val="60000"/>
          </a:schemeClr>
        </a:solidFill>
      </dgm:spPr>
      <dgm:t>
        <a:bodyPr/>
        <a:lstStyle/>
        <a:p>
          <a:r>
            <a:rPr lang="en-GB" sz="1800" dirty="0">
              <a:solidFill>
                <a:schemeClr val="tx1"/>
              </a:solidFill>
            </a:rPr>
            <a:t>A safeguarding concern needs to be raised where an adult is living in a way that is putting their health/safety or wellbeing at risk of harm. </a:t>
          </a:r>
          <a:endParaRPr lang="en-US" sz="1800" dirty="0">
            <a:solidFill>
              <a:schemeClr val="tx1"/>
            </a:solidFill>
          </a:endParaRPr>
        </a:p>
      </dgm:t>
    </dgm:pt>
    <dgm:pt modelId="{9760B996-73CE-4F5B-8169-09FDA18A4E86}" type="parTrans" cxnId="{D7F68ABD-F183-4E7E-B710-EB7C9E130B75}">
      <dgm:prSet/>
      <dgm:spPr/>
      <dgm:t>
        <a:bodyPr/>
        <a:lstStyle/>
        <a:p>
          <a:endParaRPr lang="en-US"/>
        </a:p>
      </dgm:t>
    </dgm:pt>
    <dgm:pt modelId="{E9AAD34D-0CE9-4D98-A685-23E91B96E649}" type="sibTrans" cxnId="{D7F68ABD-F183-4E7E-B710-EB7C9E130B75}">
      <dgm:prSet/>
      <dgm:spPr/>
      <dgm:t>
        <a:bodyPr/>
        <a:lstStyle/>
        <a:p>
          <a:endParaRPr lang="en-US"/>
        </a:p>
      </dgm:t>
    </dgm:pt>
    <dgm:pt modelId="{C6B12D55-0FE5-4783-B868-50BCAFD00B94}">
      <dgm:prSet custT="1"/>
      <dgm:spPr>
        <a:solidFill>
          <a:schemeClr val="accent2">
            <a:lumMod val="40000"/>
            <a:lumOff val="60000"/>
          </a:schemeClr>
        </a:solidFill>
      </dgm:spPr>
      <dgm:t>
        <a:bodyPr/>
        <a:lstStyle/>
        <a:p>
          <a:r>
            <a:rPr lang="en-GB" sz="1800" dirty="0">
              <a:solidFill>
                <a:schemeClr val="tx1"/>
              </a:solidFill>
            </a:rPr>
            <a:t>When self neglect concerns are reported to the LA, a s42.1 (information gathering) is started to establish the person’s safety and decide whether a statutory safeguarding response is needed</a:t>
          </a:r>
        </a:p>
      </dgm:t>
    </dgm:pt>
    <dgm:pt modelId="{00DE55E9-3427-489D-BEBC-1E8ACB617F55}" type="parTrans" cxnId="{1C5257CB-1D71-4CE7-AA90-0629E620B444}">
      <dgm:prSet/>
      <dgm:spPr/>
      <dgm:t>
        <a:bodyPr/>
        <a:lstStyle/>
        <a:p>
          <a:endParaRPr lang="en-GB"/>
        </a:p>
      </dgm:t>
    </dgm:pt>
    <dgm:pt modelId="{C3A05998-E837-4E2A-96D3-BC830E797F7E}" type="sibTrans" cxnId="{1C5257CB-1D71-4CE7-AA90-0629E620B444}">
      <dgm:prSet/>
      <dgm:spPr/>
      <dgm:t>
        <a:bodyPr/>
        <a:lstStyle/>
        <a:p>
          <a:endParaRPr lang="en-GB"/>
        </a:p>
      </dgm:t>
    </dgm:pt>
    <dgm:pt modelId="{87979F60-373E-458C-86AB-9C1D23FCAB56}">
      <dgm:prSet custT="1"/>
      <dgm:spPr>
        <a:solidFill>
          <a:schemeClr val="accent2">
            <a:lumMod val="40000"/>
            <a:lumOff val="60000"/>
          </a:schemeClr>
        </a:solidFill>
      </dgm:spPr>
      <dgm:t>
        <a:bodyPr/>
        <a:lstStyle/>
        <a:p>
          <a:r>
            <a:rPr lang="en-GB" sz="1800" dirty="0">
              <a:solidFill>
                <a:schemeClr val="tx1"/>
              </a:solidFill>
            </a:rPr>
            <a:t>If the adult at risk has declined support services and the are high risk of serious harm, a s42.2 Enquiry is undertaken to decide what action should be taken</a:t>
          </a:r>
        </a:p>
      </dgm:t>
    </dgm:pt>
    <dgm:pt modelId="{32BBFB42-EF99-4AE4-8055-73FFEDE96BE7}" type="parTrans" cxnId="{C7A7C909-3B09-441E-8FA3-AF4BA263CD3C}">
      <dgm:prSet/>
      <dgm:spPr/>
      <dgm:t>
        <a:bodyPr/>
        <a:lstStyle/>
        <a:p>
          <a:endParaRPr lang="en-GB"/>
        </a:p>
      </dgm:t>
    </dgm:pt>
    <dgm:pt modelId="{9BDF1FC7-63AA-42C5-B7E3-E1FD4144D71E}" type="sibTrans" cxnId="{C7A7C909-3B09-441E-8FA3-AF4BA263CD3C}">
      <dgm:prSet/>
      <dgm:spPr/>
      <dgm:t>
        <a:bodyPr/>
        <a:lstStyle/>
        <a:p>
          <a:endParaRPr lang="en-GB"/>
        </a:p>
      </dgm:t>
    </dgm:pt>
    <dgm:pt modelId="{363D181B-012B-474A-9A05-9F09A436876E}">
      <dgm:prSet custT="1"/>
      <dgm:spPr>
        <a:solidFill>
          <a:schemeClr val="accent2">
            <a:lumMod val="40000"/>
            <a:lumOff val="60000"/>
          </a:schemeClr>
        </a:solidFill>
      </dgm:spPr>
      <dgm:t>
        <a:bodyPr/>
        <a:lstStyle/>
        <a:p>
          <a:r>
            <a:rPr lang="en-GB" sz="1800" dirty="0">
              <a:solidFill>
                <a:schemeClr val="tx1"/>
              </a:solidFill>
            </a:rPr>
            <a:t>When considering whether to progress to s42.2 Enquiry; the LA explores the adult at risk’s mental state, cognition, ability to respond to an emergency, medical needs, condition of the home, how long the issue has been going on and whether there have been previous concerns raised with Adult Social Care.</a:t>
          </a:r>
        </a:p>
      </dgm:t>
    </dgm:pt>
    <dgm:pt modelId="{D90CEC18-3B57-4BB3-91A5-C07F87B723FF}" type="parTrans" cxnId="{FD9FD925-17FA-4AEC-8B10-BE5B4705B9E7}">
      <dgm:prSet/>
      <dgm:spPr/>
      <dgm:t>
        <a:bodyPr/>
        <a:lstStyle/>
        <a:p>
          <a:endParaRPr lang="en-GB"/>
        </a:p>
      </dgm:t>
    </dgm:pt>
    <dgm:pt modelId="{2A536D75-4B96-4877-9632-4D0BF0250389}" type="sibTrans" cxnId="{FD9FD925-17FA-4AEC-8B10-BE5B4705B9E7}">
      <dgm:prSet/>
      <dgm:spPr/>
      <dgm:t>
        <a:bodyPr/>
        <a:lstStyle/>
        <a:p>
          <a:endParaRPr lang="en-GB"/>
        </a:p>
      </dgm:t>
    </dgm:pt>
    <dgm:pt modelId="{B4113CCC-3FD3-44D9-8504-DF9BA21E905F}">
      <dgm:prSet custT="1"/>
      <dgm:spPr>
        <a:solidFill>
          <a:schemeClr val="accent2">
            <a:lumMod val="40000"/>
            <a:lumOff val="60000"/>
          </a:schemeClr>
        </a:solidFill>
      </dgm:spPr>
      <dgm:t>
        <a:bodyPr/>
        <a:lstStyle/>
        <a:p>
          <a:r>
            <a:rPr lang="en-GB" sz="1800" dirty="0">
              <a:solidFill>
                <a:schemeClr val="tx1"/>
              </a:solidFill>
            </a:rPr>
            <a:t>Timely information sharing leads to more effective risk management and allows management plans to be developed.</a:t>
          </a:r>
        </a:p>
      </dgm:t>
    </dgm:pt>
    <dgm:pt modelId="{26FBAFAD-EDFA-4CAA-B112-4DFD50DA10A6}" type="parTrans" cxnId="{BE8A69CC-FE5C-4F82-9981-6D637A1BADC8}">
      <dgm:prSet/>
      <dgm:spPr/>
      <dgm:t>
        <a:bodyPr/>
        <a:lstStyle/>
        <a:p>
          <a:endParaRPr lang="en-GB"/>
        </a:p>
      </dgm:t>
    </dgm:pt>
    <dgm:pt modelId="{DAB716AF-2A04-4AF6-B811-93A43E4423D4}" type="sibTrans" cxnId="{BE8A69CC-FE5C-4F82-9981-6D637A1BADC8}">
      <dgm:prSet/>
      <dgm:spPr/>
    </dgm:pt>
    <dgm:pt modelId="{12634B7E-7420-427F-9165-45BDF7999E8C}" type="pres">
      <dgm:prSet presAssocID="{67D84C31-DCDF-4DEB-A9B3-629C4F8D966C}" presName="linear" presStyleCnt="0">
        <dgm:presLayoutVars>
          <dgm:animLvl val="lvl"/>
          <dgm:resizeHandles val="exact"/>
        </dgm:presLayoutVars>
      </dgm:prSet>
      <dgm:spPr/>
    </dgm:pt>
    <dgm:pt modelId="{86B90EAF-695A-4545-A574-182A855330C2}" type="pres">
      <dgm:prSet presAssocID="{95951AD7-FF86-46B2-B71F-D3977FA4875C}" presName="parentText" presStyleLbl="node1" presStyleIdx="0" presStyleCnt="5">
        <dgm:presLayoutVars>
          <dgm:chMax val="0"/>
          <dgm:bulletEnabled val="1"/>
        </dgm:presLayoutVars>
      </dgm:prSet>
      <dgm:spPr/>
    </dgm:pt>
    <dgm:pt modelId="{26E676F8-4C34-4AF2-9C93-FD33079908AB}" type="pres">
      <dgm:prSet presAssocID="{E9AAD34D-0CE9-4D98-A685-23E91B96E649}" presName="spacer" presStyleCnt="0"/>
      <dgm:spPr/>
    </dgm:pt>
    <dgm:pt modelId="{665621F9-8A01-4954-A6DD-A7A6CE9F061C}" type="pres">
      <dgm:prSet presAssocID="{C6B12D55-0FE5-4783-B868-50BCAFD00B94}" presName="parentText" presStyleLbl="node1" presStyleIdx="1" presStyleCnt="5">
        <dgm:presLayoutVars>
          <dgm:chMax val="0"/>
          <dgm:bulletEnabled val="1"/>
        </dgm:presLayoutVars>
      </dgm:prSet>
      <dgm:spPr/>
    </dgm:pt>
    <dgm:pt modelId="{3F75A15B-A892-43F1-91FD-100FBCC4FE1A}" type="pres">
      <dgm:prSet presAssocID="{C3A05998-E837-4E2A-96D3-BC830E797F7E}" presName="spacer" presStyleCnt="0"/>
      <dgm:spPr/>
    </dgm:pt>
    <dgm:pt modelId="{9DEB4CC1-7D9C-4E75-BE94-BEAB9886FC65}" type="pres">
      <dgm:prSet presAssocID="{87979F60-373E-458C-86AB-9C1D23FCAB56}" presName="parentText" presStyleLbl="node1" presStyleIdx="2" presStyleCnt="5">
        <dgm:presLayoutVars>
          <dgm:chMax val="0"/>
          <dgm:bulletEnabled val="1"/>
        </dgm:presLayoutVars>
      </dgm:prSet>
      <dgm:spPr/>
    </dgm:pt>
    <dgm:pt modelId="{773B66BE-CAA7-4C11-8D30-C6E985836C22}" type="pres">
      <dgm:prSet presAssocID="{9BDF1FC7-63AA-42C5-B7E3-E1FD4144D71E}" presName="spacer" presStyleCnt="0"/>
      <dgm:spPr/>
    </dgm:pt>
    <dgm:pt modelId="{E55DC186-AB7E-4D39-95EC-225DBD024240}" type="pres">
      <dgm:prSet presAssocID="{363D181B-012B-474A-9A05-9F09A436876E}" presName="parentText" presStyleLbl="node1" presStyleIdx="3" presStyleCnt="5">
        <dgm:presLayoutVars>
          <dgm:chMax val="0"/>
          <dgm:bulletEnabled val="1"/>
        </dgm:presLayoutVars>
      </dgm:prSet>
      <dgm:spPr/>
    </dgm:pt>
    <dgm:pt modelId="{C1AC506C-D0F2-46CF-A487-B0481DDE400E}" type="pres">
      <dgm:prSet presAssocID="{2A536D75-4B96-4877-9632-4D0BF0250389}" presName="spacer" presStyleCnt="0"/>
      <dgm:spPr/>
    </dgm:pt>
    <dgm:pt modelId="{00C96715-E662-4DE0-BF3C-7819ED6E343D}" type="pres">
      <dgm:prSet presAssocID="{B4113CCC-3FD3-44D9-8504-DF9BA21E905F}" presName="parentText" presStyleLbl="node1" presStyleIdx="4" presStyleCnt="5">
        <dgm:presLayoutVars>
          <dgm:chMax val="0"/>
          <dgm:bulletEnabled val="1"/>
        </dgm:presLayoutVars>
      </dgm:prSet>
      <dgm:spPr/>
    </dgm:pt>
  </dgm:ptLst>
  <dgm:cxnLst>
    <dgm:cxn modelId="{C7A7C909-3B09-441E-8FA3-AF4BA263CD3C}" srcId="{67D84C31-DCDF-4DEB-A9B3-629C4F8D966C}" destId="{87979F60-373E-458C-86AB-9C1D23FCAB56}" srcOrd="2" destOrd="0" parTransId="{32BBFB42-EF99-4AE4-8055-73FFEDE96BE7}" sibTransId="{9BDF1FC7-63AA-42C5-B7E3-E1FD4144D71E}"/>
    <dgm:cxn modelId="{FD9FD925-17FA-4AEC-8B10-BE5B4705B9E7}" srcId="{67D84C31-DCDF-4DEB-A9B3-629C4F8D966C}" destId="{363D181B-012B-474A-9A05-9F09A436876E}" srcOrd="3" destOrd="0" parTransId="{D90CEC18-3B57-4BB3-91A5-C07F87B723FF}" sibTransId="{2A536D75-4B96-4877-9632-4D0BF0250389}"/>
    <dgm:cxn modelId="{72D4393D-0660-4185-B169-7D5B0760DD4B}" type="presOf" srcId="{C6B12D55-0FE5-4783-B868-50BCAFD00B94}" destId="{665621F9-8A01-4954-A6DD-A7A6CE9F061C}" srcOrd="0" destOrd="0" presId="urn:microsoft.com/office/officeart/2005/8/layout/vList2"/>
    <dgm:cxn modelId="{593A7060-453A-4148-A67E-0EBBCAC8BD30}" type="presOf" srcId="{B4113CCC-3FD3-44D9-8504-DF9BA21E905F}" destId="{00C96715-E662-4DE0-BF3C-7819ED6E343D}" srcOrd="0" destOrd="0" presId="urn:microsoft.com/office/officeart/2005/8/layout/vList2"/>
    <dgm:cxn modelId="{96F71687-0FBD-47A3-A771-F7674285DDF7}" type="presOf" srcId="{363D181B-012B-474A-9A05-9F09A436876E}" destId="{E55DC186-AB7E-4D39-95EC-225DBD024240}" srcOrd="0" destOrd="0" presId="urn:microsoft.com/office/officeart/2005/8/layout/vList2"/>
    <dgm:cxn modelId="{574D179F-B003-476C-9EDF-EE355566C5C0}" type="presOf" srcId="{95951AD7-FF86-46B2-B71F-D3977FA4875C}" destId="{86B90EAF-695A-4545-A574-182A855330C2}" srcOrd="0" destOrd="0" presId="urn:microsoft.com/office/officeart/2005/8/layout/vList2"/>
    <dgm:cxn modelId="{CCA38CB5-2C3F-439F-AA3F-1F8C73031748}" type="presOf" srcId="{67D84C31-DCDF-4DEB-A9B3-629C4F8D966C}" destId="{12634B7E-7420-427F-9165-45BDF7999E8C}" srcOrd="0" destOrd="0" presId="urn:microsoft.com/office/officeart/2005/8/layout/vList2"/>
    <dgm:cxn modelId="{D7F68ABD-F183-4E7E-B710-EB7C9E130B75}" srcId="{67D84C31-DCDF-4DEB-A9B3-629C4F8D966C}" destId="{95951AD7-FF86-46B2-B71F-D3977FA4875C}" srcOrd="0" destOrd="0" parTransId="{9760B996-73CE-4F5B-8169-09FDA18A4E86}" sibTransId="{E9AAD34D-0CE9-4D98-A685-23E91B96E649}"/>
    <dgm:cxn modelId="{ABDA28BE-5141-4ACC-815B-8F60DCD54A18}" type="presOf" srcId="{87979F60-373E-458C-86AB-9C1D23FCAB56}" destId="{9DEB4CC1-7D9C-4E75-BE94-BEAB9886FC65}" srcOrd="0" destOrd="0" presId="urn:microsoft.com/office/officeart/2005/8/layout/vList2"/>
    <dgm:cxn modelId="{1C5257CB-1D71-4CE7-AA90-0629E620B444}" srcId="{67D84C31-DCDF-4DEB-A9B3-629C4F8D966C}" destId="{C6B12D55-0FE5-4783-B868-50BCAFD00B94}" srcOrd="1" destOrd="0" parTransId="{00DE55E9-3427-489D-BEBC-1E8ACB617F55}" sibTransId="{C3A05998-E837-4E2A-96D3-BC830E797F7E}"/>
    <dgm:cxn modelId="{BE8A69CC-FE5C-4F82-9981-6D637A1BADC8}" srcId="{67D84C31-DCDF-4DEB-A9B3-629C4F8D966C}" destId="{B4113CCC-3FD3-44D9-8504-DF9BA21E905F}" srcOrd="4" destOrd="0" parTransId="{26FBAFAD-EDFA-4CAA-B112-4DFD50DA10A6}" sibTransId="{DAB716AF-2A04-4AF6-B811-93A43E4423D4}"/>
    <dgm:cxn modelId="{150A0D4A-D0FD-47E1-ACF5-E61B1C63107D}" type="presParOf" srcId="{12634B7E-7420-427F-9165-45BDF7999E8C}" destId="{86B90EAF-695A-4545-A574-182A855330C2}" srcOrd="0" destOrd="0" presId="urn:microsoft.com/office/officeart/2005/8/layout/vList2"/>
    <dgm:cxn modelId="{0B6CE1D8-43AA-4C9A-BDF8-145BA1C6EB6F}" type="presParOf" srcId="{12634B7E-7420-427F-9165-45BDF7999E8C}" destId="{26E676F8-4C34-4AF2-9C93-FD33079908AB}" srcOrd="1" destOrd="0" presId="urn:microsoft.com/office/officeart/2005/8/layout/vList2"/>
    <dgm:cxn modelId="{3B17EB98-C5A4-46F3-8378-58563F01EAA8}" type="presParOf" srcId="{12634B7E-7420-427F-9165-45BDF7999E8C}" destId="{665621F9-8A01-4954-A6DD-A7A6CE9F061C}" srcOrd="2" destOrd="0" presId="urn:microsoft.com/office/officeart/2005/8/layout/vList2"/>
    <dgm:cxn modelId="{AF9BF2A5-AF3A-4A2A-A0F1-713744BDE28C}" type="presParOf" srcId="{12634B7E-7420-427F-9165-45BDF7999E8C}" destId="{3F75A15B-A892-43F1-91FD-100FBCC4FE1A}" srcOrd="3" destOrd="0" presId="urn:microsoft.com/office/officeart/2005/8/layout/vList2"/>
    <dgm:cxn modelId="{4A749CC3-6808-473C-9CEB-1CC1640CAC29}" type="presParOf" srcId="{12634B7E-7420-427F-9165-45BDF7999E8C}" destId="{9DEB4CC1-7D9C-4E75-BE94-BEAB9886FC65}" srcOrd="4" destOrd="0" presId="urn:microsoft.com/office/officeart/2005/8/layout/vList2"/>
    <dgm:cxn modelId="{E05F1058-5440-4597-96C2-35E7A988E9F2}" type="presParOf" srcId="{12634B7E-7420-427F-9165-45BDF7999E8C}" destId="{773B66BE-CAA7-4C11-8D30-C6E985836C22}" srcOrd="5" destOrd="0" presId="urn:microsoft.com/office/officeart/2005/8/layout/vList2"/>
    <dgm:cxn modelId="{B4B6D9A7-4967-4001-8BB9-FD852D9FCE8D}" type="presParOf" srcId="{12634B7E-7420-427F-9165-45BDF7999E8C}" destId="{E55DC186-AB7E-4D39-95EC-225DBD024240}" srcOrd="6" destOrd="0" presId="urn:microsoft.com/office/officeart/2005/8/layout/vList2"/>
    <dgm:cxn modelId="{4B32F3B1-EDDE-4EFC-85A3-DF21CD0AFEB8}" type="presParOf" srcId="{12634B7E-7420-427F-9165-45BDF7999E8C}" destId="{C1AC506C-D0F2-46CF-A487-B0481DDE400E}" srcOrd="7" destOrd="0" presId="urn:microsoft.com/office/officeart/2005/8/layout/vList2"/>
    <dgm:cxn modelId="{B9B9C3E5-ADA8-41C4-95D4-792078332C88}" type="presParOf" srcId="{12634B7E-7420-427F-9165-45BDF7999E8C}" destId="{00C96715-E662-4DE0-BF3C-7819ED6E343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3F16A4-4FC1-4AD5-B2B1-449B328D3CB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0ED5FDD-55C5-43D3-B0F1-EB7C4F9E7376}">
      <dgm:prSet/>
      <dgm:spPr/>
      <dgm:t>
        <a:bodyPr/>
        <a:lstStyle/>
        <a:p>
          <a:r>
            <a:rPr lang="en-GB" altLang="en-US" dirty="0">
              <a:latin typeface="Arial" panose="020B0604020202020204" pitchFamily="34" charset="0"/>
              <a:cs typeface="Arial" panose="020B0604020202020204" pitchFamily="34" charset="0"/>
            </a:rPr>
            <a:t>What you know of the person’s care and support needs</a:t>
          </a:r>
          <a:endParaRPr lang="en-US" dirty="0"/>
        </a:p>
      </dgm:t>
    </dgm:pt>
    <dgm:pt modelId="{FB6D5766-F2C1-41DD-9C44-85B4D7967AAE}" type="parTrans" cxnId="{10FA2409-B576-46D2-86B1-4D2C30C759B4}">
      <dgm:prSet/>
      <dgm:spPr/>
      <dgm:t>
        <a:bodyPr/>
        <a:lstStyle/>
        <a:p>
          <a:endParaRPr lang="en-US"/>
        </a:p>
      </dgm:t>
    </dgm:pt>
    <dgm:pt modelId="{17E16E8B-413B-4AAA-9E06-F980C2C95E2C}" type="sibTrans" cxnId="{10FA2409-B576-46D2-86B1-4D2C30C759B4}">
      <dgm:prSet/>
      <dgm:spPr/>
      <dgm:t>
        <a:bodyPr/>
        <a:lstStyle/>
        <a:p>
          <a:endParaRPr lang="en-US"/>
        </a:p>
      </dgm:t>
    </dgm:pt>
    <dgm:pt modelId="{5EC1D10C-DFEF-4FCE-AA4D-79D9CC01FCAB}">
      <dgm:prSet/>
      <dgm:spPr/>
      <dgm:t>
        <a:bodyPr/>
        <a:lstStyle/>
        <a:p>
          <a:r>
            <a:rPr lang="en-GB" altLang="en-US" dirty="0">
              <a:latin typeface="Arial" panose="020B0604020202020204" pitchFamily="34" charset="0"/>
              <a:cs typeface="Arial" panose="020B0604020202020204" pitchFamily="34" charset="0"/>
            </a:rPr>
            <a:t>Details of the suspected abuse or neglect – what you saw, key risks</a:t>
          </a:r>
        </a:p>
      </dgm:t>
    </dgm:pt>
    <dgm:pt modelId="{E59FAFE0-69AE-4166-ABBC-9D24AB84E079}" type="parTrans" cxnId="{6EE34A46-5F68-473D-A54A-76340238BCFD}">
      <dgm:prSet/>
      <dgm:spPr/>
      <dgm:t>
        <a:bodyPr/>
        <a:lstStyle/>
        <a:p>
          <a:endParaRPr lang="en-GB"/>
        </a:p>
      </dgm:t>
    </dgm:pt>
    <dgm:pt modelId="{1EA6A5AF-0CBA-452D-9BDF-4ADCC009342A}" type="sibTrans" cxnId="{6EE34A46-5F68-473D-A54A-76340238BCFD}">
      <dgm:prSet/>
      <dgm:spPr/>
      <dgm:t>
        <a:bodyPr/>
        <a:lstStyle/>
        <a:p>
          <a:endParaRPr lang="en-GB"/>
        </a:p>
      </dgm:t>
    </dgm:pt>
    <dgm:pt modelId="{0CFC3832-BC22-4D1B-A9BF-53E10483F403}">
      <dgm:prSet/>
      <dgm:spPr/>
      <dgm:t>
        <a:bodyPr/>
        <a:lstStyle/>
        <a:p>
          <a:r>
            <a:rPr lang="en-GB" altLang="en-US" dirty="0">
              <a:latin typeface="Arial" panose="020B0604020202020204" pitchFamily="34" charset="0"/>
              <a:cs typeface="Arial" panose="020B0604020202020204" pitchFamily="34" charset="0"/>
            </a:rPr>
            <a:t>Any immediate actions taken or required, also any other options you have explored already </a:t>
          </a:r>
        </a:p>
      </dgm:t>
    </dgm:pt>
    <dgm:pt modelId="{5D8BB545-8D45-489F-998A-A4B7B3C9AE02}" type="parTrans" cxnId="{B693E76C-7D9D-4AD7-8F52-6145E7A812DC}">
      <dgm:prSet/>
      <dgm:spPr/>
      <dgm:t>
        <a:bodyPr/>
        <a:lstStyle/>
        <a:p>
          <a:endParaRPr lang="en-GB"/>
        </a:p>
      </dgm:t>
    </dgm:pt>
    <dgm:pt modelId="{F8DB3997-1769-428F-BB23-47E6B1348AC3}" type="sibTrans" cxnId="{B693E76C-7D9D-4AD7-8F52-6145E7A812DC}">
      <dgm:prSet/>
      <dgm:spPr/>
      <dgm:t>
        <a:bodyPr/>
        <a:lstStyle/>
        <a:p>
          <a:endParaRPr lang="en-GB"/>
        </a:p>
      </dgm:t>
    </dgm:pt>
    <dgm:pt modelId="{A721425E-39BD-4EEE-BEF1-CA502DC25257}">
      <dgm:prSet/>
      <dgm:spPr/>
      <dgm:t>
        <a:bodyPr/>
        <a:lstStyle/>
        <a:p>
          <a:r>
            <a:rPr lang="en-GB" altLang="en-US" dirty="0">
              <a:latin typeface="Arial" panose="020B0604020202020204" pitchFamily="34" charset="0"/>
              <a:cs typeface="Arial" panose="020B0604020202020204" pitchFamily="34" charset="0"/>
            </a:rPr>
            <a:t>Whether the adult is aware of the concern being raised, and what outcomes they want</a:t>
          </a:r>
        </a:p>
      </dgm:t>
    </dgm:pt>
    <dgm:pt modelId="{3AD7D099-72C4-46AA-A7D1-B808FC79B7FF}" type="parTrans" cxnId="{8768D250-F9AE-41BC-AA5C-A291FA315FC6}">
      <dgm:prSet/>
      <dgm:spPr/>
      <dgm:t>
        <a:bodyPr/>
        <a:lstStyle/>
        <a:p>
          <a:endParaRPr lang="en-GB"/>
        </a:p>
      </dgm:t>
    </dgm:pt>
    <dgm:pt modelId="{43F4D3A5-9AF0-480B-8D4B-9BB1D7AB92F2}" type="sibTrans" cxnId="{8768D250-F9AE-41BC-AA5C-A291FA315FC6}">
      <dgm:prSet/>
      <dgm:spPr/>
      <dgm:t>
        <a:bodyPr/>
        <a:lstStyle/>
        <a:p>
          <a:endParaRPr lang="en-GB"/>
        </a:p>
      </dgm:t>
    </dgm:pt>
    <dgm:pt modelId="{F895D805-EF2F-45E8-ABF4-D845ED47D50A}">
      <dgm:prSet/>
      <dgm:spPr/>
      <dgm:t>
        <a:bodyPr/>
        <a:lstStyle/>
        <a:p>
          <a:r>
            <a:rPr lang="en-GB" altLang="en-US" dirty="0">
              <a:latin typeface="Arial" panose="020B0604020202020204" pitchFamily="34" charset="0"/>
              <a:cs typeface="Arial" panose="020B0604020202020204" pitchFamily="34" charset="0"/>
            </a:rPr>
            <a:t>Any information on mental capacity, communication needs</a:t>
          </a:r>
        </a:p>
      </dgm:t>
    </dgm:pt>
    <dgm:pt modelId="{BE148053-99ED-4E7D-A356-2B1D9B9733C7}" type="parTrans" cxnId="{5511AE16-43C8-4F1D-B8B2-1F2E41AEB167}">
      <dgm:prSet/>
      <dgm:spPr/>
      <dgm:t>
        <a:bodyPr/>
        <a:lstStyle/>
        <a:p>
          <a:endParaRPr lang="en-GB"/>
        </a:p>
      </dgm:t>
    </dgm:pt>
    <dgm:pt modelId="{09D3D1B6-83F9-44EA-8621-0B5877FF6790}" type="sibTrans" cxnId="{5511AE16-43C8-4F1D-B8B2-1F2E41AEB167}">
      <dgm:prSet/>
      <dgm:spPr/>
      <dgm:t>
        <a:bodyPr/>
        <a:lstStyle/>
        <a:p>
          <a:endParaRPr lang="en-GB"/>
        </a:p>
      </dgm:t>
    </dgm:pt>
    <dgm:pt modelId="{CCC0588E-4933-426A-9ED7-8200F0F0BAF0}">
      <dgm:prSet/>
      <dgm:spPr/>
      <dgm:t>
        <a:bodyPr/>
        <a:lstStyle/>
        <a:p>
          <a:r>
            <a:rPr lang="en-GB" altLang="en-US" dirty="0">
              <a:latin typeface="Arial" panose="020B0604020202020204" pitchFamily="34" charset="0"/>
              <a:cs typeface="Arial" panose="020B0604020202020204" pitchFamily="34" charset="0"/>
            </a:rPr>
            <a:t>Information on how best to make contact or how this can be facilitated</a:t>
          </a:r>
        </a:p>
      </dgm:t>
    </dgm:pt>
    <dgm:pt modelId="{F9BB905C-2811-4847-9208-83D95BE5CEE2}" type="parTrans" cxnId="{AF323636-288F-43D6-9B24-9D7AA20BB54B}">
      <dgm:prSet/>
      <dgm:spPr/>
      <dgm:t>
        <a:bodyPr/>
        <a:lstStyle/>
        <a:p>
          <a:endParaRPr lang="en-GB"/>
        </a:p>
      </dgm:t>
    </dgm:pt>
    <dgm:pt modelId="{6F5384B1-19A6-40EE-8BC7-955F43344A3C}" type="sibTrans" cxnId="{AF323636-288F-43D6-9B24-9D7AA20BB54B}">
      <dgm:prSet/>
      <dgm:spPr/>
      <dgm:t>
        <a:bodyPr/>
        <a:lstStyle/>
        <a:p>
          <a:endParaRPr lang="en-GB"/>
        </a:p>
      </dgm:t>
    </dgm:pt>
    <dgm:pt modelId="{3FFE029D-AD9E-4CB1-A7F7-70A130383C82}">
      <dgm:prSet/>
      <dgm:spPr/>
      <dgm:t>
        <a:bodyPr/>
        <a:lstStyle/>
        <a:p>
          <a:r>
            <a:rPr lang="en-GB" altLang="en-US" dirty="0">
              <a:latin typeface="Arial" panose="020B0604020202020204" pitchFamily="34" charset="0"/>
              <a:cs typeface="Arial" panose="020B0604020202020204" pitchFamily="34" charset="0"/>
            </a:rPr>
            <a:t>Is there anyone else at risk</a:t>
          </a:r>
        </a:p>
      </dgm:t>
    </dgm:pt>
    <dgm:pt modelId="{F05E0AAB-DFBC-412D-AFE1-F66EBEEC85E3}" type="parTrans" cxnId="{2D12D4A2-EBBA-4030-81BD-51B4C9AFF1D4}">
      <dgm:prSet/>
      <dgm:spPr/>
      <dgm:t>
        <a:bodyPr/>
        <a:lstStyle/>
        <a:p>
          <a:endParaRPr lang="en-GB"/>
        </a:p>
      </dgm:t>
    </dgm:pt>
    <dgm:pt modelId="{09B56CD3-621C-4AED-BB73-EACD7BB859A7}" type="sibTrans" cxnId="{2D12D4A2-EBBA-4030-81BD-51B4C9AFF1D4}">
      <dgm:prSet/>
      <dgm:spPr/>
      <dgm:t>
        <a:bodyPr/>
        <a:lstStyle/>
        <a:p>
          <a:endParaRPr lang="en-GB"/>
        </a:p>
      </dgm:t>
    </dgm:pt>
    <dgm:pt modelId="{03D8745F-2345-4922-A322-24CF825FF2C0}" type="pres">
      <dgm:prSet presAssocID="{093F16A4-4FC1-4AD5-B2B1-449B328D3CBE}" presName="linear" presStyleCnt="0">
        <dgm:presLayoutVars>
          <dgm:animLvl val="lvl"/>
          <dgm:resizeHandles val="exact"/>
        </dgm:presLayoutVars>
      </dgm:prSet>
      <dgm:spPr/>
    </dgm:pt>
    <dgm:pt modelId="{9CC0FAFA-6B4A-4E4C-B1E4-8FCA95D10B86}" type="pres">
      <dgm:prSet presAssocID="{30ED5FDD-55C5-43D3-B0F1-EB7C4F9E7376}" presName="parentText" presStyleLbl="node1" presStyleIdx="0" presStyleCnt="7">
        <dgm:presLayoutVars>
          <dgm:chMax val="0"/>
          <dgm:bulletEnabled val="1"/>
        </dgm:presLayoutVars>
      </dgm:prSet>
      <dgm:spPr/>
    </dgm:pt>
    <dgm:pt modelId="{F57319D2-43D1-46F7-995F-FD7E75332A87}" type="pres">
      <dgm:prSet presAssocID="{17E16E8B-413B-4AAA-9E06-F980C2C95E2C}" presName="spacer" presStyleCnt="0"/>
      <dgm:spPr/>
    </dgm:pt>
    <dgm:pt modelId="{4DE47600-61B0-4BD1-9E79-6E80F1338EE7}" type="pres">
      <dgm:prSet presAssocID="{5EC1D10C-DFEF-4FCE-AA4D-79D9CC01FCAB}" presName="parentText" presStyleLbl="node1" presStyleIdx="1" presStyleCnt="7">
        <dgm:presLayoutVars>
          <dgm:chMax val="0"/>
          <dgm:bulletEnabled val="1"/>
        </dgm:presLayoutVars>
      </dgm:prSet>
      <dgm:spPr/>
    </dgm:pt>
    <dgm:pt modelId="{41FA71B3-F8A4-4608-9559-6C9FDF19EC61}" type="pres">
      <dgm:prSet presAssocID="{1EA6A5AF-0CBA-452D-9BDF-4ADCC009342A}" presName="spacer" presStyleCnt="0"/>
      <dgm:spPr/>
    </dgm:pt>
    <dgm:pt modelId="{57EF52C5-7FA4-4AEE-A09C-1DB058A88D55}" type="pres">
      <dgm:prSet presAssocID="{0CFC3832-BC22-4D1B-A9BF-53E10483F403}" presName="parentText" presStyleLbl="node1" presStyleIdx="2" presStyleCnt="7">
        <dgm:presLayoutVars>
          <dgm:chMax val="0"/>
          <dgm:bulletEnabled val="1"/>
        </dgm:presLayoutVars>
      </dgm:prSet>
      <dgm:spPr/>
    </dgm:pt>
    <dgm:pt modelId="{BDF00B3A-9CAC-45D7-89AC-D689B65A3331}" type="pres">
      <dgm:prSet presAssocID="{F8DB3997-1769-428F-BB23-47E6B1348AC3}" presName="spacer" presStyleCnt="0"/>
      <dgm:spPr/>
    </dgm:pt>
    <dgm:pt modelId="{445EF7EB-1A84-448C-A57C-BC465B7BC647}" type="pres">
      <dgm:prSet presAssocID="{3FFE029D-AD9E-4CB1-A7F7-70A130383C82}" presName="parentText" presStyleLbl="node1" presStyleIdx="3" presStyleCnt="7">
        <dgm:presLayoutVars>
          <dgm:chMax val="0"/>
          <dgm:bulletEnabled val="1"/>
        </dgm:presLayoutVars>
      </dgm:prSet>
      <dgm:spPr/>
    </dgm:pt>
    <dgm:pt modelId="{9F7A8C63-4C62-4217-B6FF-30C554E2F07C}" type="pres">
      <dgm:prSet presAssocID="{09B56CD3-621C-4AED-BB73-EACD7BB859A7}" presName="spacer" presStyleCnt="0"/>
      <dgm:spPr/>
    </dgm:pt>
    <dgm:pt modelId="{F5D5E123-0FA4-4E08-842D-ACD2FDB0D0D0}" type="pres">
      <dgm:prSet presAssocID="{A721425E-39BD-4EEE-BEF1-CA502DC25257}" presName="parentText" presStyleLbl="node1" presStyleIdx="4" presStyleCnt="7">
        <dgm:presLayoutVars>
          <dgm:chMax val="0"/>
          <dgm:bulletEnabled val="1"/>
        </dgm:presLayoutVars>
      </dgm:prSet>
      <dgm:spPr/>
    </dgm:pt>
    <dgm:pt modelId="{E53329D6-019D-4DEF-8C4A-67DAED8DC757}" type="pres">
      <dgm:prSet presAssocID="{43F4D3A5-9AF0-480B-8D4B-9BB1D7AB92F2}" presName="spacer" presStyleCnt="0"/>
      <dgm:spPr/>
    </dgm:pt>
    <dgm:pt modelId="{F9C8F46C-DB74-4355-88C1-7F24CF2055D4}" type="pres">
      <dgm:prSet presAssocID="{F895D805-EF2F-45E8-ABF4-D845ED47D50A}" presName="parentText" presStyleLbl="node1" presStyleIdx="5" presStyleCnt="7">
        <dgm:presLayoutVars>
          <dgm:chMax val="0"/>
          <dgm:bulletEnabled val="1"/>
        </dgm:presLayoutVars>
      </dgm:prSet>
      <dgm:spPr/>
    </dgm:pt>
    <dgm:pt modelId="{9A4C6998-E9BA-47B1-8754-2FBBD80FDF4B}" type="pres">
      <dgm:prSet presAssocID="{09D3D1B6-83F9-44EA-8621-0B5877FF6790}" presName="spacer" presStyleCnt="0"/>
      <dgm:spPr/>
    </dgm:pt>
    <dgm:pt modelId="{6F8CB27E-FAFC-4E47-A046-D53002040718}" type="pres">
      <dgm:prSet presAssocID="{CCC0588E-4933-426A-9ED7-8200F0F0BAF0}" presName="parentText" presStyleLbl="node1" presStyleIdx="6" presStyleCnt="7">
        <dgm:presLayoutVars>
          <dgm:chMax val="0"/>
          <dgm:bulletEnabled val="1"/>
        </dgm:presLayoutVars>
      </dgm:prSet>
      <dgm:spPr/>
    </dgm:pt>
  </dgm:ptLst>
  <dgm:cxnLst>
    <dgm:cxn modelId="{10FA2409-B576-46D2-86B1-4D2C30C759B4}" srcId="{093F16A4-4FC1-4AD5-B2B1-449B328D3CBE}" destId="{30ED5FDD-55C5-43D3-B0F1-EB7C4F9E7376}" srcOrd="0" destOrd="0" parTransId="{FB6D5766-F2C1-41DD-9C44-85B4D7967AAE}" sibTransId="{17E16E8B-413B-4AAA-9E06-F980C2C95E2C}"/>
    <dgm:cxn modelId="{5511AE16-43C8-4F1D-B8B2-1F2E41AEB167}" srcId="{093F16A4-4FC1-4AD5-B2B1-449B328D3CBE}" destId="{F895D805-EF2F-45E8-ABF4-D845ED47D50A}" srcOrd="5" destOrd="0" parTransId="{BE148053-99ED-4E7D-A356-2B1D9B9733C7}" sibTransId="{09D3D1B6-83F9-44EA-8621-0B5877FF6790}"/>
    <dgm:cxn modelId="{74E03B32-12B4-4693-9469-69B48CCA594A}" type="presOf" srcId="{30ED5FDD-55C5-43D3-B0F1-EB7C4F9E7376}" destId="{9CC0FAFA-6B4A-4E4C-B1E4-8FCA95D10B86}" srcOrd="0" destOrd="0" presId="urn:microsoft.com/office/officeart/2005/8/layout/vList2"/>
    <dgm:cxn modelId="{AF323636-288F-43D6-9B24-9D7AA20BB54B}" srcId="{093F16A4-4FC1-4AD5-B2B1-449B328D3CBE}" destId="{CCC0588E-4933-426A-9ED7-8200F0F0BAF0}" srcOrd="6" destOrd="0" parTransId="{F9BB905C-2811-4847-9208-83D95BE5CEE2}" sibTransId="{6F5384B1-19A6-40EE-8BC7-955F43344A3C}"/>
    <dgm:cxn modelId="{6EE34A46-5F68-473D-A54A-76340238BCFD}" srcId="{093F16A4-4FC1-4AD5-B2B1-449B328D3CBE}" destId="{5EC1D10C-DFEF-4FCE-AA4D-79D9CC01FCAB}" srcOrd="1" destOrd="0" parTransId="{E59FAFE0-69AE-4166-ABBC-9D24AB84E079}" sibTransId="{1EA6A5AF-0CBA-452D-9BDF-4ADCC009342A}"/>
    <dgm:cxn modelId="{9F71B16A-D3E3-45B4-B33F-85B833FB0FAA}" type="presOf" srcId="{3FFE029D-AD9E-4CB1-A7F7-70A130383C82}" destId="{445EF7EB-1A84-448C-A57C-BC465B7BC647}" srcOrd="0" destOrd="0" presId="urn:microsoft.com/office/officeart/2005/8/layout/vList2"/>
    <dgm:cxn modelId="{28BA8E6C-8AA1-4258-9655-23FE83123446}" type="presOf" srcId="{0CFC3832-BC22-4D1B-A9BF-53E10483F403}" destId="{57EF52C5-7FA4-4AEE-A09C-1DB058A88D55}" srcOrd="0" destOrd="0" presId="urn:microsoft.com/office/officeart/2005/8/layout/vList2"/>
    <dgm:cxn modelId="{B693E76C-7D9D-4AD7-8F52-6145E7A812DC}" srcId="{093F16A4-4FC1-4AD5-B2B1-449B328D3CBE}" destId="{0CFC3832-BC22-4D1B-A9BF-53E10483F403}" srcOrd="2" destOrd="0" parTransId="{5D8BB545-8D45-489F-998A-A4B7B3C9AE02}" sibTransId="{F8DB3997-1769-428F-BB23-47E6B1348AC3}"/>
    <dgm:cxn modelId="{8768D250-F9AE-41BC-AA5C-A291FA315FC6}" srcId="{093F16A4-4FC1-4AD5-B2B1-449B328D3CBE}" destId="{A721425E-39BD-4EEE-BEF1-CA502DC25257}" srcOrd="4" destOrd="0" parTransId="{3AD7D099-72C4-46AA-A7D1-B808FC79B7FF}" sibTransId="{43F4D3A5-9AF0-480B-8D4B-9BB1D7AB92F2}"/>
    <dgm:cxn modelId="{46212C79-A6AE-419A-87B3-B0EA6F9F1486}" type="presOf" srcId="{CCC0588E-4933-426A-9ED7-8200F0F0BAF0}" destId="{6F8CB27E-FAFC-4E47-A046-D53002040718}" srcOrd="0" destOrd="0" presId="urn:microsoft.com/office/officeart/2005/8/layout/vList2"/>
    <dgm:cxn modelId="{2D12D4A2-EBBA-4030-81BD-51B4C9AFF1D4}" srcId="{093F16A4-4FC1-4AD5-B2B1-449B328D3CBE}" destId="{3FFE029D-AD9E-4CB1-A7F7-70A130383C82}" srcOrd="3" destOrd="0" parTransId="{F05E0AAB-DFBC-412D-AFE1-F66EBEEC85E3}" sibTransId="{09B56CD3-621C-4AED-BB73-EACD7BB859A7}"/>
    <dgm:cxn modelId="{9546A6A9-EAC5-40F1-9BD3-EEC53D1CEB58}" type="presOf" srcId="{F895D805-EF2F-45E8-ABF4-D845ED47D50A}" destId="{F9C8F46C-DB74-4355-88C1-7F24CF2055D4}" srcOrd="0" destOrd="0" presId="urn:microsoft.com/office/officeart/2005/8/layout/vList2"/>
    <dgm:cxn modelId="{50AD26BD-C4E2-4BDE-8076-F20F41DB2A9C}" type="presOf" srcId="{A721425E-39BD-4EEE-BEF1-CA502DC25257}" destId="{F5D5E123-0FA4-4E08-842D-ACD2FDB0D0D0}" srcOrd="0" destOrd="0" presId="urn:microsoft.com/office/officeart/2005/8/layout/vList2"/>
    <dgm:cxn modelId="{C79E0AD0-8399-4E6A-ADF9-7747590DDD59}" type="presOf" srcId="{5EC1D10C-DFEF-4FCE-AA4D-79D9CC01FCAB}" destId="{4DE47600-61B0-4BD1-9E79-6E80F1338EE7}" srcOrd="0" destOrd="0" presId="urn:microsoft.com/office/officeart/2005/8/layout/vList2"/>
    <dgm:cxn modelId="{B2A382FF-5930-4F83-8BF1-FCF87FC8DFE9}" type="presOf" srcId="{093F16A4-4FC1-4AD5-B2B1-449B328D3CBE}" destId="{03D8745F-2345-4922-A322-24CF825FF2C0}" srcOrd="0" destOrd="0" presId="urn:microsoft.com/office/officeart/2005/8/layout/vList2"/>
    <dgm:cxn modelId="{E71E8027-12CB-4B67-AA7A-E270481A234E}" type="presParOf" srcId="{03D8745F-2345-4922-A322-24CF825FF2C0}" destId="{9CC0FAFA-6B4A-4E4C-B1E4-8FCA95D10B86}" srcOrd="0" destOrd="0" presId="urn:microsoft.com/office/officeart/2005/8/layout/vList2"/>
    <dgm:cxn modelId="{448271D4-425E-4267-9F06-8FC9868DBE54}" type="presParOf" srcId="{03D8745F-2345-4922-A322-24CF825FF2C0}" destId="{F57319D2-43D1-46F7-995F-FD7E75332A87}" srcOrd="1" destOrd="0" presId="urn:microsoft.com/office/officeart/2005/8/layout/vList2"/>
    <dgm:cxn modelId="{F8E6CBCB-0041-4C7C-8255-AA8D72A93E1C}" type="presParOf" srcId="{03D8745F-2345-4922-A322-24CF825FF2C0}" destId="{4DE47600-61B0-4BD1-9E79-6E80F1338EE7}" srcOrd="2" destOrd="0" presId="urn:microsoft.com/office/officeart/2005/8/layout/vList2"/>
    <dgm:cxn modelId="{2A4CCEF3-A85B-4241-878D-476BB151D91F}" type="presParOf" srcId="{03D8745F-2345-4922-A322-24CF825FF2C0}" destId="{41FA71B3-F8A4-4608-9559-6C9FDF19EC61}" srcOrd="3" destOrd="0" presId="urn:microsoft.com/office/officeart/2005/8/layout/vList2"/>
    <dgm:cxn modelId="{BCB62075-7113-4519-83DF-39299CF3DEF0}" type="presParOf" srcId="{03D8745F-2345-4922-A322-24CF825FF2C0}" destId="{57EF52C5-7FA4-4AEE-A09C-1DB058A88D55}" srcOrd="4" destOrd="0" presId="urn:microsoft.com/office/officeart/2005/8/layout/vList2"/>
    <dgm:cxn modelId="{5DE2F86C-FF3A-4513-AFFC-6D24099A9ABB}" type="presParOf" srcId="{03D8745F-2345-4922-A322-24CF825FF2C0}" destId="{BDF00B3A-9CAC-45D7-89AC-D689B65A3331}" srcOrd="5" destOrd="0" presId="urn:microsoft.com/office/officeart/2005/8/layout/vList2"/>
    <dgm:cxn modelId="{300744D7-B1EE-46FB-9416-EFB3C8FBAB51}" type="presParOf" srcId="{03D8745F-2345-4922-A322-24CF825FF2C0}" destId="{445EF7EB-1A84-448C-A57C-BC465B7BC647}" srcOrd="6" destOrd="0" presId="urn:microsoft.com/office/officeart/2005/8/layout/vList2"/>
    <dgm:cxn modelId="{E283D588-7AC0-4CE6-9AF0-DDCF01EE0BCD}" type="presParOf" srcId="{03D8745F-2345-4922-A322-24CF825FF2C0}" destId="{9F7A8C63-4C62-4217-B6FF-30C554E2F07C}" srcOrd="7" destOrd="0" presId="urn:microsoft.com/office/officeart/2005/8/layout/vList2"/>
    <dgm:cxn modelId="{57334B1B-9614-4807-A5F5-2628C3642E78}" type="presParOf" srcId="{03D8745F-2345-4922-A322-24CF825FF2C0}" destId="{F5D5E123-0FA4-4E08-842D-ACD2FDB0D0D0}" srcOrd="8" destOrd="0" presId="urn:microsoft.com/office/officeart/2005/8/layout/vList2"/>
    <dgm:cxn modelId="{59625953-9342-4734-BEE1-7807688BBB9B}" type="presParOf" srcId="{03D8745F-2345-4922-A322-24CF825FF2C0}" destId="{E53329D6-019D-4DEF-8C4A-67DAED8DC757}" srcOrd="9" destOrd="0" presId="urn:microsoft.com/office/officeart/2005/8/layout/vList2"/>
    <dgm:cxn modelId="{4D9866FE-0EC3-451A-9451-31673AC80463}" type="presParOf" srcId="{03D8745F-2345-4922-A322-24CF825FF2C0}" destId="{F9C8F46C-DB74-4355-88C1-7F24CF2055D4}" srcOrd="10" destOrd="0" presId="urn:microsoft.com/office/officeart/2005/8/layout/vList2"/>
    <dgm:cxn modelId="{1730185B-2235-48E4-9883-EDEDF0116819}" type="presParOf" srcId="{03D8745F-2345-4922-A322-24CF825FF2C0}" destId="{9A4C6998-E9BA-47B1-8754-2FBBD80FDF4B}" srcOrd="11" destOrd="0" presId="urn:microsoft.com/office/officeart/2005/8/layout/vList2"/>
    <dgm:cxn modelId="{92278880-213A-4E8E-8941-87ABB5C85D75}" type="presParOf" srcId="{03D8745F-2345-4922-A322-24CF825FF2C0}" destId="{6F8CB27E-FAFC-4E47-A046-D5300204071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3F16A4-4FC1-4AD5-B2B1-449B328D3CB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0ED5FDD-55C5-43D3-B0F1-EB7C4F9E7376}">
      <dgm:prSet/>
      <dgm:spPr/>
      <dgm:t>
        <a:bodyPr/>
        <a:lstStyle/>
        <a:p>
          <a:r>
            <a:rPr lang="en-GB" altLang="en-US" dirty="0">
              <a:latin typeface="Arial" panose="020B0604020202020204" pitchFamily="34" charset="0"/>
              <a:cs typeface="Arial" panose="020B0604020202020204" pitchFamily="34" charset="0"/>
            </a:rPr>
            <a:t>Risks to other people, physical health, fire safety, threat to their tenancy, environmental (description), structural integrity, vermin </a:t>
          </a:r>
        </a:p>
      </dgm:t>
    </dgm:pt>
    <dgm:pt modelId="{FB6D5766-F2C1-41DD-9C44-85B4D7967AAE}" type="parTrans" cxnId="{10FA2409-B576-46D2-86B1-4D2C30C759B4}">
      <dgm:prSet/>
      <dgm:spPr/>
      <dgm:t>
        <a:bodyPr/>
        <a:lstStyle/>
        <a:p>
          <a:endParaRPr lang="en-US"/>
        </a:p>
      </dgm:t>
    </dgm:pt>
    <dgm:pt modelId="{17E16E8B-413B-4AAA-9E06-F980C2C95E2C}" type="sibTrans" cxnId="{10FA2409-B576-46D2-86B1-4D2C30C759B4}">
      <dgm:prSet/>
      <dgm:spPr/>
      <dgm:t>
        <a:bodyPr/>
        <a:lstStyle/>
        <a:p>
          <a:endParaRPr lang="en-US"/>
        </a:p>
      </dgm:t>
    </dgm:pt>
    <dgm:pt modelId="{5EC1D10C-DFEF-4FCE-AA4D-79D9CC01FCAB}">
      <dgm:prSet/>
      <dgm:spPr/>
      <dgm:t>
        <a:bodyPr/>
        <a:lstStyle/>
        <a:p>
          <a:r>
            <a:rPr lang="en-GB" altLang="en-US">
              <a:latin typeface="Arial" panose="020B0604020202020204" pitchFamily="34" charset="0"/>
              <a:cs typeface="Arial" panose="020B0604020202020204" pitchFamily="34" charset="0"/>
            </a:rPr>
            <a:t>Consider using the Clutter Image Rating (see the multi-agency self-neglect tool-kit)</a:t>
          </a:r>
          <a:endParaRPr lang="en-GB" altLang="en-US" dirty="0">
            <a:latin typeface="Arial" panose="020B0604020202020204" pitchFamily="34" charset="0"/>
            <a:cs typeface="Arial" panose="020B0604020202020204" pitchFamily="34" charset="0"/>
          </a:endParaRPr>
        </a:p>
      </dgm:t>
    </dgm:pt>
    <dgm:pt modelId="{E59FAFE0-69AE-4166-ABBC-9D24AB84E079}" type="parTrans" cxnId="{6EE34A46-5F68-473D-A54A-76340238BCFD}">
      <dgm:prSet/>
      <dgm:spPr/>
      <dgm:t>
        <a:bodyPr/>
        <a:lstStyle/>
        <a:p>
          <a:endParaRPr lang="en-GB"/>
        </a:p>
      </dgm:t>
    </dgm:pt>
    <dgm:pt modelId="{1EA6A5AF-0CBA-452D-9BDF-4ADCC009342A}" type="sibTrans" cxnId="{6EE34A46-5F68-473D-A54A-76340238BCFD}">
      <dgm:prSet/>
      <dgm:spPr/>
      <dgm:t>
        <a:bodyPr/>
        <a:lstStyle/>
        <a:p>
          <a:endParaRPr lang="en-GB"/>
        </a:p>
      </dgm:t>
    </dgm:pt>
    <dgm:pt modelId="{564BE88D-2A9D-4AA0-8D07-EE938F2F58D8}">
      <dgm:prSet/>
      <dgm:spPr/>
      <dgm:t>
        <a:bodyPr/>
        <a:lstStyle/>
        <a:p>
          <a:r>
            <a:rPr lang="en-GB" altLang="en-US" dirty="0">
              <a:latin typeface="Arial" panose="020B0604020202020204" pitchFamily="34" charset="0"/>
              <a:cs typeface="Arial" panose="020B0604020202020204" pitchFamily="34" charset="0"/>
            </a:rPr>
            <a:t>Describe what kinds of items are being hoarded</a:t>
          </a:r>
        </a:p>
      </dgm:t>
    </dgm:pt>
    <dgm:pt modelId="{33CE68C9-448D-44EE-A387-E08FABC3CD30}" type="parTrans" cxnId="{0EFC20B7-91DA-4A75-BE79-8ACA72E25A69}">
      <dgm:prSet/>
      <dgm:spPr/>
      <dgm:t>
        <a:bodyPr/>
        <a:lstStyle/>
        <a:p>
          <a:endParaRPr lang="en-GB"/>
        </a:p>
      </dgm:t>
    </dgm:pt>
    <dgm:pt modelId="{D2488605-2DED-4426-9810-229285D7D06B}" type="sibTrans" cxnId="{0EFC20B7-91DA-4A75-BE79-8ACA72E25A69}">
      <dgm:prSet/>
      <dgm:spPr/>
      <dgm:t>
        <a:bodyPr/>
        <a:lstStyle/>
        <a:p>
          <a:endParaRPr lang="en-GB"/>
        </a:p>
      </dgm:t>
    </dgm:pt>
    <dgm:pt modelId="{03D8745F-2345-4922-A322-24CF825FF2C0}" type="pres">
      <dgm:prSet presAssocID="{093F16A4-4FC1-4AD5-B2B1-449B328D3CBE}" presName="linear" presStyleCnt="0">
        <dgm:presLayoutVars>
          <dgm:animLvl val="lvl"/>
          <dgm:resizeHandles val="exact"/>
        </dgm:presLayoutVars>
      </dgm:prSet>
      <dgm:spPr/>
    </dgm:pt>
    <dgm:pt modelId="{9CC0FAFA-6B4A-4E4C-B1E4-8FCA95D10B86}" type="pres">
      <dgm:prSet presAssocID="{30ED5FDD-55C5-43D3-B0F1-EB7C4F9E7376}" presName="parentText" presStyleLbl="node1" presStyleIdx="0" presStyleCnt="3">
        <dgm:presLayoutVars>
          <dgm:chMax val="0"/>
          <dgm:bulletEnabled val="1"/>
        </dgm:presLayoutVars>
      </dgm:prSet>
      <dgm:spPr/>
    </dgm:pt>
    <dgm:pt modelId="{F57319D2-43D1-46F7-995F-FD7E75332A87}" type="pres">
      <dgm:prSet presAssocID="{17E16E8B-413B-4AAA-9E06-F980C2C95E2C}" presName="spacer" presStyleCnt="0"/>
      <dgm:spPr/>
    </dgm:pt>
    <dgm:pt modelId="{4DE47600-61B0-4BD1-9E79-6E80F1338EE7}" type="pres">
      <dgm:prSet presAssocID="{5EC1D10C-DFEF-4FCE-AA4D-79D9CC01FCAB}" presName="parentText" presStyleLbl="node1" presStyleIdx="1" presStyleCnt="3">
        <dgm:presLayoutVars>
          <dgm:chMax val="0"/>
          <dgm:bulletEnabled val="1"/>
        </dgm:presLayoutVars>
      </dgm:prSet>
      <dgm:spPr/>
    </dgm:pt>
    <dgm:pt modelId="{41FA71B3-F8A4-4608-9559-6C9FDF19EC61}" type="pres">
      <dgm:prSet presAssocID="{1EA6A5AF-0CBA-452D-9BDF-4ADCC009342A}" presName="spacer" presStyleCnt="0"/>
      <dgm:spPr/>
    </dgm:pt>
    <dgm:pt modelId="{812DA7F9-BD6B-421F-9AD3-1D493FE1BA64}" type="pres">
      <dgm:prSet presAssocID="{564BE88D-2A9D-4AA0-8D07-EE938F2F58D8}" presName="parentText" presStyleLbl="node1" presStyleIdx="2" presStyleCnt="3">
        <dgm:presLayoutVars>
          <dgm:chMax val="0"/>
          <dgm:bulletEnabled val="1"/>
        </dgm:presLayoutVars>
      </dgm:prSet>
      <dgm:spPr/>
    </dgm:pt>
  </dgm:ptLst>
  <dgm:cxnLst>
    <dgm:cxn modelId="{10FA2409-B576-46D2-86B1-4D2C30C759B4}" srcId="{093F16A4-4FC1-4AD5-B2B1-449B328D3CBE}" destId="{30ED5FDD-55C5-43D3-B0F1-EB7C4F9E7376}" srcOrd="0" destOrd="0" parTransId="{FB6D5766-F2C1-41DD-9C44-85B4D7967AAE}" sibTransId="{17E16E8B-413B-4AAA-9E06-F980C2C95E2C}"/>
    <dgm:cxn modelId="{E6319C0B-810A-48FE-AD26-04B00D79B505}" type="presOf" srcId="{564BE88D-2A9D-4AA0-8D07-EE938F2F58D8}" destId="{812DA7F9-BD6B-421F-9AD3-1D493FE1BA64}" srcOrd="0" destOrd="0" presId="urn:microsoft.com/office/officeart/2005/8/layout/vList2"/>
    <dgm:cxn modelId="{74E03B32-12B4-4693-9469-69B48CCA594A}" type="presOf" srcId="{30ED5FDD-55C5-43D3-B0F1-EB7C4F9E7376}" destId="{9CC0FAFA-6B4A-4E4C-B1E4-8FCA95D10B86}" srcOrd="0" destOrd="0" presId="urn:microsoft.com/office/officeart/2005/8/layout/vList2"/>
    <dgm:cxn modelId="{6EE34A46-5F68-473D-A54A-76340238BCFD}" srcId="{093F16A4-4FC1-4AD5-B2B1-449B328D3CBE}" destId="{5EC1D10C-DFEF-4FCE-AA4D-79D9CC01FCAB}" srcOrd="1" destOrd="0" parTransId="{E59FAFE0-69AE-4166-ABBC-9D24AB84E079}" sibTransId="{1EA6A5AF-0CBA-452D-9BDF-4ADCC009342A}"/>
    <dgm:cxn modelId="{0EFC20B7-91DA-4A75-BE79-8ACA72E25A69}" srcId="{093F16A4-4FC1-4AD5-B2B1-449B328D3CBE}" destId="{564BE88D-2A9D-4AA0-8D07-EE938F2F58D8}" srcOrd="2" destOrd="0" parTransId="{33CE68C9-448D-44EE-A387-E08FABC3CD30}" sibTransId="{D2488605-2DED-4426-9810-229285D7D06B}"/>
    <dgm:cxn modelId="{C79E0AD0-8399-4E6A-ADF9-7747590DDD59}" type="presOf" srcId="{5EC1D10C-DFEF-4FCE-AA4D-79D9CC01FCAB}" destId="{4DE47600-61B0-4BD1-9E79-6E80F1338EE7}" srcOrd="0" destOrd="0" presId="urn:microsoft.com/office/officeart/2005/8/layout/vList2"/>
    <dgm:cxn modelId="{B2A382FF-5930-4F83-8BF1-FCF87FC8DFE9}" type="presOf" srcId="{093F16A4-4FC1-4AD5-B2B1-449B328D3CBE}" destId="{03D8745F-2345-4922-A322-24CF825FF2C0}" srcOrd="0" destOrd="0" presId="urn:microsoft.com/office/officeart/2005/8/layout/vList2"/>
    <dgm:cxn modelId="{E71E8027-12CB-4B67-AA7A-E270481A234E}" type="presParOf" srcId="{03D8745F-2345-4922-A322-24CF825FF2C0}" destId="{9CC0FAFA-6B4A-4E4C-B1E4-8FCA95D10B86}" srcOrd="0" destOrd="0" presId="urn:microsoft.com/office/officeart/2005/8/layout/vList2"/>
    <dgm:cxn modelId="{448271D4-425E-4267-9F06-8FC9868DBE54}" type="presParOf" srcId="{03D8745F-2345-4922-A322-24CF825FF2C0}" destId="{F57319D2-43D1-46F7-995F-FD7E75332A87}" srcOrd="1" destOrd="0" presId="urn:microsoft.com/office/officeart/2005/8/layout/vList2"/>
    <dgm:cxn modelId="{F8E6CBCB-0041-4C7C-8255-AA8D72A93E1C}" type="presParOf" srcId="{03D8745F-2345-4922-A322-24CF825FF2C0}" destId="{4DE47600-61B0-4BD1-9E79-6E80F1338EE7}" srcOrd="2" destOrd="0" presId="urn:microsoft.com/office/officeart/2005/8/layout/vList2"/>
    <dgm:cxn modelId="{2A4CCEF3-A85B-4241-878D-476BB151D91F}" type="presParOf" srcId="{03D8745F-2345-4922-A322-24CF825FF2C0}" destId="{41FA71B3-F8A4-4608-9559-6C9FDF19EC61}" srcOrd="3" destOrd="0" presId="urn:microsoft.com/office/officeart/2005/8/layout/vList2"/>
    <dgm:cxn modelId="{23DC78C6-6429-4DEF-914A-E90D1638ECA4}" type="presParOf" srcId="{03D8745F-2345-4922-A322-24CF825FF2C0}" destId="{812DA7F9-BD6B-421F-9AD3-1D493FE1BA6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EBE45D-8F7C-4ECA-9415-163332BE035C}"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03354A5C-C902-4B24-A249-5BC8DC4ACF6B}">
      <dgm:prSet/>
      <dgm:spPr/>
      <dgm:t>
        <a:bodyPr/>
        <a:lstStyle/>
        <a:p>
          <a:pPr>
            <a:spcBef>
              <a:spcPct val="0"/>
            </a:spcBef>
            <a:spcAft>
              <a:spcPct val="35000"/>
            </a:spcAft>
          </a:pPr>
          <a:r>
            <a:rPr lang="en-GB" sz="2200" b="1" dirty="0"/>
            <a:t>Examples of action</a:t>
          </a:r>
          <a:endParaRPr lang="en-US" sz="2200" dirty="0"/>
        </a:p>
      </dgm:t>
    </dgm:pt>
    <dgm:pt modelId="{FFB3C7AB-20A6-40C5-B989-74C43D9787CD}" type="parTrans" cxnId="{AC0C6AB6-B5CD-4BDC-B202-D395D065ADCB}">
      <dgm:prSet/>
      <dgm:spPr/>
      <dgm:t>
        <a:bodyPr/>
        <a:lstStyle/>
        <a:p>
          <a:endParaRPr lang="en-US"/>
        </a:p>
      </dgm:t>
    </dgm:pt>
    <dgm:pt modelId="{14EEE0B7-ED30-4B82-A543-EC19C04899E2}" type="sibTrans" cxnId="{AC0C6AB6-B5CD-4BDC-B202-D395D065ADCB}">
      <dgm:prSet/>
      <dgm:spPr/>
      <dgm:t>
        <a:bodyPr/>
        <a:lstStyle/>
        <a:p>
          <a:endParaRPr lang="en-US"/>
        </a:p>
      </dgm:t>
    </dgm:pt>
    <dgm:pt modelId="{56CB1435-D2EB-46DF-BB7B-026D9A565FB9}">
      <dgm:prSet custT="1"/>
      <dgm:spPr/>
      <dgm:t>
        <a:bodyPr/>
        <a:lstStyle/>
        <a:p>
          <a:pPr>
            <a:spcBef>
              <a:spcPts val="600"/>
            </a:spcBef>
            <a:spcAft>
              <a:spcPts val="600"/>
            </a:spcAft>
          </a:pPr>
          <a:r>
            <a:rPr lang="en-GB" sz="1800" dirty="0"/>
            <a:t>Visits or checks of physical health concerns by GPs, District nurses, other primary care staff</a:t>
          </a:r>
          <a:endParaRPr lang="en-US" sz="1800" dirty="0"/>
        </a:p>
      </dgm:t>
    </dgm:pt>
    <dgm:pt modelId="{2E49B437-0661-40C0-9947-F7F6150BF666}" type="parTrans" cxnId="{E29DD7F6-4FE2-4F00-A49E-72E595BE0917}">
      <dgm:prSet/>
      <dgm:spPr/>
      <dgm:t>
        <a:bodyPr/>
        <a:lstStyle/>
        <a:p>
          <a:endParaRPr lang="en-US"/>
        </a:p>
      </dgm:t>
    </dgm:pt>
    <dgm:pt modelId="{D255E55B-97E6-4607-8988-31E0D591D998}" type="sibTrans" cxnId="{E29DD7F6-4FE2-4F00-A49E-72E595BE0917}">
      <dgm:prSet/>
      <dgm:spPr/>
      <dgm:t>
        <a:bodyPr/>
        <a:lstStyle/>
        <a:p>
          <a:endParaRPr lang="en-US"/>
        </a:p>
      </dgm:t>
    </dgm:pt>
    <dgm:pt modelId="{B9B1BB74-AB74-4614-9D72-64669A098544}">
      <dgm:prSet custT="1"/>
      <dgm:spPr/>
      <dgm:t>
        <a:bodyPr/>
        <a:lstStyle/>
        <a:p>
          <a:pPr>
            <a:spcBef>
              <a:spcPts val="600"/>
            </a:spcBef>
            <a:spcAft>
              <a:spcPts val="600"/>
            </a:spcAft>
          </a:pPr>
          <a:r>
            <a:rPr lang="en-GB" sz="1800" dirty="0"/>
            <a:t>Referrals to mental health services or substance misuse services</a:t>
          </a:r>
          <a:endParaRPr lang="en-US" sz="1800" dirty="0"/>
        </a:p>
      </dgm:t>
    </dgm:pt>
    <dgm:pt modelId="{ADBBFCB2-80D1-4090-B5D4-8530C868E6E2}" type="parTrans" cxnId="{C08D6A54-B825-48A6-BCE6-64F7FF3BB5B5}">
      <dgm:prSet/>
      <dgm:spPr/>
      <dgm:t>
        <a:bodyPr/>
        <a:lstStyle/>
        <a:p>
          <a:endParaRPr lang="en-US"/>
        </a:p>
      </dgm:t>
    </dgm:pt>
    <dgm:pt modelId="{24B156CC-E58A-4F97-8DF1-432002E918CE}" type="sibTrans" cxnId="{C08D6A54-B825-48A6-BCE6-64F7FF3BB5B5}">
      <dgm:prSet/>
      <dgm:spPr/>
      <dgm:t>
        <a:bodyPr/>
        <a:lstStyle/>
        <a:p>
          <a:endParaRPr lang="en-US"/>
        </a:p>
      </dgm:t>
    </dgm:pt>
    <dgm:pt modelId="{E5FB39A9-449F-40CB-8E78-23F819903AD4}">
      <dgm:prSet custT="1"/>
      <dgm:spPr/>
      <dgm:t>
        <a:bodyPr/>
        <a:lstStyle/>
        <a:p>
          <a:pPr>
            <a:spcBef>
              <a:spcPts val="600"/>
            </a:spcBef>
            <a:spcAft>
              <a:spcPts val="600"/>
            </a:spcAft>
          </a:pPr>
          <a:r>
            <a:rPr lang="en-GB" sz="1800" dirty="0"/>
            <a:t>Visits and assessments by Environmental Health and London Fire Brigade</a:t>
          </a:r>
          <a:endParaRPr lang="en-US" sz="1800" dirty="0"/>
        </a:p>
      </dgm:t>
    </dgm:pt>
    <dgm:pt modelId="{B24905CC-3679-47AE-B649-38D4541011DF}" type="parTrans" cxnId="{E7309F38-FF8F-47DA-B014-508129071BE2}">
      <dgm:prSet/>
      <dgm:spPr/>
      <dgm:t>
        <a:bodyPr/>
        <a:lstStyle/>
        <a:p>
          <a:endParaRPr lang="en-US"/>
        </a:p>
      </dgm:t>
    </dgm:pt>
    <dgm:pt modelId="{D33E1C84-E6AD-4441-8C24-725597E635D2}" type="sibTrans" cxnId="{E7309F38-FF8F-47DA-B014-508129071BE2}">
      <dgm:prSet/>
      <dgm:spPr/>
      <dgm:t>
        <a:bodyPr/>
        <a:lstStyle/>
        <a:p>
          <a:endParaRPr lang="en-US"/>
        </a:p>
      </dgm:t>
    </dgm:pt>
    <dgm:pt modelId="{5F8EFA83-CE83-4997-8943-737297273935}">
      <dgm:prSet custT="1"/>
      <dgm:spPr/>
      <dgm:t>
        <a:bodyPr/>
        <a:lstStyle/>
        <a:p>
          <a:pPr>
            <a:spcBef>
              <a:spcPts val="600"/>
            </a:spcBef>
            <a:spcAft>
              <a:spcPts val="600"/>
            </a:spcAft>
          </a:pPr>
          <a:r>
            <a:rPr lang="en-GB" sz="1800" dirty="0"/>
            <a:t>Input and involvement from Housing Providers </a:t>
          </a:r>
          <a:endParaRPr lang="en-US" sz="1800" dirty="0"/>
        </a:p>
      </dgm:t>
    </dgm:pt>
    <dgm:pt modelId="{8A6EF2A7-A423-49BF-B398-B4F18FB84A2B}" type="parTrans" cxnId="{89708A88-2847-4A7A-A382-290CE4268CD8}">
      <dgm:prSet/>
      <dgm:spPr/>
      <dgm:t>
        <a:bodyPr/>
        <a:lstStyle/>
        <a:p>
          <a:endParaRPr lang="en-US"/>
        </a:p>
      </dgm:t>
    </dgm:pt>
    <dgm:pt modelId="{F33AF61F-B7C3-4271-A412-77E907C29121}" type="sibTrans" cxnId="{89708A88-2847-4A7A-A382-290CE4268CD8}">
      <dgm:prSet/>
      <dgm:spPr/>
      <dgm:t>
        <a:bodyPr/>
        <a:lstStyle/>
        <a:p>
          <a:endParaRPr lang="en-US"/>
        </a:p>
      </dgm:t>
    </dgm:pt>
    <dgm:pt modelId="{5E6DFDD1-3A08-4F2D-A3F2-84A87ACF01F4}">
      <dgm:prSet custT="1"/>
      <dgm:spPr/>
      <dgm:t>
        <a:bodyPr/>
        <a:lstStyle/>
        <a:p>
          <a:pPr>
            <a:spcBef>
              <a:spcPts val="600"/>
            </a:spcBef>
            <a:spcAft>
              <a:spcPts val="600"/>
            </a:spcAft>
          </a:pPr>
          <a:r>
            <a:rPr lang="en-GB" sz="1800" dirty="0"/>
            <a:t>Input from Housing Repairs to restore essential safety and hygiene to unsafe or unhygienic properties </a:t>
          </a:r>
          <a:endParaRPr lang="en-US" sz="1800" dirty="0"/>
        </a:p>
      </dgm:t>
    </dgm:pt>
    <dgm:pt modelId="{439D3A12-B44B-4B8A-9948-7648590B326D}" type="parTrans" cxnId="{01FCECA1-076D-4874-A535-7110C7FE76D9}">
      <dgm:prSet/>
      <dgm:spPr/>
      <dgm:t>
        <a:bodyPr/>
        <a:lstStyle/>
        <a:p>
          <a:endParaRPr lang="en-US"/>
        </a:p>
      </dgm:t>
    </dgm:pt>
    <dgm:pt modelId="{309547B6-AD6D-4245-90F7-C492B7739C24}" type="sibTrans" cxnId="{01FCECA1-076D-4874-A535-7110C7FE76D9}">
      <dgm:prSet/>
      <dgm:spPr/>
      <dgm:t>
        <a:bodyPr/>
        <a:lstStyle/>
        <a:p>
          <a:endParaRPr lang="en-US"/>
        </a:p>
      </dgm:t>
    </dgm:pt>
    <dgm:pt modelId="{17FAC176-A44E-4E77-9810-EEC8D466C7C6}">
      <dgm:prSet custT="1"/>
      <dgm:spPr/>
      <dgm:t>
        <a:bodyPr/>
        <a:lstStyle/>
        <a:p>
          <a:pPr>
            <a:spcBef>
              <a:spcPts val="600"/>
            </a:spcBef>
            <a:spcAft>
              <a:spcPts val="600"/>
            </a:spcAft>
          </a:pPr>
          <a:r>
            <a:rPr lang="en-GB" sz="1800" dirty="0"/>
            <a:t>Assessment of care and support needs and establishing the person’s views and wishes</a:t>
          </a:r>
          <a:endParaRPr lang="en-US" sz="1800" dirty="0"/>
        </a:p>
      </dgm:t>
    </dgm:pt>
    <dgm:pt modelId="{F9443862-F148-4AE5-BC75-D45C14DD39DB}" type="parTrans" cxnId="{4254631B-3E56-42DB-B4AE-DB2557DB5F7C}">
      <dgm:prSet/>
      <dgm:spPr/>
      <dgm:t>
        <a:bodyPr/>
        <a:lstStyle/>
        <a:p>
          <a:endParaRPr lang="en-US"/>
        </a:p>
      </dgm:t>
    </dgm:pt>
    <dgm:pt modelId="{EFDB5E3C-C6FF-46DA-B5DA-6CB2AE0AAA5D}" type="sibTrans" cxnId="{4254631B-3E56-42DB-B4AE-DB2557DB5F7C}">
      <dgm:prSet/>
      <dgm:spPr/>
      <dgm:t>
        <a:bodyPr/>
        <a:lstStyle/>
        <a:p>
          <a:endParaRPr lang="en-US"/>
        </a:p>
      </dgm:t>
    </dgm:pt>
    <dgm:pt modelId="{789BDFF5-F6C9-46FB-8CAF-BBC189EF4D6B}">
      <dgm:prSet custT="1"/>
      <dgm:spPr/>
      <dgm:t>
        <a:bodyPr/>
        <a:lstStyle/>
        <a:p>
          <a:pPr>
            <a:spcBef>
              <a:spcPts val="600"/>
            </a:spcBef>
            <a:spcAft>
              <a:spcPts val="600"/>
            </a:spcAft>
          </a:pPr>
          <a:r>
            <a:rPr lang="en-GB" sz="1800" dirty="0"/>
            <a:t>Undertaking mental capacity assessments if needed – who depends on what</a:t>
          </a:r>
          <a:endParaRPr lang="en-US" sz="1800" dirty="0"/>
        </a:p>
      </dgm:t>
    </dgm:pt>
    <dgm:pt modelId="{DC06207F-BB29-4B6E-B9CA-699631898CA0}" type="parTrans" cxnId="{A6965D84-D36A-4063-A524-AAE74D431039}">
      <dgm:prSet/>
      <dgm:spPr/>
      <dgm:t>
        <a:bodyPr/>
        <a:lstStyle/>
        <a:p>
          <a:endParaRPr lang="en-US"/>
        </a:p>
      </dgm:t>
    </dgm:pt>
    <dgm:pt modelId="{DAEE01D5-E8EB-4163-8DDD-8AB250E49DB5}" type="sibTrans" cxnId="{A6965D84-D36A-4063-A524-AAE74D431039}">
      <dgm:prSet/>
      <dgm:spPr/>
      <dgm:t>
        <a:bodyPr/>
        <a:lstStyle/>
        <a:p>
          <a:endParaRPr lang="en-US"/>
        </a:p>
      </dgm:t>
    </dgm:pt>
    <dgm:pt modelId="{83751FAD-0B0F-466E-B492-5E83B47C3AAD}">
      <dgm:prSet custT="1"/>
      <dgm:spPr/>
      <dgm:t>
        <a:bodyPr/>
        <a:lstStyle/>
        <a:p>
          <a:pPr>
            <a:spcBef>
              <a:spcPts val="600"/>
            </a:spcBef>
            <a:spcAft>
              <a:spcPts val="600"/>
            </a:spcAft>
          </a:pPr>
          <a:r>
            <a:rPr lang="en-GB" sz="1800" dirty="0"/>
            <a:t>Speaking to anyone providing care and support, speaking to the adult’s family and informal network e.g. friends</a:t>
          </a:r>
          <a:endParaRPr lang="en-US" sz="1800" dirty="0"/>
        </a:p>
      </dgm:t>
    </dgm:pt>
    <dgm:pt modelId="{70FF1A2E-E922-4217-B102-DAB3181F6609}" type="parTrans" cxnId="{FB99CFFB-7CF0-4A1F-88B4-1BA2792594E4}">
      <dgm:prSet/>
      <dgm:spPr/>
      <dgm:t>
        <a:bodyPr/>
        <a:lstStyle/>
        <a:p>
          <a:endParaRPr lang="en-US"/>
        </a:p>
      </dgm:t>
    </dgm:pt>
    <dgm:pt modelId="{8B84F49E-2EE6-423C-808C-584A06796E50}" type="sibTrans" cxnId="{FB99CFFB-7CF0-4A1F-88B4-1BA2792594E4}">
      <dgm:prSet/>
      <dgm:spPr/>
      <dgm:t>
        <a:bodyPr/>
        <a:lstStyle/>
        <a:p>
          <a:endParaRPr lang="en-US"/>
        </a:p>
      </dgm:t>
    </dgm:pt>
    <dgm:pt modelId="{E1585920-1AF1-417E-9EDA-F6FFBC14C842}">
      <dgm:prSet custT="1"/>
      <dgm:spPr/>
      <dgm:t>
        <a:bodyPr/>
        <a:lstStyle/>
        <a:p>
          <a:pPr>
            <a:spcBef>
              <a:spcPts val="600"/>
            </a:spcBef>
            <a:spcAft>
              <a:spcPts val="600"/>
            </a:spcAft>
          </a:pPr>
          <a:r>
            <a:rPr lang="en-GB" sz="1800" dirty="0"/>
            <a:t>Gathering information from anyone providing care and support, the adult’s family and social networks, the person's professional support network e.g. GP, District Nurse etc </a:t>
          </a:r>
          <a:endParaRPr lang="en-US" sz="1800" dirty="0"/>
        </a:p>
      </dgm:t>
    </dgm:pt>
    <dgm:pt modelId="{B85A9604-82B7-4BA5-B2A7-616B4590FDB3}" type="parTrans" cxnId="{FB5C1751-B353-4B01-B916-3A6E4C0138FB}">
      <dgm:prSet/>
      <dgm:spPr/>
      <dgm:t>
        <a:bodyPr/>
        <a:lstStyle/>
        <a:p>
          <a:endParaRPr lang="en-US"/>
        </a:p>
      </dgm:t>
    </dgm:pt>
    <dgm:pt modelId="{CCAF8FCF-F175-42B2-A8C8-DCF4E4248E9A}" type="sibTrans" cxnId="{FB5C1751-B353-4B01-B916-3A6E4C0138FB}">
      <dgm:prSet/>
      <dgm:spPr/>
      <dgm:t>
        <a:bodyPr/>
        <a:lstStyle/>
        <a:p>
          <a:endParaRPr lang="en-US"/>
        </a:p>
      </dgm:t>
    </dgm:pt>
    <dgm:pt modelId="{A66C8EDE-ADE0-4AD1-ABD1-2F899165DAE8}">
      <dgm:prSet custT="1"/>
      <dgm:spPr/>
      <dgm:t>
        <a:bodyPr/>
        <a:lstStyle/>
        <a:p>
          <a:pPr>
            <a:spcBef>
              <a:spcPts val="600"/>
            </a:spcBef>
            <a:spcAft>
              <a:spcPts val="600"/>
            </a:spcAft>
          </a:pPr>
          <a:r>
            <a:rPr lang="en-GB" sz="1800" dirty="0"/>
            <a:t>Decide if a multi-agency planning meeting is required to share information and formulating a plan</a:t>
          </a:r>
          <a:endParaRPr lang="en-US" sz="1800" dirty="0"/>
        </a:p>
      </dgm:t>
    </dgm:pt>
    <dgm:pt modelId="{B7D71F6D-6CC5-4B6A-AAB3-1F73F8DC8EBB}" type="parTrans" cxnId="{07DEF374-51AD-498E-9FB1-B51075CEB648}">
      <dgm:prSet/>
      <dgm:spPr/>
      <dgm:t>
        <a:bodyPr/>
        <a:lstStyle/>
        <a:p>
          <a:endParaRPr lang="en-US"/>
        </a:p>
      </dgm:t>
    </dgm:pt>
    <dgm:pt modelId="{DFBB8BD6-AFBA-4857-840D-91C1E56B8784}" type="sibTrans" cxnId="{07DEF374-51AD-498E-9FB1-B51075CEB648}">
      <dgm:prSet/>
      <dgm:spPr/>
      <dgm:t>
        <a:bodyPr/>
        <a:lstStyle/>
        <a:p>
          <a:endParaRPr lang="en-US"/>
        </a:p>
      </dgm:t>
    </dgm:pt>
    <dgm:pt modelId="{295F9AAD-6E44-4337-91D9-2E6E890E84D5}">
      <dgm:prSet custT="1"/>
      <dgm:spPr/>
      <dgm:t>
        <a:bodyPr/>
        <a:lstStyle/>
        <a:p>
          <a:pPr>
            <a:spcBef>
              <a:spcPts val="600"/>
            </a:spcBef>
            <a:spcAft>
              <a:spcPts val="600"/>
            </a:spcAft>
          </a:pPr>
          <a:r>
            <a:rPr lang="en-GB" sz="1800" dirty="0"/>
            <a:t>Identify, evaluate and formulate a risk management plan</a:t>
          </a:r>
          <a:endParaRPr lang="en-US" sz="1800" dirty="0"/>
        </a:p>
      </dgm:t>
    </dgm:pt>
    <dgm:pt modelId="{0AF27D03-C30F-4AA3-B4FA-BB13D4CC298A}" type="parTrans" cxnId="{7DCFB104-B9A8-46B9-8B6E-6D98004A4F8D}">
      <dgm:prSet/>
      <dgm:spPr/>
      <dgm:t>
        <a:bodyPr/>
        <a:lstStyle/>
        <a:p>
          <a:endParaRPr lang="en-US"/>
        </a:p>
      </dgm:t>
    </dgm:pt>
    <dgm:pt modelId="{88744682-A3FD-4BE1-82D0-E63E2BDDA6FD}" type="sibTrans" cxnId="{7DCFB104-B9A8-46B9-8B6E-6D98004A4F8D}">
      <dgm:prSet/>
      <dgm:spPr/>
      <dgm:t>
        <a:bodyPr/>
        <a:lstStyle/>
        <a:p>
          <a:endParaRPr lang="en-US"/>
        </a:p>
      </dgm:t>
    </dgm:pt>
    <dgm:pt modelId="{DF4A761D-6A98-4FC4-A8DC-638CF5396FD5}">
      <dgm:prSet custT="1"/>
      <dgm:spPr/>
      <dgm:t>
        <a:bodyPr/>
        <a:lstStyle/>
        <a:p>
          <a:pPr>
            <a:spcBef>
              <a:spcPts val="600"/>
            </a:spcBef>
            <a:spcAft>
              <a:spcPts val="600"/>
            </a:spcAft>
          </a:pPr>
          <a:r>
            <a:rPr lang="en-US" sz="1800" dirty="0"/>
            <a:t>Support from Environmental Health around enforcement options (as a last resort)</a:t>
          </a:r>
        </a:p>
      </dgm:t>
    </dgm:pt>
    <dgm:pt modelId="{E9B71EDA-CFAC-40CE-BF40-2229CEF08FA2}" type="parTrans" cxnId="{7877751E-F58F-46C7-B8A5-42E9044E079D}">
      <dgm:prSet/>
      <dgm:spPr/>
    </dgm:pt>
    <dgm:pt modelId="{252A4AAE-9119-49DD-9D63-10212AEB2313}" type="sibTrans" cxnId="{7877751E-F58F-46C7-B8A5-42E9044E079D}">
      <dgm:prSet/>
      <dgm:spPr/>
    </dgm:pt>
    <dgm:pt modelId="{53BBFC1B-52B2-4C21-8877-E1D141F4F5B2}" type="pres">
      <dgm:prSet presAssocID="{8CEBE45D-8F7C-4ECA-9415-163332BE035C}" presName="Name0" presStyleCnt="0">
        <dgm:presLayoutVars>
          <dgm:dir/>
          <dgm:resizeHandles val="exact"/>
        </dgm:presLayoutVars>
      </dgm:prSet>
      <dgm:spPr/>
    </dgm:pt>
    <dgm:pt modelId="{0FF1668C-2512-464D-A4A6-4C15B9CF34A2}" type="pres">
      <dgm:prSet presAssocID="{03354A5C-C902-4B24-A249-5BC8DC4ACF6B}" presName="node" presStyleLbl="node1" presStyleIdx="0" presStyleCnt="1" custScaleX="99925" custScaleY="83980">
        <dgm:presLayoutVars>
          <dgm:bulletEnabled val="1"/>
        </dgm:presLayoutVars>
      </dgm:prSet>
      <dgm:spPr/>
    </dgm:pt>
  </dgm:ptLst>
  <dgm:cxnLst>
    <dgm:cxn modelId="{7DCFB104-B9A8-46B9-8B6E-6D98004A4F8D}" srcId="{03354A5C-C902-4B24-A249-5BC8DC4ACF6B}" destId="{295F9AAD-6E44-4337-91D9-2E6E890E84D5}" srcOrd="11" destOrd="0" parTransId="{0AF27D03-C30F-4AA3-B4FA-BB13D4CC298A}" sibTransId="{88744682-A3FD-4BE1-82D0-E63E2BDDA6FD}"/>
    <dgm:cxn modelId="{0A43FA07-6751-48EA-A3C5-EF008980196E}" type="presOf" srcId="{56CB1435-D2EB-46DF-BB7B-026D9A565FB9}" destId="{0FF1668C-2512-464D-A4A6-4C15B9CF34A2}" srcOrd="0" destOrd="1" presId="urn:microsoft.com/office/officeart/2016/7/layout/RepeatingBendingProcessNew"/>
    <dgm:cxn modelId="{B6A19608-D826-4DA5-907A-801C5E7E5DE7}" type="presOf" srcId="{83751FAD-0B0F-466E-B492-5E83B47C3AAD}" destId="{0FF1668C-2512-464D-A4A6-4C15B9CF34A2}" srcOrd="0" destOrd="9" presId="urn:microsoft.com/office/officeart/2016/7/layout/RepeatingBendingProcessNew"/>
    <dgm:cxn modelId="{4254631B-3E56-42DB-B4AE-DB2557DB5F7C}" srcId="{03354A5C-C902-4B24-A249-5BC8DC4ACF6B}" destId="{17FAC176-A44E-4E77-9810-EEC8D466C7C6}" srcOrd="6" destOrd="0" parTransId="{F9443862-F148-4AE5-BC75-D45C14DD39DB}" sibTransId="{EFDB5E3C-C6FF-46DA-B5DA-6CB2AE0AAA5D}"/>
    <dgm:cxn modelId="{59B0F21C-1CAC-4D5F-9942-C3358EB83F25}" type="presOf" srcId="{DF4A761D-6A98-4FC4-A8DC-638CF5396FD5}" destId="{0FF1668C-2512-464D-A4A6-4C15B9CF34A2}" srcOrd="0" destOrd="6" presId="urn:microsoft.com/office/officeart/2016/7/layout/RepeatingBendingProcessNew"/>
    <dgm:cxn modelId="{7877751E-F58F-46C7-B8A5-42E9044E079D}" srcId="{03354A5C-C902-4B24-A249-5BC8DC4ACF6B}" destId="{DF4A761D-6A98-4FC4-A8DC-638CF5396FD5}" srcOrd="5" destOrd="0" parTransId="{E9B71EDA-CFAC-40CE-BF40-2229CEF08FA2}" sibTransId="{252A4AAE-9119-49DD-9D63-10212AEB2313}"/>
    <dgm:cxn modelId="{E7309F38-FF8F-47DA-B014-508129071BE2}" srcId="{03354A5C-C902-4B24-A249-5BC8DC4ACF6B}" destId="{E5FB39A9-449F-40CB-8E78-23F819903AD4}" srcOrd="2" destOrd="0" parTransId="{B24905CC-3679-47AE-B649-38D4541011DF}" sibTransId="{D33E1C84-E6AD-4441-8C24-725597E635D2}"/>
    <dgm:cxn modelId="{99EAC85C-D8BB-4C64-BF23-BC2D2526D399}" type="presOf" srcId="{A66C8EDE-ADE0-4AD1-ABD1-2F899165DAE8}" destId="{0FF1668C-2512-464D-A4A6-4C15B9CF34A2}" srcOrd="0" destOrd="11" presId="urn:microsoft.com/office/officeart/2016/7/layout/RepeatingBendingProcessNew"/>
    <dgm:cxn modelId="{B9D1BB64-EF5A-4034-A4DA-031BABA9AEA8}" type="presOf" srcId="{17FAC176-A44E-4E77-9810-EEC8D466C7C6}" destId="{0FF1668C-2512-464D-A4A6-4C15B9CF34A2}" srcOrd="0" destOrd="7" presId="urn:microsoft.com/office/officeart/2016/7/layout/RepeatingBendingProcessNew"/>
    <dgm:cxn modelId="{5AFDF564-7260-4655-B3E6-1DC11DA65C0B}" type="presOf" srcId="{295F9AAD-6E44-4337-91D9-2E6E890E84D5}" destId="{0FF1668C-2512-464D-A4A6-4C15B9CF34A2}" srcOrd="0" destOrd="12" presId="urn:microsoft.com/office/officeart/2016/7/layout/RepeatingBendingProcessNew"/>
    <dgm:cxn modelId="{58D92A48-E18B-429B-B672-592CC69BED03}" type="presOf" srcId="{5E6DFDD1-3A08-4F2D-A3F2-84A87ACF01F4}" destId="{0FF1668C-2512-464D-A4A6-4C15B9CF34A2}" srcOrd="0" destOrd="5" presId="urn:microsoft.com/office/officeart/2016/7/layout/RepeatingBendingProcessNew"/>
    <dgm:cxn modelId="{FB5C1751-B353-4B01-B916-3A6E4C0138FB}" srcId="{03354A5C-C902-4B24-A249-5BC8DC4ACF6B}" destId="{E1585920-1AF1-417E-9EDA-F6FFBC14C842}" srcOrd="9" destOrd="0" parTransId="{B85A9604-82B7-4BA5-B2A7-616B4590FDB3}" sibTransId="{CCAF8FCF-F175-42B2-A8C8-DCF4E4248E9A}"/>
    <dgm:cxn modelId="{C08D6A54-B825-48A6-BCE6-64F7FF3BB5B5}" srcId="{03354A5C-C902-4B24-A249-5BC8DC4ACF6B}" destId="{B9B1BB74-AB74-4614-9D72-64669A098544}" srcOrd="1" destOrd="0" parTransId="{ADBBFCB2-80D1-4090-B5D4-8530C868E6E2}" sibTransId="{24B156CC-E58A-4F97-8DF1-432002E918CE}"/>
    <dgm:cxn modelId="{07DEF374-51AD-498E-9FB1-B51075CEB648}" srcId="{03354A5C-C902-4B24-A249-5BC8DC4ACF6B}" destId="{A66C8EDE-ADE0-4AD1-ABD1-2F899165DAE8}" srcOrd="10" destOrd="0" parTransId="{B7D71F6D-6CC5-4B6A-AAB3-1F73F8DC8EBB}" sibTransId="{DFBB8BD6-AFBA-4857-840D-91C1E56B8784}"/>
    <dgm:cxn modelId="{3ACFAD58-8E18-4012-AF4B-44CD6ED116F9}" type="presOf" srcId="{E1585920-1AF1-417E-9EDA-F6FFBC14C842}" destId="{0FF1668C-2512-464D-A4A6-4C15B9CF34A2}" srcOrd="0" destOrd="10" presId="urn:microsoft.com/office/officeart/2016/7/layout/RepeatingBendingProcessNew"/>
    <dgm:cxn modelId="{E0F2B059-371A-4557-BF67-6C2EBA1DA1B3}" type="presOf" srcId="{03354A5C-C902-4B24-A249-5BC8DC4ACF6B}" destId="{0FF1668C-2512-464D-A4A6-4C15B9CF34A2}" srcOrd="0" destOrd="0" presId="urn:microsoft.com/office/officeart/2016/7/layout/RepeatingBendingProcessNew"/>
    <dgm:cxn modelId="{A6965D84-D36A-4063-A524-AAE74D431039}" srcId="{03354A5C-C902-4B24-A249-5BC8DC4ACF6B}" destId="{789BDFF5-F6C9-46FB-8CAF-BBC189EF4D6B}" srcOrd="7" destOrd="0" parTransId="{DC06207F-BB29-4B6E-B9CA-699631898CA0}" sibTransId="{DAEE01D5-E8EB-4163-8DDD-8AB250E49DB5}"/>
    <dgm:cxn modelId="{89708A88-2847-4A7A-A382-290CE4268CD8}" srcId="{03354A5C-C902-4B24-A249-5BC8DC4ACF6B}" destId="{5F8EFA83-CE83-4997-8943-737297273935}" srcOrd="3" destOrd="0" parTransId="{8A6EF2A7-A423-49BF-B398-B4F18FB84A2B}" sibTransId="{F33AF61F-B7C3-4271-A412-77E907C29121}"/>
    <dgm:cxn modelId="{01FCECA1-076D-4874-A535-7110C7FE76D9}" srcId="{03354A5C-C902-4B24-A249-5BC8DC4ACF6B}" destId="{5E6DFDD1-3A08-4F2D-A3F2-84A87ACF01F4}" srcOrd="4" destOrd="0" parTransId="{439D3A12-B44B-4B8A-9948-7648590B326D}" sibTransId="{309547B6-AD6D-4245-90F7-C492B7739C24}"/>
    <dgm:cxn modelId="{D93CCBB5-CA34-45D6-AF90-EA002BD5CF45}" type="presOf" srcId="{5F8EFA83-CE83-4997-8943-737297273935}" destId="{0FF1668C-2512-464D-A4A6-4C15B9CF34A2}" srcOrd="0" destOrd="4" presId="urn:microsoft.com/office/officeart/2016/7/layout/RepeatingBendingProcessNew"/>
    <dgm:cxn modelId="{AC0C6AB6-B5CD-4BDC-B202-D395D065ADCB}" srcId="{8CEBE45D-8F7C-4ECA-9415-163332BE035C}" destId="{03354A5C-C902-4B24-A249-5BC8DC4ACF6B}" srcOrd="0" destOrd="0" parTransId="{FFB3C7AB-20A6-40C5-B989-74C43D9787CD}" sibTransId="{14EEE0B7-ED30-4B82-A543-EC19C04899E2}"/>
    <dgm:cxn modelId="{2868D3C5-C8F1-46EE-B2B1-6A6C6CD0DBB4}" type="presOf" srcId="{789BDFF5-F6C9-46FB-8CAF-BBC189EF4D6B}" destId="{0FF1668C-2512-464D-A4A6-4C15B9CF34A2}" srcOrd="0" destOrd="8" presId="urn:microsoft.com/office/officeart/2016/7/layout/RepeatingBendingProcessNew"/>
    <dgm:cxn modelId="{6482CEDD-B5F5-4C8D-BB64-96109F9FEBBA}" type="presOf" srcId="{E5FB39A9-449F-40CB-8E78-23F819903AD4}" destId="{0FF1668C-2512-464D-A4A6-4C15B9CF34A2}" srcOrd="0" destOrd="3" presId="urn:microsoft.com/office/officeart/2016/7/layout/RepeatingBendingProcessNew"/>
    <dgm:cxn modelId="{461B9AE6-FCA2-41E9-AA15-2F4BE7D70D53}" type="presOf" srcId="{8CEBE45D-8F7C-4ECA-9415-163332BE035C}" destId="{53BBFC1B-52B2-4C21-8877-E1D141F4F5B2}" srcOrd="0" destOrd="0" presId="urn:microsoft.com/office/officeart/2016/7/layout/RepeatingBendingProcessNew"/>
    <dgm:cxn modelId="{BB3762EB-A208-44A6-91A5-AA9F6D3117AE}" type="presOf" srcId="{B9B1BB74-AB74-4614-9D72-64669A098544}" destId="{0FF1668C-2512-464D-A4A6-4C15B9CF34A2}" srcOrd="0" destOrd="2" presId="urn:microsoft.com/office/officeart/2016/7/layout/RepeatingBendingProcessNew"/>
    <dgm:cxn modelId="{E29DD7F6-4FE2-4F00-A49E-72E595BE0917}" srcId="{03354A5C-C902-4B24-A249-5BC8DC4ACF6B}" destId="{56CB1435-D2EB-46DF-BB7B-026D9A565FB9}" srcOrd="0" destOrd="0" parTransId="{2E49B437-0661-40C0-9947-F7F6150BF666}" sibTransId="{D255E55B-97E6-4607-8988-31E0D591D998}"/>
    <dgm:cxn modelId="{FB99CFFB-7CF0-4A1F-88B4-1BA2792594E4}" srcId="{03354A5C-C902-4B24-A249-5BC8DC4ACF6B}" destId="{83751FAD-0B0F-466E-B492-5E83B47C3AAD}" srcOrd="8" destOrd="0" parTransId="{70FF1A2E-E922-4217-B102-DAB3181F6609}" sibTransId="{8B84F49E-2EE6-423C-808C-584A06796E50}"/>
    <dgm:cxn modelId="{B5486FAA-5D9E-4F9F-8711-E42A342490AF}" type="presParOf" srcId="{53BBFC1B-52B2-4C21-8877-E1D141F4F5B2}" destId="{0FF1668C-2512-464D-A4A6-4C15B9CF34A2}"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F12C1-3348-4119-B624-CE9054B53331}">
      <dsp:nvSpPr>
        <dsp:cNvPr id="0" name=""/>
        <dsp:cNvSpPr/>
      </dsp:nvSpPr>
      <dsp:spPr>
        <a:xfrm>
          <a:off x="0" y="535257"/>
          <a:ext cx="6651253" cy="1374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A wide range of behaviours which relate to neglect to care for one’s own personal hygiene, health or surroundings</a:t>
          </a:r>
        </a:p>
      </dsp:txBody>
      <dsp:txXfrm>
        <a:off x="67110" y="602367"/>
        <a:ext cx="6517033" cy="1240530"/>
      </dsp:txXfrm>
    </dsp:sp>
    <dsp:sp modelId="{2ECAD32F-6272-412F-98B6-1764D1AB01D3}">
      <dsp:nvSpPr>
        <dsp:cNvPr id="0" name=""/>
        <dsp:cNvSpPr/>
      </dsp:nvSpPr>
      <dsp:spPr>
        <a:xfrm>
          <a:off x="0" y="1982007"/>
          <a:ext cx="6651253" cy="137475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Behaviours with the potential for serious consequences to the health and well-being of the person themselves and those around them. </a:t>
          </a:r>
          <a:endParaRPr lang="en-US" sz="2500" kern="1200" dirty="0"/>
        </a:p>
      </dsp:txBody>
      <dsp:txXfrm>
        <a:off x="67110" y="2049117"/>
        <a:ext cx="6517033" cy="1240530"/>
      </dsp:txXfrm>
    </dsp:sp>
    <dsp:sp modelId="{3D830130-D6AC-4236-89F3-4BCA615FD409}">
      <dsp:nvSpPr>
        <dsp:cNvPr id="0" name=""/>
        <dsp:cNvSpPr/>
      </dsp:nvSpPr>
      <dsp:spPr>
        <a:xfrm>
          <a:off x="0" y="3428757"/>
          <a:ext cx="6651253" cy="13747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The person themselves may not recognise the impact of their behaviour</a:t>
          </a:r>
          <a:endParaRPr lang="en-US" sz="2500" kern="1200" dirty="0"/>
        </a:p>
      </dsp:txBody>
      <dsp:txXfrm>
        <a:off x="67110" y="3495867"/>
        <a:ext cx="6517033" cy="12405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2E7D4-DFE9-468A-AAE0-E63E4FBEB2BF}">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E0E8B-11BC-4253-BEAE-A1163E7CF0FA}">
      <dsp:nvSpPr>
        <dsp:cNvPr id="0" name=""/>
        <dsp:cNvSpPr/>
      </dsp:nvSpPr>
      <dsp:spPr>
        <a:xfrm>
          <a:off x="0" y="0"/>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latin typeface="+mn-lt"/>
            </a:rPr>
            <a:t>Refusal of help</a:t>
          </a:r>
          <a:endParaRPr lang="en-US" sz="1900" kern="1200" dirty="0">
            <a:latin typeface="+mn-lt"/>
          </a:endParaRPr>
        </a:p>
      </dsp:txBody>
      <dsp:txXfrm>
        <a:off x="0" y="0"/>
        <a:ext cx="6797675" cy="706238"/>
      </dsp:txXfrm>
    </dsp:sp>
    <dsp:sp modelId="{F1B522E0-0A4F-4942-8830-74EF297761C6}">
      <dsp:nvSpPr>
        <dsp:cNvPr id="0" name=""/>
        <dsp:cNvSpPr/>
      </dsp:nvSpPr>
      <dsp:spPr>
        <a:xfrm>
          <a:off x="0" y="706239"/>
          <a:ext cx="6797675" cy="0"/>
        </a:xfrm>
        <a:prstGeom prst="line">
          <a:avLst/>
        </a:prstGeom>
        <a:solidFill>
          <a:schemeClr val="accent2">
            <a:hueOff val="5577"/>
            <a:satOff val="-3839"/>
            <a:lumOff val="-980"/>
            <a:alphaOff val="0"/>
          </a:schemeClr>
        </a:solidFill>
        <a:ln w="15875" cap="flat" cmpd="sng" algn="ctr">
          <a:solidFill>
            <a:schemeClr val="accent2">
              <a:hueOff val="5577"/>
              <a:satOff val="-3839"/>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49A43-3959-4095-A389-884F0F12BE29}">
      <dsp:nvSpPr>
        <dsp:cNvPr id="0" name=""/>
        <dsp:cNvSpPr/>
      </dsp:nvSpPr>
      <dsp:spPr>
        <a:xfrm>
          <a:off x="0" y="706238"/>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0" i="0" kern="1200" dirty="0">
              <a:effectLst/>
              <a:latin typeface="+mn-lt"/>
            </a:rPr>
            <a:t>Ethical dilemmas between respecting the adult's autonomy and us fulfilling our duty of care</a:t>
          </a:r>
          <a:endParaRPr lang="en-US" sz="1900" kern="1200" dirty="0">
            <a:latin typeface="+mn-lt"/>
          </a:endParaRPr>
        </a:p>
      </dsp:txBody>
      <dsp:txXfrm>
        <a:off x="0" y="706238"/>
        <a:ext cx="6797675" cy="706238"/>
      </dsp:txXfrm>
    </dsp:sp>
    <dsp:sp modelId="{8CE392B2-D2A5-4FD4-A403-E30BFE38A9CC}">
      <dsp:nvSpPr>
        <dsp:cNvPr id="0" name=""/>
        <dsp:cNvSpPr/>
      </dsp:nvSpPr>
      <dsp:spPr>
        <a:xfrm>
          <a:off x="0" y="1412478"/>
          <a:ext cx="6797675" cy="0"/>
        </a:xfrm>
        <a:prstGeom prst="line">
          <a:avLst/>
        </a:prstGeom>
        <a:solidFill>
          <a:schemeClr val="accent2">
            <a:hueOff val="11154"/>
            <a:satOff val="-7679"/>
            <a:lumOff val="-1961"/>
            <a:alphaOff val="0"/>
          </a:schemeClr>
        </a:solidFill>
        <a:ln w="15875" cap="flat" cmpd="sng" algn="ctr">
          <a:solidFill>
            <a:schemeClr val="accent2">
              <a:hueOff val="11154"/>
              <a:satOff val="-7679"/>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0052F-0F58-423D-93D8-0D09CB8B7A32}">
      <dsp:nvSpPr>
        <dsp:cNvPr id="0" name=""/>
        <dsp:cNvSpPr/>
      </dsp:nvSpPr>
      <dsp:spPr>
        <a:xfrm>
          <a:off x="0" y="1412477"/>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latin typeface="+mn-lt"/>
            </a:rPr>
            <a:t>Mental Capacity</a:t>
          </a:r>
          <a:endParaRPr lang="en-US" sz="1900" kern="1200" dirty="0">
            <a:latin typeface="+mn-lt"/>
          </a:endParaRPr>
        </a:p>
      </dsp:txBody>
      <dsp:txXfrm>
        <a:off x="0" y="1412477"/>
        <a:ext cx="6797675" cy="706238"/>
      </dsp:txXfrm>
    </dsp:sp>
    <dsp:sp modelId="{21CD2ED3-7AAE-4976-AF53-CF769B2F1C7F}">
      <dsp:nvSpPr>
        <dsp:cNvPr id="0" name=""/>
        <dsp:cNvSpPr/>
      </dsp:nvSpPr>
      <dsp:spPr>
        <a:xfrm>
          <a:off x="0" y="2118717"/>
          <a:ext cx="6797675" cy="0"/>
        </a:xfrm>
        <a:prstGeom prst="line">
          <a:avLst/>
        </a:prstGeom>
        <a:solidFill>
          <a:schemeClr val="accent2">
            <a:hueOff val="16731"/>
            <a:satOff val="-11518"/>
            <a:lumOff val="-2941"/>
            <a:alphaOff val="0"/>
          </a:schemeClr>
        </a:solidFill>
        <a:ln w="15875" cap="flat" cmpd="sng" algn="ctr">
          <a:solidFill>
            <a:schemeClr val="accent2">
              <a:hueOff val="16731"/>
              <a:satOff val="-11518"/>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86E91A-C23C-4992-9FED-E511CE095E80}">
      <dsp:nvSpPr>
        <dsp:cNvPr id="0" name=""/>
        <dsp:cNvSpPr/>
      </dsp:nvSpPr>
      <dsp:spPr>
        <a:xfrm>
          <a:off x="0" y="2118716"/>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latin typeface="+mn-lt"/>
            </a:rPr>
            <a:t>Risks can be high and the options for intervention are limited.</a:t>
          </a:r>
          <a:endParaRPr lang="en-US" sz="1900" kern="1200" dirty="0">
            <a:latin typeface="+mn-lt"/>
          </a:endParaRPr>
        </a:p>
      </dsp:txBody>
      <dsp:txXfrm>
        <a:off x="0" y="2118716"/>
        <a:ext cx="6797675" cy="706238"/>
      </dsp:txXfrm>
    </dsp:sp>
    <dsp:sp modelId="{DEE2774A-894A-488C-95E8-338D04E5785E}">
      <dsp:nvSpPr>
        <dsp:cNvPr id="0" name=""/>
        <dsp:cNvSpPr/>
      </dsp:nvSpPr>
      <dsp:spPr>
        <a:xfrm>
          <a:off x="0" y="2824956"/>
          <a:ext cx="6797675" cy="0"/>
        </a:xfrm>
        <a:prstGeom prst="line">
          <a:avLst/>
        </a:prstGeom>
        <a:solidFill>
          <a:schemeClr val="accent2">
            <a:hueOff val="22307"/>
            <a:satOff val="-15358"/>
            <a:lumOff val="-3922"/>
            <a:alphaOff val="0"/>
          </a:schemeClr>
        </a:solidFill>
        <a:ln w="15875" cap="flat" cmpd="sng" algn="ctr">
          <a:solidFill>
            <a:schemeClr val="accent2">
              <a:hueOff val="22307"/>
              <a:satOff val="-1535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0E89E-1D8D-49E1-ABED-FEA0F2DB5C73}">
      <dsp:nvSpPr>
        <dsp:cNvPr id="0" name=""/>
        <dsp:cNvSpPr/>
      </dsp:nvSpPr>
      <dsp:spPr>
        <a:xfrm>
          <a:off x="0" y="2824955"/>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latin typeface="+mn-lt"/>
            </a:rPr>
            <a:t>There can be pressure on professionals to take action, but often very little they can do.</a:t>
          </a:r>
        </a:p>
      </dsp:txBody>
      <dsp:txXfrm>
        <a:off x="0" y="2824955"/>
        <a:ext cx="6797675" cy="706238"/>
      </dsp:txXfrm>
    </dsp:sp>
    <dsp:sp modelId="{F3D0B622-6CB1-46DC-B5BA-50A6877115A5}">
      <dsp:nvSpPr>
        <dsp:cNvPr id="0" name=""/>
        <dsp:cNvSpPr/>
      </dsp:nvSpPr>
      <dsp:spPr>
        <a:xfrm>
          <a:off x="0" y="3531195"/>
          <a:ext cx="6797675" cy="0"/>
        </a:xfrm>
        <a:prstGeom prst="line">
          <a:avLst/>
        </a:prstGeom>
        <a:solidFill>
          <a:schemeClr val="accent2">
            <a:hueOff val="27884"/>
            <a:satOff val="-19197"/>
            <a:lumOff val="-4902"/>
            <a:alphaOff val="0"/>
          </a:schemeClr>
        </a:solidFill>
        <a:ln w="15875" cap="flat" cmpd="sng" algn="ctr">
          <a:solidFill>
            <a:schemeClr val="accent2">
              <a:hueOff val="27884"/>
              <a:satOff val="-19197"/>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44D91-9DF5-45F0-981B-20856872B6D7}">
      <dsp:nvSpPr>
        <dsp:cNvPr id="0" name=""/>
        <dsp:cNvSpPr/>
      </dsp:nvSpPr>
      <dsp:spPr>
        <a:xfrm>
          <a:off x="0" y="3531195"/>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latin typeface="+mn-lt"/>
            </a:rPr>
            <a:t>Often a lack of clarity about who should take responsibility for supporting people who self-neglect.</a:t>
          </a:r>
        </a:p>
      </dsp:txBody>
      <dsp:txXfrm>
        <a:off x="0" y="3531195"/>
        <a:ext cx="6797675" cy="706238"/>
      </dsp:txXfrm>
    </dsp:sp>
    <dsp:sp modelId="{F1078F7C-0A3A-4B01-BCF1-C769F78D5DD7}">
      <dsp:nvSpPr>
        <dsp:cNvPr id="0" name=""/>
        <dsp:cNvSpPr/>
      </dsp:nvSpPr>
      <dsp:spPr>
        <a:xfrm>
          <a:off x="0" y="4237434"/>
          <a:ext cx="6797675" cy="0"/>
        </a:xfrm>
        <a:prstGeom prst="line">
          <a:avLst/>
        </a:prstGeom>
        <a:solidFill>
          <a:schemeClr val="accent2">
            <a:hueOff val="33461"/>
            <a:satOff val="-23037"/>
            <a:lumOff val="-5883"/>
            <a:alphaOff val="0"/>
          </a:schemeClr>
        </a:solidFill>
        <a:ln w="15875" cap="flat" cmpd="sng" algn="ctr">
          <a:solidFill>
            <a:schemeClr val="accent2">
              <a:hueOff val="33461"/>
              <a:satOff val="-23037"/>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57D90-9045-470F-BDFE-5A7DDEF931C4}">
      <dsp:nvSpPr>
        <dsp:cNvPr id="0" name=""/>
        <dsp:cNvSpPr/>
      </dsp:nvSpPr>
      <dsp:spPr>
        <a:xfrm>
          <a:off x="0" y="4237434"/>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latin typeface="+mn-lt"/>
            </a:rPr>
            <a:t>Work patterns and resources don’t support long-term, relationship-based work.</a:t>
          </a:r>
          <a:endParaRPr lang="en-US" sz="1900" kern="1200" dirty="0">
            <a:latin typeface="+mn-lt"/>
          </a:endParaRPr>
        </a:p>
      </dsp:txBody>
      <dsp:txXfrm>
        <a:off x="0" y="4237434"/>
        <a:ext cx="6797675" cy="706238"/>
      </dsp:txXfrm>
    </dsp:sp>
    <dsp:sp modelId="{0E2B7F1F-E0CB-47FA-ACD7-3A22D574FA7A}">
      <dsp:nvSpPr>
        <dsp:cNvPr id="0" name=""/>
        <dsp:cNvSpPr/>
      </dsp:nvSpPr>
      <dsp:spPr>
        <a:xfrm>
          <a:off x="0" y="4943673"/>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5A820-1C8A-421D-8D01-1A95E72BDB27}">
      <dsp:nvSpPr>
        <dsp:cNvPr id="0" name=""/>
        <dsp:cNvSpPr/>
      </dsp:nvSpPr>
      <dsp:spPr>
        <a:xfrm>
          <a:off x="0" y="4943672"/>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latin typeface="+mn-lt"/>
            </a:rPr>
            <a:t>Service-related factors </a:t>
          </a:r>
          <a:r>
            <a:rPr lang="en-GB" sz="1900" kern="1200" dirty="0" err="1">
              <a:latin typeface="+mn-lt"/>
            </a:rPr>
            <a:t>eg</a:t>
          </a:r>
          <a:r>
            <a:rPr lang="en-GB" sz="1900" kern="1200" dirty="0">
              <a:latin typeface="+mn-lt"/>
            </a:rPr>
            <a:t> eligibility, time, multi agency working etc</a:t>
          </a:r>
          <a:endParaRPr lang="en-US" sz="1900" kern="1200" dirty="0">
            <a:latin typeface="+mn-lt"/>
          </a:endParaRPr>
        </a:p>
      </dsp:txBody>
      <dsp:txXfrm>
        <a:off x="0" y="4943672"/>
        <a:ext cx="6797675" cy="7062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E3800-5DF4-4D5E-938B-8777C1BE65F2}">
      <dsp:nvSpPr>
        <dsp:cNvPr id="0" name=""/>
        <dsp:cNvSpPr/>
      </dsp:nvSpPr>
      <dsp:spPr>
        <a:xfrm>
          <a:off x="0" y="25798"/>
          <a:ext cx="6797675" cy="5516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t>Making Safeguarding Personal </a:t>
          </a:r>
          <a:endParaRPr lang="en-US" sz="2300" kern="1200" dirty="0"/>
        </a:p>
      </dsp:txBody>
      <dsp:txXfrm>
        <a:off x="26930" y="52728"/>
        <a:ext cx="6743815" cy="497795"/>
      </dsp:txXfrm>
    </dsp:sp>
    <dsp:sp modelId="{A78088FF-8A9A-4598-AD13-4879DE20040A}">
      <dsp:nvSpPr>
        <dsp:cNvPr id="0" name=""/>
        <dsp:cNvSpPr/>
      </dsp:nvSpPr>
      <dsp:spPr>
        <a:xfrm>
          <a:off x="0" y="577453"/>
          <a:ext cx="6797675" cy="50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r>
            <a:rPr lang="en-US" sz="1800" b="0" i="0" kern="1200" baseline="0" dirty="0"/>
            <a:t>Developing a shared understanding of where the person wants to be, based on their own lived experience and strengths in overcoming adversity</a:t>
          </a:r>
          <a:endParaRPr lang="en-US" sz="1800" kern="1200" dirty="0"/>
        </a:p>
        <a:p>
          <a:pPr marL="171450" lvl="1" indent="-171450" algn="l" defTabSz="800100">
            <a:lnSpc>
              <a:spcPct val="90000"/>
            </a:lnSpc>
            <a:spcBef>
              <a:spcPct val="0"/>
            </a:spcBef>
            <a:spcAft>
              <a:spcPct val="20000"/>
            </a:spcAft>
            <a:buChar char="•"/>
          </a:pPr>
          <a:r>
            <a:rPr lang="en-US" sz="1800" b="0" i="0" kern="1200" baseline="0" dirty="0"/>
            <a:t>Focusing on their strengths, ‘what works’, protective factors that might offset risks</a:t>
          </a:r>
          <a:endParaRPr lang="en-US" sz="1800" kern="1200" dirty="0"/>
        </a:p>
        <a:p>
          <a:pPr marL="171450" lvl="1" indent="-171450" algn="l" defTabSz="800100">
            <a:lnSpc>
              <a:spcPct val="90000"/>
            </a:lnSpc>
            <a:spcBef>
              <a:spcPct val="0"/>
            </a:spcBef>
            <a:spcAft>
              <a:spcPct val="20000"/>
            </a:spcAft>
            <a:buChar char="•"/>
          </a:pPr>
          <a:r>
            <a:rPr lang="en-US" sz="1800" b="0" i="0" kern="1200" baseline="0" dirty="0"/>
            <a:t>identifying what a good outcome might look like from the person’s point of view (how they define wellbeing and what would promote this)</a:t>
          </a:r>
          <a:endParaRPr lang="en-US" sz="1800" kern="1200" dirty="0"/>
        </a:p>
        <a:p>
          <a:pPr marL="171450" lvl="1" indent="-171450" algn="l" defTabSz="800100">
            <a:lnSpc>
              <a:spcPct val="90000"/>
            </a:lnSpc>
            <a:spcBef>
              <a:spcPct val="0"/>
            </a:spcBef>
            <a:spcAft>
              <a:spcPct val="20000"/>
            </a:spcAft>
            <a:buChar char="•"/>
          </a:pPr>
          <a:r>
            <a:rPr lang="en-US" sz="1800" b="0" i="0" kern="1200" baseline="0"/>
            <a:t>Ensuring people have as much control and choice as possible, accessible information, know their options </a:t>
          </a:r>
          <a:endParaRPr lang="en-US" sz="1800" kern="1200"/>
        </a:p>
        <a:p>
          <a:pPr marL="171450" lvl="1" indent="-171450" algn="l" defTabSz="800100">
            <a:lnSpc>
              <a:spcPct val="90000"/>
            </a:lnSpc>
            <a:spcBef>
              <a:spcPct val="0"/>
            </a:spcBef>
            <a:spcAft>
              <a:spcPct val="20000"/>
            </a:spcAft>
            <a:buChar char="•"/>
          </a:pPr>
          <a:r>
            <a:rPr lang="en-US" sz="1800" b="0" i="0" kern="1200" baseline="0"/>
            <a:t>Ensuring the pace, meetings and protection plans are guided by their needs and circumstances. </a:t>
          </a:r>
          <a:endParaRPr lang="en-US" sz="1800" kern="1200"/>
        </a:p>
        <a:p>
          <a:pPr marL="171450" lvl="1" indent="-171450" algn="l" defTabSz="800100">
            <a:lnSpc>
              <a:spcPct val="90000"/>
            </a:lnSpc>
            <a:spcBef>
              <a:spcPct val="0"/>
            </a:spcBef>
            <a:spcAft>
              <a:spcPct val="20000"/>
            </a:spcAft>
            <a:buChar char="•"/>
          </a:pPr>
          <a:r>
            <a:rPr lang="en-US" sz="1800" b="0" i="0" kern="1200" baseline="0"/>
            <a:t>Appropriate advocacy to ensure this and that their rights are protected, and they are supported to participate in the safeguarding process </a:t>
          </a:r>
          <a:endParaRPr lang="en-US" sz="1800" kern="1200"/>
        </a:p>
        <a:p>
          <a:pPr marL="171450" lvl="1" indent="-171450" algn="l" defTabSz="800100">
            <a:lnSpc>
              <a:spcPct val="90000"/>
            </a:lnSpc>
            <a:spcBef>
              <a:spcPct val="0"/>
            </a:spcBef>
            <a:spcAft>
              <a:spcPct val="20000"/>
            </a:spcAft>
            <a:buChar char="•"/>
          </a:pPr>
          <a:r>
            <a:rPr lang="en-US" sz="1800" b="0" i="0" kern="1200" baseline="0" dirty="0"/>
            <a:t>Person-</a:t>
          </a:r>
          <a:r>
            <a:rPr lang="en-US" sz="1800" b="0" i="0" kern="1200" baseline="0" dirty="0" err="1"/>
            <a:t>centred</a:t>
          </a:r>
          <a:r>
            <a:rPr lang="en-US" sz="1800" b="0" i="0" kern="1200" baseline="0" dirty="0"/>
            <a:t> approached to working with risk and positive risk enablement</a:t>
          </a:r>
          <a:endParaRPr lang="en-US" sz="1800" kern="1200" dirty="0"/>
        </a:p>
      </dsp:txBody>
      <dsp:txXfrm>
        <a:off x="0" y="577453"/>
        <a:ext cx="6797675" cy="50466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5D3EA-8699-49CD-9B7D-915CE159E6A1}">
      <dsp:nvSpPr>
        <dsp:cNvPr id="0" name=""/>
        <dsp:cNvSpPr/>
      </dsp:nvSpPr>
      <dsp:spPr>
        <a:xfrm>
          <a:off x="0" y="433768"/>
          <a:ext cx="6797675" cy="12168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dirty="0"/>
            <a:t>Practice tools</a:t>
          </a:r>
          <a:endParaRPr lang="en-US" sz="4800" kern="1200" dirty="0"/>
        </a:p>
      </dsp:txBody>
      <dsp:txXfrm>
        <a:off x="59399" y="493167"/>
        <a:ext cx="6678877" cy="1098002"/>
      </dsp:txXfrm>
    </dsp:sp>
    <dsp:sp modelId="{174A6821-9B1B-4006-AD81-1C26D3B4FB7A}">
      <dsp:nvSpPr>
        <dsp:cNvPr id="0" name=""/>
        <dsp:cNvSpPr/>
      </dsp:nvSpPr>
      <dsp:spPr>
        <a:xfrm>
          <a:off x="0" y="1650568"/>
          <a:ext cx="6797675" cy="356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kern="1200" dirty="0"/>
            <a:t>Quizzes – how overwhelmed by clutter are you? </a:t>
          </a:r>
          <a:endParaRPr lang="en-US" sz="3200" kern="1200" dirty="0"/>
        </a:p>
        <a:p>
          <a:pPr marL="285750" lvl="1" indent="-285750" algn="l" defTabSz="1422400">
            <a:lnSpc>
              <a:spcPct val="90000"/>
            </a:lnSpc>
            <a:spcBef>
              <a:spcPct val="0"/>
            </a:spcBef>
            <a:spcAft>
              <a:spcPct val="20000"/>
            </a:spcAft>
            <a:buChar char="•"/>
          </a:pPr>
          <a:r>
            <a:rPr lang="en-GB" sz="3200" kern="1200" dirty="0"/>
            <a:t>Clutterer’s Anonymous quiz</a:t>
          </a:r>
          <a:endParaRPr lang="en-US" sz="3200" kern="1200" dirty="0"/>
        </a:p>
        <a:p>
          <a:pPr marL="285750" lvl="1" indent="-285750" algn="l" defTabSz="1422400">
            <a:lnSpc>
              <a:spcPct val="90000"/>
            </a:lnSpc>
            <a:spcBef>
              <a:spcPct val="0"/>
            </a:spcBef>
            <a:spcAft>
              <a:spcPct val="20000"/>
            </a:spcAft>
            <a:buChar char="•"/>
          </a:pPr>
          <a:r>
            <a:rPr lang="en-GB" sz="3200" kern="1200" dirty="0"/>
            <a:t>Talking points – books, films, art that open up the discussion</a:t>
          </a:r>
          <a:endParaRPr lang="en-US" sz="3200" kern="1200" dirty="0"/>
        </a:p>
        <a:p>
          <a:pPr marL="285750" lvl="1" indent="-285750" algn="l" defTabSz="1422400">
            <a:lnSpc>
              <a:spcPct val="90000"/>
            </a:lnSpc>
            <a:spcBef>
              <a:spcPct val="0"/>
            </a:spcBef>
            <a:spcAft>
              <a:spcPct val="20000"/>
            </a:spcAft>
            <a:buChar char="•"/>
          </a:pPr>
          <a:r>
            <a:rPr lang="en-GB" sz="3200" kern="1200" dirty="0"/>
            <a:t>Photographs – which can chart progression </a:t>
          </a:r>
          <a:endParaRPr lang="en-US" sz="3200" kern="1200" dirty="0"/>
        </a:p>
      </dsp:txBody>
      <dsp:txXfrm>
        <a:off x="0" y="1650568"/>
        <a:ext cx="6797675" cy="3565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2E9DC-3E1A-4022-8F02-AC54FA48CE63}">
      <dsp:nvSpPr>
        <dsp:cNvPr id="0" name=""/>
        <dsp:cNvSpPr/>
      </dsp:nvSpPr>
      <dsp:spPr>
        <a:xfrm>
          <a:off x="3881" y="677372"/>
          <a:ext cx="2101387" cy="1260832"/>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Limited access to the property due to extreme clutter</a:t>
          </a:r>
          <a:endParaRPr lang="en-US" sz="1400" kern="1200" dirty="0">
            <a:solidFill>
              <a:schemeClr val="tx1"/>
            </a:solidFill>
          </a:endParaRPr>
        </a:p>
      </dsp:txBody>
      <dsp:txXfrm>
        <a:off x="3881" y="677372"/>
        <a:ext cx="2101387" cy="1260832"/>
      </dsp:txXfrm>
    </dsp:sp>
    <dsp:sp modelId="{C732943B-179B-43DB-BD51-98A5842D45D1}">
      <dsp:nvSpPr>
        <dsp:cNvPr id="0" name=""/>
        <dsp:cNvSpPr/>
      </dsp:nvSpPr>
      <dsp:spPr>
        <a:xfrm>
          <a:off x="2315407" y="677372"/>
          <a:ext cx="2101387" cy="1260832"/>
        </a:xfrm>
        <a:prstGeom prst="rect">
          <a:avLst/>
        </a:prstGeom>
        <a:gradFill rotWithShape="0">
          <a:gsLst>
            <a:gs pos="0">
              <a:schemeClr val="accent5">
                <a:hueOff val="151937"/>
                <a:satOff val="-1707"/>
                <a:lumOff val="-364"/>
                <a:alphaOff val="0"/>
                <a:shade val="85000"/>
                <a:satMod val="130000"/>
              </a:schemeClr>
            </a:gs>
            <a:gs pos="34000">
              <a:schemeClr val="accent5">
                <a:hueOff val="151937"/>
                <a:satOff val="-1707"/>
                <a:lumOff val="-364"/>
                <a:alphaOff val="0"/>
                <a:shade val="87000"/>
                <a:satMod val="125000"/>
              </a:schemeClr>
            </a:gs>
            <a:gs pos="70000">
              <a:schemeClr val="accent5">
                <a:hueOff val="151937"/>
                <a:satOff val="-1707"/>
                <a:lumOff val="-364"/>
                <a:alphaOff val="0"/>
                <a:tint val="100000"/>
                <a:shade val="90000"/>
                <a:satMod val="130000"/>
              </a:schemeClr>
            </a:gs>
            <a:gs pos="100000">
              <a:schemeClr val="accent5">
                <a:hueOff val="151937"/>
                <a:satOff val="-1707"/>
                <a:lumOff val="-36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Smoke alarms not fitted or not functioning</a:t>
          </a:r>
          <a:endParaRPr lang="en-US" sz="1400" kern="1200" dirty="0">
            <a:solidFill>
              <a:schemeClr val="tx1"/>
            </a:solidFill>
          </a:endParaRPr>
        </a:p>
      </dsp:txBody>
      <dsp:txXfrm>
        <a:off x="2315407" y="677372"/>
        <a:ext cx="2101387" cy="1260832"/>
      </dsp:txXfrm>
    </dsp:sp>
    <dsp:sp modelId="{473011FD-FFB3-492B-A69C-D3B6B2E132FD}">
      <dsp:nvSpPr>
        <dsp:cNvPr id="0" name=""/>
        <dsp:cNvSpPr/>
      </dsp:nvSpPr>
      <dsp:spPr>
        <a:xfrm>
          <a:off x="4626932" y="677372"/>
          <a:ext cx="2101387" cy="1260832"/>
        </a:xfrm>
        <a:prstGeom prst="rect">
          <a:avLst/>
        </a:prstGeom>
        <a:gradFill rotWithShape="0">
          <a:gsLst>
            <a:gs pos="0">
              <a:schemeClr val="accent5">
                <a:hueOff val="303874"/>
                <a:satOff val="-3413"/>
                <a:lumOff val="-728"/>
                <a:alphaOff val="0"/>
                <a:shade val="85000"/>
                <a:satMod val="130000"/>
              </a:schemeClr>
            </a:gs>
            <a:gs pos="34000">
              <a:schemeClr val="accent5">
                <a:hueOff val="303874"/>
                <a:satOff val="-3413"/>
                <a:lumOff val="-728"/>
                <a:alphaOff val="0"/>
                <a:shade val="87000"/>
                <a:satMod val="125000"/>
              </a:schemeClr>
            </a:gs>
            <a:gs pos="70000">
              <a:schemeClr val="accent5">
                <a:hueOff val="303874"/>
                <a:satOff val="-3413"/>
                <a:lumOff val="-728"/>
                <a:alphaOff val="0"/>
                <a:tint val="100000"/>
                <a:shade val="90000"/>
                <a:satMod val="130000"/>
              </a:schemeClr>
            </a:gs>
            <a:gs pos="100000">
              <a:schemeClr val="accent5">
                <a:hueOff val="303874"/>
                <a:satOff val="-3413"/>
                <a:lumOff val="-72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Evidence of structural damage or outstanding repairs including damp</a:t>
          </a:r>
          <a:endParaRPr lang="en-US" sz="1400" kern="1200" dirty="0">
            <a:solidFill>
              <a:schemeClr val="tx1"/>
            </a:solidFill>
          </a:endParaRPr>
        </a:p>
      </dsp:txBody>
      <dsp:txXfrm>
        <a:off x="4626932" y="677372"/>
        <a:ext cx="2101387" cy="1260832"/>
      </dsp:txXfrm>
    </dsp:sp>
    <dsp:sp modelId="{61272FAF-7AB4-4D30-ADED-B22D4FFA96EA}">
      <dsp:nvSpPr>
        <dsp:cNvPr id="0" name=""/>
        <dsp:cNvSpPr/>
      </dsp:nvSpPr>
      <dsp:spPr>
        <a:xfrm>
          <a:off x="6938458" y="677372"/>
          <a:ext cx="2101387" cy="1260832"/>
        </a:xfrm>
        <a:prstGeom prst="rect">
          <a:avLst/>
        </a:prstGeom>
        <a:gradFill rotWithShape="0">
          <a:gsLst>
            <a:gs pos="0">
              <a:schemeClr val="accent5">
                <a:hueOff val="455811"/>
                <a:satOff val="-5120"/>
                <a:lumOff val="-1092"/>
                <a:alphaOff val="0"/>
                <a:shade val="85000"/>
                <a:satMod val="130000"/>
              </a:schemeClr>
            </a:gs>
            <a:gs pos="34000">
              <a:schemeClr val="accent5">
                <a:hueOff val="455811"/>
                <a:satOff val="-5120"/>
                <a:lumOff val="-1092"/>
                <a:alphaOff val="0"/>
                <a:shade val="87000"/>
                <a:satMod val="125000"/>
              </a:schemeClr>
            </a:gs>
            <a:gs pos="70000">
              <a:schemeClr val="accent5">
                <a:hueOff val="455811"/>
                <a:satOff val="-5120"/>
                <a:lumOff val="-1092"/>
                <a:alphaOff val="0"/>
                <a:tint val="100000"/>
                <a:shade val="90000"/>
                <a:satMod val="130000"/>
              </a:schemeClr>
            </a:gs>
            <a:gs pos="100000">
              <a:schemeClr val="accent5">
                <a:hueOff val="455811"/>
                <a:satOff val="-5120"/>
                <a:lumOff val="-109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Interior doors missing or blocked open</a:t>
          </a:r>
          <a:endParaRPr lang="en-US" sz="1400" kern="1200" dirty="0">
            <a:solidFill>
              <a:schemeClr val="tx1"/>
            </a:solidFill>
          </a:endParaRPr>
        </a:p>
      </dsp:txBody>
      <dsp:txXfrm>
        <a:off x="6938458" y="677372"/>
        <a:ext cx="2101387" cy="1260832"/>
      </dsp:txXfrm>
    </dsp:sp>
    <dsp:sp modelId="{3F4F762D-A2F7-4EE7-A52B-8E403BA7A003}">
      <dsp:nvSpPr>
        <dsp:cNvPr id="0" name=""/>
        <dsp:cNvSpPr/>
      </dsp:nvSpPr>
      <dsp:spPr>
        <a:xfrm>
          <a:off x="9249984" y="677372"/>
          <a:ext cx="2101387" cy="1260832"/>
        </a:xfrm>
        <a:prstGeom prst="rect">
          <a:avLst/>
        </a:prstGeom>
        <a:gradFill rotWithShape="0">
          <a:gsLst>
            <a:gs pos="0">
              <a:schemeClr val="accent5">
                <a:hueOff val="607749"/>
                <a:satOff val="-6826"/>
                <a:lumOff val="-1457"/>
                <a:alphaOff val="0"/>
                <a:shade val="85000"/>
                <a:satMod val="130000"/>
              </a:schemeClr>
            </a:gs>
            <a:gs pos="34000">
              <a:schemeClr val="accent5">
                <a:hueOff val="607749"/>
                <a:satOff val="-6826"/>
                <a:lumOff val="-1457"/>
                <a:alphaOff val="0"/>
                <a:shade val="87000"/>
                <a:satMod val="125000"/>
              </a:schemeClr>
            </a:gs>
            <a:gs pos="70000">
              <a:schemeClr val="accent5">
                <a:hueOff val="607749"/>
                <a:satOff val="-6826"/>
                <a:lumOff val="-1457"/>
                <a:alphaOff val="0"/>
                <a:tint val="100000"/>
                <a:shade val="90000"/>
                <a:satMod val="130000"/>
              </a:schemeClr>
            </a:gs>
            <a:gs pos="100000">
              <a:schemeClr val="accent5">
                <a:hueOff val="607749"/>
                <a:satOff val="-6826"/>
                <a:lumOff val="-145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Clutter is obstructing the living spaces and is preventing the use of the rooms </a:t>
          </a:r>
          <a:endParaRPr lang="en-US" sz="1400" kern="1200" dirty="0">
            <a:solidFill>
              <a:schemeClr val="tx1"/>
            </a:solidFill>
          </a:endParaRPr>
        </a:p>
      </dsp:txBody>
      <dsp:txXfrm>
        <a:off x="9249984" y="677372"/>
        <a:ext cx="2101387" cy="1260832"/>
      </dsp:txXfrm>
    </dsp:sp>
    <dsp:sp modelId="{2840C968-86CD-47FC-8BD4-C49FAA5287EE}">
      <dsp:nvSpPr>
        <dsp:cNvPr id="0" name=""/>
        <dsp:cNvSpPr/>
      </dsp:nvSpPr>
      <dsp:spPr>
        <a:xfrm>
          <a:off x="3881" y="2148343"/>
          <a:ext cx="2101387" cy="1260832"/>
        </a:xfrm>
        <a:prstGeom prst="rect">
          <a:avLst/>
        </a:prstGeom>
        <a:gradFill rotWithShape="0">
          <a:gsLst>
            <a:gs pos="0">
              <a:schemeClr val="accent5">
                <a:hueOff val="759686"/>
                <a:satOff val="-8533"/>
                <a:lumOff val="-1821"/>
                <a:alphaOff val="0"/>
                <a:shade val="85000"/>
                <a:satMod val="130000"/>
              </a:schemeClr>
            </a:gs>
            <a:gs pos="34000">
              <a:schemeClr val="accent5">
                <a:hueOff val="759686"/>
                <a:satOff val="-8533"/>
                <a:lumOff val="-1821"/>
                <a:alphaOff val="0"/>
                <a:shade val="87000"/>
                <a:satMod val="125000"/>
              </a:schemeClr>
            </a:gs>
            <a:gs pos="70000">
              <a:schemeClr val="accent5">
                <a:hueOff val="759686"/>
                <a:satOff val="-8533"/>
                <a:lumOff val="-1821"/>
                <a:alphaOff val="0"/>
                <a:tint val="100000"/>
                <a:shade val="90000"/>
                <a:satMod val="130000"/>
              </a:schemeClr>
            </a:gs>
            <a:gs pos="100000">
              <a:schemeClr val="accent5">
                <a:hueOff val="759686"/>
                <a:satOff val="-8533"/>
                <a:lumOff val="-182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Room(s) scores 7 - 9 on the clutter image scale </a:t>
          </a:r>
          <a:endParaRPr lang="en-US" sz="1400" kern="1200" dirty="0">
            <a:solidFill>
              <a:schemeClr val="tx1"/>
            </a:solidFill>
          </a:endParaRPr>
        </a:p>
      </dsp:txBody>
      <dsp:txXfrm>
        <a:off x="3881" y="2148343"/>
        <a:ext cx="2101387" cy="1260832"/>
      </dsp:txXfrm>
    </dsp:sp>
    <dsp:sp modelId="{247C6F08-E8D5-4F87-8CB8-A8AE8A139035}">
      <dsp:nvSpPr>
        <dsp:cNvPr id="0" name=""/>
        <dsp:cNvSpPr/>
      </dsp:nvSpPr>
      <dsp:spPr>
        <a:xfrm>
          <a:off x="2315407" y="2148343"/>
          <a:ext cx="2101387" cy="1260832"/>
        </a:xfrm>
        <a:prstGeom prst="rect">
          <a:avLst/>
        </a:prstGeom>
        <a:gradFill rotWithShape="0">
          <a:gsLst>
            <a:gs pos="0">
              <a:schemeClr val="accent5">
                <a:hueOff val="911623"/>
                <a:satOff val="-10239"/>
                <a:lumOff val="-2185"/>
                <a:alphaOff val="0"/>
                <a:shade val="85000"/>
                <a:satMod val="130000"/>
              </a:schemeClr>
            </a:gs>
            <a:gs pos="34000">
              <a:schemeClr val="accent5">
                <a:hueOff val="911623"/>
                <a:satOff val="-10239"/>
                <a:lumOff val="-2185"/>
                <a:alphaOff val="0"/>
                <a:shade val="87000"/>
                <a:satMod val="125000"/>
              </a:schemeClr>
            </a:gs>
            <a:gs pos="70000">
              <a:schemeClr val="accent5">
                <a:hueOff val="911623"/>
                <a:satOff val="-10239"/>
                <a:lumOff val="-2185"/>
                <a:alphaOff val="0"/>
                <a:tint val="100000"/>
                <a:shade val="90000"/>
                <a:satMod val="130000"/>
              </a:schemeClr>
            </a:gs>
            <a:gs pos="100000">
              <a:schemeClr val="accent5">
                <a:hueOff val="911623"/>
                <a:satOff val="-10239"/>
                <a:lumOff val="-2185"/>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Beds inaccessible or unusable due to clutter or infestation</a:t>
          </a:r>
          <a:endParaRPr lang="en-US" sz="1400" kern="1200" dirty="0">
            <a:solidFill>
              <a:schemeClr val="tx1"/>
            </a:solidFill>
          </a:endParaRPr>
        </a:p>
      </dsp:txBody>
      <dsp:txXfrm>
        <a:off x="2315407" y="2148343"/>
        <a:ext cx="2101387" cy="1260832"/>
      </dsp:txXfrm>
    </dsp:sp>
    <dsp:sp modelId="{74AAE41D-C799-4F3C-9814-7CBBCC099B56}">
      <dsp:nvSpPr>
        <dsp:cNvPr id="0" name=""/>
        <dsp:cNvSpPr/>
      </dsp:nvSpPr>
      <dsp:spPr>
        <a:xfrm>
          <a:off x="4626932" y="2148343"/>
          <a:ext cx="2101387" cy="1260832"/>
        </a:xfrm>
        <a:prstGeom prst="rect">
          <a:avLst/>
        </a:prstGeom>
        <a:gradFill rotWithShape="0">
          <a:gsLst>
            <a:gs pos="0">
              <a:schemeClr val="accent5">
                <a:hueOff val="1063560"/>
                <a:satOff val="-11946"/>
                <a:lumOff val="-2549"/>
                <a:alphaOff val="0"/>
                <a:shade val="85000"/>
                <a:satMod val="130000"/>
              </a:schemeClr>
            </a:gs>
            <a:gs pos="34000">
              <a:schemeClr val="accent5">
                <a:hueOff val="1063560"/>
                <a:satOff val="-11946"/>
                <a:lumOff val="-2549"/>
                <a:alphaOff val="0"/>
                <a:shade val="87000"/>
                <a:satMod val="125000"/>
              </a:schemeClr>
            </a:gs>
            <a:gs pos="70000">
              <a:schemeClr val="accent5">
                <a:hueOff val="1063560"/>
                <a:satOff val="-11946"/>
                <a:lumOff val="-2549"/>
                <a:alphaOff val="0"/>
                <a:tint val="100000"/>
                <a:shade val="90000"/>
                <a:satMod val="130000"/>
              </a:schemeClr>
            </a:gs>
            <a:gs pos="100000">
              <a:schemeClr val="accent5">
                <a:hueOff val="1063560"/>
                <a:satOff val="-11946"/>
                <a:lumOff val="-254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Entrances, hallways and stairs blocked or difficult to pass</a:t>
          </a:r>
          <a:endParaRPr lang="en-US" sz="1400" kern="1200" dirty="0">
            <a:solidFill>
              <a:schemeClr val="tx1"/>
            </a:solidFill>
          </a:endParaRPr>
        </a:p>
      </dsp:txBody>
      <dsp:txXfrm>
        <a:off x="4626932" y="2148343"/>
        <a:ext cx="2101387" cy="1260832"/>
      </dsp:txXfrm>
    </dsp:sp>
    <dsp:sp modelId="{ECF98DA3-A386-4388-9B01-759567C1C2DF}">
      <dsp:nvSpPr>
        <dsp:cNvPr id="0" name=""/>
        <dsp:cNvSpPr/>
      </dsp:nvSpPr>
      <dsp:spPr>
        <a:xfrm>
          <a:off x="6938458" y="2148343"/>
          <a:ext cx="2101387" cy="1260832"/>
        </a:xfrm>
        <a:prstGeom prst="rect">
          <a:avLst/>
        </a:prstGeom>
        <a:gradFill rotWithShape="0">
          <a:gsLst>
            <a:gs pos="0">
              <a:schemeClr val="accent5">
                <a:hueOff val="1215497"/>
                <a:satOff val="-13652"/>
                <a:lumOff val="-2913"/>
                <a:alphaOff val="0"/>
                <a:shade val="85000"/>
                <a:satMod val="130000"/>
              </a:schemeClr>
            </a:gs>
            <a:gs pos="34000">
              <a:schemeClr val="accent5">
                <a:hueOff val="1215497"/>
                <a:satOff val="-13652"/>
                <a:lumOff val="-2913"/>
                <a:alphaOff val="0"/>
                <a:shade val="87000"/>
                <a:satMod val="125000"/>
              </a:schemeClr>
            </a:gs>
            <a:gs pos="70000">
              <a:schemeClr val="accent5">
                <a:hueOff val="1215497"/>
                <a:satOff val="-13652"/>
                <a:lumOff val="-2913"/>
                <a:alphaOff val="0"/>
                <a:tint val="100000"/>
                <a:shade val="90000"/>
                <a:satMod val="130000"/>
              </a:schemeClr>
            </a:gs>
            <a:gs pos="100000">
              <a:schemeClr val="accent5">
                <a:hueOff val="1215497"/>
                <a:satOff val="-13652"/>
                <a:lumOff val="-291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Toilets, not functioning or not in use. Human urine and or excrement may be present</a:t>
          </a:r>
          <a:endParaRPr lang="en-US" sz="1400" kern="1200" dirty="0">
            <a:solidFill>
              <a:schemeClr val="tx1"/>
            </a:solidFill>
          </a:endParaRPr>
        </a:p>
      </dsp:txBody>
      <dsp:txXfrm>
        <a:off x="6938458" y="2148343"/>
        <a:ext cx="2101387" cy="1260832"/>
      </dsp:txXfrm>
    </dsp:sp>
    <dsp:sp modelId="{BF83C1EE-394A-4F46-A114-B6535BC7CBEE}">
      <dsp:nvSpPr>
        <dsp:cNvPr id="0" name=""/>
        <dsp:cNvSpPr/>
      </dsp:nvSpPr>
      <dsp:spPr>
        <a:xfrm>
          <a:off x="9249984" y="2148343"/>
          <a:ext cx="2101387" cy="1260832"/>
        </a:xfrm>
        <a:prstGeom prst="rect">
          <a:avLst/>
        </a:prstGeom>
        <a:gradFill rotWithShape="0">
          <a:gsLst>
            <a:gs pos="0">
              <a:schemeClr val="accent5">
                <a:hueOff val="1367434"/>
                <a:satOff val="-15359"/>
                <a:lumOff val="-3277"/>
                <a:alphaOff val="0"/>
                <a:shade val="85000"/>
                <a:satMod val="130000"/>
              </a:schemeClr>
            </a:gs>
            <a:gs pos="34000">
              <a:schemeClr val="accent5">
                <a:hueOff val="1367434"/>
                <a:satOff val="-15359"/>
                <a:lumOff val="-3277"/>
                <a:alphaOff val="0"/>
                <a:shade val="87000"/>
                <a:satMod val="125000"/>
              </a:schemeClr>
            </a:gs>
            <a:gs pos="70000">
              <a:schemeClr val="accent5">
                <a:hueOff val="1367434"/>
                <a:satOff val="-15359"/>
                <a:lumOff val="-3277"/>
                <a:alphaOff val="0"/>
                <a:tint val="100000"/>
                <a:shade val="90000"/>
                <a:satMod val="130000"/>
              </a:schemeClr>
            </a:gs>
            <a:gs pos="100000">
              <a:schemeClr val="accent5">
                <a:hueOff val="1367434"/>
                <a:satOff val="-15359"/>
                <a:lumOff val="-327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Household appliances are not functioning or inaccessible and there is no safe cooking environment</a:t>
          </a:r>
          <a:endParaRPr lang="en-US" sz="1400" kern="1200" dirty="0">
            <a:solidFill>
              <a:schemeClr val="tx1"/>
            </a:solidFill>
          </a:endParaRPr>
        </a:p>
      </dsp:txBody>
      <dsp:txXfrm>
        <a:off x="9249984" y="2148343"/>
        <a:ext cx="2101387" cy="1260832"/>
      </dsp:txXfrm>
    </dsp:sp>
    <dsp:sp modelId="{3006D786-0420-4FC0-9267-7BC6E981B34E}">
      <dsp:nvSpPr>
        <dsp:cNvPr id="0" name=""/>
        <dsp:cNvSpPr/>
      </dsp:nvSpPr>
      <dsp:spPr>
        <a:xfrm>
          <a:off x="3881" y="3619314"/>
          <a:ext cx="2101387" cy="1260832"/>
        </a:xfrm>
        <a:prstGeom prst="rect">
          <a:avLst/>
        </a:prstGeom>
        <a:gradFill rotWithShape="0">
          <a:gsLst>
            <a:gs pos="0">
              <a:schemeClr val="accent5">
                <a:hueOff val="1519371"/>
                <a:satOff val="-17065"/>
                <a:lumOff val="-3641"/>
                <a:alphaOff val="0"/>
                <a:shade val="85000"/>
                <a:satMod val="130000"/>
              </a:schemeClr>
            </a:gs>
            <a:gs pos="34000">
              <a:schemeClr val="accent5">
                <a:hueOff val="1519371"/>
                <a:satOff val="-17065"/>
                <a:lumOff val="-3641"/>
                <a:alphaOff val="0"/>
                <a:shade val="87000"/>
                <a:satMod val="125000"/>
              </a:schemeClr>
            </a:gs>
            <a:gs pos="70000">
              <a:schemeClr val="accent5">
                <a:hueOff val="1519371"/>
                <a:satOff val="-17065"/>
                <a:lumOff val="-3641"/>
                <a:alphaOff val="0"/>
                <a:tint val="100000"/>
                <a:shade val="90000"/>
                <a:satMod val="130000"/>
              </a:schemeClr>
            </a:gs>
            <a:gs pos="100000">
              <a:schemeClr val="accent5">
                <a:hueOff val="1519371"/>
                <a:satOff val="-17065"/>
                <a:lumOff val="-364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Concern with the integrity of the electrics and may also be using candles</a:t>
          </a:r>
          <a:endParaRPr lang="en-US" sz="1400" kern="1200" dirty="0">
            <a:solidFill>
              <a:schemeClr val="tx1"/>
            </a:solidFill>
          </a:endParaRPr>
        </a:p>
      </dsp:txBody>
      <dsp:txXfrm>
        <a:off x="3881" y="3619314"/>
        <a:ext cx="2101387" cy="1260832"/>
      </dsp:txXfrm>
    </dsp:sp>
    <dsp:sp modelId="{087658F0-525A-4CAA-95EF-9E0FC10864E8}">
      <dsp:nvSpPr>
        <dsp:cNvPr id="0" name=""/>
        <dsp:cNvSpPr/>
      </dsp:nvSpPr>
      <dsp:spPr>
        <a:xfrm>
          <a:off x="2315407" y="3619314"/>
          <a:ext cx="2101387" cy="1260832"/>
        </a:xfrm>
        <a:prstGeom prst="rect">
          <a:avLst/>
        </a:prstGeom>
        <a:gradFill rotWithShape="0">
          <a:gsLst>
            <a:gs pos="0">
              <a:schemeClr val="accent5">
                <a:hueOff val="1671309"/>
                <a:satOff val="-18771"/>
                <a:lumOff val="-4006"/>
                <a:alphaOff val="0"/>
                <a:shade val="85000"/>
                <a:satMod val="130000"/>
              </a:schemeClr>
            </a:gs>
            <a:gs pos="34000">
              <a:schemeClr val="accent5">
                <a:hueOff val="1671309"/>
                <a:satOff val="-18771"/>
                <a:lumOff val="-4006"/>
                <a:alphaOff val="0"/>
                <a:shade val="87000"/>
                <a:satMod val="125000"/>
              </a:schemeClr>
            </a:gs>
            <a:gs pos="70000">
              <a:schemeClr val="accent5">
                <a:hueOff val="1671309"/>
                <a:satOff val="-18771"/>
                <a:lumOff val="-4006"/>
                <a:alphaOff val="0"/>
                <a:tint val="100000"/>
                <a:shade val="90000"/>
                <a:satMod val="130000"/>
              </a:schemeClr>
            </a:gs>
            <a:gs pos="100000">
              <a:schemeClr val="accent5">
                <a:hueOff val="1671309"/>
                <a:satOff val="-18771"/>
                <a:lumOff val="-400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Concern for declining mental health</a:t>
          </a:r>
          <a:endParaRPr lang="en-US" sz="1400" kern="1200">
            <a:solidFill>
              <a:schemeClr val="tx1"/>
            </a:solidFill>
          </a:endParaRPr>
        </a:p>
      </dsp:txBody>
      <dsp:txXfrm>
        <a:off x="2315407" y="3619314"/>
        <a:ext cx="2101387" cy="1260832"/>
      </dsp:txXfrm>
    </dsp:sp>
    <dsp:sp modelId="{BB4A6E78-B34A-4BAD-8681-E32C01FEE989}">
      <dsp:nvSpPr>
        <dsp:cNvPr id="0" name=""/>
        <dsp:cNvSpPr/>
      </dsp:nvSpPr>
      <dsp:spPr>
        <a:xfrm>
          <a:off x="4626932" y="3619314"/>
          <a:ext cx="2101387" cy="1260832"/>
        </a:xfrm>
        <a:prstGeom prst="rect">
          <a:avLst/>
        </a:prstGeom>
        <a:gradFill rotWithShape="0">
          <a:gsLst>
            <a:gs pos="0">
              <a:schemeClr val="accent5">
                <a:hueOff val="1823246"/>
                <a:satOff val="-20478"/>
                <a:lumOff val="-4370"/>
                <a:alphaOff val="0"/>
                <a:shade val="85000"/>
                <a:satMod val="130000"/>
              </a:schemeClr>
            </a:gs>
            <a:gs pos="34000">
              <a:schemeClr val="accent5">
                <a:hueOff val="1823246"/>
                <a:satOff val="-20478"/>
                <a:lumOff val="-4370"/>
                <a:alphaOff val="0"/>
                <a:shade val="87000"/>
                <a:satMod val="125000"/>
              </a:schemeClr>
            </a:gs>
            <a:gs pos="70000">
              <a:schemeClr val="accent5">
                <a:hueOff val="1823246"/>
                <a:satOff val="-20478"/>
                <a:lumOff val="-4370"/>
                <a:alphaOff val="0"/>
                <a:tint val="100000"/>
                <a:shade val="90000"/>
                <a:satMod val="130000"/>
              </a:schemeClr>
            </a:gs>
            <a:gs pos="100000">
              <a:schemeClr val="accent5">
                <a:hueOff val="1823246"/>
                <a:satOff val="-20478"/>
                <a:lumOff val="-437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Property is not maintained within terms of lease or tenancy agreement and the adult at risk is at risk of notice being served by Environmental Health</a:t>
          </a:r>
          <a:endParaRPr lang="en-US" sz="1400" kern="1200" dirty="0">
            <a:solidFill>
              <a:schemeClr val="tx1"/>
            </a:solidFill>
          </a:endParaRPr>
        </a:p>
      </dsp:txBody>
      <dsp:txXfrm>
        <a:off x="4626932" y="3619314"/>
        <a:ext cx="2101387" cy="1260832"/>
      </dsp:txXfrm>
    </dsp:sp>
    <dsp:sp modelId="{B5EDC6AC-DA23-4990-9C0F-C493B905BD67}">
      <dsp:nvSpPr>
        <dsp:cNvPr id="0" name=""/>
        <dsp:cNvSpPr/>
      </dsp:nvSpPr>
      <dsp:spPr>
        <a:xfrm>
          <a:off x="6938458" y="3619314"/>
          <a:ext cx="2101387" cy="1260832"/>
        </a:xfrm>
        <a:prstGeom prst="rect">
          <a:avLst/>
        </a:prstGeom>
        <a:gradFill rotWithShape="0">
          <a:gsLst>
            <a:gs pos="0">
              <a:schemeClr val="accent5">
                <a:hueOff val="1975183"/>
                <a:satOff val="-22185"/>
                <a:lumOff val="-4734"/>
                <a:alphaOff val="0"/>
                <a:shade val="85000"/>
                <a:satMod val="130000"/>
              </a:schemeClr>
            </a:gs>
            <a:gs pos="34000">
              <a:schemeClr val="accent5">
                <a:hueOff val="1975183"/>
                <a:satOff val="-22185"/>
                <a:lumOff val="-4734"/>
                <a:alphaOff val="0"/>
                <a:shade val="87000"/>
                <a:satMod val="125000"/>
              </a:schemeClr>
            </a:gs>
            <a:gs pos="70000">
              <a:schemeClr val="accent5">
                <a:hueOff val="1975183"/>
                <a:satOff val="-22185"/>
                <a:lumOff val="-4734"/>
                <a:alphaOff val="0"/>
                <a:tint val="100000"/>
                <a:shade val="90000"/>
                <a:satMod val="130000"/>
              </a:schemeClr>
            </a:gs>
            <a:gs pos="100000">
              <a:schemeClr val="accent5">
                <a:hueOff val="1975183"/>
                <a:satOff val="-22185"/>
                <a:lumOff val="-473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Heavy pest / rodent infestation </a:t>
          </a:r>
          <a:endParaRPr lang="en-US" sz="1400" kern="1200" dirty="0">
            <a:solidFill>
              <a:schemeClr val="tx1"/>
            </a:solidFill>
          </a:endParaRPr>
        </a:p>
      </dsp:txBody>
      <dsp:txXfrm>
        <a:off x="6938458" y="3619314"/>
        <a:ext cx="2101387" cy="1260832"/>
      </dsp:txXfrm>
    </dsp:sp>
    <dsp:sp modelId="{3E30FFBB-ADBC-4A37-9103-2BCD18442965}">
      <dsp:nvSpPr>
        <dsp:cNvPr id="0" name=""/>
        <dsp:cNvSpPr/>
      </dsp:nvSpPr>
      <dsp:spPr>
        <a:xfrm>
          <a:off x="9249984" y="3619314"/>
          <a:ext cx="2101387" cy="1260832"/>
        </a:xfrm>
        <a:prstGeom prst="rect">
          <a:avLst/>
        </a:prstGeom>
        <a:gradFill rotWithShape="0">
          <a:gsLst>
            <a:gs pos="0">
              <a:schemeClr val="accent5">
                <a:hueOff val="2127120"/>
                <a:satOff val="-23891"/>
                <a:lumOff val="-5098"/>
                <a:alphaOff val="0"/>
                <a:shade val="85000"/>
                <a:satMod val="130000"/>
              </a:schemeClr>
            </a:gs>
            <a:gs pos="34000">
              <a:schemeClr val="accent5">
                <a:hueOff val="2127120"/>
                <a:satOff val="-23891"/>
                <a:lumOff val="-5098"/>
                <a:alphaOff val="0"/>
                <a:shade val="87000"/>
                <a:satMod val="125000"/>
              </a:schemeClr>
            </a:gs>
            <a:gs pos="70000">
              <a:schemeClr val="accent5">
                <a:hueOff val="2127120"/>
                <a:satOff val="-23891"/>
                <a:lumOff val="-5098"/>
                <a:alphaOff val="0"/>
                <a:tint val="100000"/>
                <a:shade val="90000"/>
                <a:satMod val="130000"/>
              </a:schemeClr>
            </a:gs>
            <a:gs pos="100000">
              <a:schemeClr val="accent5">
                <a:hueOff val="2127120"/>
                <a:satOff val="-23891"/>
                <a:lumOff val="-509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Excessive odour in the property and rotting food may be present </a:t>
          </a:r>
          <a:endParaRPr lang="en-US" sz="1400" kern="1200" dirty="0">
            <a:solidFill>
              <a:schemeClr val="tx1"/>
            </a:solidFill>
          </a:endParaRPr>
        </a:p>
      </dsp:txBody>
      <dsp:txXfrm>
        <a:off x="9249984" y="3619314"/>
        <a:ext cx="2101387" cy="1260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38B92-3AED-4242-B16A-975796D14270}">
      <dsp:nvSpPr>
        <dsp:cNvPr id="0" name=""/>
        <dsp:cNvSpPr/>
      </dsp:nvSpPr>
      <dsp:spPr>
        <a:xfrm>
          <a:off x="0" y="83996"/>
          <a:ext cx="6589260" cy="596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Health – deterioration of physical and mental well-being, increased mortality, nutritional risks</a:t>
          </a:r>
          <a:endParaRPr lang="en-US" sz="1500" kern="1200" dirty="0"/>
        </a:p>
      </dsp:txBody>
      <dsp:txXfrm>
        <a:off x="29128" y="113124"/>
        <a:ext cx="6531004" cy="538444"/>
      </dsp:txXfrm>
    </dsp:sp>
    <dsp:sp modelId="{BBDA6B90-1DF6-4978-819D-D67CC5642606}">
      <dsp:nvSpPr>
        <dsp:cNvPr id="0" name=""/>
        <dsp:cNvSpPr/>
      </dsp:nvSpPr>
      <dsp:spPr>
        <a:xfrm>
          <a:off x="0" y="723896"/>
          <a:ext cx="6589260" cy="596700"/>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Other people – risks to children, family, neighbours, visiting professionals and emergency services</a:t>
          </a:r>
          <a:endParaRPr lang="en-US" sz="1500" kern="1200" dirty="0"/>
        </a:p>
      </dsp:txBody>
      <dsp:txXfrm>
        <a:off x="29128" y="753024"/>
        <a:ext cx="6531004" cy="538444"/>
      </dsp:txXfrm>
    </dsp:sp>
    <dsp:sp modelId="{A4D2D6A8-6903-40DE-B4D9-D01C6B81AAF4}">
      <dsp:nvSpPr>
        <dsp:cNvPr id="0" name=""/>
        <dsp:cNvSpPr/>
      </dsp:nvSpPr>
      <dsp:spPr>
        <a:xfrm>
          <a:off x="0" y="1363796"/>
          <a:ext cx="6589260" cy="596700"/>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Risk of fires, especially related to hoarding, falls and trips, items falling from a height</a:t>
          </a:r>
          <a:endParaRPr lang="en-US" sz="1500" kern="1200" dirty="0"/>
        </a:p>
      </dsp:txBody>
      <dsp:txXfrm>
        <a:off x="29128" y="1392924"/>
        <a:ext cx="6531004" cy="538444"/>
      </dsp:txXfrm>
    </dsp:sp>
    <dsp:sp modelId="{125A90D5-C501-4847-BD52-936AF50FD535}">
      <dsp:nvSpPr>
        <dsp:cNvPr id="0" name=""/>
        <dsp:cNvSpPr/>
      </dsp:nvSpPr>
      <dsp:spPr>
        <a:xfrm>
          <a:off x="0" y="2003696"/>
          <a:ext cx="6589260" cy="596700"/>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Residence – threat to their tenancy and risk of homelessness</a:t>
          </a:r>
        </a:p>
      </dsp:txBody>
      <dsp:txXfrm>
        <a:off x="29128" y="2032824"/>
        <a:ext cx="6531004" cy="538444"/>
      </dsp:txXfrm>
    </dsp:sp>
    <dsp:sp modelId="{492555FA-863A-483F-BCB4-6189F7794E03}">
      <dsp:nvSpPr>
        <dsp:cNvPr id="0" name=""/>
        <dsp:cNvSpPr/>
      </dsp:nvSpPr>
      <dsp:spPr>
        <a:xfrm>
          <a:off x="0" y="2643596"/>
          <a:ext cx="6589260" cy="596700"/>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Environmental – unsanitary conditions, hoards of rubbish, rotten food and </a:t>
          </a:r>
          <a:r>
            <a:rPr lang="en-US" sz="1500" kern="1200" dirty="0" err="1"/>
            <a:t>faeces</a:t>
          </a:r>
          <a:r>
            <a:rPr lang="en-US" sz="1500" kern="1200" dirty="0"/>
            <a:t> – risk of disease, infection and foul smells in the community</a:t>
          </a:r>
        </a:p>
      </dsp:txBody>
      <dsp:txXfrm>
        <a:off x="29128" y="2672724"/>
        <a:ext cx="6531004" cy="538444"/>
      </dsp:txXfrm>
    </dsp:sp>
    <dsp:sp modelId="{0EE2AF0B-45A5-4524-B89F-B02ADB61DC30}">
      <dsp:nvSpPr>
        <dsp:cNvPr id="0" name=""/>
        <dsp:cNvSpPr/>
      </dsp:nvSpPr>
      <dsp:spPr>
        <a:xfrm>
          <a:off x="0" y="3309277"/>
          <a:ext cx="6589260" cy="596700"/>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Lack of repairs, risks to the structural integrity of the home</a:t>
          </a:r>
        </a:p>
      </dsp:txBody>
      <dsp:txXfrm>
        <a:off x="29128" y="3338405"/>
        <a:ext cx="6531004" cy="538444"/>
      </dsp:txXfrm>
    </dsp:sp>
    <dsp:sp modelId="{D050D19A-88BC-4046-A653-1825CF343B63}">
      <dsp:nvSpPr>
        <dsp:cNvPr id="0" name=""/>
        <dsp:cNvSpPr/>
      </dsp:nvSpPr>
      <dsp:spPr>
        <a:xfrm>
          <a:off x="0" y="3923396"/>
          <a:ext cx="6589260" cy="596700"/>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Vermin and infestations – pests, rats, mice, bed bugs</a:t>
          </a:r>
        </a:p>
      </dsp:txBody>
      <dsp:txXfrm>
        <a:off x="29128" y="3952524"/>
        <a:ext cx="6531004" cy="538444"/>
      </dsp:txXfrm>
    </dsp:sp>
    <dsp:sp modelId="{264E385D-99BE-4BB9-9E4F-D8001A51D5DC}">
      <dsp:nvSpPr>
        <dsp:cNvPr id="0" name=""/>
        <dsp:cNvSpPr/>
      </dsp:nvSpPr>
      <dsp:spPr>
        <a:xfrm>
          <a:off x="0" y="4563296"/>
          <a:ext cx="6589260" cy="5967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Increased use of health-care services, hospice care, hospitalisation, and emergency department visits</a:t>
          </a:r>
          <a:endParaRPr lang="en-US" sz="1500" kern="1200" dirty="0"/>
        </a:p>
      </dsp:txBody>
      <dsp:txXfrm>
        <a:off x="29128" y="4592424"/>
        <a:ext cx="6531004" cy="538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02264-5063-4A62-A83C-CF30658E2CDD}">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3661A-1965-4175-ADB0-481B7AF98501}">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GB" sz="3600" kern="1200" dirty="0"/>
        </a:p>
        <a:p>
          <a:pPr marL="0" lvl="0" indent="0" algn="l" defTabSz="1600200">
            <a:lnSpc>
              <a:spcPct val="90000"/>
            </a:lnSpc>
            <a:spcBef>
              <a:spcPct val="0"/>
            </a:spcBef>
            <a:spcAft>
              <a:spcPct val="35000"/>
            </a:spcAft>
            <a:buNone/>
          </a:pPr>
          <a:r>
            <a:rPr lang="en-GB" sz="3600" kern="1200" dirty="0"/>
            <a:t>Self neglect is usually a lifestyle choice.</a:t>
          </a:r>
          <a:endParaRPr lang="en-US" sz="3600" kern="1200" dirty="0"/>
        </a:p>
      </dsp:txBody>
      <dsp:txXfrm>
        <a:off x="0" y="0"/>
        <a:ext cx="6797675" cy="2824955"/>
      </dsp:txXfrm>
    </dsp:sp>
    <dsp:sp modelId="{3BE371C7-8D61-4BCD-8E4E-081D245C7FB4}">
      <dsp:nvSpPr>
        <dsp:cNvPr id="0" name=""/>
        <dsp:cNvSpPr/>
      </dsp:nvSpPr>
      <dsp:spPr>
        <a:xfrm>
          <a:off x="0" y="2824955"/>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5AD3D-F5C8-46C4-A503-F659EC442DCD}">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GB" sz="3600" kern="1200" dirty="0"/>
        </a:p>
        <a:p>
          <a:pPr marL="0" lvl="0" indent="0" algn="l" defTabSz="1600200">
            <a:lnSpc>
              <a:spcPct val="90000"/>
            </a:lnSpc>
            <a:spcBef>
              <a:spcPct val="0"/>
            </a:spcBef>
            <a:spcAft>
              <a:spcPct val="35000"/>
            </a:spcAft>
            <a:buNone/>
          </a:pPr>
          <a:r>
            <a:rPr lang="en-GB" sz="3600" kern="1200" dirty="0"/>
            <a:t>Self neglect doesn’t always have to be the subject of a safeguarding enquiry.</a:t>
          </a:r>
          <a:endParaRPr lang="en-US" sz="3600" kern="1200" dirty="0"/>
        </a:p>
      </dsp:txBody>
      <dsp:txXfrm>
        <a:off x="0" y="2824955"/>
        <a:ext cx="6797675" cy="2824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FDC94-4B23-4B1D-803C-1423863734CB}">
      <dsp:nvSpPr>
        <dsp:cNvPr id="0" name=""/>
        <dsp:cNvSpPr/>
      </dsp:nvSpPr>
      <dsp:spPr>
        <a:xfrm>
          <a:off x="0" y="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A28959-DEDE-47C2-9779-33F243076AD0}">
      <dsp:nvSpPr>
        <dsp:cNvPr id="0" name=""/>
        <dsp:cNvSpPr/>
      </dsp:nvSpPr>
      <dsp:spPr>
        <a:xfrm>
          <a:off x="0" y="0"/>
          <a:ext cx="10058399" cy="54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The perception that this is a “life-style choice”</a:t>
          </a:r>
          <a:endParaRPr lang="en-US" sz="2200" kern="1200" dirty="0"/>
        </a:p>
      </dsp:txBody>
      <dsp:txXfrm>
        <a:off x="0" y="0"/>
        <a:ext cx="10058399" cy="548118"/>
      </dsp:txXfrm>
    </dsp:sp>
    <dsp:sp modelId="{97F9A217-97BD-4C96-8A84-3E54C98822AE}">
      <dsp:nvSpPr>
        <dsp:cNvPr id="0" name=""/>
        <dsp:cNvSpPr/>
      </dsp:nvSpPr>
      <dsp:spPr>
        <a:xfrm>
          <a:off x="0" y="548118"/>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FA9E9-AAC4-46AE-8DC0-4A450D120AC1}">
      <dsp:nvSpPr>
        <dsp:cNvPr id="0" name=""/>
        <dsp:cNvSpPr/>
      </dsp:nvSpPr>
      <dsp:spPr>
        <a:xfrm>
          <a:off x="0" y="548118"/>
          <a:ext cx="10058399" cy="54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Poor multi-agency working/ lack of information sharing</a:t>
          </a:r>
          <a:endParaRPr lang="en-US" sz="2200" kern="1200" dirty="0"/>
        </a:p>
      </dsp:txBody>
      <dsp:txXfrm>
        <a:off x="0" y="548118"/>
        <a:ext cx="10058399" cy="548118"/>
      </dsp:txXfrm>
    </dsp:sp>
    <dsp:sp modelId="{95A50F3E-8183-469D-A51E-3A974F37D23B}">
      <dsp:nvSpPr>
        <dsp:cNvPr id="0" name=""/>
        <dsp:cNvSpPr/>
      </dsp:nvSpPr>
      <dsp:spPr>
        <a:xfrm>
          <a:off x="0" y="1096236"/>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D3BCA-3876-4955-B579-B37D6BE0FB39}">
      <dsp:nvSpPr>
        <dsp:cNvPr id="0" name=""/>
        <dsp:cNvSpPr/>
      </dsp:nvSpPr>
      <dsp:spPr>
        <a:xfrm>
          <a:off x="0" y="1096236"/>
          <a:ext cx="10058399" cy="54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Lack of engagement with the individual or family</a:t>
          </a:r>
          <a:endParaRPr lang="en-US" sz="2200" kern="1200"/>
        </a:p>
      </dsp:txBody>
      <dsp:txXfrm>
        <a:off x="0" y="1096236"/>
        <a:ext cx="10058399" cy="548118"/>
      </dsp:txXfrm>
    </dsp:sp>
    <dsp:sp modelId="{6DF79032-AAB4-420D-9BB6-D1E72A52CFFD}">
      <dsp:nvSpPr>
        <dsp:cNvPr id="0" name=""/>
        <dsp:cNvSpPr/>
      </dsp:nvSpPr>
      <dsp:spPr>
        <a:xfrm>
          <a:off x="0" y="164435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FD0947-0A68-47AB-B1F3-B6FF7F70C6D8}">
      <dsp:nvSpPr>
        <dsp:cNvPr id="0" name=""/>
        <dsp:cNvSpPr/>
      </dsp:nvSpPr>
      <dsp:spPr>
        <a:xfrm>
          <a:off x="0" y="1644354"/>
          <a:ext cx="10058399" cy="54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Challenges presented by the individual or family</a:t>
          </a:r>
          <a:endParaRPr lang="en-US" sz="2200" kern="1200"/>
        </a:p>
      </dsp:txBody>
      <dsp:txXfrm>
        <a:off x="0" y="1644354"/>
        <a:ext cx="10058399" cy="548118"/>
      </dsp:txXfrm>
    </dsp:sp>
    <dsp:sp modelId="{EC1B5756-D521-4E21-B497-EC5B1DCBC934}">
      <dsp:nvSpPr>
        <dsp:cNvPr id="0" name=""/>
        <dsp:cNvSpPr/>
      </dsp:nvSpPr>
      <dsp:spPr>
        <a:xfrm>
          <a:off x="0" y="2192472"/>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E453C-49A9-4D54-9629-9047F14D71D3}">
      <dsp:nvSpPr>
        <dsp:cNvPr id="0" name=""/>
        <dsp:cNvSpPr/>
      </dsp:nvSpPr>
      <dsp:spPr>
        <a:xfrm>
          <a:off x="0" y="2192472"/>
          <a:ext cx="10058399" cy="54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Family carers lead us to assume support is being provided</a:t>
          </a:r>
          <a:endParaRPr lang="en-US" sz="2200" kern="1200" dirty="0"/>
        </a:p>
      </dsp:txBody>
      <dsp:txXfrm>
        <a:off x="0" y="2192472"/>
        <a:ext cx="10058399" cy="548118"/>
      </dsp:txXfrm>
    </dsp:sp>
    <dsp:sp modelId="{0FA304C5-15F9-489C-B670-4D815F1C89B4}">
      <dsp:nvSpPr>
        <dsp:cNvPr id="0" name=""/>
        <dsp:cNvSpPr/>
      </dsp:nvSpPr>
      <dsp:spPr>
        <a:xfrm>
          <a:off x="0" y="274059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1FB20-1F04-4225-9E02-17D6D3852DC4}">
      <dsp:nvSpPr>
        <dsp:cNvPr id="0" name=""/>
        <dsp:cNvSpPr/>
      </dsp:nvSpPr>
      <dsp:spPr>
        <a:xfrm>
          <a:off x="0" y="2740590"/>
          <a:ext cx="10058399" cy="54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A desensitisation to/ from well known cases</a:t>
          </a:r>
          <a:endParaRPr lang="en-US" sz="2200" kern="1200" dirty="0"/>
        </a:p>
      </dsp:txBody>
      <dsp:txXfrm>
        <a:off x="0" y="2740590"/>
        <a:ext cx="10058399" cy="548118"/>
      </dsp:txXfrm>
    </dsp:sp>
    <dsp:sp modelId="{ED267ED1-CF0E-4C54-A74D-4CA8680E37C2}">
      <dsp:nvSpPr>
        <dsp:cNvPr id="0" name=""/>
        <dsp:cNvSpPr/>
      </dsp:nvSpPr>
      <dsp:spPr>
        <a:xfrm>
          <a:off x="0" y="3288708"/>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A71F53-5685-4D73-B710-2F7CB948A805}">
      <dsp:nvSpPr>
        <dsp:cNvPr id="0" name=""/>
        <dsp:cNvSpPr/>
      </dsp:nvSpPr>
      <dsp:spPr>
        <a:xfrm>
          <a:off x="0" y="3288708"/>
          <a:ext cx="10058399" cy="54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Individuals have chaotic lifestyles and multiple needs</a:t>
          </a:r>
          <a:endParaRPr lang="en-US" sz="2200" kern="1200" dirty="0"/>
        </a:p>
      </dsp:txBody>
      <dsp:txXfrm>
        <a:off x="0" y="3288708"/>
        <a:ext cx="10058399" cy="548118"/>
      </dsp:txXfrm>
    </dsp:sp>
    <dsp:sp modelId="{7D0305C0-484B-46CF-A5BC-CB6520400CF0}">
      <dsp:nvSpPr>
        <dsp:cNvPr id="0" name=""/>
        <dsp:cNvSpPr/>
      </dsp:nvSpPr>
      <dsp:spPr>
        <a:xfrm>
          <a:off x="0" y="3836826"/>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E9FDF0-2620-40C9-A6E5-F553CBC26A44}">
      <dsp:nvSpPr>
        <dsp:cNvPr id="0" name=""/>
        <dsp:cNvSpPr/>
      </dsp:nvSpPr>
      <dsp:spPr>
        <a:xfrm>
          <a:off x="0" y="3836826"/>
          <a:ext cx="10058399" cy="54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Inconsistency in thresholds across agencies and teams</a:t>
          </a:r>
          <a:endParaRPr lang="en-US" sz="2200" kern="1200" dirty="0"/>
        </a:p>
      </dsp:txBody>
      <dsp:txXfrm>
        <a:off x="0" y="3836826"/>
        <a:ext cx="10058399" cy="5481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90EAF-695A-4545-A574-182A855330C2}">
      <dsp:nvSpPr>
        <dsp:cNvPr id="0" name=""/>
        <dsp:cNvSpPr/>
      </dsp:nvSpPr>
      <dsp:spPr>
        <a:xfrm>
          <a:off x="0" y="219"/>
          <a:ext cx="10515600" cy="860543"/>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A safeguarding concern needs to be raised where an adult is living in a way that is putting their health/safety or wellbeing at risk of harm. </a:t>
          </a:r>
          <a:endParaRPr lang="en-US" sz="1800" kern="1200" dirty="0">
            <a:solidFill>
              <a:schemeClr val="tx1"/>
            </a:solidFill>
          </a:endParaRPr>
        </a:p>
      </dsp:txBody>
      <dsp:txXfrm>
        <a:off x="42008" y="42227"/>
        <a:ext cx="10431584" cy="776527"/>
      </dsp:txXfrm>
    </dsp:sp>
    <dsp:sp modelId="{665621F9-8A01-4954-A6DD-A7A6CE9F061C}">
      <dsp:nvSpPr>
        <dsp:cNvPr id="0" name=""/>
        <dsp:cNvSpPr/>
      </dsp:nvSpPr>
      <dsp:spPr>
        <a:xfrm>
          <a:off x="0" y="873109"/>
          <a:ext cx="10515600" cy="860543"/>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When self neglect concerns are reported to the LA, a s42.1 (information gathering) is started to establish the person’s safety and decide whether a statutory safeguarding response is needed</a:t>
          </a:r>
        </a:p>
      </dsp:txBody>
      <dsp:txXfrm>
        <a:off x="42008" y="915117"/>
        <a:ext cx="10431584" cy="776527"/>
      </dsp:txXfrm>
    </dsp:sp>
    <dsp:sp modelId="{9DEB4CC1-7D9C-4E75-BE94-BEAB9886FC65}">
      <dsp:nvSpPr>
        <dsp:cNvPr id="0" name=""/>
        <dsp:cNvSpPr/>
      </dsp:nvSpPr>
      <dsp:spPr>
        <a:xfrm>
          <a:off x="0" y="1746000"/>
          <a:ext cx="10515600" cy="860543"/>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If the adult at risk has declined support services and the are high risk of serious harm, a s42.2 Enquiry is undertaken to decide what action should be taken</a:t>
          </a:r>
        </a:p>
      </dsp:txBody>
      <dsp:txXfrm>
        <a:off x="42008" y="1788008"/>
        <a:ext cx="10431584" cy="776527"/>
      </dsp:txXfrm>
    </dsp:sp>
    <dsp:sp modelId="{E55DC186-AB7E-4D39-95EC-225DBD024240}">
      <dsp:nvSpPr>
        <dsp:cNvPr id="0" name=""/>
        <dsp:cNvSpPr/>
      </dsp:nvSpPr>
      <dsp:spPr>
        <a:xfrm>
          <a:off x="0" y="2618890"/>
          <a:ext cx="10515600" cy="860543"/>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When considering whether to progress to s42.2 Enquiry; the LA explores the adult at risk’s mental state, cognition, ability to respond to an emergency, medical needs, condition of the home, how long the issue has been going on and whether there have been previous concerns raised with Adult Social Care.</a:t>
          </a:r>
        </a:p>
      </dsp:txBody>
      <dsp:txXfrm>
        <a:off x="42008" y="2660898"/>
        <a:ext cx="10431584" cy="776527"/>
      </dsp:txXfrm>
    </dsp:sp>
    <dsp:sp modelId="{00C96715-E662-4DE0-BF3C-7819ED6E343D}">
      <dsp:nvSpPr>
        <dsp:cNvPr id="0" name=""/>
        <dsp:cNvSpPr/>
      </dsp:nvSpPr>
      <dsp:spPr>
        <a:xfrm>
          <a:off x="0" y="3491780"/>
          <a:ext cx="10515600" cy="860543"/>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Timely information sharing leads to more effective risk management and allows management plans to be developed.</a:t>
          </a:r>
        </a:p>
      </dsp:txBody>
      <dsp:txXfrm>
        <a:off x="42008" y="3533788"/>
        <a:ext cx="10431584" cy="7765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0FAFA-6B4A-4E4C-B1E4-8FCA95D10B86}">
      <dsp:nvSpPr>
        <dsp:cNvPr id="0" name=""/>
        <dsp:cNvSpPr/>
      </dsp:nvSpPr>
      <dsp:spPr>
        <a:xfrm>
          <a:off x="0" y="88478"/>
          <a:ext cx="6245265" cy="7262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altLang="en-US" sz="1900" kern="1200" dirty="0">
              <a:latin typeface="Arial" panose="020B0604020202020204" pitchFamily="34" charset="0"/>
              <a:cs typeface="Arial" panose="020B0604020202020204" pitchFamily="34" charset="0"/>
            </a:rPr>
            <a:t>What you know of the person’s care and support needs</a:t>
          </a:r>
          <a:endParaRPr lang="en-US" sz="1900" kern="1200" dirty="0"/>
        </a:p>
      </dsp:txBody>
      <dsp:txXfrm>
        <a:off x="35455" y="123933"/>
        <a:ext cx="6174355" cy="655385"/>
      </dsp:txXfrm>
    </dsp:sp>
    <dsp:sp modelId="{4DE47600-61B0-4BD1-9E79-6E80F1338EE7}">
      <dsp:nvSpPr>
        <dsp:cNvPr id="0" name=""/>
        <dsp:cNvSpPr/>
      </dsp:nvSpPr>
      <dsp:spPr>
        <a:xfrm>
          <a:off x="0" y="869494"/>
          <a:ext cx="6245265" cy="726295"/>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altLang="en-US" sz="1900" kern="1200" dirty="0">
              <a:latin typeface="Arial" panose="020B0604020202020204" pitchFamily="34" charset="0"/>
              <a:cs typeface="Arial" panose="020B0604020202020204" pitchFamily="34" charset="0"/>
            </a:rPr>
            <a:t>Details of the suspected abuse or neglect – what you saw, key risks</a:t>
          </a:r>
        </a:p>
      </dsp:txBody>
      <dsp:txXfrm>
        <a:off x="35455" y="904949"/>
        <a:ext cx="6174355" cy="655385"/>
      </dsp:txXfrm>
    </dsp:sp>
    <dsp:sp modelId="{57EF52C5-7FA4-4AEE-A09C-1DB058A88D55}">
      <dsp:nvSpPr>
        <dsp:cNvPr id="0" name=""/>
        <dsp:cNvSpPr/>
      </dsp:nvSpPr>
      <dsp:spPr>
        <a:xfrm>
          <a:off x="0" y="1650509"/>
          <a:ext cx="6245265" cy="72629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altLang="en-US" sz="1900" kern="1200" dirty="0">
              <a:latin typeface="Arial" panose="020B0604020202020204" pitchFamily="34" charset="0"/>
              <a:cs typeface="Arial" panose="020B0604020202020204" pitchFamily="34" charset="0"/>
            </a:rPr>
            <a:t>Any immediate actions taken or required, also any other options you have explored already </a:t>
          </a:r>
        </a:p>
      </dsp:txBody>
      <dsp:txXfrm>
        <a:off x="35455" y="1685964"/>
        <a:ext cx="6174355" cy="655385"/>
      </dsp:txXfrm>
    </dsp:sp>
    <dsp:sp modelId="{445EF7EB-1A84-448C-A57C-BC465B7BC647}">
      <dsp:nvSpPr>
        <dsp:cNvPr id="0" name=""/>
        <dsp:cNvSpPr/>
      </dsp:nvSpPr>
      <dsp:spPr>
        <a:xfrm>
          <a:off x="0" y="2431525"/>
          <a:ext cx="6245265" cy="72629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altLang="en-US" sz="1900" kern="1200" dirty="0">
              <a:latin typeface="Arial" panose="020B0604020202020204" pitchFamily="34" charset="0"/>
              <a:cs typeface="Arial" panose="020B0604020202020204" pitchFamily="34" charset="0"/>
            </a:rPr>
            <a:t>Is there anyone else at risk</a:t>
          </a:r>
        </a:p>
      </dsp:txBody>
      <dsp:txXfrm>
        <a:off x="35455" y="2466980"/>
        <a:ext cx="6174355" cy="655385"/>
      </dsp:txXfrm>
    </dsp:sp>
    <dsp:sp modelId="{F5D5E123-0FA4-4E08-842D-ACD2FDB0D0D0}">
      <dsp:nvSpPr>
        <dsp:cNvPr id="0" name=""/>
        <dsp:cNvSpPr/>
      </dsp:nvSpPr>
      <dsp:spPr>
        <a:xfrm>
          <a:off x="0" y="3212541"/>
          <a:ext cx="6245265" cy="72629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altLang="en-US" sz="1900" kern="1200" dirty="0">
              <a:latin typeface="Arial" panose="020B0604020202020204" pitchFamily="34" charset="0"/>
              <a:cs typeface="Arial" panose="020B0604020202020204" pitchFamily="34" charset="0"/>
            </a:rPr>
            <a:t>Whether the adult is aware of the concern being raised, and what outcomes they want</a:t>
          </a:r>
        </a:p>
      </dsp:txBody>
      <dsp:txXfrm>
        <a:off x="35455" y="3247996"/>
        <a:ext cx="6174355" cy="655385"/>
      </dsp:txXfrm>
    </dsp:sp>
    <dsp:sp modelId="{F9C8F46C-DB74-4355-88C1-7F24CF2055D4}">
      <dsp:nvSpPr>
        <dsp:cNvPr id="0" name=""/>
        <dsp:cNvSpPr/>
      </dsp:nvSpPr>
      <dsp:spPr>
        <a:xfrm>
          <a:off x="0" y="3993557"/>
          <a:ext cx="6245265" cy="726295"/>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altLang="en-US" sz="1900" kern="1200" dirty="0">
              <a:latin typeface="Arial" panose="020B0604020202020204" pitchFamily="34" charset="0"/>
              <a:cs typeface="Arial" panose="020B0604020202020204" pitchFamily="34" charset="0"/>
            </a:rPr>
            <a:t>Any information on mental capacity, communication needs</a:t>
          </a:r>
        </a:p>
      </dsp:txBody>
      <dsp:txXfrm>
        <a:off x="35455" y="4029012"/>
        <a:ext cx="6174355" cy="655385"/>
      </dsp:txXfrm>
    </dsp:sp>
    <dsp:sp modelId="{6F8CB27E-FAFC-4E47-A046-D53002040718}">
      <dsp:nvSpPr>
        <dsp:cNvPr id="0" name=""/>
        <dsp:cNvSpPr/>
      </dsp:nvSpPr>
      <dsp:spPr>
        <a:xfrm>
          <a:off x="0" y="4774572"/>
          <a:ext cx="6245265" cy="7262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altLang="en-US" sz="1900" kern="1200" dirty="0">
              <a:latin typeface="Arial" panose="020B0604020202020204" pitchFamily="34" charset="0"/>
              <a:cs typeface="Arial" panose="020B0604020202020204" pitchFamily="34" charset="0"/>
            </a:rPr>
            <a:t>Information on how best to make contact or how this can be facilitated</a:t>
          </a:r>
        </a:p>
      </dsp:txBody>
      <dsp:txXfrm>
        <a:off x="35455" y="4810027"/>
        <a:ext cx="6174355" cy="6553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0FAFA-6B4A-4E4C-B1E4-8FCA95D10B86}">
      <dsp:nvSpPr>
        <dsp:cNvPr id="0" name=""/>
        <dsp:cNvSpPr/>
      </dsp:nvSpPr>
      <dsp:spPr>
        <a:xfrm>
          <a:off x="0" y="73253"/>
          <a:ext cx="6245265" cy="1764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altLang="en-US" sz="2600" kern="1200" dirty="0">
              <a:latin typeface="Arial" panose="020B0604020202020204" pitchFamily="34" charset="0"/>
              <a:cs typeface="Arial" panose="020B0604020202020204" pitchFamily="34" charset="0"/>
            </a:rPr>
            <a:t>Risks to other people, physical health, fire safety, threat to their tenancy, environmental (description), structural integrity, vermin </a:t>
          </a:r>
        </a:p>
      </dsp:txBody>
      <dsp:txXfrm>
        <a:off x="86129" y="159382"/>
        <a:ext cx="6073007" cy="1592102"/>
      </dsp:txXfrm>
    </dsp:sp>
    <dsp:sp modelId="{4DE47600-61B0-4BD1-9E79-6E80F1338EE7}">
      <dsp:nvSpPr>
        <dsp:cNvPr id="0" name=""/>
        <dsp:cNvSpPr/>
      </dsp:nvSpPr>
      <dsp:spPr>
        <a:xfrm>
          <a:off x="0" y="1912493"/>
          <a:ext cx="6245265" cy="17643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altLang="en-US" sz="2600" kern="1200">
              <a:latin typeface="Arial" panose="020B0604020202020204" pitchFamily="34" charset="0"/>
              <a:cs typeface="Arial" panose="020B0604020202020204" pitchFamily="34" charset="0"/>
            </a:rPr>
            <a:t>Consider using the Clutter Image Rating (see the multi-agency self-neglect tool-kit)</a:t>
          </a:r>
          <a:endParaRPr lang="en-GB" altLang="en-US" sz="2600" kern="1200" dirty="0">
            <a:latin typeface="Arial" panose="020B0604020202020204" pitchFamily="34" charset="0"/>
            <a:cs typeface="Arial" panose="020B0604020202020204" pitchFamily="34" charset="0"/>
          </a:endParaRPr>
        </a:p>
      </dsp:txBody>
      <dsp:txXfrm>
        <a:off x="86129" y="1998622"/>
        <a:ext cx="6073007" cy="1592102"/>
      </dsp:txXfrm>
    </dsp:sp>
    <dsp:sp modelId="{812DA7F9-BD6B-421F-9AD3-1D493FE1BA64}">
      <dsp:nvSpPr>
        <dsp:cNvPr id="0" name=""/>
        <dsp:cNvSpPr/>
      </dsp:nvSpPr>
      <dsp:spPr>
        <a:xfrm>
          <a:off x="0" y="3751733"/>
          <a:ext cx="6245265" cy="1764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altLang="en-US" sz="2600" kern="1200" dirty="0">
              <a:latin typeface="Arial" panose="020B0604020202020204" pitchFamily="34" charset="0"/>
              <a:cs typeface="Arial" panose="020B0604020202020204" pitchFamily="34" charset="0"/>
            </a:rPr>
            <a:t>Describe what kinds of items are being hoarded</a:t>
          </a:r>
        </a:p>
      </dsp:txBody>
      <dsp:txXfrm>
        <a:off x="86129" y="3837862"/>
        <a:ext cx="6073007" cy="15921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1668C-2512-464D-A4A6-4C15B9CF34A2}">
      <dsp:nvSpPr>
        <dsp:cNvPr id="0" name=""/>
        <dsp:cNvSpPr/>
      </dsp:nvSpPr>
      <dsp:spPr>
        <a:xfrm>
          <a:off x="9671" y="2740"/>
          <a:ext cx="11189145" cy="56422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689" tIns="575946" rIns="548689" bIns="575946" numCol="1" spcCol="1270" anchor="t" anchorCtr="0">
          <a:noAutofit/>
        </a:bodyPr>
        <a:lstStyle/>
        <a:p>
          <a:pPr marL="0" lvl="0" indent="0" algn="l" defTabSz="977900">
            <a:lnSpc>
              <a:spcPct val="90000"/>
            </a:lnSpc>
            <a:spcBef>
              <a:spcPct val="0"/>
            </a:spcBef>
            <a:spcAft>
              <a:spcPct val="35000"/>
            </a:spcAft>
            <a:buNone/>
          </a:pPr>
          <a:r>
            <a:rPr lang="en-GB" sz="2200" b="1" kern="1200" dirty="0"/>
            <a:t>Examples of action</a:t>
          </a:r>
          <a:endParaRPr lang="en-US" sz="2200" kern="1200" dirty="0"/>
        </a:p>
        <a:p>
          <a:pPr marL="171450" lvl="1" indent="-171450" algn="l" defTabSz="800100">
            <a:lnSpc>
              <a:spcPct val="90000"/>
            </a:lnSpc>
            <a:spcBef>
              <a:spcPct val="0"/>
            </a:spcBef>
            <a:spcAft>
              <a:spcPts val="600"/>
            </a:spcAft>
            <a:buChar char="•"/>
          </a:pPr>
          <a:r>
            <a:rPr lang="en-GB" sz="1800" kern="1200" dirty="0"/>
            <a:t>Visits or checks of physical health concerns by GPs, District nurses, other primary care staff</a:t>
          </a:r>
          <a:endParaRPr lang="en-US" sz="1800" kern="1200" dirty="0"/>
        </a:p>
        <a:p>
          <a:pPr marL="171450" lvl="1" indent="-171450" algn="l" defTabSz="800100">
            <a:lnSpc>
              <a:spcPct val="90000"/>
            </a:lnSpc>
            <a:spcBef>
              <a:spcPct val="0"/>
            </a:spcBef>
            <a:spcAft>
              <a:spcPts val="600"/>
            </a:spcAft>
            <a:buChar char="•"/>
          </a:pPr>
          <a:r>
            <a:rPr lang="en-GB" sz="1800" kern="1200" dirty="0"/>
            <a:t>Referrals to mental health services or substance misuse services</a:t>
          </a:r>
          <a:endParaRPr lang="en-US" sz="1800" kern="1200" dirty="0"/>
        </a:p>
        <a:p>
          <a:pPr marL="171450" lvl="1" indent="-171450" algn="l" defTabSz="800100">
            <a:lnSpc>
              <a:spcPct val="90000"/>
            </a:lnSpc>
            <a:spcBef>
              <a:spcPct val="0"/>
            </a:spcBef>
            <a:spcAft>
              <a:spcPts val="600"/>
            </a:spcAft>
            <a:buChar char="•"/>
          </a:pPr>
          <a:r>
            <a:rPr lang="en-GB" sz="1800" kern="1200" dirty="0"/>
            <a:t>Visits and assessments by Environmental Health and London Fire Brigade</a:t>
          </a:r>
          <a:endParaRPr lang="en-US" sz="1800" kern="1200" dirty="0"/>
        </a:p>
        <a:p>
          <a:pPr marL="171450" lvl="1" indent="-171450" algn="l" defTabSz="800100">
            <a:lnSpc>
              <a:spcPct val="90000"/>
            </a:lnSpc>
            <a:spcBef>
              <a:spcPct val="0"/>
            </a:spcBef>
            <a:spcAft>
              <a:spcPts val="600"/>
            </a:spcAft>
            <a:buChar char="•"/>
          </a:pPr>
          <a:r>
            <a:rPr lang="en-GB" sz="1800" kern="1200" dirty="0"/>
            <a:t>Input and involvement from Housing Providers </a:t>
          </a:r>
          <a:endParaRPr lang="en-US" sz="1800" kern="1200" dirty="0"/>
        </a:p>
        <a:p>
          <a:pPr marL="171450" lvl="1" indent="-171450" algn="l" defTabSz="800100">
            <a:lnSpc>
              <a:spcPct val="90000"/>
            </a:lnSpc>
            <a:spcBef>
              <a:spcPct val="0"/>
            </a:spcBef>
            <a:spcAft>
              <a:spcPts val="600"/>
            </a:spcAft>
            <a:buChar char="•"/>
          </a:pPr>
          <a:r>
            <a:rPr lang="en-GB" sz="1800" kern="1200" dirty="0"/>
            <a:t>Input from Housing Repairs to restore essential safety and hygiene to unsafe or unhygienic properties </a:t>
          </a:r>
          <a:endParaRPr lang="en-US" sz="1800" kern="1200" dirty="0"/>
        </a:p>
        <a:p>
          <a:pPr marL="171450" lvl="1" indent="-171450" algn="l" defTabSz="800100">
            <a:lnSpc>
              <a:spcPct val="90000"/>
            </a:lnSpc>
            <a:spcBef>
              <a:spcPct val="0"/>
            </a:spcBef>
            <a:spcAft>
              <a:spcPts val="600"/>
            </a:spcAft>
            <a:buChar char="•"/>
          </a:pPr>
          <a:r>
            <a:rPr lang="en-US" sz="1800" kern="1200" dirty="0"/>
            <a:t>Support from Environmental Health around enforcement options (as a last resort)</a:t>
          </a:r>
        </a:p>
        <a:p>
          <a:pPr marL="171450" lvl="1" indent="-171450" algn="l" defTabSz="800100">
            <a:lnSpc>
              <a:spcPct val="90000"/>
            </a:lnSpc>
            <a:spcBef>
              <a:spcPct val="0"/>
            </a:spcBef>
            <a:spcAft>
              <a:spcPts val="600"/>
            </a:spcAft>
            <a:buChar char="•"/>
          </a:pPr>
          <a:r>
            <a:rPr lang="en-GB" sz="1800" kern="1200" dirty="0"/>
            <a:t>Assessment of care and support needs and establishing the person’s views and wishes</a:t>
          </a:r>
          <a:endParaRPr lang="en-US" sz="1800" kern="1200" dirty="0"/>
        </a:p>
        <a:p>
          <a:pPr marL="171450" lvl="1" indent="-171450" algn="l" defTabSz="800100">
            <a:lnSpc>
              <a:spcPct val="90000"/>
            </a:lnSpc>
            <a:spcBef>
              <a:spcPct val="0"/>
            </a:spcBef>
            <a:spcAft>
              <a:spcPts val="600"/>
            </a:spcAft>
            <a:buChar char="•"/>
          </a:pPr>
          <a:r>
            <a:rPr lang="en-GB" sz="1800" kern="1200" dirty="0"/>
            <a:t>Undertaking mental capacity assessments if needed – who depends on what</a:t>
          </a:r>
          <a:endParaRPr lang="en-US" sz="1800" kern="1200" dirty="0"/>
        </a:p>
        <a:p>
          <a:pPr marL="171450" lvl="1" indent="-171450" algn="l" defTabSz="800100">
            <a:lnSpc>
              <a:spcPct val="90000"/>
            </a:lnSpc>
            <a:spcBef>
              <a:spcPct val="0"/>
            </a:spcBef>
            <a:spcAft>
              <a:spcPts val="600"/>
            </a:spcAft>
            <a:buChar char="•"/>
          </a:pPr>
          <a:r>
            <a:rPr lang="en-GB" sz="1800" kern="1200" dirty="0"/>
            <a:t>Speaking to anyone providing care and support, speaking to the adult’s family and informal network e.g. friends</a:t>
          </a:r>
          <a:endParaRPr lang="en-US" sz="1800" kern="1200" dirty="0"/>
        </a:p>
        <a:p>
          <a:pPr marL="171450" lvl="1" indent="-171450" algn="l" defTabSz="800100">
            <a:lnSpc>
              <a:spcPct val="90000"/>
            </a:lnSpc>
            <a:spcBef>
              <a:spcPct val="0"/>
            </a:spcBef>
            <a:spcAft>
              <a:spcPts val="600"/>
            </a:spcAft>
            <a:buChar char="•"/>
          </a:pPr>
          <a:r>
            <a:rPr lang="en-GB" sz="1800" kern="1200" dirty="0"/>
            <a:t>Gathering information from anyone providing care and support, the adult’s family and social networks, the person's professional support network e.g. GP, District Nurse etc </a:t>
          </a:r>
          <a:endParaRPr lang="en-US" sz="1800" kern="1200" dirty="0"/>
        </a:p>
        <a:p>
          <a:pPr marL="171450" lvl="1" indent="-171450" algn="l" defTabSz="800100">
            <a:lnSpc>
              <a:spcPct val="90000"/>
            </a:lnSpc>
            <a:spcBef>
              <a:spcPct val="0"/>
            </a:spcBef>
            <a:spcAft>
              <a:spcPts val="600"/>
            </a:spcAft>
            <a:buChar char="•"/>
          </a:pPr>
          <a:r>
            <a:rPr lang="en-GB" sz="1800" kern="1200" dirty="0"/>
            <a:t>Decide if a multi-agency planning meeting is required to share information and formulating a plan</a:t>
          </a:r>
          <a:endParaRPr lang="en-US" sz="1800" kern="1200" dirty="0"/>
        </a:p>
        <a:p>
          <a:pPr marL="171450" lvl="1" indent="-171450" algn="l" defTabSz="800100">
            <a:lnSpc>
              <a:spcPct val="90000"/>
            </a:lnSpc>
            <a:spcBef>
              <a:spcPct val="0"/>
            </a:spcBef>
            <a:spcAft>
              <a:spcPts val="600"/>
            </a:spcAft>
            <a:buChar char="•"/>
          </a:pPr>
          <a:r>
            <a:rPr lang="en-GB" sz="1800" kern="1200" dirty="0"/>
            <a:t>Identify, evaluate and formulate a risk management plan</a:t>
          </a:r>
          <a:endParaRPr lang="en-US" sz="1800" kern="1200" dirty="0"/>
        </a:p>
      </dsp:txBody>
      <dsp:txXfrm>
        <a:off x="9671" y="2740"/>
        <a:ext cx="11189145" cy="56422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93B31-7BBB-4E16-9044-5833B959104C}" type="datetimeFigureOut">
              <a:rPr lang="en-GB" smtClean="0"/>
              <a:t>17/11/2023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5E02B-3F86-40CF-B675-C3BDEA4DD056}" type="slidenum">
              <a:rPr lang="en-GB" smtClean="0"/>
              <a:t>‹#›</a:t>
            </a:fld>
            <a:endParaRPr lang="en-GB"/>
          </a:p>
        </p:txBody>
      </p:sp>
    </p:spTree>
    <p:extLst>
      <p:ext uri="{BB962C8B-B14F-4D97-AF65-F5344CB8AC3E}">
        <p14:creationId xmlns:p14="http://schemas.microsoft.com/office/powerpoint/2010/main" val="350282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cie.org.uk/self-neglect/at-a-glanc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2</a:t>
            </a:fld>
            <a:endParaRPr lang="en-GB"/>
          </a:p>
        </p:txBody>
      </p:sp>
    </p:spTree>
    <p:extLst>
      <p:ext uri="{BB962C8B-B14F-4D97-AF65-F5344CB8AC3E}">
        <p14:creationId xmlns:p14="http://schemas.microsoft.com/office/powerpoint/2010/main" val="1038428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 and support needs – whether or not the local authority is meeting them</a:t>
            </a:r>
          </a:p>
        </p:txBody>
      </p:sp>
      <p:sp>
        <p:nvSpPr>
          <p:cNvPr id="4" name="Slide Number Placeholder 3"/>
          <p:cNvSpPr>
            <a:spLocks noGrp="1"/>
          </p:cNvSpPr>
          <p:nvPr>
            <p:ph type="sldNum" sz="quarter" idx="5"/>
          </p:nvPr>
        </p:nvSpPr>
        <p:spPr/>
        <p:txBody>
          <a:bodyPr/>
          <a:lstStyle/>
          <a:p>
            <a:fld id="{23A5E02B-3F86-40CF-B675-C3BDEA4DD056}" type="slidenum">
              <a:rPr lang="en-GB" smtClean="0"/>
              <a:t>13</a:t>
            </a:fld>
            <a:endParaRPr lang="en-GB"/>
          </a:p>
        </p:txBody>
      </p:sp>
    </p:spTree>
    <p:extLst>
      <p:ext uri="{BB962C8B-B14F-4D97-AF65-F5344CB8AC3E}">
        <p14:creationId xmlns:p14="http://schemas.microsoft.com/office/powerpoint/2010/main" val="374914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6A9FAD-60DC-4D78-AA24-98BCD886AC14}" type="slidenum">
              <a:rPr lang="en-GB" smtClean="0"/>
              <a:t>14</a:t>
            </a:fld>
            <a:endParaRPr lang="en-GB"/>
          </a:p>
        </p:txBody>
      </p:sp>
    </p:spTree>
    <p:extLst>
      <p:ext uri="{BB962C8B-B14F-4D97-AF65-F5344CB8AC3E}">
        <p14:creationId xmlns:p14="http://schemas.microsoft.com/office/powerpoint/2010/main" val="325129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6A9FAD-60DC-4D78-AA24-98BCD886AC14}" type="slidenum">
              <a:rPr lang="en-GB" smtClean="0"/>
              <a:t>15</a:t>
            </a:fld>
            <a:endParaRPr lang="en-GB"/>
          </a:p>
        </p:txBody>
      </p:sp>
    </p:spTree>
    <p:extLst>
      <p:ext uri="{BB962C8B-B14F-4D97-AF65-F5344CB8AC3E}">
        <p14:creationId xmlns:p14="http://schemas.microsoft.com/office/powerpoint/2010/main" val="3274463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16</a:t>
            </a:fld>
            <a:endParaRPr lang="en-GB"/>
          </a:p>
        </p:txBody>
      </p:sp>
    </p:spTree>
    <p:extLst>
      <p:ext uri="{BB962C8B-B14F-4D97-AF65-F5344CB8AC3E}">
        <p14:creationId xmlns:p14="http://schemas.microsoft.com/office/powerpoint/2010/main" val="288243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6A9FAD-60DC-4D78-AA24-98BCD886AC14}" type="slidenum">
              <a:rPr lang="en-GB" smtClean="0"/>
              <a:t>17</a:t>
            </a:fld>
            <a:endParaRPr lang="en-GB"/>
          </a:p>
        </p:txBody>
      </p:sp>
    </p:spTree>
    <p:extLst>
      <p:ext uri="{BB962C8B-B14F-4D97-AF65-F5344CB8AC3E}">
        <p14:creationId xmlns:p14="http://schemas.microsoft.com/office/powerpoint/2010/main" val="95672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6A9FAD-60DC-4D78-AA24-98BCD886AC14}" type="slidenum">
              <a:rPr lang="en-GB" smtClean="0"/>
              <a:t>18</a:t>
            </a:fld>
            <a:endParaRPr lang="en-GB"/>
          </a:p>
        </p:txBody>
      </p:sp>
    </p:spTree>
    <p:extLst>
      <p:ext uri="{BB962C8B-B14F-4D97-AF65-F5344CB8AC3E}">
        <p14:creationId xmlns:p14="http://schemas.microsoft.com/office/powerpoint/2010/main" val="950310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 would considers if there is an overriding public interest that would justify information sharing e.g. risks to others, fire risks, vermin, infestations etc </a:t>
            </a:r>
          </a:p>
          <a:p>
            <a:endParaRPr lang="en-GB" dirty="0"/>
          </a:p>
          <a:p>
            <a:r>
              <a:rPr lang="en-GB" dirty="0"/>
              <a:t>Defensible decision making:</a:t>
            </a:r>
          </a:p>
          <a:p>
            <a:r>
              <a:rPr lang="en-GB" dirty="0"/>
              <a:t>I did this because…….. </a:t>
            </a:r>
          </a:p>
          <a:p>
            <a:r>
              <a:rPr lang="en-GB" dirty="0"/>
              <a:t>I ruled this out because……. </a:t>
            </a:r>
          </a:p>
          <a:p>
            <a:r>
              <a:rPr lang="en-GB" dirty="0"/>
              <a:t>I chose this course of action because………</a:t>
            </a:r>
          </a:p>
          <a:p>
            <a:r>
              <a:rPr lang="en-GB" dirty="0"/>
              <a:t>Any observations or factors that lead to this decision, any guidance or advice from other professionals </a:t>
            </a:r>
          </a:p>
          <a:p>
            <a:endParaRPr lang="en-GB" dirty="0"/>
          </a:p>
        </p:txBody>
      </p:sp>
      <p:sp>
        <p:nvSpPr>
          <p:cNvPr id="4" name="Slide Number Placeholder 3"/>
          <p:cNvSpPr>
            <a:spLocks noGrp="1"/>
          </p:cNvSpPr>
          <p:nvPr>
            <p:ph type="sldNum" sz="quarter" idx="5"/>
          </p:nvPr>
        </p:nvSpPr>
        <p:spPr/>
        <p:txBody>
          <a:bodyPr/>
          <a:lstStyle/>
          <a:p>
            <a:fld id="{B16A9FAD-60DC-4D78-AA24-98BCD886AC14}" type="slidenum">
              <a:rPr lang="en-GB" smtClean="0"/>
              <a:t>19</a:t>
            </a:fld>
            <a:endParaRPr lang="en-GB"/>
          </a:p>
        </p:txBody>
      </p:sp>
    </p:spTree>
    <p:extLst>
      <p:ext uri="{BB962C8B-B14F-4D97-AF65-F5344CB8AC3E}">
        <p14:creationId xmlns:p14="http://schemas.microsoft.com/office/powerpoint/2010/main" val="3520951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information is from the Department of Health and Social Care - In January 2022 it published the briefing for social workers and other safeguarding practitioners working in adult social care who are involved in safeguarding. It sets out the roles and responsibilities in relation to adult safeguarding in local authorities, including the statutory duties social workers and others with delegated responsibilities are expected to fulfil.</a:t>
            </a:r>
          </a:p>
        </p:txBody>
      </p:sp>
      <p:sp>
        <p:nvSpPr>
          <p:cNvPr id="4" name="Slide Number Placeholder 3"/>
          <p:cNvSpPr>
            <a:spLocks noGrp="1"/>
          </p:cNvSpPr>
          <p:nvPr>
            <p:ph type="sldNum" sz="quarter" idx="5"/>
          </p:nvPr>
        </p:nvSpPr>
        <p:spPr/>
        <p:txBody>
          <a:bodyPr/>
          <a:lstStyle/>
          <a:p>
            <a:fld id="{23A5E02B-3F86-40CF-B675-C3BDEA4DD056}" type="slidenum">
              <a:rPr lang="en-GB" smtClean="0"/>
              <a:t>20</a:t>
            </a:fld>
            <a:endParaRPr lang="en-GB"/>
          </a:p>
        </p:txBody>
      </p:sp>
    </p:spTree>
    <p:extLst>
      <p:ext uri="{BB962C8B-B14F-4D97-AF65-F5344CB8AC3E}">
        <p14:creationId xmlns:p14="http://schemas.microsoft.com/office/powerpoint/2010/main" val="2750841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21</a:t>
            </a:fld>
            <a:endParaRPr lang="en-GB"/>
          </a:p>
        </p:txBody>
      </p:sp>
    </p:spTree>
    <p:extLst>
      <p:ext uri="{BB962C8B-B14F-4D97-AF65-F5344CB8AC3E}">
        <p14:creationId xmlns:p14="http://schemas.microsoft.com/office/powerpoint/2010/main" val="950126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23</a:t>
            </a:fld>
            <a:endParaRPr lang="en-GB"/>
          </a:p>
        </p:txBody>
      </p:sp>
    </p:spTree>
    <p:extLst>
      <p:ext uri="{BB962C8B-B14F-4D97-AF65-F5344CB8AC3E}">
        <p14:creationId xmlns:p14="http://schemas.microsoft.com/office/powerpoint/2010/main" val="108867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Gibbons (2006) defined it as “the inability (intentionally or non-intentionally) to maintain a socially and culturally acceptable standard of self-care with the potential for serious consequences to the health and well-being of those who self-neglect and perhaps too to their community”. </a:t>
            </a:r>
          </a:p>
        </p:txBody>
      </p:sp>
      <p:sp>
        <p:nvSpPr>
          <p:cNvPr id="4" name="Slide Number Placeholder 3"/>
          <p:cNvSpPr>
            <a:spLocks noGrp="1"/>
          </p:cNvSpPr>
          <p:nvPr>
            <p:ph type="sldNum" sz="quarter" idx="5"/>
          </p:nvPr>
        </p:nvSpPr>
        <p:spPr/>
        <p:txBody>
          <a:bodyPr/>
          <a:lstStyle/>
          <a:p>
            <a:fld id="{B16A9FAD-60DC-4D78-AA24-98BCD886AC14}" type="slidenum">
              <a:rPr lang="en-GB" smtClean="0"/>
              <a:t>3</a:t>
            </a:fld>
            <a:endParaRPr lang="en-GB"/>
          </a:p>
        </p:txBody>
      </p:sp>
    </p:spTree>
    <p:extLst>
      <p:ext uri="{BB962C8B-B14F-4D97-AF65-F5344CB8AC3E}">
        <p14:creationId xmlns:p14="http://schemas.microsoft.com/office/powerpoint/2010/main" val="4174211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Advocacy - This could be a formal advocate where, for example, mental capacity is lacking, or it could be a family/friend who the individual appoints to support them. Where an agency has the individual’s wishes clearly recorded, they must ensure these are shared when relevant decisions are being made.</a:t>
            </a:r>
          </a:p>
        </p:txBody>
      </p:sp>
      <p:sp>
        <p:nvSpPr>
          <p:cNvPr id="4" name="Slide Number Placeholder 3"/>
          <p:cNvSpPr>
            <a:spLocks noGrp="1"/>
          </p:cNvSpPr>
          <p:nvPr>
            <p:ph type="sldNum" sz="quarter" idx="5"/>
          </p:nvPr>
        </p:nvSpPr>
        <p:spPr/>
        <p:txBody>
          <a:bodyPr/>
          <a:lstStyle/>
          <a:p>
            <a:fld id="{23A5E02B-3F86-40CF-B675-C3BDEA4DD056}" type="slidenum">
              <a:rPr lang="en-GB" smtClean="0"/>
              <a:t>25</a:t>
            </a:fld>
            <a:endParaRPr lang="en-GB"/>
          </a:p>
        </p:txBody>
      </p:sp>
    </p:spTree>
    <p:extLst>
      <p:ext uri="{BB962C8B-B14F-4D97-AF65-F5344CB8AC3E}">
        <p14:creationId xmlns:p14="http://schemas.microsoft.com/office/powerpoint/2010/main" val="1086962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26</a:t>
            </a:fld>
            <a:endParaRPr lang="en-GB"/>
          </a:p>
        </p:txBody>
      </p:sp>
    </p:spTree>
    <p:extLst>
      <p:ext uri="{BB962C8B-B14F-4D97-AF65-F5344CB8AC3E}">
        <p14:creationId xmlns:p14="http://schemas.microsoft.com/office/powerpoint/2010/main" val="1791609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611B22-AB03-49EE-A2F6-65C1F938A068}" type="slidenum">
              <a:rPr lang="en-GB" smtClean="0"/>
              <a:t>27</a:t>
            </a:fld>
            <a:endParaRPr lang="en-GB"/>
          </a:p>
        </p:txBody>
      </p:sp>
    </p:spTree>
    <p:extLst>
      <p:ext uri="{BB962C8B-B14F-4D97-AF65-F5344CB8AC3E}">
        <p14:creationId xmlns:p14="http://schemas.microsoft.com/office/powerpoint/2010/main" val="518404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611B22-AB03-49EE-A2F6-65C1F938A068}" type="slidenum">
              <a:rPr lang="en-GB" smtClean="0"/>
              <a:t>28</a:t>
            </a:fld>
            <a:endParaRPr lang="en-GB"/>
          </a:p>
        </p:txBody>
      </p:sp>
    </p:spTree>
    <p:extLst>
      <p:ext uri="{BB962C8B-B14F-4D97-AF65-F5344CB8AC3E}">
        <p14:creationId xmlns:p14="http://schemas.microsoft.com/office/powerpoint/2010/main" val="2832337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30</a:t>
            </a:fld>
            <a:endParaRPr lang="en-GB"/>
          </a:p>
        </p:txBody>
      </p:sp>
    </p:spTree>
    <p:extLst>
      <p:ext uri="{BB962C8B-B14F-4D97-AF65-F5344CB8AC3E}">
        <p14:creationId xmlns:p14="http://schemas.microsoft.com/office/powerpoint/2010/main" val="1192553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31</a:t>
            </a:fld>
            <a:endParaRPr lang="en-GB"/>
          </a:p>
        </p:txBody>
      </p:sp>
    </p:spTree>
    <p:extLst>
      <p:ext uri="{BB962C8B-B14F-4D97-AF65-F5344CB8AC3E}">
        <p14:creationId xmlns:p14="http://schemas.microsoft.com/office/powerpoint/2010/main" val="2442437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Appendix 1 – case studies. Also see the case study on page 32 of the Camden SAPB Multi-agency self-neglect tool-kit</a:t>
            </a:r>
          </a:p>
        </p:txBody>
      </p:sp>
      <p:sp>
        <p:nvSpPr>
          <p:cNvPr id="4" name="Slide Number Placeholder 3"/>
          <p:cNvSpPr>
            <a:spLocks noGrp="1"/>
          </p:cNvSpPr>
          <p:nvPr>
            <p:ph type="sldNum" sz="quarter" idx="5"/>
          </p:nvPr>
        </p:nvSpPr>
        <p:spPr/>
        <p:txBody>
          <a:bodyPr/>
          <a:lstStyle/>
          <a:p>
            <a:fld id="{23A5E02B-3F86-40CF-B675-C3BDEA4DD056}" type="slidenum">
              <a:rPr lang="en-GB" smtClean="0"/>
              <a:t>33</a:t>
            </a:fld>
            <a:endParaRPr lang="en-GB"/>
          </a:p>
        </p:txBody>
      </p:sp>
    </p:spTree>
    <p:extLst>
      <p:ext uri="{BB962C8B-B14F-4D97-AF65-F5344CB8AC3E}">
        <p14:creationId xmlns:p14="http://schemas.microsoft.com/office/powerpoint/2010/main" val="547555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SCIE - </a:t>
            </a:r>
            <a:r>
              <a:rPr lang="en-GB" dirty="0">
                <a:hlinkClick r:id="rId3"/>
              </a:rPr>
              <a:t>Self-neglect: At a glance | SCIE</a:t>
            </a:r>
            <a:endParaRPr lang="en-GB" dirty="0"/>
          </a:p>
          <a:p>
            <a:r>
              <a:rPr lang="en-GB" dirty="0"/>
              <a:t>https://www.scie.org.uk/self-neglect/at-a-glance</a:t>
            </a:r>
          </a:p>
        </p:txBody>
      </p:sp>
      <p:sp>
        <p:nvSpPr>
          <p:cNvPr id="4" name="Slide Number Placeholder 3"/>
          <p:cNvSpPr>
            <a:spLocks noGrp="1"/>
          </p:cNvSpPr>
          <p:nvPr>
            <p:ph type="sldNum" sz="quarter" idx="5"/>
          </p:nvPr>
        </p:nvSpPr>
        <p:spPr/>
        <p:txBody>
          <a:bodyPr/>
          <a:lstStyle/>
          <a:p>
            <a:fld id="{23A5E02B-3F86-40CF-B675-C3BDEA4DD056}" type="slidenum">
              <a:rPr lang="en-GB" smtClean="0"/>
              <a:t>36</a:t>
            </a:fld>
            <a:endParaRPr lang="en-GB"/>
          </a:p>
        </p:txBody>
      </p:sp>
    </p:spTree>
    <p:extLst>
      <p:ext uri="{BB962C8B-B14F-4D97-AF65-F5344CB8AC3E}">
        <p14:creationId xmlns:p14="http://schemas.microsoft.com/office/powerpoint/2010/main" val="51069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4</a:t>
            </a:fld>
            <a:endParaRPr lang="en-GB"/>
          </a:p>
        </p:txBody>
      </p:sp>
    </p:spTree>
    <p:extLst>
      <p:ext uri="{BB962C8B-B14F-4D97-AF65-F5344CB8AC3E}">
        <p14:creationId xmlns:p14="http://schemas.microsoft.com/office/powerpoint/2010/main" val="151765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difference between collecting and hoarding is:</a:t>
            </a:r>
          </a:p>
          <a:p>
            <a:r>
              <a:rPr lang="en-GB" dirty="0"/>
              <a:t>How you organise the items</a:t>
            </a:r>
          </a:p>
          <a:p>
            <a:r>
              <a:rPr lang="en-GB" dirty="0"/>
              <a:t>How much it affects your life</a:t>
            </a:r>
          </a:p>
        </p:txBody>
      </p:sp>
      <p:sp>
        <p:nvSpPr>
          <p:cNvPr id="4" name="Slide Number Placeholder 3"/>
          <p:cNvSpPr>
            <a:spLocks noGrp="1"/>
          </p:cNvSpPr>
          <p:nvPr>
            <p:ph type="sldNum" sz="quarter" idx="5"/>
          </p:nvPr>
        </p:nvSpPr>
        <p:spPr/>
        <p:txBody>
          <a:bodyPr/>
          <a:lstStyle/>
          <a:p>
            <a:fld id="{23A5E02B-3F86-40CF-B675-C3BDEA4DD056}" type="slidenum">
              <a:rPr lang="en-GB" smtClean="0"/>
              <a:t>5</a:t>
            </a:fld>
            <a:endParaRPr lang="en-GB"/>
          </a:p>
        </p:txBody>
      </p:sp>
    </p:spTree>
    <p:extLst>
      <p:ext uri="{BB962C8B-B14F-4D97-AF65-F5344CB8AC3E}">
        <p14:creationId xmlns:p14="http://schemas.microsoft.com/office/powerpoint/2010/main" val="219440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examples: - Evidence may be seen of extreme clutter at windows or outside the property</a:t>
            </a:r>
          </a:p>
          <a:p>
            <a:r>
              <a:rPr lang="en-GB" dirty="0"/>
              <a:t>- Pungent odour can be smelt inside the property and possibly from outside.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6</a:t>
            </a:fld>
            <a:endParaRPr lang="en-GB"/>
          </a:p>
        </p:txBody>
      </p:sp>
    </p:spTree>
    <p:extLst>
      <p:ext uri="{BB962C8B-B14F-4D97-AF65-F5344CB8AC3E}">
        <p14:creationId xmlns:p14="http://schemas.microsoft.com/office/powerpoint/2010/main" val="73469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7</a:t>
            </a:fld>
            <a:endParaRPr lang="en-GB"/>
          </a:p>
        </p:txBody>
      </p:sp>
    </p:spTree>
    <p:extLst>
      <p:ext uri="{BB962C8B-B14F-4D97-AF65-F5344CB8AC3E}">
        <p14:creationId xmlns:p14="http://schemas.microsoft.com/office/powerpoint/2010/main" val="248151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important in how referrers articulate their concerns to ASC to help us understand level of urgency and prioritise accordingly </a:t>
            </a:r>
          </a:p>
          <a:p>
            <a:endParaRPr lang="en-GB" dirty="0"/>
          </a:p>
        </p:txBody>
      </p:sp>
      <p:sp>
        <p:nvSpPr>
          <p:cNvPr id="4" name="Slide Number Placeholder 3"/>
          <p:cNvSpPr>
            <a:spLocks noGrp="1"/>
          </p:cNvSpPr>
          <p:nvPr>
            <p:ph type="sldNum" sz="quarter" idx="5"/>
          </p:nvPr>
        </p:nvSpPr>
        <p:spPr/>
        <p:txBody>
          <a:bodyPr/>
          <a:lstStyle/>
          <a:p>
            <a:fld id="{B16A9FAD-60DC-4D78-AA24-98BCD886AC14}" type="slidenum">
              <a:rPr lang="en-GB" smtClean="0"/>
              <a:t>8</a:t>
            </a:fld>
            <a:endParaRPr lang="en-GB"/>
          </a:p>
        </p:txBody>
      </p:sp>
    </p:spTree>
    <p:extLst>
      <p:ext uri="{BB962C8B-B14F-4D97-AF65-F5344CB8AC3E}">
        <p14:creationId xmlns:p14="http://schemas.microsoft.com/office/powerpoint/2010/main" val="325129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https://www.local.gov.uk/our-support/partners-care-and-health/care-and-health-improvement/safeguarding-resources/self-neglect-worbook#a-short-truefalse-quiz-on-msp-in-self-neglect-work  </a:t>
            </a:r>
          </a:p>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9</a:t>
            </a:fld>
            <a:endParaRPr lang="en-GB"/>
          </a:p>
        </p:txBody>
      </p:sp>
    </p:spTree>
    <p:extLst>
      <p:ext uri="{BB962C8B-B14F-4D97-AF65-F5344CB8AC3E}">
        <p14:creationId xmlns:p14="http://schemas.microsoft.com/office/powerpoint/2010/main" val="64869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Given self neglect’s association with Cognitive impairment, loneliness and Mental health, it is an area expected to increase significantly given the rise in the ageing population</a:t>
            </a:r>
          </a:p>
          <a:p>
            <a:endParaRPr lang="en-GB" dirty="0"/>
          </a:p>
        </p:txBody>
      </p:sp>
      <p:sp>
        <p:nvSpPr>
          <p:cNvPr id="4" name="Slide Number Placeholder 3"/>
          <p:cNvSpPr>
            <a:spLocks noGrp="1"/>
          </p:cNvSpPr>
          <p:nvPr>
            <p:ph type="sldNum" sz="quarter" idx="5"/>
          </p:nvPr>
        </p:nvSpPr>
        <p:spPr/>
        <p:txBody>
          <a:bodyPr/>
          <a:lstStyle/>
          <a:p>
            <a:fld id="{23A5E02B-3F86-40CF-B675-C3BDEA4DD056}" type="slidenum">
              <a:rPr lang="en-GB" smtClean="0"/>
              <a:t>11</a:t>
            </a:fld>
            <a:endParaRPr lang="en-GB"/>
          </a:p>
        </p:txBody>
      </p:sp>
    </p:spTree>
    <p:extLst>
      <p:ext uri="{BB962C8B-B14F-4D97-AF65-F5344CB8AC3E}">
        <p14:creationId xmlns:p14="http://schemas.microsoft.com/office/powerpoint/2010/main" val="264411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48A394-D13A-4931-A69D-889B703C428B}"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1AA2D7-2D0D-4E66-BF93-50A29AE48FA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47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8A394-D13A-4931-A69D-889B703C428B}"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1AA2D7-2D0D-4E66-BF93-50A29AE48FAA}" type="slidenum">
              <a:rPr lang="en-GB" smtClean="0"/>
              <a:t>‹#›</a:t>
            </a:fld>
            <a:endParaRPr lang="en-GB"/>
          </a:p>
        </p:txBody>
      </p:sp>
    </p:spTree>
    <p:extLst>
      <p:ext uri="{BB962C8B-B14F-4D97-AF65-F5344CB8AC3E}">
        <p14:creationId xmlns:p14="http://schemas.microsoft.com/office/powerpoint/2010/main" val="158189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8A394-D13A-4931-A69D-889B703C428B}"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1AA2D7-2D0D-4E66-BF93-50A29AE48FAA}" type="slidenum">
              <a:rPr lang="en-GB" smtClean="0"/>
              <a:t>‹#›</a:t>
            </a:fld>
            <a:endParaRPr lang="en-GB"/>
          </a:p>
        </p:txBody>
      </p:sp>
    </p:spTree>
    <p:extLst>
      <p:ext uri="{BB962C8B-B14F-4D97-AF65-F5344CB8AC3E}">
        <p14:creationId xmlns:p14="http://schemas.microsoft.com/office/powerpoint/2010/main" val="84630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4DC3-407B-17D8-67E5-3FC22F8AF1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FEB019-DB81-EFE4-114E-B0D6F96590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4D2290-616C-03F2-27A0-B3B615AB7F9A}"/>
              </a:ext>
            </a:extLst>
          </p:cNvPr>
          <p:cNvSpPr>
            <a:spLocks noGrp="1"/>
          </p:cNvSpPr>
          <p:nvPr>
            <p:ph type="dt" sz="half" idx="10"/>
          </p:nvPr>
        </p:nvSpPr>
        <p:spPr/>
        <p:txBody>
          <a:bodyPr/>
          <a:lstStyle/>
          <a:p>
            <a:fld id="{F1AEFA55-BD48-4AFB-AC1E-5354766A53EC}" type="datetimeFigureOut">
              <a:rPr lang="en-GB" smtClean="0"/>
              <a:t>17/11/2023</a:t>
            </a:fld>
            <a:endParaRPr lang="en-GB"/>
          </a:p>
        </p:txBody>
      </p:sp>
      <p:sp>
        <p:nvSpPr>
          <p:cNvPr id="5" name="Footer Placeholder 4">
            <a:extLst>
              <a:ext uri="{FF2B5EF4-FFF2-40B4-BE49-F238E27FC236}">
                <a16:creationId xmlns:a16="http://schemas.microsoft.com/office/drawing/2014/main" id="{55428C83-E142-10AC-604D-AF4D7ACFB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444347-DECC-4E33-FEF8-4BFE3168B68F}"/>
              </a:ext>
            </a:extLst>
          </p:cNvPr>
          <p:cNvSpPr>
            <a:spLocks noGrp="1"/>
          </p:cNvSpPr>
          <p:nvPr>
            <p:ph type="sldNum" sz="quarter" idx="12"/>
          </p:nvPr>
        </p:nvSpPr>
        <p:spPr/>
        <p:txBody>
          <a:bodyPr/>
          <a:lstStyle/>
          <a:p>
            <a:fld id="{6B95F3CD-15D9-47F9-AED6-994F07E487CC}" type="slidenum">
              <a:rPr lang="en-GB" smtClean="0"/>
              <a:t>‹#›</a:t>
            </a:fld>
            <a:endParaRPr lang="en-GB"/>
          </a:p>
        </p:txBody>
      </p:sp>
    </p:spTree>
    <p:extLst>
      <p:ext uri="{BB962C8B-B14F-4D97-AF65-F5344CB8AC3E}">
        <p14:creationId xmlns:p14="http://schemas.microsoft.com/office/powerpoint/2010/main" val="67419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605E91-8728-42F1-886F-EC3C83CAE2A3}" type="datetimeFigureOut">
              <a:rPr lang="en-GB" smtClean="0"/>
              <a:t>17/11/2023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2EA69E5-E81D-4165-BA20-401A923CA9C0}" type="slidenum">
              <a:rPr lang="en-GB" smtClean="0"/>
              <a:t>‹#›</a:t>
            </a:fld>
            <a:endParaRPr lang="en-GB"/>
          </a:p>
        </p:txBody>
      </p:sp>
    </p:spTree>
    <p:extLst>
      <p:ext uri="{BB962C8B-B14F-4D97-AF65-F5344CB8AC3E}">
        <p14:creationId xmlns:p14="http://schemas.microsoft.com/office/powerpoint/2010/main" val="219297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8A394-D13A-4931-A69D-889B703C428B}"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1AA2D7-2D0D-4E66-BF93-50A29AE48FAA}" type="slidenum">
              <a:rPr lang="en-GB" smtClean="0"/>
              <a:t>‹#›</a:t>
            </a:fld>
            <a:endParaRPr lang="en-GB"/>
          </a:p>
        </p:txBody>
      </p:sp>
    </p:spTree>
    <p:extLst>
      <p:ext uri="{BB962C8B-B14F-4D97-AF65-F5344CB8AC3E}">
        <p14:creationId xmlns:p14="http://schemas.microsoft.com/office/powerpoint/2010/main" val="194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48A394-D13A-4931-A69D-889B703C428B}"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1AA2D7-2D0D-4E66-BF93-50A29AE48FA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34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48A394-D13A-4931-A69D-889B703C428B}"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1AA2D7-2D0D-4E66-BF93-50A29AE48FAA}" type="slidenum">
              <a:rPr lang="en-GB" smtClean="0"/>
              <a:t>‹#›</a:t>
            </a:fld>
            <a:endParaRPr lang="en-GB"/>
          </a:p>
        </p:txBody>
      </p:sp>
    </p:spTree>
    <p:extLst>
      <p:ext uri="{BB962C8B-B14F-4D97-AF65-F5344CB8AC3E}">
        <p14:creationId xmlns:p14="http://schemas.microsoft.com/office/powerpoint/2010/main" val="304573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48A394-D13A-4931-A69D-889B703C428B}" type="datetimeFigureOut">
              <a:rPr lang="en-GB" smtClean="0"/>
              <a:t>17/11/2023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1AA2D7-2D0D-4E66-BF93-50A29AE48FAA}" type="slidenum">
              <a:rPr lang="en-GB" smtClean="0"/>
              <a:t>‹#›</a:t>
            </a:fld>
            <a:endParaRPr lang="en-GB"/>
          </a:p>
        </p:txBody>
      </p:sp>
    </p:spTree>
    <p:extLst>
      <p:ext uri="{BB962C8B-B14F-4D97-AF65-F5344CB8AC3E}">
        <p14:creationId xmlns:p14="http://schemas.microsoft.com/office/powerpoint/2010/main" val="311431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48A394-D13A-4931-A69D-889B703C428B}" type="datetimeFigureOut">
              <a:rPr lang="en-GB" smtClean="0"/>
              <a:t>17/11/2023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1AA2D7-2D0D-4E66-BF93-50A29AE48FAA}" type="slidenum">
              <a:rPr lang="en-GB" smtClean="0"/>
              <a:t>‹#›</a:t>
            </a:fld>
            <a:endParaRPr lang="en-GB"/>
          </a:p>
        </p:txBody>
      </p:sp>
    </p:spTree>
    <p:extLst>
      <p:ext uri="{BB962C8B-B14F-4D97-AF65-F5344CB8AC3E}">
        <p14:creationId xmlns:p14="http://schemas.microsoft.com/office/powerpoint/2010/main" val="15068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48A394-D13A-4931-A69D-889B703C428B}" type="datetimeFigureOut">
              <a:rPr lang="en-GB" smtClean="0"/>
              <a:t>17/11/2023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F1AA2D7-2D0D-4E66-BF93-50A29AE48FAA}" type="slidenum">
              <a:rPr lang="en-GB" smtClean="0"/>
              <a:t>‹#›</a:t>
            </a:fld>
            <a:endParaRPr lang="en-GB"/>
          </a:p>
        </p:txBody>
      </p:sp>
    </p:spTree>
    <p:extLst>
      <p:ext uri="{BB962C8B-B14F-4D97-AF65-F5344CB8AC3E}">
        <p14:creationId xmlns:p14="http://schemas.microsoft.com/office/powerpoint/2010/main" val="156260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48A394-D13A-4931-A69D-889B703C428B}" type="datetimeFigureOut">
              <a:rPr lang="en-GB" smtClean="0"/>
              <a:t>17/11/2023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1AA2D7-2D0D-4E66-BF93-50A29AE48FAA}" type="slidenum">
              <a:rPr lang="en-GB" smtClean="0"/>
              <a:t>‹#›</a:t>
            </a:fld>
            <a:endParaRPr lang="en-GB"/>
          </a:p>
        </p:txBody>
      </p:sp>
    </p:spTree>
    <p:extLst>
      <p:ext uri="{BB962C8B-B14F-4D97-AF65-F5344CB8AC3E}">
        <p14:creationId xmlns:p14="http://schemas.microsoft.com/office/powerpoint/2010/main" val="98658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48A394-D13A-4931-A69D-889B703C428B}"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1AA2D7-2D0D-4E66-BF93-50A29AE48FAA}" type="slidenum">
              <a:rPr lang="en-GB" smtClean="0"/>
              <a:t>‹#›</a:t>
            </a:fld>
            <a:endParaRPr lang="en-GB"/>
          </a:p>
        </p:txBody>
      </p:sp>
    </p:spTree>
    <p:extLst>
      <p:ext uri="{BB962C8B-B14F-4D97-AF65-F5344CB8AC3E}">
        <p14:creationId xmlns:p14="http://schemas.microsoft.com/office/powerpoint/2010/main" val="372588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48A394-D13A-4931-A69D-889B703C428B}" type="datetimeFigureOut">
              <a:rPr lang="en-GB" smtClean="0"/>
              <a:t>17/11/2023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F1AA2D7-2D0D-4E66-BF93-50A29AE48FAA}"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292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461C94-5D48-BD79-A6E5-CC5AE29371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0BC1DB-D7DD-BBCC-D927-CE1C88A98C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0E343C-3868-3520-DEF1-17BA2F49E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EFA55-BD48-4AFB-AC1E-5354766A53EC}" type="datetimeFigureOut">
              <a:rPr lang="en-GB" smtClean="0"/>
              <a:t>17/11/2023</a:t>
            </a:fld>
            <a:endParaRPr lang="en-GB"/>
          </a:p>
        </p:txBody>
      </p:sp>
      <p:sp>
        <p:nvSpPr>
          <p:cNvPr id="5" name="Footer Placeholder 4">
            <a:extLst>
              <a:ext uri="{FF2B5EF4-FFF2-40B4-BE49-F238E27FC236}">
                <a16:creationId xmlns:a16="http://schemas.microsoft.com/office/drawing/2014/main" id="{DC2A3233-BF70-DF2A-1BA8-94124BF7E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8D198F-1C95-A60A-2C68-9B3D4145B8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5F3CD-15D9-47F9-AED6-994F07E487CC}" type="slidenum">
              <a:rPr lang="en-GB" smtClean="0"/>
              <a:t>‹#›</a:t>
            </a:fld>
            <a:endParaRPr lang="en-GB"/>
          </a:p>
        </p:txBody>
      </p:sp>
    </p:spTree>
    <p:extLst>
      <p:ext uri="{BB962C8B-B14F-4D97-AF65-F5344CB8AC3E}">
        <p14:creationId xmlns:p14="http://schemas.microsoft.com/office/powerpoint/2010/main" val="1832714721"/>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A605E91-8728-42F1-886F-EC3C83CAE2A3}" type="datetimeFigureOut">
              <a:rPr lang="en-GB" smtClean="0"/>
              <a:t>17/11/2023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2EA69E5-E81D-4165-BA20-401A923CA9C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631271"/>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asc.mash.safeguarding@camden.gov.uk"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mailto:adultsocialcare@camden.gov.uk" TargetMode="External"/><Relationship Id="rId4" Type="http://schemas.openxmlformats.org/officeDocument/2006/relationships/hyperlink" Target="https://www.camden.gov.uk/safeguarding-adults#qub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2" Type="http://schemas.openxmlformats.org/officeDocument/2006/relationships/hyperlink" Target="https://www.researchinpractice.org.uk/adults/news-views/2023/june/let-me-get-this-straight-hoardicultur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docs.scie-socialcareonline.org.uk/fulltext/061570.pdf" TargetMode="External"/><Relationship Id="rId2" Type="http://schemas.openxmlformats.org/officeDocument/2006/relationships/hyperlink" Target="../../Resources/Self%20Neglect/Multi-Agency%20Self-Neglect%20Toolkit%202020%20(1).pdf"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A35C6FD-3913-899C-229D-72A3C2B839D4}"/>
              </a:ext>
            </a:extLst>
          </p:cNvPr>
          <p:cNvSpPr>
            <a:spLocks noGrp="1"/>
          </p:cNvSpPr>
          <p:nvPr>
            <p:ph type="ctrTitle"/>
          </p:nvPr>
        </p:nvSpPr>
        <p:spPr>
          <a:xfrm>
            <a:off x="999626" y="199659"/>
            <a:ext cx="10058400" cy="3892168"/>
          </a:xfrm>
        </p:spPr>
        <p:txBody>
          <a:bodyPr>
            <a:normAutofit/>
          </a:bodyPr>
          <a:lstStyle/>
          <a:p>
            <a:pPr algn="ctr"/>
            <a:r>
              <a:rPr lang="en-GB" sz="7200" dirty="0">
                <a:solidFill>
                  <a:srgbClr val="FFFFFF"/>
                </a:solidFill>
              </a:rPr>
              <a:t>Adult Safeguarding:</a:t>
            </a:r>
            <a:br>
              <a:rPr lang="en-GB" sz="7200" dirty="0">
                <a:solidFill>
                  <a:srgbClr val="FFFFFF"/>
                </a:solidFill>
              </a:rPr>
            </a:br>
            <a:r>
              <a:rPr lang="en-GB" sz="7200" dirty="0">
                <a:solidFill>
                  <a:srgbClr val="FFFFFF"/>
                </a:solidFill>
              </a:rPr>
              <a:t>Self Neglect and Hoarding</a:t>
            </a:r>
          </a:p>
        </p:txBody>
      </p:sp>
      <p:sp>
        <p:nvSpPr>
          <p:cNvPr id="3" name="Subtitle 2">
            <a:extLst>
              <a:ext uri="{FF2B5EF4-FFF2-40B4-BE49-F238E27FC236}">
                <a16:creationId xmlns:a16="http://schemas.microsoft.com/office/drawing/2014/main" id="{4CF27209-0760-3F11-BE34-7C30ED4547DF}"/>
              </a:ext>
            </a:extLst>
          </p:cNvPr>
          <p:cNvSpPr>
            <a:spLocks noGrp="1"/>
          </p:cNvSpPr>
          <p:nvPr>
            <p:ph type="subTitle" idx="1"/>
          </p:nvPr>
        </p:nvSpPr>
        <p:spPr>
          <a:xfrm>
            <a:off x="1100051" y="5225240"/>
            <a:ext cx="10058400" cy="1143000"/>
          </a:xfrm>
        </p:spPr>
        <p:txBody>
          <a:bodyPr>
            <a:normAutofit/>
          </a:bodyPr>
          <a:lstStyle/>
          <a:p>
            <a:pPr algn="ctr"/>
            <a:r>
              <a:rPr lang="en-GB" sz="4400" dirty="0">
                <a:solidFill>
                  <a:srgbClr val="FFFFFF"/>
                </a:solidFill>
              </a:rPr>
              <a:t>Camden SAPB Learning events</a:t>
            </a:r>
          </a:p>
        </p:txBody>
      </p:sp>
    </p:spTree>
    <p:extLst>
      <p:ext uri="{BB962C8B-B14F-4D97-AF65-F5344CB8AC3E}">
        <p14:creationId xmlns:p14="http://schemas.microsoft.com/office/powerpoint/2010/main" val="4155358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2894-5E94-4D7D-5F4A-CEFBBB70F447}"/>
              </a:ext>
            </a:extLst>
          </p:cNvPr>
          <p:cNvSpPr>
            <a:spLocks noGrp="1"/>
          </p:cNvSpPr>
          <p:nvPr>
            <p:ph type="title"/>
          </p:nvPr>
        </p:nvSpPr>
        <p:spPr>
          <a:xfrm>
            <a:off x="1097280" y="286603"/>
            <a:ext cx="10058400" cy="1127527"/>
          </a:xfrm>
        </p:spPr>
        <p:txBody>
          <a:bodyPr>
            <a:normAutofit/>
          </a:bodyPr>
          <a:lstStyle/>
          <a:p>
            <a:r>
              <a:rPr lang="en-GB" sz="5400" b="1" dirty="0">
                <a:solidFill>
                  <a:schemeClr val="accent2">
                    <a:lumMod val="75000"/>
                  </a:schemeClr>
                </a:solidFill>
                <a:latin typeface="Amasis MT Pro Black" panose="02040A04050005020304" pitchFamily="18" charset="0"/>
              </a:rPr>
              <a:t>Potential causes</a:t>
            </a:r>
          </a:p>
        </p:txBody>
      </p:sp>
      <p:sp>
        <p:nvSpPr>
          <p:cNvPr id="3" name="Content Placeholder 2">
            <a:extLst>
              <a:ext uri="{FF2B5EF4-FFF2-40B4-BE49-F238E27FC236}">
                <a16:creationId xmlns:a16="http://schemas.microsoft.com/office/drawing/2014/main" id="{608AD6BB-8413-5BDC-91C0-754BCC27DB6D}"/>
              </a:ext>
            </a:extLst>
          </p:cNvPr>
          <p:cNvSpPr>
            <a:spLocks noGrp="1"/>
          </p:cNvSpPr>
          <p:nvPr>
            <p:ph idx="1"/>
          </p:nvPr>
        </p:nvSpPr>
        <p:spPr>
          <a:xfrm>
            <a:off x="1097279" y="1845733"/>
            <a:ext cx="10789921" cy="4608229"/>
          </a:xfrm>
        </p:spPr>
        <p:txBody>
          <a:bodyPr>
            <a:normAutofit fontScale="92500" lnSpcReduction="10000"/>
          </a:bodyPr>
          <a:lstStyle/>
          <a:p>
            <a:pPr>
              <a:buFont typeface="Wingdings" panose="05000000000000000000" pitchFamily="2" charset="2"/>
              <a:buChar char="Ø"/>
            </a:pPr>
            <a:r>
              <a:rPr lang="en-GB" sz="3000" dirty="0"/>
              <a:t>  Social Isolation and poor social support</a:t>
            </a:r>
          </a:p>
          <a:p>
            <a:pPr>
              <a:buFont typeface="Wingdings" panose="05000000000000000000" pitchFamily="2" charset="2"/>
              <a:buChar char="Ø"/>
            </a:pPr>
            <a:r>
              <a:rPr lang="en-GB" sz="3000" dirty="0"/>
              <a:t>  Physical or mental illness </a:t>
            </a:r>
            <a:r>
              <a:rPr lang="en-GB" sz="3000" dirty="0" err="1"/>
              <a:t>eg</a:t>
            </a:r>
            <a:r>
              <a:rPr lang="en-GB" sz="3000" dirty="0"/>
              <a:t> brain injury, dementia, obsessive compulsive disorder or hoarding disorder</a:t>
            </a:r>
          </a:p>
          <a:p>
            <a:pPr>
              <a:buFont typeface="Wingdings" panose="05000000000000000000" pitchFamily="2" charset="2"/>
              <a:buChar char="Ø"/>
            </a:pPr>
            <a:r>
              <a:rPr lang="en-GB" sz="3000" dirty="0"/>
              <a:t>  Age related changes in physical or mental health</a:t>
            </a:r>
          </a:p>
          <a:p>
            <a:pPr>
              <a:buFont typeface="Wingdings" panose="05000000000000000000" pitchFamily="2" charset="2"/>
              <a:buChar char="Ø"/>
            </a:pPr>
            <a:r>
              <a:rPr lang="en-GB" sz="3000" dirty="0"/>
              <a:t>  Bereavement or traumatic event</a:t>
            </a:r>
          </a:p>
          <a:p>
            <a:pPr>
              <a:buFont typeface="Wingdings" panose="05000000000000000000" pitchFamily="2" charset="2"/>
              <a:buChar char="Ø"/>
            </a:pPr>
            <a:r>
              <a:rPr lang="en-GB" sz="3000" dirty="0"/>
              <a:t>  Being proud of independence and a fear of losing control</a:t>
            </a:r>
          </a:p>
          <a:p>
            <a:pPr>
              <a:buFont typeface="Wingdings" panose="05000000000000000000" pitchFamily="2" charset="2"/>
              <a:buChar char="Ø"/>
            </a:pPr>
            <a:r>
              <a:rPr lang="en-GB" sz="3000" dirty="0"/>
              <a:t> Drug and alcohol dependency</a:t>
            </a:r>
          </a:p>
          <a:p>
            <a:pPr>
              <a:buFont typeface="Wingdings" panose="05000000000000000000" pitchFamily="2" charset="2"/>
              <a:buChar char="Ø"/>
            </a:pPr>
            <a:r>
              <a:rPr lang="en-GB" sz="3000" dirty="0"/>
              <a:t>  Mental health difficulties</a:t>
            </a:r>
          </a:p>
          <a:p>
            <a:pPr>
              <a:buFont typeface="Wingdings" panose="05000000000000000000" pitchFamily="2" charset="2"/>
              <a:buChar char="Ø"/>
            </a:pPr>
            <a:r>
              <a:rPr lang="en-GB" sz="3000" dirty="0"/>
              <a:t>  Fear and anxiety, a mistrust of professionals</a:t>
            </a:r>
          </a:p>
          <a:p>
            <a:pPr>
              <a:buFont typeface="Wingdings" panose="05000000000000000000" pitchFamily="2" charset="2"/>
              <a:buChar char="Ø"/>
            </a:pPr>
            <a:endParaRPr lang="en-GB" sz="4200" dirty="0"/>
          </a:p>
          <a:p>
            <a:endParaRPr lang="en-GB" dirty="0"/>
          </a:p>
        </p:txBody>
      </p:sp>
    </p:spTree>
    <p:extLst>
      <p:ext uri="{BB962C8B-B14F-4D97-AF65-F5344CB8AC3E}">
        <p14:creationId xmlns:p14="http://schemas.microsoft.com/office/powerpoint/2010/main" val="147910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51E3-68C9-1C29-530E-4D647E51EC8E}"/>
              </a:ext>
            </a:extLst>
          </p:cNvPr>
          <p:cNvSpPr>
            <a:spLocks noGrp="1"/>
          </p:cNvSpPr>
          <p:nvPr>
            <p:ph type="title"/>
          </p:nvPr>
        </p:nvSpPr>
        <p:spPr/>
        <p:txBody>
          <a:bodyPr/>
          <a:lstStyle/>
          <a:p>
            <a:pPr algn="ctr"/>
            <a:r>
              <a:rPr lang="en-GB" b="1" dirty="0">
                <a:solidFill>
                  <a:schemeClr val="accent2">
                    <a:lumMod val="75000"/>
                  </a:schemeClr>
                </a:solidFill>
              </a:rPr>
              <a:t>Factors that lead to self-neglect and hoarding being over looked</a:t>
            </a:r>
          </a:p>
        </p:txBody>
      </p:sp>
      <p:graphicFrame>
        <p:nvGraphicFramePr>
          <p:cNvPr id="21" name="Content Placeholder 2">
            <a:extLst>
              <a:ext uri="{FF2B5EF4-FFF2-40B4-BE49-F238E27FC236}">
                <a16:creationId xmlns:a16="http://schemas.microsoft.com/office/drawing/2014/main" id="{F2171B2A-34C5-8B62-6403-61E9DFBC1503}"/>
              </a:ext>
            </a:extLst>
          </p:cNvPr>
          <p:cNvGraphicFramePr>
            <a:graphicFrameLocks noGrp="1"/>
          </p:cNvGraphicFramePr>
          <p:nvPr>
            <p:ph idx="1"/>
            <p:extLst>
              <p:ext uri="{D42A27DB-BD31-4B8C-83A1-F6EECF244321}">
                <p14:modId xmlns:p14="http://schemas.microsoft.com/office/powerpoint/2010/main" val="3332636690"/>
              </p:ext>
            </p:extLst>
          </p:nvPr>
        </p:nvGraphicFramePr>
        <p:xfrm>
          <a:off x="1224870" y="1845733"/>
          <a:ext cx="10058399" cy="4384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726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7AB7-3026-953F-0D3C-66AFD553CD35}"/>
              </a:ext>
            </a:extLst>
          </p:cNvPr>
          <p:cNvSpPr>
            <a:spLocks noGrp="1"/>
          </p:cNvSpPr>
          <p:nvPr>
            <p:ph type="title"/>
          </p:nvPr>
        </p:nvSpPr>
        <p:spPr/>
        <p:txBody>
          <a:bodyPr/>
          <a:lstStyle/>
          <a:p>
            <a:r>
              <a:rPr lang="en-GB" b="1" dirty="0">
                <a:solidFill>
                  <a:schemeClr val="accent2"/>
                </a:solidFill>
              </a:rPr>
              <a:t>Case example – James and Lucy</a:t>
            </a:r>
          </a:p>
        </p:txBody>
      </p:sp>
      <p:sp>
        <p:nvSpPr>
          <p:cNvPr id="3" name="Content Placeholder 2">
            <a:extLst>
              <a:ext uri="{FF2B5EF4-FFF2-40B4-BE49-F238E27FC236}">
                <a16:creationId xmlns:a16="http://schemas.microsoft.com/office/drawing/2014/main" id="{9083A37D-77EA-9115-597B-57AA55EEC49D}"/>
              </a:ext>
            </a:extLst>
          </p:cNvPr>
          <p:cNvSpPr>
            <a:spLocks noGrp="1"/>
          </p:cNvSpPr>
          <p:nvPr>
            <p:ph idx="1"/>
          </p:nvPr>
        </p:nvSpPr>
        <p:spPr>
          <a:xfrm>
            <a:off x="1097280" y="1885361"/>
            <a:ext cx="10808774" cy="4491907"/>
          </a:xfrm>
        </p:spPr>
        <p:txBody>
          <a:bodyPr>
            <a:noAutofit/>
          </a:bodyPr>
          <a:lstStyle/>
          <a:p>
            <a:pPr>
              <a:lnSpc>
                <a:spcPct val="100000"/>
              </a:lnSpc>
              <a:spcBef>
                <a:spcPts val="600"/>
              </a:spcBef>
              <a:spcAft>
                <a:spcPts val="600"/>
              </a:spcAft>
              <a:buFont typeface="Arial" panose="020B0604020202020204" pitchFamily="34" charset="0"/>
              <a:buChar char="•"/>
            </a:pPr>
            <a:r>
              <a:rPr lang="en-GB" dirty="0"/>
              <a:t>  Multiple transplants and complex co-morbidities</a:t>
            </a:r>
          </a:p>
          <a:p>
            <a:pPr>
              <a:lnSpc>
                <a:spcPct val="100000"/>
              </a:lnSpc>
              <a:spcBef>
                <a:spcPts val="600"/>
              </a:spcBef>
              <a:spcAft>
                <a:spcPts val="600"/>
              </a:spcAft>
              <a:buFont typeface="Arial" panose="020B0604020202020204" pitchFamily="34" charset="0"/>
              <a:buChar char="•"/>
            </a:pPr>
            <a:r>
              <a:rPr lang="en-GB" dirty="0"/>
              <a:t>  Unable to be discharged home from hospital as his wife reportedly ‘blocking the discharge’</a:t>
            </a:r>
          </a:p>
          <a:p>
            <a:pPr>
              <a:lnSpc>
                <a:spcPct val="100000"/>
              </a:lnSpc>
              <a:spcBef>
                <a:spcPts val="600"/>
              </a:spcBef>
              <a:spcAft>
                <a:spcPts val="600"/>
              </a:spcAft>
              <a:buFont typeface="Arial" panose="020B0604020202020204" pitchFamily="34" charset="0"/>
              <a:buChar char="•"/>
            </a:pPr>
            <a:r>
              <a:rPr lang="en-GB" dirty="0"/>
              <a:t>  Discovered that his wife Lucy was critically ill with cancer </a:t>
            </a:r>
          </a:p>
          <a:p>
            <a:pPr>
              <a:lnSpc>
                <a:spcPct val="100000"/>
              </a:lnSpc>
              <a:spcBef>
                <a:spcPts val="600"/>
              </a:spcBef>
              <a:spcAft>
                <a:spcPts val="600"/>
              </a:spcAft>
              <a:buFont typeface="Arial" panose="020B0604020202020204" pitchFamily="34" charset="0"/>
              <a:buChar char="•"/>
            </a:pPr>
            <a:r>
              <a:rPr lang="en-GB" dirty="0"/>
              <a:t>  Living with son, Chris, in a severely hoarded property, along with a number of cats. Chris had mental health issues. </a:t>
            </a:r>
          </a:p>
          <a:p>
            <a:pPr>
              <a:lnSpc>
                <a:spcPct val="100000"/>
              </a:lnSpc>
              <a:spcBef>
                <a:spcPts val="600"/>
              </a:spcBef>
              <a:spcAft>
                <a:spcPts val="600"/>
              </a:spcAft>
              <a:buFont typeface="Arial" panose="020B0604020202020204" pitchFamily="34" charset="0"/>
              <a:buChar char="•"/>
            </a:pPr>
            <a:r>
              <a:rPr lang="en-GB" dirty="0"/>
              <a:t>  Nobody had been into the property for ten years. </a:t>
            </a:r>
          </a:p>
          <a:p>
            <a:pPr>
              <a:lnSpc>
                <a:spcPct val="100000"/>
              </a:lnSpc>
              <a:spcBef>
                <a:spcPts val="600"/>
              </a:spcBef>
              <a:spcAft>
                <a:spcPts val="600"/>
              </a:spcAft>
              <a:buFont typeface="Arial" panose="020B0604020202020204" pitchFamily="34" charset="0"/>
              <a:buChar char="•"/>
            </a:pPr>
            <a:r>
              <a:rPr lang="en-GB" dirty="0"/>
              <a:t>  Discovered Lucy had been buying thousands of items online – all still unwrapped, filling the property and the communal stairways. </a:t>
            </a:r>
          </a:p>
          <a:p>
            <a:pPr>
              <a:lnSpc>
                <a:spcPct val="100000"/>
              </a:lnSpc>
              <a:spcBef>
                <a:spcPts val="600"/>
              </a:spcBef>
              <a:spcAft>
                <a:spcPts val="600"/>
              </a:spcAft>
              <a:buFont typeface="Arial" panose="020B0604020202020204" pitchFamily="34" charset="0"/>
              <a:buChar char="•"/>
            </a:pPr>
            <a:r>
              <a:rPr lang="en-GB" dirty="0"/>
              <a:t>  No water and heat in the property, both the toilet and the kitchen were inaccessible. </a:t>
            </a:r>
          </a:p>
          <a:p>
            <a:pPr>
              <a:lnSpc>
                <a:spcPct val="100000"/>
              </a:lnSpc>
              <a:spcBef>
                <a:spcPts val="600"/>
              </a:spcBef>
              <a:spcAft>
                <a:spcPts val="600"/>
              </a:spcAft>
              <a:buFont typeface="Arial" panose="020B0604020202020204" pitchFamily="34" charset="0"/>
              <a:buChar char="•"/>
            </a:pPr>
            <a:r>
              <a:rPr lang="en-GB" dirty="0"/>
              <a:t>  A neighbour convinced that a leak in their property was causing damp throughout the adjoining walls. </a:t>
            </a:r>
          </a:p>
        </p:txBody>
      </p:sp>
    </p:spTree>
    <p:extLst>
      <p:ext uri="{BB962C8B-B14F-4D97-AF65-F5344CB8AC3E}">
        <p14:creationId xmlns:p14="http://schemas.microsoft.com/office/powerpoint/2010/main" val="269720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38EC-2377-B414-B1DA-7FE7DEC12AAB}"/>
              </a:ext>
            </a:extLst>
          </p:cNvPr>
          <p:cNvSpPr>
            <a:spLocks noGrp="1"/>
          </p:cNvSpPr>
          <p:nvPr>
            <p:ph type="title"/>
          </p:nvPr>
        </p:nvSpPr>
        <p:spPr/>
        <p:txBody>
          <a:bodyPr/>
          <a:lstStyle/>
          <a:p>
            <a:r>
              <a:rPr lang="en-GB" sz="4800" b="1" dirty="0"/>
              <a:t>Adult</a:t>
            </a:r>
            <a:r>
              <a:rPr lang="en-GB" dirty="0"/>
              <a:t> 	</a:t>
            </a:r>
          </a:p>
        </p:txBody>
      </p:sp>
      <p:sp>
        <p:nvSpPr>
          <p:cNvPr id="3" name="Content Placeholder 2">
            <a:extLst>
              <a:ext uri="{FF2B5EF4-FFF2-40B4-BE49-F238E27FC236}">
                <a16:creationId xmlns:a16="http://schemas.microsoft.com/office/drawing/2014/main" id="{E8DB193D-ED8E-CA23-F5CE-F1CAFA6ADFC9}"/>
              </a:ext>
            </a:extLst>
          </p:cNvPr>
          <p:cNvSpPr>
            <a:spLocks noGrp="1"/>
          </p:cNvSpPr>
          <p:nvPr>
            <p:ph idx="1"/>
          </p:nvPr>
        </p:nvSpPr>
        <p:spPr>
          <a:xfrm>
            <a:off x="4372467" y="275734"/>
            <a:ext cx="7362333" cy="6306531"/>
          </a:xfrm>
        </p:spPr>
        <p:txBody>
          <a:bodyPr>
            <a:normAutofit/>
          </a:bodyPr>
          <a:lstStyle/>
          <a:p>
            <a:pPr>
              <a:buFont typeface="Wingdings" panose="05000000000000000000" pitchFamily="2" charset="2"/>
              <a:buChar char="v"/>
            </a:pPr>
            <a:endParaRPr lang="en-GB" sz="2200" dirty="0">
              <a:cs typeface="Arial" pitchFamily="34" charset="0"/>
            </a:endParaRPr>
          </a:p>
          <a:p>
            <a:pPr>
              <a:lnSpc>
                <a:spcPct val="150000"/>
              </a:lnSpc>
              <a:buFont typeface="Wingdings" panose="05000000000000000000" pitchFamily="2" charset="2"/>
              <a:buChar char="v"/>
            </a:pPr>
            <a:r>
              <a:rPr lang="en-GB" sz="2200" dirty="0">
                <a:cs typeface="Arial" pitchFamily="34" charset="0"/>
              </a:rPr>
              <a:t>The Care Act 2014 includes self-neglect as a category of abuse </a:t>
            </a:r>
          </a:p>
          <a:p>
            <a:pPr>
              <a:lnSpc>
                <a:spcPct val="150000"/>
              </a:lnSpc>
              <a:buFont typeface="Wingdings" panose="05000000000000000000" pitchFamily="2" charset="2"/>
              <a:buChar char="v"/>
            </a:pPr>
            <a:r>
              <a:rPr lang="en-GB" sz="2200" dirty="0">
                <a:cs typeface="Arial" pitchFamily="34" charset="0"/>
              </a:rPr>
              <a:t>It places a duty of co-operation on all agencies to work together to safeguard adults </a:t>
            </a:r>
          </a:p>
          <a:p>
            <a:pPr>
              <a:lnSpc>
                <a:spcPct val="150000"/>
              </a:lnSpc>
              <a:buFont typeface="Wingdings" panose="05000000000000000000" pitchFamily="2" charset="2"/>
              <a:buChar char="v"/>
            </a:pPr>
            <a:r>
              <a:rPr lang="en-GB" sz="2200" dirty="0">
                <a:cs typeface="Arial" pitchFamily="34" charset="0"/>
              </a:rPr>
              <a:t>The Care Act emphasises the importance of early intervention and preventative actions to minimise risk and harm. </a:t>
            </a:r>
          </a:p>
          <a:p>
            <a:pPr>
              <a:buFont typeface="Wingdings" panose="05000000000000000000" pitchFamily="2" charset="2"/>
              <a:buChar char="v"/>
            </a:pPr>
            <a:endParaRPr lang="en-GB" sz="2200" dirty="0">
              <a:cs typeface="Arial" pitchFamily="34" charset="0"/>
            </a:endParaRPr>
          </a:p>
          <a:p>
            <a:pPr>
              <a:buFont typeface="Wingdings" panose="05000000000000000000" pitchFamily="2" charset="2"/>
              <a:buChar char="v"/>
            </a:pPr>
            <a:endParaRPr lang="en-GB" sz="2200" dirty="0">
              <a:cs typeface="Arial" pitchFamily="34" charset="0"/>
            </a:endParaRPr>
          </a:p>
          <a:p>
            <a:pPr>
              <a:buFont typeface="Wingdings" panose="05000000000000000000" pitchFamily="2" charset="2"/>
              <a:buChar char="v"/>
            </a:pPr>
            <a:endParaRPr lang="en-GB" sz="2200" dirty="0">
              <a:cs typeface="Arial" pitchFamily="34" charset="0"/>
            </a:endParaRPr>
          </a:p>
          <a:p>
            <a:pPr>
              <a:buFont typeface="Wingdings" panose="05000000000000000000" pitchFamily="2" charset="2"/>
              <a:buChar char="v"/>
            </a:pPr>
            <a:endParaRPr lang="en-GB" altLang="en-US" sz="2200" b="0" dirty="0">
              <a:solidFill>
                <a:schemeClr val="tx1"/>
              </a:solidFill>
              <a:effectLst/>
            </a:endParaRPr>
          </a:p>
          <a:p>
            <a:pPr>
              <a:buFont typeface="Wingdings" panose="05000000000000000000" pitchFamily="2" charset="2"/>
              <a:buChar char="v"/>
            </a:pPr>
            <a:endParaRPr lang="en-GB" altLang="en-US" sz="2200" b="0" dirty="0">
              <a:solidFill>
                <a:schemeClr val="tx1"/>
              </a:solidFill>
              <a:effectLst/>
            </a:endParaRPr>
          </a:p>
        </p:txBody>
      </p:sp>
      <p:sp>
        <p:nvSpPr>
          <p:cNvPr id="4" name="Text Placeholder 3">
            <a:extLst>
              <a:ext uri="{FF2B5EF4-FFF2-40B4-BE49-F238E27FC236}">
                <a16:creationId xmlns:a16="http://schemas.microsoft.com/office/drawing/2014/main" id="{8D3D3086-95A9-30DA-68C7-02AB135BCE22}"/>
              </a:ext>
            </a:extLst>
          </p:cNvPr>
          <p:cNvSpPr>
            <a:spLocks noGrp="1"/>
          </p:cNvSpPr>
          <p:nvPr>
            <p:ph type="body" sz="half" idx="2"/>
          </p:nvPr>
        </p:nvSpPr>
        <p:spPr>
          <a:xfrm>
            <a:off x="457199" y="2926080"/>
            <a:ext cx="3370521" cy="3379124"/>
          </a:xfrm>
        </p:spPr>
        <p:txBody>
          <a:bodyPr>
            <a:normAutofit/>
          </a:bodyPr>
          <a:lstStyle/>
          <a:p>
            <a:r>
              <a:rPr lang="en-GB" sz="4800" b="1" spc="-50" dirty="0">
                <a:latin typeface="+mj-lt"/>
                <a:ea typeface="+mj-ea"/>
                <a:cs typeface="+mj-cs"/>
              </a:rPr>
              <a:t>Safeguarding </a:t>
            </a:r>
          </a:p>
        </p:txBody>
      </p:sp>
      <p:sp>
        <p:nvSpPr>
          <p:cNvPr id="8" name="TextBox 7">
            <a:extLst>
              <a:ext uri="{FF2B5EF4-FFF2-40B4-BE49-F238E27FC236}">
                <a16:creationId xmlns:a16="http://schemas.microsoft.com/office/drawing/2014/main" id="{46252850-4288-E07A-AAC0-991DB456D1E3}"/>
              </a:ext>
            </a:extLst>
          </p:cNvPr>
          <p:cNvSpPr txBox="1"/>
          <p:nvPr/>
        </p:nvSpPr>
        <p:spPr>
          <a:xfrm>
            <a:off x="4333973" y="4279008"/>
            <a:ext cx="7439319" cy="2026196"/>
          </a:xfrm>
          <a:prstGeom prst="rect">
            <a:avLst/>
          </a:prstGeom>
          <a:solidFill>
            <a:schemeClr val="accent1">
              <a:lumMod val="20000"/>
              <a:lumOff val="80000"/>
            </a:schemeClr>
          </a:solidFill>
        </p:spPr>
        <p:txBody>
          <a:bodyPr wrap="square" rtlCol="0">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v"/>
              <a:tabLst/>
              <a:defRPr/>
            </a:pPr>
            <a:r>
              <a:rPr kumimoji="0" lang="en-GB" sz="2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itchFamily="34" charset="0"/>
              </a:rPr>
              <a:t> Who does safeguarding apply to? An adult who…</a:t>
            </a:r>
          </a:p>
          <a:p>
            <a:pPr marL="749808" marR="0" lvl="3" indent="-182880" algn="l" defTabSz="914400" rtl="0" eaLnBrk="1" fontAlgn="auto" latinLnBrk="0" hangingPunct="1">
              <a:lnSpc>
                <a:spcPct val="90000"/>
              </a:lnSpc>
              <a:spcBef>
                <a:spcPts val="600"/>
              </a:spcBef>
              <a:spcAft>
                <a:spcPts val="600"/>
              </a:spcAft>
              <a:buClr>
                <a:srgbClr val="E48312"/>
              </a:buClr>
              <a:buSzTx/>
              <a:buFont typeface="Wingdings" panose="05000000000000000000" pitchFamily="2" charset="2"/>
              <a:buChar char="v"/>
              <a:tabLst/>
              <a:defRPr/>
            </a:pPr>
            <a:r>
              <a:rPr kumimoji="0" lang="en-GB" sz="2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itchFamily="34" charset="0"/>
              </a:rPr>
              <a:t>Appears to have a need for care or support</a:t>
            </a:r>
          </a:p>
          <a:p>
            <a:pPr marL="749808" marR="0" lvl="3" indent="-182880" algn="l" defTabSz="914400" rtl="0" eaLnBrk="1" fontAlgn="auto" latinLnBrk="0" hangingPunct="1">
              <a:lnSpc>
                <a:spcPct val="90000"/>
              </a:lnSpc>
              <a:spcBef>
                <a:spcPts val="600"/>
              </a:spcBef>
              <a:spcAft>
                <a:spcPts val="600"/>
              </a:spcAft>
              <a:buClr>
                <a:srgbClr val="E48312"/>
              </a:buClr>
              <a:buSzTx/>
              <a:buFont typeface="Wingdings" panose="05000000000000000000" pitchFamily="2" charset="2"/>
              <a:buChar char="v"/>
              <a:tabLst/>
              <a:defRPr/>
            </a:pPr>
            <a:r>
              <a:rPr kumimoji="0" lang="en-GB" sz="2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itchFamily="34" charset="0"/>
              </a:rPr>
              <a:t>Appears to be experiencing or at risk of abuse or neglect</a:t>
            </a:r>
          </a:p>
          <a:p>
            <a:pPr marL="749808" marR="0" lvl="3" indent="-182880" algn="l" defTabSz="914400" rtl="0" eaLnBrk="1" fontAlgn="auto" latinLnBrk="0" hangingPunct="1">
              <a:lnSpc>
                <a:spcPct val="90000"/>
              </a:lnSpc>
              <a:spcBef>
                <a:spcPts val="600"/>
              </a:spcBef>
              <a:spcAft>
                <a:spcPts val="600"/>
              </a:spcAft>
              <a:buClr>
                <a:srgbClr val="E48312"/>
              </a:buClr>
              <a:buSzTx/>
              <a:buFont typeface="Wingdings" panose="05000000000000000000" pitchFamily="2" charset="2"/>
              <a:buChar char="v"/>
              <a:tabLst/>
              <a:defRPr/>
            </a:pPr>
            <a:r>
              <a:rPr kumimoji="0" lang="en-GB" sz="2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itchFamily="34" charset="0"/>
              </a:rPr>
              <a:t>As a result of those needs, is unable to protect himself or herself from the abuse or neglect, or the risk of it.</a:t>
            </a:r>
          </a:p>
        </p:txBody>
      </p:sp>
    </p:spTree>
    <p:extLst>
      <p:ext uri="{BB962C8B-B14F-4D97-AF65-F5344CB8AC3E}">
        <p14:creationId xmlns:p14="http://schemas.microsoft.com/office/powerpoint/2010/main" val="364786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7CC23-46FC-CBA0-EC1A-54D6419DF236}"/>
              </a:ext>
            </a:extLst>
          </p:cNvPr>
          <p:cNvSpPr>
            <a:spLocks noGrp="1"/>
          </p:cNvSpPr>
          <p:nvPr>
            <p:ph type="title"/>
          </p:nvPr>
        </p:nvSpPr>
        <p:spPr>
          <a:xfrm>
            <a:off x="838200" y="557188"/>
            <a:ext cx="10515600" cy="1133499"/>
          </a:xfrm>
        </p:spPr>
        <p:txBody>
          <a:bodyPr>
            <a:normAutofit/>
          </a:bodyPr>
          <a:lstStyle/>
          <a:p>
            <a:pPr algn="ctr"/>
            <a:r>
              <a:rPr lang="en-GB" sz="5200" b="1" dirty="0">
                <a:solidFill>
                  <a:schemeClr val="accent2">
                    <a:lumMod val="50000"/>
                  </a:schemeClr>
                </a:solidFill>
              </a:rPr>
              <a:t>Raising Safeguarding Concerns </a:t>
            </a:r>
          </a:p>
        </p:txBody>
      </p:sp>
      <p:graphicFrame>
        <p:nvGraphicFramePr>
          <p:cNvPr id="25" name="Content Placeholder 2">
            <a:extLst>
              <a:ext uri="{FF2B5EF4-FFF2-40B4-BE49-F238E27FC236}">
                <a16:creationId xmlns:a16="http://schemas.microsoft.com/office/drawing/2014/main" id="{9C532BBD-C65C-1D44-DA8A-4BC301ECE9C6}"/>
              </a:ext>
            </a:extLst>
          </p:cNvPr>
          <p:cNvGraphicFramePr>
            <a:graphicFrameLocks noGrp="1"/>
          </p:cNvGraphicFramePr>
          <p:nvPr>
            <p:ph idx="1"/>
            <p:extLst>
              <p:ext uri="{D42A27DB-BD31-4B8C-83A1-F6EECF244321}">
                <p14:modId xmlns:p14="http://schemas.microsoft.com/office/powerpoint/2010/main" val="401672493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68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1960F-26D5-B1EB-4786-45A6208BB356}"/>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Making a referral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1D34C34-52BC-30E2-A677-B26835585DED}"/>
              </a:ext>
            </a:extLst>
          </p:cNvPr>
          <p:cNvSpPr>
            <a:spLocks noGrp="1"/>
          </p:cNvSpPr>
          <p:nvPr>
            <p:ph idx="1"/>
          </p:nvPr>
        </p:nvSpPr>
        <p:spPr>
          <a:xfrm>
            <a:off x="4275080" y="319088"/>
            <a:ext cx="7809111" cy="6400689"/>
          </a:xfrm>
        </p:spPr>
        <p:txBody>
          <a:bodyPr anchor="ctr">
            <a:normAutofit fontScale="62500" lnSpcReduction="20000"/>
          </a:bodyPr>
          <a:lstStyle/>
          <a:p>
            <a:pPr marL="0" marR="0" lvl="0" indent="0" algn="l" defTabSz="457200" rtl="0" eaLnBrk="1" fontAlgn="auto" latinLnBrk="0" hangingPunct="1">
              <a:lnSpc>
                <a:spcPct val="110000"/>
              </a:lnSpc>
              <a:spcBef>
                <a:spcPts val="1200"/>
              </a:spcBef>
              <a:spcAft>
                <a:spcPts val="0"/>
              </a:spcAft>
              <a:buClr>
                <a:srgbClr val="90C226"/>
              </a:buClr>
              <a:buSzPct val="80000"/>
              <a:buFont typeface="Wingdings 3" charset="2"/>
              <a:buNone/>
              <a:tabLst/>
              <a:defRPr/>
            </a:pPr>
            <a:r>
              <a:rPr kumimoji="0" lang="en-GB" altLang="en-US" sz="2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rPr>
              <a:t>Safeguarding concerns</a:t>
            </a:r>
          </a:p>
          <a:p>
            <a:pPr marL="342900" marR="0" lvl="0" indent="-342900" algn="l" defTabSz="457200" rtl="0" eaLnBrk="1" fontAlgn="auto" latinLnBrk="0" hangingPunct="1">
              <a:lnSpc>
                <a:spcPct val="110000"/>
              </a:lnSpc>
              <a:spcBef>
                <a:spcPts val="1200"/>
              </a:spcBef>
              <a:spcAft>
                <a:spcPts val="0"/>
              </a:spcAft>
              <a:buClr>
                <a:srgbClr val="90C226"/>
              </a:buClr>
              <a:buSzPct val="80000"/>
              <a:buFont typeface="Arial" charset="0"/>
              <a:buChar char="•"/>
              <a:tabLst/>
              <a:defRPr/>
            </a:pPr>
            <a:r>
              <a:rPr kumimoji="0" lang="en-GB" alt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rPr>
              <a:t>Email MASH – </a:t>
            </a:r>
            <a:r>
              <a:rPr kumimoji="0" lang="en-GB" alt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hlinkClick r:id="rId3"/>
              </a:rPr>
              <a:t>asc.mash.safeguarding@camden.gov.uk</a:t>
            </a:r>
            <a:r>
              <a:rPr kumimoji="0" lang="en-GB" alt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rPr>
              <a:t>  </a:t>
            </a:r>
          </a:p>
          <a:p>
            <a:pPr marL="342900" marR="0" lvl="0" indent="-342900" algn="l" defTabSz="457200" rtl="0" eaLnBrk="1" fontAlgn="auto" latinLnBrk="0" hangingPunct="1">
              <a:lnSpc>
                <a:spcPct val="110000"/>
              </a:lnSpc>
              <a:spcBef>
                <a:spcPts val="1200"/>
              </a:spcBef>
              <a:spcAft>
                <a:spcPts val="0"/>
              </a:spcAft>
              <a:buClr>
                <a:srgbClr val="90C226"/>
              </a:buClr>
              <a:buSzPct val="80000"/>
              <a:buFont typeface="Arial" charset="0"/>
              <a:buChar char="•"/>
              <a:tabLst/>
              <a:defRPr/>
            </a:pPr>
            <a:r>
              <a:rPr kumimoji="0" lang="en-GB" alt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rPr>
              <a:t>MASH requires professionals to complete the SAPB Safeguarding Referral Form, found here:  </a:t>
            </a:r>
            <a:r>
              <a:rPr kumimoji="0" lang="en-GB" alt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hlinkClick r:id="rId4"/>
              </a:rPr>
              <a:t>https://www.camden.gov.uk/safeguarding-adults#qubd</a:t>
            </a:r>
            <a:r>
              <a:rPr kumimoji="0" lang="en-GB" alt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rPr>
              <a:t> </a:t>
            </a:r>
          </a:p>
          <a:p>
            <a:pPr marL="342900" marR="0" lvl="0" indent="-342900" algn="l" defTabSz="457200" rtl="0" eaLnBrk="1" fontAlgn="auto" latinLnBrk="0" hangingPunct="1">
              <a:lnSpc>
                <a:spcPct val="110000"/>
              </a:lnSpc>
              <a:spcBef>
                <a:spcPts val="1200"/>
              </a:spcBef>
              <a:spcAft>
                <a:spcPts val="0"/>
              </a:spcAft>
              <a:buClr>
                <a:srgbClr val="90C226"/>
              </a:buClr>
              <a:buSzPct val="80000"/>
              <a:buFont typeface="Arial" charset="0"/>
              <a:buChar char="•"/>
              <a:tabLst/>
              <a:defRPr/>
            </a:pPr>
            <a:r>
              <a:rPr kumimoji="0" lang="en-GB" alt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rPr>
              <a:t>Telephone 0207 974 4000, option 1 (also covers out of hours Emergency Duty Team) </a:t>
            </a:r>
          </a:p>
          <a:p>
            <a:pPr marL="0" marR="0" lvl="0" indent="0" algn="l" defTabSz="457200" rtl="0" eaLnBrk="1" fontAlgn="auto" latinLnBrk="0" hangingPunct="1">
              <a:lnSpc>
                <a:spcPct val="110000"/>
              </a:lnSpc>
              <a:spcBef>
                <a:spcPts val="1200"/>
              </a:spcBef>
              <a:spcAft>
                <a:spcPts val="0"/>
              </a:spcAft>
              <a:buClr>
                <a:srgbClr val="90C226"/>
              </a:buClr>
              <a:buSzPct val="80000"/>
              <a:buFont typeface="Wingdings 3" charset="2"/>
              <a:buNone/>
              <a:tabLst/>
              <a:defRPr/>
            </a:pPr>
            <a:r>
              <a:rPr kumimoji="0" lang="en-GB" altLang="en-US" sz="2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rPr>
              <a:t>Remember, if you think an adult is in immediate danger you should call the police on 999 (urgent) or dial 101 (non-urgent).</a:t>
            </a:r>
          </a:p>
          <a:p>
            <a:pPr marL="0" marR="0" lvl="0" indent="0" algn="l" defTabSz="457200" rtl="0" eaLnBrk="1" fontAlgn="auto" latinLnBrk="0" hangingPunct="1">
              <a:lnSpc>
                <a:spcPct val="110000"/>
              </a:lnSpc>
              <a:spcBef>
                <a:spcPts val="1800"/>
              </a:spcBef>
              <a:spcAft>
                <a:spcPts val="0"/>
              </a:spcAft>
              <a:buClr>
                <a:srgbClr val="90C226"/>
              </a:buClr>
              <a:buSzPct val="80000"/>
              <a:buFont typeface="Wingdings 3" charset="2"/>
              <a:buNone/>
              <a:tabLst/>
              <a:defRPr/>
            </a:pPr>
            <a:r>
              <a:rPr kumimoji="0" lang="en-GB" altLang="en-US" sz="2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rPr>
              <a:t>Care Act Assessment </a:t>
            </a:r>
          </a:p>
          <a:p>
            <a:pPr marL="342900" marR="0" lvl="0" indent="-342900" algn="l" defTabSz="457200" rtl="0" eaLnBrk="1" fontAlgn="auto" latinLnBrk="0" hangingPunct="1">
              <a:lnSpc>
                <a:spcPct val="110000"/>
              </a:lnSpc>
              <a:spcBef>
                <a:spcPts val="1200"/>
              </a:spcBef>
              <a:spcAft>
                <a:spcPts val="0"/>
              </a:spcAft>
              <a:buClr>
                <a:srgbClr val="90C226"/>
              </a:buClr>
              <a:buSzPct val="80000"/>
              <a:buFont typeface="Arial" charset="0"/>
              <a:buChar char="•"/>
              <a:tabLst/>
              <a:defRPr/>
            </a:pPr>
            <a:r>
              <a:rPr kumimoji="0" lang="en-GB" alt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rPr>
              <a:t>Email </a:t>
            </a:r>
            <a:r>
              <a:rPr kumimoji="0" lang="en-GB" alt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hlinkClick r:id="rId5"/>
              </a:rPr>
              <a:t>adultsocialcare@camden.gov.uk</a:t>
            </a:r>
            <a:r>
              <a:rPr kumimoji="0" lang="en-GB" alt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rPr>
              <a:t> </a:t>
            </a:r>
          </a:p>
          <a:p>
            <a:pPr marL="342900" marR="0" lvl="0" indent="-342900" algn="l" defTabSz="457200" rtl="0" eaLnBrk="1" fontAlgn="auto" latinLnBrk="0" hangingPunct="1">
              <a:lnSpc>
                <a:spcPct val="110000"/>
              </a:lnSpc>
              <a:spcBef>
                <a:spcPts val="1200"/>
              </a:spcBef>
              <a:spcAft>
                <a:spcPts val="0"/>
              </a:spcAft>
              <a:buClr>
                <a:srgbClr val="90C226"/>
              </a:buClr>
              <a:buSzPct val="80000"/>
              <a:buFont typeface="Arial" charset="0"/>
              <a:buChar char="•"/>
              <a:tabLst/>
              <a:defRPr/>
            </a:pPr>
            <a:r>
              <a:rPr kumimoji="0" lang="en-GB" alt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Arial" panose="020B0604020202020204" pitchFamily="34" charset="0"/>
              </a:rPr>
              <a:t>Telephone 0207 974 4000, option 1 (also covers out of hours Emergency Duty Team)</a:t>
            </a:r>
          </a:p>
          <a:p>
            <a:pPr marL="0" marR="0" lvl="0" indent="0" algn="l" defTabSz="457200" rtl="0" eaLnBrk="1" fontAlgn="auto" latinLnBrk="0" hangingPunct="1">
              <a:lnSpc>
                <a:spcPct val="110000"/>
              </a:lnSpc>
              <a:spcBef>
                <a:spcPts val="1200"/>
              </a:spcBef>
              <a:spcAft>
                <a:spcPts val="0"/>
              </a:spcAft>
              <a:buClr>
                <a:srgbClr val="90C226"/>
              </a:buClr>
              <a:buSzPct val="80000"/>
              <a:buNone/>
              <a:tabLst/>
              <a:defRPr/>
            </a:pPr>
            <a:endParaRPr lang="en-GB" altLang="en-US" sz="1300" dirty="0">
              <a:cs typeface="Arial" panose="020B0604020202020204" pitchFamily="34" charset="0"/>
            </a:endParaRPr>
          </a:p>
          <a:p>
            <a:pPr marL="0" indent="0">
              <a:lnSpc>
                <a:spcPct val="110000"/>
              </a:lnSpc>
              <a:spcBef>
                <a:spcPts val="1200"/>
              </a:spcBef>
              <a:buNone/>
              <a:defRPr/>
            </a:pPr>
            <a:r>
              <a:rPr lang="en-GB" altLang="en-US" sz="2900" i="1" dirty="0">
                <a:solidFill>
                  <a:prstClr val="black">
                    <a:lumMod val="75000"/>
                    <a:lumOff val="25000"/>
                  </a:prstClr>
                </a:solidFill>
                <a:latin typeface="Trebuchet MS" panose="020B0603020202020204"/>
                <a:cs typeface="Arial" panose="020B0604020202020204" pitchFamily="34" charset="0"/>
              </a:rPr>
              <a:t>If an adult at risk is already known to a specific team or allocated worker in Adult Social Care or Mental Health, you can contact them directly with concerns. </a:t>
            </a:r>
          </a:p>
          <a:p>
            <a:pPr marL="0" indent="0">
              <a:lnSpc>
                <a:spcPct val="110000"/>
              </a:lnSpc>
              <a:spcBef>
                <a:spcPts val="1200"/>
              </a:spcBef>
              <a:buNone/>
              <a:defRPr/>
            </a:pPr>
            <a:r>
              <a:rPr lang="en-GB" altLang="en-US" sz="2900" i="1" dirty="0">
                <a:solidFill>
                  <a:prstClr val="black">
                    <a:lumMod val="75000"/>
                    <a:lumOff val="25000"/>
                  </a:prstClr>
                </a:solidFill>
                <a:latin typeface="Trebuchet MS" panose="020B0603020202020204"/>
                <a:cs typeface="Arial" panose="020B0604020202020204" pitchFamily="34" charset="0"/>
              </a:rPr>
              <a:t>You should receive feedback on your referral. </a:t>
            </a:r>
            <a:endParaRPr lang="en-GB" sz="2900" i="1" dirty="0">
              <a:solidFill>
                <a:prstClr val="black">
                  <a:lumMod val="75000"/>
                  <a:lumOff val="25000"/>
                </a:prstClr>
              </a:solidFill>
              <a:latin typeface="Trebuchet MS" panose="020B0603020202020204"/>
              <a:cs typeface="Arial" panose="020B0604020202020204" pitchFamily="34" charset="0"/>
            </a:endParaRPr>
          </a:p>
        </p:txBody>
      </p:sp>
    </p:spTree>
    <p:extLst>
      <p:ext uri="{BB962C8B-B14F-4D97-AF65-F5344CB8AC3E}">
        <p14:creationId xmlns:p14="http://schemas.microsoft.com/office/powerpoint/2010/main" val="5664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45DF-37BE-8B46-3288-4D52EF354989}"/>
              </a:ext>
            </a:extLst>
          </p:cNvPr>
          <p:cNvSpPr>
            <a:spLocks noGrp="1"/>
          </p:cNvSpPr>
          <p:nvPr>
            <p:ph type="title"/>
          </p:nvPr>
        </p:nvSpPr>
        <p:spPr>
          <a:xfrm>
            <a:off x="1097280" y="480767"/>
            <a:ext cx="10058400" cy="851240"/>
          </a:xfrm>
        </p:spPr>
        <p:txBody>
          <a:bodyPr/>
          <a:lstStyle/>
          <a:p>
            <a:r>
              <a:rPr lang="en-GB" b="1" dirty="0">
                <a:solidFill>
                  <a:schemeClr val="accent2">
                    <a:lumMod val="75000"/>
                  </a:schemeClr>
                </a:solidFill>
              </a:rPr>
              <a:t>What type of referral </a:t>
            </a:r>
          </a:p>
        </p:txBody>
      </p:sp>
      <p:sp>
        <p:nvSpPr>
          <p:cNvPr id="3" name="Content Placeholder 2">
            <a:extLst>
              <a:ext uri="{FF2B5EF4-FFF2-40B4-BE49-F238E27FC236}">
                <a16:creationId xmlns:a16="http://schemas.microsoft.com/office/drawing/2014/main" id="{DA00B2B3-9929-A01F-774C-053781EB81F7}"/>
              </a:ext>
            </a:extLst>
          </p:cNvPr>
          <p:cNvSpPr>
            <a:spLocks noGrp="1"/>
          </p:cNvSpPr>
          <p:nvPr>
            <p:ph idx="1"/>
          </p:nvPr>
        </p:nvSpPr>
        <p:spPr>
          <a:xfrm>
            <a:off x="1097280" y="1845733"/>
            <a:ext cx="10058400" cy="4531500"/>
          </a:xfrm>
        </p:spPr>
        <p:txBody>
          <a:bodyPr>
            <a:normAutofit fontScale="85000" lnSpcReduction="20000"/>
          </a:bodyPr>
          <a:lstStyle/>
          <a:p>
            <a:pPr marL="0" marR="0" lvl="0" indent="0" defTabSz="457200" rtl="0" eaLnBrk="1" fontAlgn="auto" latinLnBrk="0" hangingPunct="1">
              <a:spcBef>
                <a:spcPts val="1200"/>
              </a:spcBef>
              <a:spcAft>
                <a:spcPts val="0"/>
              </a:spcAft>
              <a:buClr>
                <a:srgbClr val="90C226"/>
              </a:buClr>
              <a:buSzPct val="80000"/>
              <a:buNone/>
              <a:tabLst/>
              <a:defRPr/>
            </a:pPr>
            <a:r>
              <a:rPr lang="en-GB" altLang="en-US" sz="2800" b="1" dirty="0">
                <a:solidFill>
                  <a:schemeClr val="accent2">
                    <a:lumMod val="75000"/>
                  </a:schemeClr>
                </a:solidFill>
                <a:cs typeface="Arial" panose="020B0604020202020204" pitchFamily="34" charset="0"/>
              </a:rPr>
              <a:t>Care</a:t>
            </a:r>
            <a:r>
              <a:rPr kumimoji="0" lang="en-GB" altLang="en-US" sz="2800" b="1" i="0" u="none" strike="noStrike" kern="1200" cap="none" spc="0" normalizeH="0" baseline="0" noProof="0" dirty="0">
                <a:ln>
                  <a:noFill/>
                </a:ln>
                <a:solidFill>
                  <a:schemeClr val="accent2">
                    <a:lumMod val="75000"/>
                  </a:schemeClr>
                </a:solidFill>
                <a:effectLst/>
                <a:uLnTx/>
                <a:uFillTx/>
                <a:ea typeface="+mn-ea"/>
                <a:cs typeface="Arial" panose="020B0604020202020204" pitchFamily="34" charset="0"/>
              </a:rPr>
              <a:t> Needs </a:t>
            </a:r>
            <a:r>
              <a:rPr lang="en-GB" altLang="en-US" sz="2800" b="1" dirty="0">
                <a:solidFill>
                  <a:schemeClr val="accent2">
                    <a:lumMod val="75000"/>
                  </a:schemeClr>
                </a:solidFill>
                <a:cs typeface="Arial" panose="020B0604020202020204" pitchFamily="34" charset="0"/>
              </a:rPr>
              <a:t>A</a:t>
            </a:r>
            <a:r>
              <a:rPr kumimoji="0" lang="en-GB" altLang="en-US" sz="2800" b="1" i="0" u="none" strike="noStrike" kern="1200" cap="none" spc="0" normalizeH="0" baseline="0" noProof="0" dirty="0" err="1">
                <a:ln>
                  <a:noFill/>
                </a:ln>
                <a:solidFill>
                  <a:schemeClr val="accent2">
                    <a:lumMod val="75000"/>
                  </a:schemeClr>
                </a:solidFill>
                <a:effectLst/>
                <a:uLnTx/>
                <a:uFillTx/>
                <a:ea typeface="+mn-ea"/>
                <a:cs typeface="Arial" panose="020B0604020202020204" pitchFamily="34" charset="0"/>
              </a:rPr>
              <a:t>ssessment</a:t>
            </a:r>
            <a:r>
              <a:rPr kumimoji="0" lang="en-GB" altLang="en-US" sz="2800" b="1" i="0" u="none" strike="noStrike" kern="1200" cap="none" spc="0" normalizeH="0" baseline="0" noProof="0" dirty="0">
                <a:ln>
                  <a:noFill/>
                </a:ln>
                <a:solidFill>
                  <a:schemeClr val="accent2">
                    <a:lumMod val="75000"/>
                  </a:schemeClr>
                </a:solidFill>
                <a:effectLst/>
                <a:uLnTx/>
                <a:uFillTx/>
                <a:ea typeface="+mn-ea"/>
                <a:cs typeface="Arial" panose="020B0604020202020204" pitchFamily="34" charset="0"/>
              </a:rPr>
              <a:t> </a:t>
            </a:r>
          </a:p>
          <a:p>
            <a:pPr marL="342900" indent="-342900" defTabSz="457200">
              <a:spcBef>
                <a:spcPts val="1200"/>
              </a:spcBef>
              <a:buClr>
                <a:srgbClr val="90C226"/>
              </a:buClr>
              <a:defRPr/>
            </a:pPr>
            <a:r>
              <a:rPr kumimoji="0" lang="en-GB" altLang="en-US" sz="2000" b="0" i="0" u="none" strike="noStrike" kern="1200" cap="none" spc="0" normalizeH="0" baseline="0" noProof="0" dirty="0">
                <a:ln>
                  <a:noFill/>
                </a:ln>
                <a:solidFill>
                  <a:schemeClr val="tx1"/>
                </a:solidFill>
                <a:effectLst/>
                <a:uLnTx/>
                <a:uFillTx/>
                <a:ea typeface="+mn-ea"/>
                <a:cs typeface="Arial" panose="020B0604020202020204" pitchFamily="34" charset="0"/>
              </a:rPr>
              <a:t>The adult may be struggling to look after themselves or their environment due disability, mental health issues, substance abuse, or due to advancing age or changes in their adult </a:t>
            </a:r>
          </a:p>
          <a:p>
            <a:pPr marL="342900" marR="0" lvl="0" indent="-342900" defTabSz="457200" rtl="0" eaLnBrk="1" fontAlgn="auto" latinLnBrk="0" hangingPunct="1">
              <a:spcBef>
                <a:spcPts val="1200"/>
              </a:spcBef>
              <a:spcAft>
                <a:spcPts val="0"/>
              </a:spcAft>
              <a:buClr>
                <a:srgbClr val="90C226"/>
              </a:buClr>
              <a:buSzPct val="80000"/>
              <a:buFont typeface="Arial" charset="0"/>
              <a:buChar char="•"/>
              <a:tabLst/>
              <a:defRPr/>
            </a:pPr>
            <a:r>
              <a:rPr kumimoji="0" lang="en-GB" altLang="en-US" sz="2000" b="0" i="0" u="none" strike="noStrike" kern="1200" cap="none" spc="0" normalizeH="0" baseline="0" noProof="0" dirty="0">
                <a:ln>
                  <a:noFill/>
                </a:ln>
                <a:solidFill>
                  <a:schemeClr val="tx1"/>
                </a:solidFill>
                <a:effectLst/>
                <a:uLnTx/>
                <a:uFillTx/>
                <a:ea typeface="+mn-ea"/>
                <a:cs typeface="Arial" panose="020B0604020202020204" pitchFamily="34" charset="0"/>
              </a:rPr>
              <a:t>They have not been assessed or offered support, or not for a long time</a:t>
            </a:r>
          </a:p>
          <a:p>
            <a:pPr marL="342900" marR="0" lvl="0" indent="-342900" defTabSz="457200" rtl="0" eaLnBrk="1" fontAlgn="auto" latinLnBrk="0" hangingPunct="1">
              <a:spcBef>
                <a:spcPts val="1200"/>
              </a:spcBef>
              <a:spcAft>
                <a:spcPts val="0"/>
              </a:spcAft>
              <a:buClr>
                <a:srgbClr val="90C226"/>
              </a:buClr>
              <a:buSzPct val="80000"/>
              <a:buFont typeface="Arial" charset="0"/>
              <a:buChar char="•"/>
              <a:tabLst/>
              <a:defRPr/>
            </a:pPr>
            <a:r>
              <a:rPr lang="en-GB" altLang="en-US" sz="2000" dirty="0">
                <a:solidFill>
                  <a:schemeClr val="tx1"/>
                </a:solidFill>
                <a:cs typeface="Arial" panose="020B0604020202020204" pitchFamily="34" charset="0"/>
              </a:rPr>
              <a:t>An assessment of their care and support needs and the right support might address the issue</a:t>
            </a:r>
          </a:p>
          <a:p>
            <a:pPr marL="342900" marR="0" lvl="0" indent="-342900" defTabSz="457200" rtl="0" eaLnBrk="1" fontAlgn="auto" latinLnBrk="0" hangingPunct="1">
              <a:spcBef>
                <a:spcPts val="1200"/>
              </a:spcBef>
              <a:spcAft>
                <a:spcPts val="0"/>
              </a:spcAft>
              <a:buClr>
                <a:srgbClr val="90C226"/>
              </a:buClr>
              <a:buSzPct val="80000"/>
              <a:buFont typeface="Arial" charset="0"/>
              <a:buChar char="•"/>
              <a:tabLst/>
              <a:defRPr/>
            </a:pPr>
            <a:endParaRPr kumimoji="0" lang="en-GB" altLang="en-US" sz="2000" b="0" i="0" u="none" strike="noStrike" kern="1200" cap="none" spc="0" normalizeH="0" baseline="0" noProof="0" dirty="0">
              <a:ln>
                <a:noFill/>
              </a:ln>
              <a:solidFill>
                <a:schemeClr val="tx1"/>
              </a:solidFill>
              <a:effectLst/>
              <a:uLnTx/>
              <a:uFillTx/>
              <a:ea typeface="+mn-ea"/>
              <a:cs typeface="Arial" panose="020B0604020202020204" pitchFamily="34" charset="0"/>
            </a:endParaRPr>
          </a:p>
          <a:p>
            <a:pPr marL="45720" indent="0">
              <a:buNone/>
            </a:pPr>
            <a:r>
              <a:rPr lang="en-GB" sz="2800" b="1" dirty="0">
                <a:solidFill>
                  <a:schemeClr val="accent2">
                    <a:lumMod val="75000"/>
                  </a:schemeClr>
                </a:solidFill>
              </a:rPr>
              <a:t>S42 Enquiry </a:t>
            </a:r>
          </a:p>
          <a:p>
            <a:pPr marL="45720" indent="0">
              <a:buNone/>
            </a:pPr>
            <a:r>
              <a:rPr lang="en-GB" sz="2000" dirty="0">
                <a:solidFill>
                  <a:schemeClr val="tx1"/>
                </a:solidFill>
              </a:rPr>
              <a:t>Self neglect may not prompt a section 42 enquiry. This will depend on the person’s ability to protect themselves by controlling their own behaviour. </a:t>
            </a:r>
          </a:p>
          <a:p>
            <a:pPr marL="45720" indent="0">
              <a:buNone/>
            </a:pPr>
            <a:r>
              <a:rPr lang="en-GB" sz="2000" dirty="0">
                <a:solidFill>
                  <a:schemeClr val="tx1"/>
                </a:solidFill>
              </a:rPr>
              <a:t>There may come a point when they are unable to do this without external support, for example if:</a:t>
            </a:r>
            <a:endParaRPr kumimoji="0" lang="en-GB" altLang="en-US" sz="2000" i="0" u="none" strike="noStrike" kern="1200" cap="none" spc="0" normalizeH="0" baseline="0" noProof="0" dirty="0">
              <a:ln>
                <a:noFill/>
              </a:ln>
              <a:solidFill>
                <a:schemeClr val="tx1"/>
              </a:solidFill>
              <a:effectLst/>
              <a:uLnTx/>
              <a:uFillTx/>
              <a:ea typeface="+mn-ea"/>
              <a:cs typeface="Arial" panose="020B0604020202020204" pitchFamily="34" charset="0"/>
            </a:endParaRPr>
          </a:p>
          <a:p>
            <a:pPr marL="285750" indent="-285750" defTabSz="457200">
              <a:spcBef>
                <a:spcPts val="1200"/>
              </a:spcBef>
              <a:buClr>
                <a:srgbClr val="90C226"/>
              </a:buClr>
              <a:defRPr/>
            </a:pPr>
            <a:r>
              <a:rPr kumimoji="0" lang="en-GB" altLang="en-US" sz="2000" b="0" i="0" u="none" strike="noStrike" kern="1200" cap="none" spc="0" normalizeH="0" baseline="0" noProof="0" dirty="0">
                <a:ln>
                  <a:noFill/>
                </a:ln>
                <a:solidFill>
                  <a:schemeClr val="tx1"/>
                </a:solidFill>
                <a:effectLst/>
                <a:uLnTx/>
                <a:uFillTx/>
                <a:ea typeface="+mn-ea"/>
                <a:cs typeface="Arial" panose="020B0604020202020204" pitchFamily="34" charset="0"/>
              </a:rPr>
              <a:t>The adult is not accepting support or plans that would improve the situation</a:t>
            </a:r>
          </a:p>
          <a:p>
            <a:pPr marL="342900" marR="0" lvl="0" indent="-342900" defTabSz="457200" rtl="0" eaLnBrk="1" fontAlgn="auto" latinLnBrk="0" hangingPunct="1">
              <a:spcBef>
                <a:spcPts val="1200"/>
              </a:spcBef>
              <a:spcAft>
                <a:spcPts val="0"/>
              </a:spcAft>
              <a:buClr>
                <a:srgbClr val="90C226"/>
              </a:buClr>
              <a:buSzPct val="80000"/>
              <a:buFont typeface="Arial" charset="0"/>
              <a:buChar char="•"/>
              <a:tabLst/>
              <a:defRPr/>
            </a:pPr>
            <a:r>
              <a:rPr lang="en-GB" altLang="en-US" sz="2000" dirty="0">
                <a:solidFill>
                  <a:schemeClr val="tx1"/>
                </a:solidFill>
                <a:cs typeface="Arial" panose="020B0604020202020204" pitchFamily="34" charset="0"/>
              </a:rPr>
              <a:t>The adult does not have insight into the situation</a:t>
            </a:r>
          </a:p>
          <a:p>
            <a:pPr marL="342900" marR="0" lvl="0" indent="-342900" defTabSz="457200" rtl="0" eaLnBrk="1" fontAlgn="auto" latinLnBrk="0" hangingPunct="1">
              <a:spcBef>
                <a:spcPts val="1200"/>
              </a:spcBef>
              <a:spcAft>
                <a:spcPts val="0"/>
              </a:spcAft>
              <a:buClr>
                <a:srgbClr val="90C226"/>
              </a:buClr>
              <a:buSzPct val="80000"/>
              <a:buFont typeface="Arial" charset="0"/>
              <a:buChar char="•"/>
              <a:tabLst/>
              <a:defRPr/>
            </a:pPr>
            <a:r>
              <a:rPr kumimoji="0" lang="en-GB" altLang="en-US" sz="2000" b="0" i="0" u="none" strike="noStrike" kern="1200" cap="none" spc="0" normalizeH="0" baseline="0" noProof="0" dirty="0">
                <a:ln>
                  <a:noFill/>
                </a:ln>
                <a:solidFill>
                  <a:schemeClr val="tx1"/>
                </a:solidFill>
                <a:effectLst/>
                <a:uLnTx/>
                <a:uFillTx/>
                <a:ea typeface="+mn-ea"/>
                <a:cs typeface="Arial" panose="020B0604020202020204" pitchFamily="34" charset="0"/>
              </a:rPr>
              <a:t>The situation is high risk, critical or urgent </a:t>
            </a:r>
          </a:p>
          <a:p>
            <a:endParaRPr lang="en-GB" dirty="0"/>
          </a:p>
        </p:txBody>
      </p:sp>
    </p:spTree>
    <p:extLst>
      <p:ext uri="{BB962C8B-B14F-4D97-AF65-F5344CB8AC3E}">
        <p14:creationId xmlns:p14="http://schemas.microsoft.com/office/powerpoint/2010/main" val="183405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7181F19-42EB-9434-BA29-39A3C7E301E0}"/>
              </a:ext>
            </a:extLst>
          </p:cNvPr>
          <p:cNvSpPr>
            <a:spLocks noGrp="1"/>
          </p:cNvSpPr>
          <p:nvPr>
            <p:ph type="title"/>
          </p:nvPr>
        </p:nvSpPr>
        <p:spPr>
          <a:xfrm>
            <a:off x="479394" y="1070800"/>
            <a:ext cx="3939688" cy="5583126"/>
          </a:xfrm>
        </p:spPr>
        <p:txBody>
          <a:bodyPr>
            <a:normAutofit/>
          </a:bodyPr>
          <a:lstStyle/>
          <a:p>
            <a:r>
              <a:rPr lang="en-GB" sz="4800" b="1" dirty="0">
                <a:solidFill>
                  <a:schemeClr val="accent2">
                    <a:lumMod val="50000"/>
                  </a:schemeClr>
                </a:solidFill>
                <a:latin typeface="Amasis MT Pro Black" panose="02040A04050005020304" pitchFamily="18" charset="0"/>
              </a:rPr>
              <a:t>What information to include</a:t>
            </a:r>
          </a:p>
        </p:txBody>
      </p:sp>
      <p:cxnSp>
        <p:nvCxnSpPr>
          <p:cNvPr id="20" name="Straight Connector 1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E73DC23A-64AD-97B6-C4D6-1989F00C0923}"/>
              </a:ext>
            </a:extLst>
          </p:cNvPr>
          <p:cNvGraphicFramePr>
            <a:graphicFrameLocks noGrp="1"/>
          </p:cNvGraphicFramePr>
          <p:nvPr>
            <p:ph idx="1"/>
            <p:extLst>
              <p:ext uri="{D42A27DB-BD31-4B8C-83A1-F6EECF244321}">
                <p14:modId xmlns:p14="http://schemas.microsoft.com/office/powerpoint/2010/main" val="223714409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15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7181F19-42EB-9434-BA29-39A3C7E301E0}"/>
              </a:ext>
            </a:extLst>
          </p:cNvPr>
          <p:cNvSpPr>
            <a:spLocks noGrp="1"/>
          </p:cNvSpPr>
          <p:nvPr>
            <p:ph type="title"/>
          </p:nvPr>
        </p:nvSpPr>
        <p:spPr>
          <a:xfrm>
            <a:off x="479394" y="1070800"/>
            <a:ext cx="3939688" cy="5583126"/>
          </a:xfrm>
        </p:spPr>
        <p:txBody>
          <a:bodyPr>
            <a:normAutofit/>
          </a:bodyPr>
          <a:lstStyle/>
          <a:p>
            <a:r>
              <a:rPr lang="en-GB" sz="4800" b="1" dirty="0">
                <a:solidFill>
                  <a:schemeClr val="accent2">
                    <a:lumMod val="50000"/>
                  </a:schemeClr>
                </a:solidFill>
                <a:latin typeface="Amasis MT Pro Black" panose="02040A04050005020304" pitchFamily="18" charset="0"/>
              </a:rPr>
              <a:t>For self neglect and hoarding </a:t>
            </a:r>
          </a:p>
        </p:txBody>
      </p:sp>
      <p:cxnSp>
        <p:nvCxnSpPr>
          <p:cNvPr id="20" name="Straight Connector 1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E73DC23A-64AD-97B6-C4D6-1989F00C0923}"/>
              </a:ext>
            </a:extLst>
          </p:cNvPr>
          <p:cNvGraphicFramePr>
            <a:graphicFrameLocks noGrp="1"/>
          </p:cNvGraphicFramePr>
          <p:nvPr>
            <p:ph idx="1"/>
            <p:extLst>
              <p:ext uri="{D42A27DB-BD31-4B8C-83A1-F6EECF244321}">
                <p14:modId xmlns:p14="http://schemas.microsoft.com/office/powerpoint/2010/main" val="100644405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382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24F5E39-D4CF-8BBE-A3E6-E3467324ABF0}"/>
              </a:ext>
            </a:extLst>
          </p:cNvPr>
          <p:cNvSpPr>
            <a:spLocks noGrp="1"/>
          </p:cNvSpPr>
          <p:nvPr>
            <p:ph type="title"/>
          </p:nvPr>
        </p:nvSpPr>
        <p:spPr>
          <a:xfrm>
            <a:off x="841246" y="673770"/>
            <a:ext cx="3644489" cy="2414488"/>
          </a:xfrm>
        </p:spPr>
        <p:txBody>
          <a:bodyPr anchor="t">
            <a:normAutofit/>
          </a:bodyPr>
          <a:lstStyle/>
          <a:p>
            <a:r>
              <a:rPr lang="en-GB" sz="5400" dirty="0">
                <a:solidFill>
                  <a:srgbClr val="FFFFFF"/>
                </a:solidFill>
              </a:rPr>
              <a:t>Consent and information sharing</a:t>
            </a:r>
          </a:p>
        </p:txBody>
      </p:sp>
      <p:sp>
        <p:nvSpPr>
          <p:cNvPr id="3" name="Content Placeholder 2">
            <a:extLst>
              <a:ext uri="{FF2B5EF4-FFF2-40B4-BE49-F238E27FC236}">
                <a16:creationId xmlns:a16="http://schemas.microsoft.com/office/drawing/2014/main" id="{EFC9680C-DC6E-A08E-B8E2-EBF3D7670370}"/>
              </a:ext>
            </a:extLst>
          </p:cNvPr>
          <p:cNvSpPr>
            <a:spLocks noGrp="1"/>
          </p:cNvSpPr>
          <p:nvPr>
            <p:ph idx="1"/>
          </p:nvPr>
        </p:nvSpPr>
        <p:spPr>
          <a:xfrm>
            <a:off x="6096000" y="263701"/>
            <a:ext cx="5254754" cy="5649114"/>
          </a:xfrm>
        </p:spPr>
        <p:txBody>
          <a:bodyPr>
            <a:normAutofit fontScale="92500" lnSpcReduction="20000"/>
          </a:bodyPr>
          <a:lstStyle/>
          <a:p>
            <a:pPr marL="0" indent="0">
              <a:buNone/>
            </a:pPr>
            <a:r>
              <a:rPr lang="en-GB" sz="2200" dirty="0"/>
              <a:t>You should seek consent to make a referral where possible, or let the adult know you are making one</a:t>
            </a:r>
          </a:p>
          <a:p>
            <a:pPr marL="0" indent="0">
              <a:buNone/>
            </a:pPr>
            <a:endParaRPr lang="en-GB" sz="2200" dirty="0"/>
          </a:p>
          <a:p>
            <a:pPr marL="0" indent="0">
              <a:buNone/>
            </a:pPr>
            <a:r>
              <a:rPr lang="en-GB" sz="2200" b="1" dirty="0"/>
              <a:t>If you answer yes to any of these questions, then consent is not required. Please share information with relevant people.</a:t>
            </a:r>
          </a:p>
          <a:p>
            <a:endParaRPr lang="en-GB" sz="2200" dirty="0"/>
          </a:p>
          <a:p>
            <a:pPr>
              <a:buFont typeface="Wingdings" panose="05000000000000000000" pitchFamily="2" charset="2"/>
              <a:buChar char="ü"/>
            </a:pPr>
            <a:r>
              <a:rPr lang="en-GB" sz="2200" dirty="0"/>
              <a:t>They lack capacity to decide</a:t>
            </a:r>
          </a:p>
          <a:p>
            <a:pPr>
              <a:buFont typeface="Wingdings" panose="05000000000000000000" pitchFamily="2" charset="2"/>
              <a:buChar char="ü"/>
            </a:pPr>
            <a:r>
              <a:rPr lang="en-GB" sz="2200" dirty="0"/>
              <a:t>It’s in their vital interests (high risk)</a:t>
            </a:r>
          </a:p>
          <a:p>
            <a:pPr>
              <a:buFont typeface="Wingdings" panose="05000000000000000000" pitchFamily="2" charset="2"/>
              <a:buChar char="ü"/>
            </a:pPr>
            <a:r>
              <a:rPr lang="en-GB" sz="2200" dirty="0"/>
              <a:t>Is there a risk to others?</a:t>
            </a:r>
          </a:p>
          <a:p>
            <a:pPr>
              <a:buFont typeface="Wingdings" panose="05000000000000000000" pitchFamily="2" charset="2"/>
              <a:buChar char="ü"/>
            </a:pPr>
            <a:r>
              <a:rPr lang="en-GB" sz="2200" dirty="0"/>
              <a:t>Is it in the public interest to share information?</a:t>
            </a:r>
          </a:p>
          <a:p>
            <a:pPr>
              <a:buFont typeface="Wingdings" panose="05000000000000000000" pitchFamily="2" charset="2"/>
              <a:buChar char="ü"/>
            </a:pPr>
            <a:r>
              <a:rPr lang="en-GB" sz="2200" dirty="0"/>
              <a:t>Is there reasonable suspicion of a crime? </a:t>
            </a:r>
          </a:p>
          <a:p>
            <a:pPr>
              <a:buFont typeface="Wingdings" panose="05000000000000000000" pitchFamily="2" charset="2"/>
              <a:buChar char="ü"/>
            </a:pPr>
            <a:r>
              <a:rPr lang="en-GB" sz="2200" dirty="0"/>
              <a:t>Could the adult have been coerced or controlled? </a:t>
            </a:r>
          </a:p>
          <a:p>
            <a:pPr>
              <a:buFont typeface="Wingdings" panose="05000000000000000000" pitchFamily="2" charset="2"/>
              <a:buChar char="ü"/>
            </a:pPr>
            <a:r>
              <a:rPr lang="en-GB" sz="2200" dirty="0"/>
              <a:t> Could the adult have Mental Health Problems needing a MHA assessment? </a:t>
            </a:r>
          </a:p>
        </p:txBody>
      </p:sp>
      <p:sp>
        <p:nvSpPr>
          <p:cNvPr id="4" name="TextBox 3">
            <a:extLst>
              <a:ext uri="{FF2B5EF4-FFF2-40B4-BE49-F238E27FC236}">
                <a16:creationId xmlns:a16="http://schemas.microsoft.com/office/drawing/2014/main" id="{4DD71613-D57B-C835-0710-EEB8B3540940}"/>
              </a:ext>
            </a:extLst>
          </p:cNvPr>
          <p:cNvSpPr txBox="1"/>
          <p:nvPr/>
        </p:nvSpPr>
        <p:spPr>
          <a:xfrm>
            <a:off x="366916" y="5861064"/>
            <a:ext cx="11455120" cy="707886"/>
          </a:xfrm>
          <a:prstGeom prst="rect">
            <a:avLst/>
          </a:prstGeom>
          <a:noFill/>
        </p:spPr>
        <p:txBody>
          <a:bodyPr wrap="square" rtlCol="0">
            <a:spAutoFit/>
          </a:bodyPr>
          <a:lstStyle/>
          <a:p>
            <a:r>
              <a:rPr lang="en-GB" sz="2000" dirty="0"/>
              <a:t>If the adult does not consent, that means we do not have their co-operation but that does not prevent us taking any steps we can.</a:t>
            </a:r>
          </a:p>
        </p:txBody>
      </p:sp>
    </p:spTree>
    <p:extLst>
      <p:ext uri="{BB962C8B-B14F-4D97-AF65-F5344CB8AC3E}">
        <p14:creationId xmlns:p14="http://schemas.microsoft.com/office/powerpoint/2010/main" val="295814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B5FC-532F-5E46-A819-5818A3478877}"/>
              </a:ext>
            </a:extLst>
          </p:cNvPr>
          <p:cNvSpPr>
            <a:spLocks noGrp="1"/>
          </p:cNvSpPr>
          <p:nvPr>
            <p:ph type="title"/>
          </p:nvPr>
        </p:nvSpPr>
        <p:spPr>
          <a:xfrm>
            <a:off x="683444" y="1143000"/>
            <a:ext cx="3200400" cy="2286000"/>
          </a:xfrm>
        </p:spPr>
        <p:txBody>
          <a:bodyPr>
            <a:normAutofit/>
          </a:bodyPr>
          <a:lstStyle/>
          <a:p>
            <a:r>
              <a:rPr lang="en-GB" sz="4400" b="1" dirty="0"/>
              <a:t>AGENDA  </a:t>
            </a:r>
          </a:p>
        </p:txBody>
      </p:sp>
      <p:sp>
        <p:nvSpPr>
          <p:cNvPr id="7" name="Content Placeholder 6">
            <a:extLst>
              <a:ext uri="{FF2B5EF4-FFF2-40B4-BE49-F238E27FC236}">
                <a16:creationId xmlns:a16="http://schemas.microsoft.com/office/drawing/2014/main" id="{D6EC1D01-06B4-483A-5811-A2348303AFBB}"/>
              </a:ext>
            </a:extLst>
          </p:cNvPr>
          <p:cNvSpPr>
            <a:spLocks noGrp="1"/>
          </p:cNvSpPr>
          <p:nvPr>
            <p:ph idx="1"/>
          </p:nvPr>
        </p:nvSpPr>
        <p:spPr>
          <a:xfrm>
            <a:off x="4885343" y="1318634"/>
            <a:ext cx="6492240" cy="5257800"/>
          </a:xfrm>
        </p:spPr>
        <p:txBody>
          <a:bodyPr>
            <a:normAutofit/>
          </a:bodyPr>
          <a:lstStyle/>
          <a:p>
            <a:pPr>
              <a:buFont typeface="Wingdings" panose="05000000000000000000" pitchFamily="2" charset="2"/>
              <a:buChar char="Ø"/>
            </a:pPr>
            <a:r>
              <a:rPr lang="en-GB" sz="2400" dirty="0"/>
              <a:t>  What is self neglect and hoarding?</a:t>
            </a:r>
          </a:p>
          <a:p>
            <a:pPr>
              <a:buFont typeface="Wingdings" panose="05000000000000000000" pitchFamily="2" charset="2"/>
              <a:buChar char="Ø"/>
            </a:pPr>
            <a:r>
              <a:rPr lang="en-GB" sz="2400" dirty="0"/>
              <a:t>  Signs, risks and potential causes</a:t>
            </a:r>
          </a:p>
          <a:p>
            <a:pPr>
              <a:buFont typeface="Wingdings" panose="05000000000000000000" pitchFamily="2" charset="2"/>
              <a:buChar char="Ø"/>
            </a:pPr>
            <a:r>
              <a:rPr lang="en-GB" sz="2400" dirty="0"/>
              <a:t>  Adult safeguarding and reporting concerns </a:t>
            </a:r>
          </a:p>
          <a:p>
            <a:pPr>
              <a:buFont typeface="Wingdings" panose="05000000000000000000" pitchFamily="2" charset="2"/>
              <a:buChar char="Ø"/>
            </a:pPr>
            <a:r>
              <a:rPr lang="en-GB" sz="2400" dirty="0"/>
              <a:t>  Safeguarding processes and enquiries</a:t>
            </a:r>
          </a:p>
          <a:p>
            <a:pPr>
              <a:buFont typeface="Wingdings" panose="05000000000000000000" pitchFamily="2" charset="2"/>
              <a:buChar char="Ø"/>
            </a:pPr>
            <a:r>
              <a:rPr lang="en-GB" sz="2400" dirty="0"/>
              <a:t>  Barriers and enablers</a:t>
            </a:r>
          </a:p>
          <a:p>
            <a:pPr>
              <a:buFont typeface="Wingdings" panose="05000000000000000000" pitchFamily="2" charset="2"/>
              <a:buChar char="Ø"/>
            </a:pPr>
            <a:r>
              <a:rPr lang="en-GB" sz="2400" dirty="0"/>
              <a:t>  Multi-agency working and risk assessment </a:t>
            </a:r>
          </a:p>
          <a:p>
            <a:pPr>
              <a:buFont typeface="Wingdings" panose="05000000000000000000" pitchFamily="2" charset="2"/>
              <a:buChar char="Ø"/>
            </a:pPr>
            <a:r>
              <a:rPr lang="en-GB" sz="2400" dirty="0"/>
              <a:t>  Mental Capacity</a:t>
            </a:r>
          </a:p>
          <a:p>
            <a:pPr>
              <a:buFont typeface="Wingdings" panose="05000000000000000000" pitchFamily="2" charset="2"/>
              <a:buChar char="Ø"/>
            </a:pPr>
            <a:r>
              <a:rPr lang="en-GB" sz="2400" dirty="0"/>
              <a:t>  Tools to support practice</a:t>
            </a:r>
          </a:p>
        </p:txBody>
      </p:sp>
    </p:spTree>
    <p:extLst>
      <p:ext uri="{BB962C8B-B14F-4D97-AF65-F5344CB8AC3E}">
        <p14:creationId xmlns:p14="http://schemas.microsoft.com/office/powerpoint/2010/main" val="2372268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22EA2DD9-7F61-654D-03E2-B67D72EF41E3}"/>
              </a:ext>
            </a:extLst>
          </p:cNvPr>
          <p:cNvSpPr/>
          <p:nvPr/>
        </p:nvSpPr>
        <p:spPr>
          <a:xfrm>
            <a:off x="2904342" y="170121"/>
            <a:ext cx="6186495" cy="6021100"/>
          </a:xfrm>
          <a:prstGeom prst="flowChartConnector">
            <a:avLst/>
          </a:prstGeom>
          <a:solidFill>
            <a:srgbClr val="C6751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Myth: </a:t>
            </a:r>
          </a:p>
          <a:p>
            <a:pPr algn="ctr"/>
            <a:r>
              <a:rPr lang="en-GB" sz="2400" dirty="0"/>
              <a:t>Once a concern has been raised with the Local Authority, it is their responsibility to resolve the situation </a:t>
            </a:r>
          </a:p>
          <a:p>
            <a:pPr algn="ctr"/>
            <a:endParaRPr lang="en-GB" sz="2400" dirty="0"/>
          </a:p>
          <a:p>
            <a:pPr algn="ctr"/>
            <a:r>
              <a:rPr lang="en-GB" sz="2400" b="1" dirty="0"/>
              <a:t>Reality: </a:t>
            </a:r>
          </a:p>
          <a:p>
            <a:pPr algn="ctr"/>
            <a:r>
              <a:rPr lang="en-GB" sz="2400" dirty="0"/>
              <a:t>Safeguarding is a collective responsibility working across multiple partners who can help address safeguarding concerns </a:t>
            </a:r>
          </a:p>
        </p:txBody>
      </p:sp>
    </p:spTree>
    <p:extLst>
      <p:ext uri="{BB962C8B-B14F-4D97-AF65-F5344CB8AC3E}">
        <p14:creationId xmlns:p14="http://schemas.microsoft.com/office/powerpoint/2010/main" val="3525805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extBox 3">
            <a:extLst>
              <a:ext uri="{FF2B5EF4-FFF2-40B4-BE49-F238E27FC236}">
                <a16:creationId xmlns:a16="http://schemas.microsoft.com/office/drawing/2014/main" id="{284F218B-98DD-841F-23D0-C00FAF310BA7}"/>
              </a:ext>
            </a:extLst>
          </p:cNvPr>
          <p:cNvGraphicFramePr/>
          <p:nvPr>
            <p:extLst>
              <p:ext uri="{D42A27DB-BD31-4B8C-83A1-F6EECF244321}">
                <p14:modId xmlns:p14="http://schemas.microsoft.com/office/powerpoint/2010/main" val="2894160038"/>
              </p:ext>
            </p:extLst>
          </p:nvPr>
        </p:nvGraphicFramePr>
        <p:xfrm>
          <a:off x="593649" y="135791"/>
          <a:ext cx="11208489" cy="5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43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370DDB-41BA-E68A-D912-F17830599740}"/>
              </a:ext>
            </a:extLst>
          </p:cNvPr>
          <p:cNvSpPr txBox="1"/>
          <p:nvPr/>
        </p:nvSpPr>
        <p:spPr>
          <a:xfrm>
            <a:off x="765544" y="1170649"/>
            <a:ext cx="11079126" cy="5293757"/>
          </a:xfrm>
          <a:prstGeom prst="rect">
            <a:avLst/>
          </a:prstGeom>
          <a:noFill/>
        </p:spPr>
        <p:txBody>
          <a:bodyPr wrap="square">
            <a:spAutoFit/>
          </a:bodyPr>
          <a:lstStyle/>
          <a:p>
            <a:pPr marL="342900" indent="-342900">
              <a:buFont typeface="Wingdings" panose="05000000000000000000" pitchFamily="2" charset="2"/>
              <a:buChar char="Ø"/>
            </a:pPr>
            <a:r>
              <a:rPr lang="en-GB" sz="2000" dirty="0"/>
              <a:t>Self-neglect and hoarding - requires effective multi agency working</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a:t>An individual’s self-neglect may present differently to different agencies. By working together and sharing their experience of working with individuals, agencies can together better safeguard an adult at risk.</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a:t>Multi-agency meetings are needed to:</a:t>
            </a:r>
          </a:p>
          <a:p>
            <a:pPr marL="800100" lvl="1" indent="-342900">
              <a:buFont typeface="Wingdings" panose="05000000000000000000" pitchFamily="2" charset="2"/>
              <a:buChar char="Ø"/>
            </a:pPr>
            <a:r>
              <a:rPr lang="en-GB" sz="2000" dirty="0"/>
              <a:t>Share information</a:t>
            </a:r>
          </a:p>
          <a:p>
            <a:pPr marL="800100" lvl="1" indent="-342900">
              <a:buFont typeface="Wingdings" panose="05000000000000000000" pitchFamily="2" charset="2"/>
              <a:buChar char="Ø"/>
            </a:pPr>
            <a:r>
              <a:rPr lang="en-GB" sz="2000" dirty="0"/>
              <a:t>Agree an approach to minimise the impact of specific risks </a:t>
            </a:r>
          </a:p>
          <a:p>
            <a:pPr marL="800100" lvl="1" indent="-342900">
              <a:buFont typeface="Wingdings" panose="05000000000000000000" pitchFamily="2" charset="2"/>
              <a:buChar char="Ø"/>
            </a:pPr>
            <a:r>
              <a:rPr lang="en-GB" sz="2000" dirty="0"/>
              <a:t>Improve joint working between agencies and professionals that have different roles and expertise</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a:t>Most Safeguarding Adult Reviews highlight a breakdown in partnership working as a key factor in failing to keep people safe.</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a:t>Also helps identify who knows the person best, and who may be able to support another agency when they are introduced to the person for the first time.</a:t>
            </a:r>
          </a:p>
          <a:p>
            <a:pPr marL="0" indent="0">
              <a:buNone/>
            </a:pPr>
            <a:endParaRPr lang="en-GB" dirty="0"/>
          </a:p>
        </p:txBody>
      </p:sp>
      <p:sp>
        <p:nvSpPr>
          <p:cNvPr id="7" name="TextBox 6">
            <a:extLst>
              <a:ext uri="{FF2B5EF4-FFF2-40B4-BE49-F238E27FC236}">
                <a16:creationId xmlns:a16="http://schemas.microsoft.com/office/drawing/2014/main" id="{D80A3953-810C-11F7-482A-81CB9E0EF68A}"/>
              </a:ext>
            </a:extLst>
          </p:cNvPr>
          <p:cNvSpPr txBox="1"/>
          <p:nvPr/>
        </p:nvSpPr>
        <p:spPr>
          <a:xfrm>
            <a:off x="765544" y="261678"/>
            <a:ext cx="8846289" cy="707886"/>
          </a:xfrm>
          <a:prstGeom prst="rect">
            <a:avLst/>
          </a:prstGeom>
          <a:noFill/>
        </p:spPr>
        <p:txBody>
          <a:bodyPr wrap="square" rtlCol="0">
            <a:spAutoFit/>
          </a:bodyPr>
          <a:lstStyle/>
          <a:p>
            <a:r>
              <a:rPr lang="en-GB" sz="4000" b="1">
                <a:solidFill>
                  <a:schemeClr val="accent2">
                    <a:lumMod val="75000"/>
                  </a:schemeClr>
                </a:solidFill>
                <a:latin typeface="Amasis MT Pro Black" panose="02040A04050005020304" pitchFamily="18" charset="0"/>
              </a:rPr>
              <a:t>Partnership working </a:t>
            </a:r>
            <a:endParaRPr lang="en-GB" sz="4000" b="1" dirty="0">
              <a:solidFill>
                <a:schemeClr val="accent2">
                  <a:lumMod val="75000"/>
                </a:schemeClr>
              </a:solidFill>
              <a:latin typeface="Amasis MT Pro Black" panose="02040A04050005020304" pitchFamily="18" charset="0"/>
            </a:endParaRPr>
          </a:p>
        </p:txBody>
      </p:sp>
    </p:spTree>
    <p:extLst>
      <p:ext uri="{BB962C8B-B14F-4D97-AF65-F5344CB8AC3E}">
        <p14:creationId xmlns:p14="http://schemas.microsoft.com/office/powerpoint/2010/main" val="3218662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5804FF5-3503-2F46-E301-5F95E3441186}"/>
              </a:ext>
            </a:extLst>
          </p:cNvPr>
          <p:cNvSpPr>
            <a:spLocks noGrp="1"/>
          </p:cNvSpPr>
          <p:nvPr>
            <p:ph type="title"/>
          </p:nvPr>
        </p:nvSpPr>
        <p:spPr>
          <a:xfrm>
            <a:off x="838200" y="401221"/>
            <a:ext cx="10515600" cy="1348065"/>
          </a:xfrm>
        </p:spPr>
        <p:txBody>
          <a:bodyPr>
            <a:normAutofit/>
          </a:bodyPr>
          <a:lstStyle/>
          <a:p>
            <a:r>
              <a:rPr lang="en-GB" sz="5400" b="1" dirty="0">
                <a:solidFill>
                  <a:schemeClr val="bg1"/>
                </a:solidFill>
              </a:rPr>
              <a:t>Effective Risk Assessments</a:t>
            </a:r>
            <a:endParaRPr lang="en-GB" sz="5400" dirty="0">
              <a:solidFill>
                <a:schemeClr val="bg1"/>
              </a:solidFill>
            </a:endParaRPr>
          </a:p>
        </p:txBody>
      </p:sp>
      <p:sp>
        <p:nvSpPr>
          <p:cNvPr id="3" name="Content Placeholder 2">
            <a:extLst>
              <a:ext uri="{FF2B5EF4-FFF2-40B4-BE49-F238E27FC236}">
                <a16:creationId xmlns:a16="http://schemas.microsoft.com/office/drawing/2014/main" id="{5206B384-2B94-ABB7-FA9F-DB4C18BAC0FE}"/>
              </a:ext>
            </a:extLst>
          </p:cNvPr>
          <p:cNvSpPr>
            <a:spLocks noGrp="1"/>
          </p:cNvSpPr>
          <p:nvPr>
            <p:ph idx="1"/>
          </p:nvPr>
        </p:nvSpPr>
        <p:spPr>
          <a:xfrm>
            <a:off x="337706" y="2578094"/>
            <a:ext cx="5554047" cy="4426298"/>
          </a:xfrm>
        </p:spPr>
        <p:txBody>
          <a:bodyPr>
            <a:normAutofit fontScale="85000" lnSpcReduction="20000"/>
          </a:bodyPr>
          <a:lstStyle/>
          <a:p>
            <a:pPr marL="45720" indent="0">
              <a:spcAft>
                <a:spcPts val="600"/>
              </a:spcAft>
              <a:buNone/>
            </a:pPr>
            <a:r>
              <a:rPr lang="en-GB" b="1" dirty="0">
                <a:solidFill>
                  <a:schemeClr val="accent2">
                    <a:lumMod val="50000"/>
                  </a:schemeClr>
                </a:solidFill>
              </a:rPr>
              <a:t>Should consider: </a:t>
            </a:r>
            <a:endParaRPr lang="en-GB" dirty="0">
              <a:solidFill>
                <a:schemeClr val="accent2">
                  <a:lumMod val="50000"/>
                </a:schemeClr>
              </a:solidFill>
            </a:endParaRPr>
          </a:p>
          <a:p>
            <a:pPr>
              <a:spcBef>
                <a:spcPts val="600"/>
              </a:spcBef>
              <a:spcAft>
                <a:spcPts val="600"/>
              </a:spcAft>
              <a:buFont typeface="Arial" panose="020B0604020202020204" pitchFamily="34" charset="0"/>
              <a:buChar char="•"/>
            </a:pPr>
            <a:r>
              <a:rPr lang="en-GB" sz="2600" dirty="0">
                <a:solidFill>
                  <a:schemeClr val="tx1"/>
                </a:solidFill>
              </a:rPr>
              <a:t>Presentations of self-neglect and the home situation</a:t>
            </a:r>
          </a:p>
          <a:p>
            <a:pPr>
              <a:spcBef>
                <a:spcPts val="600"/>
              </a:spcBef>
              <a:spcAft>
                <a:spcPts val="600"/>
              </a:spcAft>
              <a:buFont typeface="Arial" panose="020B0604020202020204" pitchFamily="34" charset="0"/>
              <a:buChar char="•"/>
            </a:pPr>
            <a:r>
              <a:rPr lang="en-GB" sz="2600" dirty="0">
                <a:solidFill>
                  <a:schemeClr val="tx1"/>
                </a:solidFill>
              </a:rPr>
              <a:t>The individual’s perception of their situation</a:t>
            </a:r>
          </a:p>
          <a:p>
            <a:pPr>
              <a:spcBef>
                <a:spcPts val="600"/>
              </a:spcBef>
              <a:spcAft>
                <a:spcPts val="600"/>
              </a:spcAft>
              <a:buFont typeface="Arial" panose="020B0604020202020204" pitchFamily="34" charset="0"/>
              <a:buChar char="•"/>
            </a:pPr>
            <a:r>
              <a:rPr lang="en-GB" sz="2600" dirty="0">
                <a:solidFill>
                  <a:schemeClr val="tx1"/>
                </a:solidFill>
              </a:rPr>
              <a:t>Engagement in activities of daily living</a:t>
            </a:r>
          </a:p>
          <a:p>
            <a:pPr>
              <a:spcBef>
                <a:spcPts val="600"/>
              </a:spcBef>
              <a:spcAft>
                <a:spcPts val="600"/>
              </a:spcAft>
              <a:buFont typeface="Arial" panose="020B0604020202020204" pitchFamily="34" charset="0"/>
              <a:buChar char="•"/>
            </a:pPr>
            <a:r>
              <a:rPr lang="en-GB" sz="2600" dirty="0">
                <a:solidFill>
                  <a:schemeClr val="tx1"/>
                </a:solidFill>
              </a:rPr>
              <a:t>Functional and cognitive abilities of the person</a:t>
            </a:r>
          </a:p>
          <a:p>
            <a:pPr>
              <a:spcBef>
                <a:spcPts val="600"/>
              </a:spcBef>
              <a:spcAft>
                <a:spcPts val="600"/>
              </a:spcAft>
              <a:buFont typeface="Arial" panose="020B0604020202020204" pitchFamily="34" charset="0"/>
              <a:buChar char="•"/>
            </a:pPr>
            <a:r>
              <a:rPr lang="en-GB" sz="2600" dirty="0">
                <a:solidFill>
                  <a:schemeClr val="tx1"/>
                </a:solidFill>
              </a:rPr>
              <a:t>Family and social support networks, and the lack of these</a:t>
            </a:r>
          </a:p>
          <a:p>
            <a:pPr>
              <a:spcBef>
                <a:spcPts val="600"/>
              </a:spcBef>
              <a:spcAft>
                <a:spcPts val="600"/>
              </a:spcAft>
              <a:buFont typeface="Arial" panose="020B0604020202020204" pitchFamily="34" charset="0"/>
              <a:buChar char="•"/>
            </a:pPr>
            <a:r>
              <a:rPr lang="en-GB" sz="2600" dirty="0">
                <a:solidFill>
                  <a:schemeClr val="tx1"/>
                </a:solidFill>
              </a:rPr>
              <a:t>Underlying medical conditions</a:t>
            </a:r>
          </a:p>
          <a:p>
            <a:pPr>
              <a:spcBef>
                <a:spcPts val="600"/>
              </a:spcBef>
              <a:spcAft>
                <a:spcPts val="600"/>
              </a:spcAft>
              <a:buFont typeface="Arial" panose="020B0604020202020204" pitchFamily="34" charset="0"/>
              <a:buChar char="•"/>
            </a:pPr>
            <a:r>
              <a:rPr lang="en-GB" sz="2600" dirty="0">
                <a:solidFill>
                  <a:schemeClr val="tx1"/>
                </a:solidFill>
              </a:rPr>
              <a:t>Underlying mental health conditions</a:t>
            </a:r>
          </a:p>
          <a:p>
            <a:pPr>
              <a:spcBef>
                <a:spcPts val="600"/>
              </a:spcBef>
              <a:spcAft>
                <a:spcPts val="600"/>
              </a:spcAft>
              <a:buFont typeface="Arial" panose="020B0604020202020204" pitchFamily="34" charset="0"/>
              <a:buChar char="•"/>
            </a:pPr>
            <a:r>
              <a:rPr lang="en-GB" sz="2600" dirty="0">
                <a:solidFill>
                  <a:schemeClr val="tx1"/>
                </a:solidFill>
              </a:rPr>
              <a:t> Substance or alcohol misuse issues</a:t>
            </a:r>
            <a:endParaRPr lang="en-GB" sz="2600" b="1" dirty="0">
              <a:solidFill>
                <a:schemeClr val="tx1"/>
              </a:solidFill>
            </a:endParaRPr>
          </a:p>
          <a:p>
            <a:pPr marL="457200" marR="0" lvl="1" indent="0" defTabSz="914400" rtl="0" eaLnBrk="1" fontAlgn="auto" latinLnBrk="0" hangingPunct="1">
              <a:lnSpc>
                <a:spcPct val="120000"/>
              </a:lnSpc>
              <a:spcBef>
                <a:spcPts val="0"/>
              </a:spcBef>
              <a:buSzTx/>
              <a:buNone/>
              <a:tabLst/>
              <a:defRPr/>
            </a:pPr>
            <a:endParaRPr lang="en-GB" sz="2200" dirty="0"/>
          </a:p>
        </p:txBody>
      </p:sp>
      <p:sp>
        <p:nvSpPr>
          <p:cNvPr id="4" name="TextBox 3">
            <a:extLst>
              <a:ext uri="{FF2B5EF4-FFF2-40B4-BE49-F238E27FC236}">
                <a16:creationId xmlns:a16="http://schemas.microsoft.com/office/drawing/2014/main" id="{D23DD8CB-36DF-984C-5E2C-4B680928DA67}"/>
              </a:ext>
            </a:extLst>
          </p:cNvPr>
          <p:cNvSpPr txBox="1"/>
          <p:nvPr/>
        </p:nvSpPr>
        <p:spPr>
          <a:xfrm>
            <a:off x="5891753" y="2478836"/>
            <a:ext cx="6022733" cy="3847207"/>
          </a:xfrm>
          <a:prstGeom prst="rect">
            <a:avLst/>
          </a:prstGeom>
          <a:noFill/>
        </p:spPr>
        <p:txBody>
          <a:bodyPr wrap="square" rtlCol="0">
            <a:spAutoFit/>
          </a:bodyPr>
          <a:lstStyle/>
          <a:p>
            <a:pPr lvl="0">
              <a:spcAft>
                <a:spcPts val="600"/>
              </a:spcAft>
            </a:pPr>
            <a:r>
              <a:rPr lang="en-GB" sz="2400" b="1" dirty="0">
                <a:solidFill>
                  <a:schemeClr val="accent2">
                    <a:lumMod val="50000"/>
                  </a:schemeClr>
                </a:solidFill>
              </a:rPr>
              <a:t>Should include: </a:t>
            </a:r>
          </a:p>
          <a:p>
            <a:pPr marL="228600" lvl="0" indent="-228600" defTabSz="914400">
              <a:lnSpc>
                <a:spcPct val="70000"/>
              </a:lnSpc>
              <a:spcBef>
                <a:spcPts val="600"/>
              </a:spcBef>
              <a:spcAft>
                <a:spcPts val="600"/>
              </a:spcAft>
              <a:buFont typeface="Arial" panose="020B0604020202020204" pitchFamily="34" charset="0"/>
              <a:buChar char="•"/>
            </a:pPr>
            <a:r>
              <a:rPr lang="en-GB" sz="2200" dirty="0"/>
              <a:t>Clear analysis of risks to the adult and others.</a:t>
            </a:r>
          </a:p>
          <a:p>
            <a:pPr marL="228600" lvl="0" indent="-228600" defTabSz="914400">
              <a:lnSpc>
                <a:spcPct val="70000"/>
              </a:lnSpc>
              <a:spcBef>
                <a:spcPts val="600"/>
              </a:spcBef>
              <a:spcAft>
                <a:spcPts val="600"/>
              </a:spcAft>
              <a:buFont typeface="Arial" panose="020B0604020202020204" pitchFamily="34" charset="0"/>
              <a:buChar char="•"/>
            </a:pPr>
            <a:r>
              <a:rPr lang="en-GB" sz="2200" dirty="0"/>
              <a:t>Clear monitoring arrangements</a:t>
            </a:r>
          </a:p>
          <a:p>
            <a:pPr marL="228600" lvl="0" indent="-228600" defTabSz="914400">
              <a:lnSpc>
                <a:spcPct val="70000"/>
              </a:lnSpc>
              <a:spcBef>
                <a:spcPts val="600"/>
              </a:spcBef>
              <a:spcAft>
                <a:spcPts val="600"/>
              </a:spcAft>
              <a:buFont typeface="Arial" panose="020B0604020202020204" pitchFamily="34" charset="0"/>
              <a:buChar char="•"/>
            </a:pPr>
            <a:r>
              <a:rPr lang="en-GB" sz="2200" dirty="0"/>
              <a:t>Clear reviewing arrangements</a:t>
            </a:r>
          </a:p>
          <a:p>
            <a:pPr marL="228600" lvl="0" indent="-228600" defTabSz="914400">
              <a:lnSpc>
                <a:spcPct val="70000"/>
              </a:lnSpc>
              <a:spcBef>
                <a:spcPts val="600"/>
              </a:spcBef>
              <a:spcAft>
                <a:spcPts val="600"/>
              </a:spcAft>
              <a:buFont typeface="Arial" panose="020B0604020202020204" pitchFamily="34" charset="0"/>
              <a:buChar char="•"/>
            </a:pPr>
            <a:r>
              <a:rPr lang="en-GB" sz="2200" dirty="0"/>
              <a:t>Clear timescales for actions and reviews.</a:t>
            </a:r>
            <a:endParaRPr lang="en-US" sz="2200" dirty="0"/>
          </a:p>
          <a:p>
            <a:pPr marL="228600" lvl="0" indent="-228600" defTabSz="914400">
              <a:lnSpc>
                <a:spcPct val="70000"/>
              </a:lnSpc>
              <a:spcBef>
                <a:spcPts val="600"/>
              </a:spcBef>
              <a:spcAft>
                <a:spcPts val="600"/>
              </a:spcAft>
              <a:buFont typeface="Arial" panose="020B0604020202020204" pitchFamily="34" charset="0"/>
              <a:buChar char="•"/>
            </a:pPr>
            <a:r>
              <a:rPr lang="en-US" sz="2200" dirty="0"/>
              <a:t>Agencies need to be clear of their roles and responsibilities.</a:t>
            </a:r>
          </a:p>
          <a:p>
            <a:pPr marL="228600" lvl="0" indent="-228600" defTabSz="914400">
              <a:lnSpc>
                <a:spcPct val="70000"/>
              </a:lnSpc>
              <a:spcBef>
                <a:spcPts val="600"/>
              </a:spcBef>
              <a:spcAft>
                <a:spcPts val="600"/>
              </a:spcAft>
              <a:buFont typeface="Arial" panose="020B0604020202020204" pitchFamily="34" charset="0"/>
              <a:buChar char="•"/>
            </a:pPr>
            <a:r>
              <a:rPr lang="en-GB" sz="2200" dirty="0"/>
              <a:t>Management oversight, support and supervision.</a:t>
            </a:r>
            <a:endParaRPr lang="en-US" sz="2200" dirty="0"/>
          </a:p>
          <a:p>
            <a:pPr marL="228600" lvl="0" indent="-228600" defTabSz="914400">
              <a:lnSpc>
                <a:spcPct val="70000"/>
              </a:lnSpc>
              <a:spcBef>
                <a:spcPts val="600"/>
              </a:spcBef>
              <a:spcAft>
                <a:spcPts val="600"/>
              </a:spcAft>
              <a:buFont typeface="Arial" panose="020B0604020202020204" pitchFamily="34" charset="0"/>
              <a:buChar char="•"/>
            </a:pPr>
            <a:r>
              <a:rPr lang="en-GB" sz="2200" dirty="0"/>
              <a:t>Timely information sharing </a:t>
            </a:r>
          </a:p>
          <a:p>
            <a:pPr marL="228600" lvl="0" indent="-228600" defTabSz="914400">
              <a:lnSpc>
                <a:spcPct val="70000"/>
              </a:lnSpc>
              <a:spcBef>
                <a:spcPts val="600"/>
              </a:spcBef>
              <a:spcAft>
                <a:spcPts val="600"/>
              </a:spcAft>
              <a:buFont typeface="Arial" panose="020B0604020202020204" pitchFamily="34" charset="0"/>
              <a:buChar char="•"/>
            </a:pPr>
            <a:r>
              <a:rPr lang="en-GB" sz="2200" dirty="0"/>
              <a:t>Should be shared</a:t>
            </a:r>
          </a:p>
        </p:txBody>
      </p:sp>
    </p:spTree>
    <p:extLst>
      <p:ext uri="{BB962C8B-B14F-4D97-AF65-F5344CB8AC3E}">
        <p14:creationId xmlns:p14="http://schemas.microsoft.com/office/powerpoint/2010/main" val="59122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4CD5-1086-D503-8C19-B037BA986BDA}"/>
              </a:ext>
            </a:extLst>
          </p:cNvPr>
          <p:cNvSpPr>
            <a:spLocks noGrp="1"/>
          </p:cNvSpPr>
          <p:nvPr>
            <p:ph type="title"/>
          </p:nvPr>
        </p:nvSpPr>
        <p:spPr>
          <a:xfrm>
            <a:off x="1066800" y="429926"/>
            <a:ext cx="10058400" cy="941674"/>
          </a:xfrm>
        </p:spPr>
        <p:txBody>
          <a:bodyPr>
            <a:normAutofit/>
          </a:bodyPr>
          <a:lstStyle/>
          <a:p>
            <a:r>
              <a:rPr lang="en-GB" sz="4000" b="1" dirty="0"/>
              <a:t>Learning from SARS – Prof Michael Preston-Shoot</a:t>
            </a:r>
          </a:p>
        </p:txBody>
      </p:sp>
      <p:sp>
        <p:nvSpPr>
          <p:cNvPr id="3" name="Content Placeholder 2">
            <a:extLst>
              <a:ext uri="{FF2B5EF4-FFF2-40B4-BE49-F238E27FC236}">
                <a16:creationId xmlns:a16="http://schemas.microsoft.com/office/drawing/2014/main" id="{66BCED98-7EDF-3370-A47A-E43D92316843}"/>
              </a:ext>
            </a:extLst>
          </p:cNvPr>
          <p:cNvSpPr>
            <a:spLocks noGrp="1"/>
          </p:cNvSpPr>
          <p:nvPr>
            <p:ph sz="half" idx="1"/>
          </p:nvPr>
        </p:nvSpPr>
        <p:spPr>
          <a:xfrm>
            <a:off x="1097278" y="1845733"/>
            <a:ext cx="5581817" cy="4316527"/>
          </a:xfrm>
        </p:spPr>
        <p:txBody>
          <a:bodyPr>
            <a:normAutofit lnSpcReduction="10000"/>
          </a:bodyPr>
          <a:lstStyle/>
          <a:p>
            <a:pPr>
              <a:buFont typeface="Wingdings" panose="05000000000000000000" pitchFamily="2" charset="2"/>
              <a:buChar char="§"/>
            </a:pPr>
            <a:r>
              <a:rPr lang="en-GB" dirty="0">
                <a:solidFill>
                  <a:schemeClr val="tx1"/>
                </a:solidFill>
              </a:rPr>
              <a:t> Too accepting of “lifestyle "choice &amp; insufficient professional curiosity </a:t>
            </a:r>
          </a:p>
          <a:p>
            <a:pPr>
              <a:buFont typeface="Wingdings" panose="05000000000000000000" pitchFamily="2" charset="2"/>
              <a:buChar char="§"/>
            </a:pPr>
            <a:r>
              <a:rPr lang="en-GB" dirty="0">
                <a:solidFill>
                  <a:schemeClr val="tx1"/>
                </a:solidFill>
              </a:rPr>
              <a:t> Failure to escalate concerns to senior managers </a:t>
            </a:r>
          </a:p>
          <a:p>
            <a:pPr>
              <a:buFont typeface="Wingdings" panose="05000000000000000000" pitchFamily="2" charset="2"/>
              <a:buChar char="§"/>
            </a:pPr>
            <a:r>
              <a:rPr lang="en-GB" dirty="0">
                <a:solidFill>
                  <a:schemeClr val="tx1"/>
                </a:solidFill>
              </a:rPr>
              <a:t> Delays in raising safeguarding concerns or commencing Section 42 enquiries </a:t>
            </a:r>
          </a:p>
          <a:p>
            <a:pPr>
              <a:buFont typeface="Wingdings" panose="05000000000000000000" pitchFamily="2" charset="2"/>
              <a:buChar char="§"/>
            </a:pPr>
            <a:r>
              <a:rPr lang="en-GB" dirty="0">
                <a:solidFill>
                  <a:schemeClr val="tx1"/>
                </a:solidFill>
              </a:rPr>
              <a:t> No agreed strategies to continue to engage </a:t>
            </a:r>
          </a:p>
          <a:p>
            <a:pPr>
              <a:buFont typeface="Wingdings" panose="05000000000000000000" pitchFamily="2" charset="2"/>
              <a:buChar char="§"/>
            </a:pPr>
            <a:r>
              <a:rPr lang="en-GB" dirty="0">
                <a:solidFill>
                  <a:schemeClr val="tx1"/>
                </a:solidFill>
              </a:rPr>
              <a:t> Poor record keeping of decision-making </a:t>
            </a:r>
          </a:p>
          <a:p>
            <a:pPr>
              <a:buFont typeface="Wingdings" panose="05000000000000000000" pitchFamily="2" charset="2"/>
              <a:buChar char="§"/>
            </a:pPr>
            <a:r>
              <a:rPr lang="en-GB" dirty="0">
                <a:solidFill>
                  <a:schemeClr val="tx1"/>
                </a:solidFill>
              </a:rPr>
              <a:t> Not involving family / network</a:t>
            </a:r>
          </a:p>
          <a:p>
            <a:pPr>
              <a:buFont typeface="Wingdings" panose="05000000000000000000" pitchFamily="2" charset="2"/>
              <a:buChar char="§"/>
            </a:pPr>
            <a:r>
              <a:rPr lang="en-GB" dirty="0">
                <a:solidFill>
                  <a:schemeClr val="tx1"/>
                </a:solidFill>
              </a:rPr>
              <a:t> Mental capacity and risk assessments insufficiently robust </a:t>
            </a:r>
          </a:p>
          <a:p>
            <a:pPr>
              <a:buFont typeface="Wingdings" panose="05000000000000000000" pitchFamily="2" charset="2"/>
              <a:buChar char="§"/>
            </a:pPr>
            <a:r>
              <a:rPr lang="en-GB" dirty="0">
                <a:solidFill>
                  <a:schemeClr val="tx1"/>
                </a:solidFill>
              </a:rPr>
              <a:t> Not sufficient account of person’s feelings and wishes</a:t>
            </a:r>
          </a:p>
          <a:p>
            <a:endParaRPr lang="en-GB" dirty="0"/>
          </a:p>
        </p:txBody>
      </p:sp>
      <p:pic>
        <p:nvPicPr>
          <p:cNvPr id="6" name="Content Placeholder 6">
            <a:extLst>
              <a:ext uri="{FF2B5EF4-FFF2-40B4-BE49-F238E27FC236}">
                <a16:creationId xmlns:a16="http://schemas.microsoft.com/office/drawing/2014/main" id="{E4073B11-B761-0D61-4784-851AD4F4C07C}"/>
              </a:ext>
            </a:extLst>
          </p:cNvPr>
          <p:cNvPicPr>
            <a:picLocks noChangeAspect="1"/>
          </p:cNvPicPr>
          <p:nvPr/>
        </p:nvPicPr>
        <p:blipFill>
          <a:blip r:embed="rId2"/>
          <a:stretch>
            <a:fillRect/>
          </a:stretch>
        </p:blipFill>
        <p:spPr>
          <a:xfrm>
            <a:off x="5802796" y="1845733"/>
            <a:ext cx="6896100" cy="4446588"/>
          </a:xfrm>
          <a:prstGeom prst="rect">
            <a:avLst/>
          </a:prstGeom>
        </p:spPr>
      </p:pic>
    </p:spTree>
    <p:extLst>
      <p:ext uri="{BB962C8B-B14F-4D97-AF65-F5344CB8AC3E}">
        <p14:creationId xmlns:p14="http://schemas.microsoft.com/office/powerpoint/2010/main" val="3658539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04FF5-3503-2F46-E301-5F95E3441186}"/>
              </a:ext>
            </a:extLst>
          </p:cNvPr>
          <p:cNvSpPr>
            <a:spLocks noGrp="1"/>
          </p:cNvSpPr>
          <p:nvPr>
            <p:ph type="title"/>
          </p:nvPr>
        </p:nvSpPr>
        <p:spPr>
          <a:xfrm>
            <a:off x="838200" y="365125"/>
            <a:ext cx="10515600" cy="1325563"/>
          </a:xfrm>
        </p:spPr>
        <p:txBody>
          <a:bodyPr>
            <a:normAutofit/>
          </a:bodyPr>
          <a:lstStyle/>
          <a:p>
            <a:r>
              <a:rPr lang="en-GB" sz="5400" b="1"/>
              <a:t>Mental Capacity </a:t>
            </a:r>
            <a:endParaRPr lang="en-GB" sz="5400"/>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06B384-2B94-ABB7-FA9F-DB4C18BAC0FE}"/>
              </a:ext>
            </a:extLst>
          </p:cNvPr>
          <p:cNvSpPr>
            <a:spLocks noGrp="1"/>
          </p:cNvSpPr>
          <p:nvPr>
            <p:ph idx="1"/>
          </p:nvPr>
        </p:nvSpPr>
        <p:spPr>
          <a:xfrm>
            <a:off x="669036" y="1929384"/>
            <a:ext cx="11023092" cy="4928616"/>
          </a:xfrm>
        </p:spPr>
        <p:txBody>
          <a:bodyPr>
            <a:normAutofit fontScale="92500" lnSpcReduction="20000"/>
          </a:bodyPr>
          <a:lstStyle/>
          <a:p>
            <a:pPr marL="0" indent="0">
              <a:spcBef>
                <a:spcPts val="0"/>
              </a:spcBef>
              <a:spcAft>
                <a:spcPts val="1200"/>
              </a:spcAft>
              <a:buNone/>
            </a:pPr>
            <a:r>
              <a:rPr lang="en-GB" sz="1800" b="1" dirty="0">
                <a:cs typeface="Arial" pitchFamily="34" charset="0"/>
              </a:rPr>
              <a:t>Challenges: </a:t>
            </a:r>
          </a:p>
          <a:p>
            <a:pPr>
              <a:spcBef>
                <a:spcPts val="0"/>
              </a:spcBef>
              <a:spcAft>
                <a:spcPts val="1200"/>
              </a:spcAft>
            </a:pPr>
            <a:r>
              <a:rPr lang="en-GB" sz="1800" dirty="0">
                <a:cs typeface="Arial" pitchFamily="34" charset="0"/>
              </a:rPr>
              <a:t>Impairment? Fluctuating? Unwillingness to engage at all?</a:t>
            </a:r>
          </a:p>
          <a:p>
            <a:pPr>
              <a:spcBef>
                <a:spcPts val="0"/>
              </a:spcBef>
              <a:spcAft>
                <a:spcPts val="1200"/>
              </a:spcAft>
            </a:pPr>
            <a:r>
              <a:rPr lang="en-GB" sz="1800" dirty="0">
                <a:cs typeface="Arial" pitchFamily="34" charset="0"/>
              </a:rPr>
              <a:t>What about people who have capacity and  continue to put themselves at high risk of harm?</a:t>
            </a:r>
          </a:p>
          <a:p>
            <a:pPr>
              <a:spcBef>
                <a:spcPts val="0"/>
              </a:spcBef>
              <a:spcAft>
                <a:spcPts val="1200"/>
              </a:spcAft>
            </a:pPr>
            <a:endParaRPr lang="en-GB" sz="1800" dirty="0">
              <a:cs typeface="Arial" pitchFamily="34" charset="0"/>
            </a:endParaRPr>
          </a:p>
          <a:p>
            <a:pPr marL="0" indent="0">
              <a:spcBef>
                <a:spcPts val="0"/>
              </a:spcBef>
              <a:spcAft>
                <a:spcPts val="1200"/>
              </a:spcAft>
              <a:buNone/>
            </a:pPr>
            <a:endParaRPr lang="en-GB" sz="1800" dirty="0">
              <a:cs typeface="Arial" pitchFamily="34" charset="0"/>
            </a:endParaRPr>
          </a:p>
          <a:p>
            <a:pPr marL="0" indent="0">
              <a:spcBef>
                <a:spcPts val="0"/>
              </a:spcBef>
              <a:spcAft>
                <a:spcPts val="1200"/>
              </a:spcAft>
              <a:buNone/>
            </a:pPr>
            <a:endParaRPr lang="en-GB" sz="1800" dirty="0">
              <a:cs typeface="Arial" pitchFamily="34" charset="0"/>
            </a:endParaRPr>
          </a:p>
          <a:p>
            <a:pPr marL="0" indent="0">
              <a:spcBef>
                <a:spcPts val="0"/>
              </a:spcBef>
              <a:spcAft>
                <a:spcPts val="1200"/>
              </a:spcAft>
              <a:buNone/>
            </a:pPr>
            <a:r>
              <a:rPr lang="en-GB" sz="1800" b="1" dirty="0">
                <a:cs typeface="Arial" pitchFamily="34" charset="0"/>
              </a:rPr>
              <a:t>But:</a:t>
            </a:r>
          </a:p>
          <a:p>
            <a:pPr>
              <a:spcBef>
                <a:spcPts val="0"/>
              </a:spcBef>
              <a:spcAft>
                <a:spcPts val="1200"/>
              </a:spcAft>
            </a:pPr>
            <a:r>
              <a:rPr lang="en-GB" sz="1800" dirty="0">
                <a:cs typeface="Arial" pitchFamily="34" charset="0"/>
              </a:rPr>
              <a:t>The person’s behaviour or circumstances may cause doubt as to whether they have capacity to make a decision. Eg making repeated unwise and potentially harmful decisions. </a:t>
            </a:r>
          </a:p>
          <a:p>
            <a:pPr>
              <a:spcBef>
                <a:spcPts val="0"/>
              </a:spcBef>
            </a:pPr>
            <a:r>
              <a:rPr lang="en-GB" sz="1800" dirty="0"/>
              <a:t>Need not only the ability to understand the consequences of a decision (</a:t>
            </a:r>
            <a:r>
              <a:rPr lang="en-GB" sz="1800" b="1" dirty="0"/>
              <a:t>decisional capacity)</a:t>
            </a:r>
            <a:r>
              <a:rPr lang="en-GB" sz="1800" dirty="0"/>
              <a:t>, but also the ability to execute, or carry out the decision(</a:t>
            </a:r>
            <a:r>
              <a:rPr lang="en-GB" sz="1800" b="1" dirty="0"/>
              <a:t>executive capacity)</a:t>
            </a:r>
            <a:r>
              <a:rPr lang="en-GB" sz="1800" dirty="0"/>
              <a:t>.</a:t>
            </a:r>
          </a:p>
          <a:p>
            <a:r>
              <a:rPr lang="en-GB" sz="1800" dirty="0"/>
              <a:t>Consider the adult’s understanding of the risks and safety implications of their decision, and </a:t>
            </a:r>
            <a:r>
              <a:rPr lang="en-GB" sz="1800" b="1" dirty="0"/>
              <a:t>ability to act on this</a:t>
            </a:r>
            <a:r>
              <a:rPr lang="en-GB" sz="1800" dirty="0"/>
              <a:t>. </a:t>
            </a:r>
          </a:p>
          <a:p>
            <a:r>
              <a:rPr lang="en-GB" sz="1800" dirty="0"/>
              <a:t>Needs real world observations and information from others, not just what the person says</a:t>
            </a:r>
          </a:p>
          <a:p>
            <a:pPr marL="0" indent="0">
              <a:buNone/>
            </a:pPr>
            <a:r>
              <a:rPr lang="en-GB" sz="1800" dirty="0"/>
              <a:t>The importance of advocacy - individuals should be able to express their wishes regarding their care and support needs. </a:t>
            </a:r>
          </a:p>
          <a:p>
            <a:pPr marL="0" indent="0">
              <a:buNone/>
            </a:pPr>
            <a:r>
              <a:rPr lang="en-GB" sz="1800" dirty="0"/>
              <a:t>The role of the courts - if you are concerned about mental capacity but cannot get one done, then you can apply to the Court of Protection, or if the person is deemed to have capacity but is at risk of serious harm or death and refusing all services, or unduly influenced – Inherent Jurisdiction to the high court</a:t>
            </a:r>
          </a:p>
          <a:p>
            <a:endParaRPr lang="en-US" sz="1200" dirty="0"/>
          </a:p>
          <a:p>
            <a:endParaRPr lang="en-GB" sz="1200" dirty="0"/>
          </a:p>
          <a:p>
            <a:pPr marL="0" indent="0">
              <a:buNone/>
            </a:pPr>
            <a:endParaRPr lang="en-GB" sz="1200" dirty="0"/>
          </a:p>
        </p:txBody>
      </p:sp>
      <p:sp>
        <p:nvSpPr>
          <p:cNvPr id="4" name="TextBox 3">
            <a:extLst>
              <a:ext uri="{FF2B5EF4-FFF2-40B4-BE49-F238E27FC236}">
                <a16:creationId xmlns:a16="http://schemas.microsoft.com/office/drawing/2014/main" id="{8E4B199D-93C2-3CF1-9F4B-91A4C2819E3C}"/>
              </a:ext>
            </a:extLst>
          </p:cNvPr>
          <p:cNvSpPr txBox="1"/>
          <p:nvPr/>
        </p:nvSpPr>
        <p:spPr>
          <a:xfrm>
            <a:off x="667512" y="3105834"/>
            <a:ext cx="10853927" cy="646331"/>
          </a:xfrm>
          <a:prstGeom prst="rect">
            <a:avLst/>
          </a:prstGeom>
          <a:solidFill>
            <a:schemeClr val="accent2">
              <a:lumMod val="20000"/>
              <a:lumOff val="80000"/>
            </a:schemeClr>
          </a:solidFill>
          <a:ln>
            <a:solidFill>
              <a:schemeClr val="accent2"/>
            </a:solidFill>
          </a:ln>
        </p:spPr>
        <p:txBody>
          <a:bodyPr wrap="square" rtlCol="0">
            <a:spAutoFit/>
          </a:bodyPr>
          <a:lstStyle/>
          <a:p>
            <a:pPr marL="0" indent="0">
              <a:spcBef>
                <a:spcPts val="0"/>
              </a:spcBef>
              <a:spcAft>
                <a:spcPts val="1200"/>
              </a:spcAft>
              <a:buNone/>
            </a:pPr>
            <a:r>
              <a:rPr lang="en-GB" sz="1800" dirty="0">
                <a:cs typeface="Arial" pitchFamily="34" charset="0"/>
              </a:rPr>
              <a:t>We should assume a person has capacity unless proved otherwise. And a person is not treated as unable to make a decision merely because their decision is unwise. </a:t>
            </a:r>
          </a:p>
        </p:txBody>
      </p:sp>
    </p:spTree>
    <p:extLst>
      <p:ext uri="{BB962C8B-B14F-4D97-AF65-F5344CB8AC3E}">
        <p14:creationId xmlns:p14="http://schemas.microsoft.com/office/powerpoint/2010/main" val="1806457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F66E7F-2771-6D78-8D90-DB3720059836}"/>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latin typeface="Amasis MT Pro Black" panose="02040A04050005020304" pitchFamily="18" charset="0"/>
              </a:rPr>
              <a:t>Working with adults who self neglect and hoard</a:t>
            </a:r>
            <a:br>
              <a:rPr lang="en-GB" sz="3600" dirty="0">
                <a:solidFill>
                  <a:srgbClr val="FFFFFF"/>
                </a:solidFill>
                <a:latin typeface="Amasis MT Pro Black" panose="02040A04050005020304" pitchFamily="18" charset="0"/>
              </a:rPr>
            </a:br>
            <a:br>
              <a:rPr lang="en-GB" sz="3600" dirty="0">
                <a:solidFill>
                  <a:srgbClr val="FFFFFF"/>
                </a:solidFill>
                <a:latin typeface="Amasis MT Pro Black" panose="02040A04050005020304" pitchFamily="18" charset="0"/>
              </a:rPr>
            </a:br>
            <a:r>
              <a:rPr lang="en-GB" sz="3600" dirty="0">
                <a:solidFill>
                  <a:srgbClr val="FFFFFF"/>
                </a:solidFill>
                <a:latin typeface="Amasis MT Pro Black" panose="02040A04050005020304" pitchFamily="18" charset="0"/>
              </a:rPr>
              <a:t>Barriers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2">
            <a:extLst>
              <a:ext uri="{FF2B5EF4-FFF2-40B4-BE49-F238E27FC236}">
                <a16:creationId xmlns:a16="http://schemas.microsoft.com/office/drawing/2014/main" id="{93EB943A-04E6-30C4-3612-59DC5236C2E3}"/>
              </a:ext>
            </a:extLst>
          </p:cNvPr>
          <p:cNvGraphicFramePr>
            <a:graphicFrameLocks noGrp="1"/>
          </p:cNvGraphicFramePr>
          <p:nvPr>
            <p:ph idx="1"/>
            <p:extLst>
              <p:ext uri="{D42A27DB-BD31-4B8C-83A1-F6EECF244321}">
                <p14:modId xmlns:p14="http://schemas.microsoft.com/office/powerpoint/2010/main" val="129427472"/>
              </p:ext>
            </p:extLst>
          </p:nvPr>
        </p:nvGraphicFramePr>
        <p:xfrm>
          <a:off x="4788997"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8301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5804FF5-3503-2F46-E301-5F95E3441186}"/>
              </a:ext>
            </a:extLst>
          </p:cNvPr>
          <p:cNvSpPr>
            <a:spLocks noGrp="1"/>
          </p:cNvSpPr>
          <p:nvPr>
            <p:ph type="title"/>
          </p:nvPr>
        </p:nvSpPr>
        <p:spPr>
          <a:xfrm>
            <a:off x="838200" y="401221"/>
            <a:ext cx="10515600" cy="1348065"/>
          </a:xfrm>
        </p:spPr>
        <p:txBody>
          <a:bodyPr>
            <a:normAutofit/>
          </a:bodyPr>
          <a:lstStyle/>
          <a:p>
            <a:r>
              <a:rPr lang="en-GB" sz="4000" dirty="0">
                <a:solidFill>
                  <a:srgbClr val="FFFFFF"/>
                </a:solidFill>
              </a:rPr>
              <a:t>Working with adults who are difficult to engage or adults with capacity who refuse support</a:t>
            </a:r>
          </a:p>
        </p:txBody>
      </p:sp>
      <p:sp>
        <p:nvSpPr>
          <p:cNvPr id="3" name="Content Placeholder 2">
            <a:extLst>
              <a:ext uri="{FF2B5EF4-FFF2-40B4-BE49-F238E27FC236}">
                <a16:creationId xmlns:a16="http://schemas.microsoft.com/office/drawing/2014/main" id="{5206B384-2B94-ABB7-FA9F-DB4C18BAC0FE}"/>
              </a:ext>
            </a:extLst>
          </p:cNvPr>
          <p:cNvSpPr>
            <a:spLocks noGrp="1"/>
          </p:cNvSpPr>
          <p:nvPr>
            <p:ph idx="1"/>
          </p:nvPr>
        </p:nvSpPr>
        <p:spPr>
          <a:xfrm>
            <a:off x="582803" y="2431702"/>
            <a:ext cx="11173767" cy="4426298"/>
          </a:xfrm>
        </p:spPr>
        <p:txBody>
          <a:bodyPr>
            <a:normAutofit/>
          </a:bodyPr>
          <a:lstStyle/>
          <a:p>
            <a:pPr>
              <a:buFont typeface="Wingdings" panose="05000000000000000000" pitchFamily="2" charset="2"/>
              <a:buChar char="Ø"/>
            </a:pPr>
            <a:r>
              <a:rPr lang="en-GB" sz="2200" dirty="0">
                <a:solidFill>
                  <a:schemeClr val="tx1">
                    <a:lumMod val="85000"/>
                    <a:lumOff val="15000"/>
                  </a:schemeClr>
                </a:solidFill>
              </a:rPr>
              <a:t>What steps have been taken to involve the adult? What are the adult’s views and wishes? Advocacy?</a:t>
            </a:r>
          </a:p>
          <a:p>
            <a:pPr>
              <a:buFont typeface="Wingdings" panose="05000000000000000000" pitchFamily="2" charset="2"/>
              <a:buChar char="Ø"/>
            </a:pPr>
            <a:r>
              <a:rPr lang="en-GB" sz="2200" dirty="0">
                <a:solidFill>
                  <a:schemeClr val="tx1">
                    <a:lumMod val="85000"/>
                    <a:lumOff val="15000"/>
                  </a:schemeClr>
                </a:solidFill>
              </a:rPr>
              <a:t>Consideration of how the adult communicates and engages with other agencies and professionals e.g., GP. Involve others. Multi-agency approaches.</a:t>
            </a:r>
          </a:p>
          <a:p>
            <a:pPr>
              <a:buFont typeface="Wingdings" panose="05000000000000000000" pitchFamily="2" charset="2"/>
              <a:buChar char="Ø"/>
            </a:pPr>
            <a:r>
              <a:rPr lang="en-GB" sz="2200" dirty="0">
                <a:solidFill>
                  <a:schemeClr val="tx1">
                    <a:lumMod val="85000"/>
                    <a:lumOff val="15000"/>
                  </a:schemeClr>
                </a:solidFill>
              </a:rPr>
              <a:t>Consideration of vital and public interests</a:t>
            </a:r>
          </a:p>
          <a:p>
            <a:pPr>
              <a:buFont typeface="Wingdings" panose="05000000000000000000" pitchFamily="2" charset="2"/>
              <a:buChar char="Ø"/>
            </a:pPr>
            <a:r>
              <a:rPr lang="en-GB" sz="2200" dirty="0">
                <a:solidFill>
                  <a:schemeClr val="tx1">
                    <a:lumMod val="85000"/>
                    <a:lumOff val="15000"/>
                  </a:schemeClr>
                </a:solidFill>
              </a:rPr>
              <a:t>Consideration of what actions can and should be taken, and consider possible legal interventions</a:t>
            </a:r>
          </a:p>
          <a:p>
            <a:pPr>
              <a:buFont typeface="Wingdings" panose="05000000000000000000" pitchFamily="2" charset="2"/>
              <a:buChar char="Ø"/>
            </a:pPr>
            <a:r>
              <a:rPr lang="en-GB" sz="2200" dirty="0">
                <a:solidFill>
                  <a:schemeClr val="tx1">
                    <a:lumMod val="85000"/>
                    <a:lumOff val="15000"/>
                  </a:schemeClr>
                </a:solidFill>
              </a:rPr>
              <a:t>Thorough, ideally multi-agency, risk assessment, risk management, monitoring, review</a:t>
            </a:r>
          </a:p>
          <a:p>
            <a:pPr>
              <a:buFont typeface="Wingdings" panose="05000000000000000000" pitchFamily="2" charset="2"/>
              <a:buChar char="Ø"/>
            </a:pPr>
            <a:r>
              <a:rPr lang="en-GB" sz="2200" dirty="0">
                <a:solidFill>
                  <a:schemeClr val="tx1">
                    <a:lumMod val="85000"/>
                    <a:lumOff val="15000"/>
                  </a:schemeClr>
                </a:solidFill>
              </a:rPr>
              <a:t>Professionals meetings, information-sharing, joint working</a:t>
            </a:r>
          </a:p>
          <a:p>
            <a:pPr>
              <a:buFont typeface="Wingdings" panose="05000000000000000000" pitchFamily="2" charset="2"/>
              <a:buChar char="Ø"/>
            </a:pPr>
            <a:r>
              <a:rPr lang="en-GB" sz="2200" dirty="0">
                <a:solidFill>
                  <a:schemeClr val="tx1">
                    <a:lumMod val="85000"/>
                    <a:lumOff val="15000"/>
                  </a:schemeClr>
                </a:solidFill>
              </a:rPr>
              <a:t>Risk management forums </a:t>
            </a:r>
            <a:r>
              <a:rPr lang="en-GB" sz="2200" dirty="0" err="1">
                <a:solidFill>
                  <a:schemeClr val="tx1">
                    <a:lumMod val="85000"/>
                    <a:lumOff val="15000"/>
                  </a:schemeClr>
                </a:solidFill>
              </a:rPr>
              <a:t>eg</a:t>
            </a:r>
            <a:r>
              <a:rPr lang="en-GB" sz="2200" dirty="0">
                <a:solidFill>
                  <a:schemeClr val="tx1">
                    <a:lumMod val="85000"/>
                    <a:lumOff val="15000"/>
                  </a:schemeClr>
                </a:solidFill>
              </a:rPr>
              <a:t> MARAC, community MARAC, High Risk Advisory Group</a:t>
            </a:r>
          </a:p>
          <a:p>
            <a:pPr>
              <a:buFont typeface="Wingdings" panose="05000000000000000000" pitchFamily="2" charset="2"/>
              <a:buChar char="Ø"/>
            </a:pPr>
            <a:r>
              <a:rPr lang="en-GB" sz="2200" dirty="0">
                <a:solidFill>
                  <a:schemeClr val="tx1">
                    <a:lumMod val="85000"/>
                    <a:lumOff val="15000"/>
                  </a:schemeClr>
                </a:solidFill>
              </a:rPr>
              <a:t>Family Group Conference</a:t>
            </a:r>
          </a:p>
          <a:p>
            <a:pPr marR="0" lvl="1" defTabSz="914400" rtl="0" eaLnBrk="1" fontAlgn="auto" latinLnBrk="0" hangingPunct="1">
              <a:lnSpc>
                <a:spcPct val="110000"/>
              </a:lnSpc>
              <a:spcBef>
                <a:spcPts val="0"/>
              </a:spcBef>
              <a:spcAft>
                <a:spcPts val="0"/>
              </a:spcAft>
              <a:buSzTx/>
              <a:buFont typeface="Wingdings" panose="05000000000000000000" pitchFamily="2" charset="2"/>
              <a:buChar char="Ø"/>
              <a:tabLst/>
              <a:defRPr/>
            </a:pPr>
            <a:endParaRPr kumimoji="0" lang="en-GB" sz="2000" b="0" i="0" u="none" strike="noStrike" kern="1200" cap="none" spc="0" normalizeH="0" baseline="0" noProof="0" dirty="0">
              <a:ln>
                <a:noFill/>
              </a:ln>
              <a:effectLst/>
              <a:uLnTx/>
              <a:uFillTx/>
              <a:ea typeface="Calibri" panose="020F0502020204030204" pitchFamily="34" charset="0"/>
              <a:cs typeface="Arial" panose="020B0604020202020204" pitchFamily="34" charset="0"/>
            </a:endParaRPr>
          </a:p>
          <a:p>
            <a:pPr marL="457200" marR="0" lvl="1" indent="0" defTabSz="914400" rtl="0" eaLnBrk="1" fontAlgn="auto" latinLnBrk="0" hangingPunct="1">
              <a:lnSpc>
                <a:spcPct val="120000"/>
              </a:lnSpc>
              <a:spcBef>
                <a:spcPts val="0"/>
              </a:spcBef>
              <a:buSzTx/>
              <a:buNone/>
              <a:tabLst/>
              <a:defRPr/>
            </a:pPr>
            <a:endParaRPr lang="en-GB" sz="2200" dirty="0"/>
          </a:p>
        </p:txBody>
      </p:sp>
    </p:spTree>
    <p:extLst>
      <p:ext uri="{BB962C8B-B14F-4D97-AF65-F5344CB8AC3E}">
        <p14:creationId xmlns:p14="http://schemas.microsoft.com/office/powerpoint/2010/main" val="1238561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04FF5-3503-2F46-E301-5F95E3441186}"/>
              </a:ext>
            </a:extLst>
          </p:cNvPr>
          <p:cNvSpPr>
            <a:spLocks noGrp="1"/>
          </p:cNvSpPr>
          <p:nvPr>
            <p:ph type="title"/>
          </p:nvPr>
        </p:nvSpPr>
        <p:spPr>
          <a:xfrm>
            <a:off x="838200" y="365125"/>
            <a:ext cx="10515600" cy="1325563"/>
          </a:xfrm>
        </p:spPr>
        <p:txBody>
          <a:bodyPr>
            <a:normAutofit/>
          </a:bodyPr>
          <a:lstStyle/>
          <a:p>
            <a:r>
              <a:rPr lang="en-GB" sz="4200"/>
              <a:t>Working with adults who are difficult to engage or adults with capacity who refuse support</a:t>
            </a:r>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06B384-2B94-ABB7-FA9F-DB4C18BAC0FE}"/>
              </a:ext>
            </a:extLst>
          </p:cNvPr>
          <p:cNvSpPr>
            <a:spLocks noGrp="1"/>
          </p:cNvSpPr>
          <p:nvPr>
            <p:ph idx="1"/>
          </p:nvPr>
        </p:nvSpPr>
        <p:spPr>
          <a:xfrm>
            <a:off x="836676" y="2145877"/>
            <a:ext cx="10515600" cy="4251960"/>
          </a:xfrm>
        </p:spPr>
        <p:txBody>
          <a:bodyPr>
            <a:normAutofit lnSpcReduction="10000"/>
          </a:bodyPr>
          <a:lstStyle/>
          <a:p>
            <a:r>
              <a:rPr lang="en-GB" sz="2200" dirty="0"/>
              <a:t>Professional curiosity. Why are they not engaging ( diagnosis, history, trauma )</a:t>
            </a:r>
          </a:p>
          <a:p>
            <a:r>
              <a:rPr lang="en-GB" sz="2200" dirty="0"/>
              <a:t>Continuous resistance can lead to a lack of professional curiosity - stop trying to engage with someone and instead make assumptions about how the person is likely to respond. </a:t>
            </a:r>
          </a:p>
          <a:p>
            <a:r>
              <a:rPr lang="en-GB" sz="2200" dirty="0"/>
              <a:t>Professionals may accept what an individual tells them despite evidence (or lack of) to the contrary.</a:t>
            </a:r>
          </a:p>
          <a:p>
            <a:r>
              <a:rPr lang="en-GB" sz="2200" dirty="0"/>
              <a:t>A lack of engagement or refusal of services should not mean safeguarding work is not attempted or recorded</a:t>
            </a:r>
          </a:p>
          <a:p>
            <a:r>
              <a:rPr lang="en-GB" sz="2200" dirty="0"/>
              <a:t>Section 11 Care Act (2014) sets out circumstances where, even in the face of a refusal of assessment by the adult, there is a continuing duty under S9 Care Act (2014). Eg if the adult is experiencing, or is at risk of, abuse or neglect</a:t>
            </a:r>
          </a:p>
          <a:p>
            <a:r>
              <a:rPr lang="en-GB" sz="2200" dirty="0"/>
              <a:t>If a person declines safeguarding support and/or a S42 enquiry that is not necessarily the end of the matter - consideration to ways in which the risk to the adult could be managed or mitigated, impact, public/vital interests. </a:t>
            </a:r>
          </a:p>
          <a:p>
            <a:endParaRPr lang="en-GB" sz="1900" dirty="0"/>
          </a:p>
          <a:p>
            <a:pPr marR="0" lvl="1" defTabSz="914400" rtl="0" eaLnBrk="1" fontAlgn="auto" latinLnBrk="0" hangingPunct="1">
              <a:spcBef>
                <a:spcPts val="0"/>
              </a:spcBef>
              <a:spcAft>
                <a:spcPts val="0"/>
              </a:spcAft>
              <a:buSzTx/>
              <a:buFont typeface="Wingdings" panose="05000000000000000000" pitchFamily="2" charset="2"/>
              <a:buChar char="Ø"/>
              <a:tabLst/>
              <a:defRPr/>
            </a:pPr>
            <a:endParaRPr kumimoji="0" lang="en-GB" sz="1900" b="0" i="0" u="none" strike="noStrike" kern="1200" cap="none" spc="0" normalizeH="0" baseline="0" noProof="0" dirty="0">
              <a:ln>
                <a:noFill/>
              </a:ln>
              <a:effectLst/>
              <a:uLnTx/>
              <a:uFillTx/>
              <a:ea typeface="Calibri" panose="020F0502020204030204" pitchFamily="34" charset="0"/>
              <a:cs typeface="Arial" panose="020B0604020202020204" pitchFamily="34" charset="0"/>
            </a:endParaRPr>
          </a:p>
          <a:p>
            <a:pPr marL="457200" marR="0" lvl="1" indent="0" defTabSz="914400" rtl="0" eaLnBrk="1" fontAlgn="auto" latinLnBrk="0" hangingPunct="1">
              <a:spcBef>
                <a:spcPts val="0"/>
              </a:spcBef>
              <a:buSzTx/>
              <a:buNone/>
              <a:tabLst/>
              <a:defRPr/>
            </a:pPr>
            <a:endParaRPr lang="en-GB" sz="1900" dirty="0"/>
          </a:p>
        </p:txBody>
      </p:sp>
    </p:spTree>
    <p:extLst>
      <p:ext uri="{BB962C8B-B14F-4D97-AF65-F5344CB8AC3E}">
        <p14:creationId xmlns:p14="http://schemas.microsoft.com/office/powerpoint/2010/main" val="71590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F66E7F-2771-6D78-8D90-DB3720059836}"/>
              </a:ext>
            </a:extLst>
          </p:cNvPr>
          <p:cNvSpPr>
            <a:spLocks noGrp="1"/>
          </p:cNvSpPr>
          <p:nvPr>
            <p:ph type="title"/>
          </p:nvPr>
        </p:nvSpPr>
        <p:spPr>
          <a:xfrm>
            <a:off x="254000" y="616056"/>
            <a:ext cx="3561990" cy="5646208"/>
          </a:xfrm>
        </p:spPr>
        <p:txBody>
          <a:bodyPr anchor="ctr">
            <a:normAutofit/>
          </a:bodyPr>
          <a:lstStyle/>
          <a:p>
            <a:r>
              <a:rPr lang="en-GB" sz="3600" dirty="0">
                <a:solidFill>
                  <a:srgbClr val="FFFFFF"/>
                </a:solidFill>
                <a:latin typeface="Amasis MT Pro" panose="020B0604020202020204" pitchFamily="18" charset="0"/>
              </a:rPr>
              <a:t>Tools to support practice - </a:t>
            </a:r>
            <a:br>
              <a:rPr lang="en-GB" sz="3600" dirty="0">
                <a:solidFill>
                  <a:srgbClr val="FFFFFF"/>
                </a:solidFill>
                <a:latin typeface="Amasis MT Pro" panose="020B0604020202020204" pitchFamily="18" charset="0"/>
              </a:rPr>
            </a:br>
            <a:br>
              <a:rPr lang="en-GB" sz="3600" dirty="0">
                <a:solidFill>
                  <a:srgbClr val="FFFFFF"/>
                </a:solidFill>
                <a:latin typeface="Amasis MT Pro" panose="020B0604020202020204" pitchFamily="18" charset="0"/>
              </a:rPr>
            </a:br>
            <a:r>
              <a:rPr lang="en-GB" sz="3600" dirty="0">
                <a:solidFill>
                  <a:srgbClr val="FFFFFF"/>
                </a:solidFill>
                <a:latin typeface="Amasis MT Pro" panose="020B0604020202020204" pitchFamily="18" charset="0"/>
              </a:rPr>
              <a:t>What else helps </a:t>
            </a:r>
          </a:p>
        </p:txBody>
      </p:sp>
      <p:sp>
        <p:nvSpPr>
          <p:cNvPr id="16" name="Rectangle 1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Content Placeholder 4">
            <a:extLst>
              <a:ext uri="{FF2B5EF4-FFF2-40B4-BE49-F238E27FC236}">
                <a16:creationId xmlns:a16="http://schemas.microsoft.com/office/drawing/2014/main" id="{D6C95485-2174-AB83-10DB-75ACEE351940}"/>
              </a:ext>
            </a:extLst>
          </p:cNvPr>
          <p:cNvSpPr>
            <a:spLocks noGrp="1"/>
          </p:cNvSpPr>
          <p:nvPr>
            <p:ph idx="1"/>
          </p:nvPr>
        </p:nvSpPr>
        <p:spPr>
          <a:xfrm>
            <a:off x="4328160" y="182880"/>
            <a:ext cx="7741920" cy="6532880"/>
          </a:xfrm>
        </p:spPr>
        <p:txBody>
          <a:bodyPr anchor="ctr">
            <a:normAutofit/>
          </a:bodyPr>
          <a:lstStyle/>
          <a:p>
            <a:pPr marL="0" indent="0">
              <a:spcBef>
                <a:spcPts val="1200"/>
              </a:spcBef>
              <a:buNone/>
              <a:defRPr/>
            </a:pPr>
            <a:r>
              <a:rPr lang="en-GB" altLang="en-US" sz="1800" b="1" dirty="0">
                <a:cs typeface="Arial" panose="020B0604020202020204" pitchFamily="34" charset="0"/>
              </a:rPr>
              <a:t>Things to think about:</a:t>
            </a:r>
          </a:p>
          <a:p>
            <a:pPr>
              <a:spcBef>
                <a:spcPts val="1200"/>
              </a:spcBef>
              <a:buFont typeface="Wingdings" panose="05000000000000000000" pitchFamily="2" charset="2"/>
              <a:buChar char="Ø"/>
              <a:defRPr/>
            </a:pPr>
            <a:r>
              <a:rPr lang="en-GB" altLang="en-US" sz="1800" dirty="0">
                <a:cs typeface="Arial"/>
              </a:rPr>
              <a:t>  Professionals meetings – anyone can arrange one, share information </a:t>
            </a:r>
            <a:endParaRPr lang="en-GB" altLang="en-US" sz="1800" dirty="0">
              <a:cs typeface="Arial" panose="020B0604020202020204" pitchFamily="34" charset="0"/>
            </a:endParaRPr>
          </a:p>
          <a:p>
            <a:pPr>
              <a:spcBef>
                <a:spcPts val="1200"/>
              </a:spcBef>
              <a:buFont typeface="Wingdings" panose="05000000000000000000" pitchFamily="2" charset="2"/>
              <a:buChar char="Ø"/>
              <a:defRPr/>
            </a:pPr>
            <a:r>
              <a:rPr lang="en-GB" altLang="en-US" sz="1800" dirty="0">
                <a:cs typeface="Arial" panose="020B0604020202020204" pitchFamily="34" charset="0"/>
              </a:rPr>
              <a:t>  Joint risk assessment and risk management – share the responsibility. Good information sharing alongside robust and co-ordinated multi agency working</a:t>
            </a:r>
          </a:p>
          <a:p>
            <a:pPr>
              <a:spcBef>
                <a:spcPts val="1200"/>
              </a:spcBef>
              <a:buFont typeface="Wingdings" panose="05000000000000000000" pitchFamily="2" charset="2"/>
              <a:buChar char="Ø"/>
              <a:defRPr/>
            </a:pPr>
            <a:r>
              <a:rPr lang="en-GB" altLang="en-US" sz="1800" dirty="0">
                <a:cs typeface="Arial" panose="020B0604020202020204" pitchFamily="34" charset="0"/>
              </a:rPr>
              <a:t>  Risk assessment – be clear about different roles, responsibilities, timescales,   monitoring, review, record decisions and limitations </a:t>
            </a:r>
          </a:p>
          <a:p>
            <a:pPr>
              <a:spcBef>
                <a:spcPts val="1200"/>
              </a:spcBef>
              <a:buFont typeface="Wingdings" panose="05000000000000000000" pitchFamily="2" charset="2"/>
              <a:buChar char="Ø"/>
              <a:defRPr/>
            </a:pPr>
            <a:r>
              <a:rPr lang="en-GB" altLang="en-US" sz="1800" dirty="0">
                <a:cs typeface="Arial" panose="020B0604020202020204" pitchFamily="34" charset="0"/>
              </a:rPr>
              <a:t>  Mental capacity – what areas need to be assessed, who is best to do this, consider executive capacity</a:t>
            </a:r>
          </a:p>
          <a:p>
            <a:pPr>
              <a:spcBef>
                <a:spcPts val="1200"/>
              </a:spcBef>
              <a:buFont typeface="Wingdings" panose="05000000000000000000" pitchFamily="2" charset="2"/>
              <a:buChar char="Ø"/>
              <a:defRPr/>
            </a:pPr>
            <a:r>
              <a:rPr lang="en-GB" altLang="en-US" sz="1800" dirty="0">
                <a:cs typeface="Arial" panose="020B0604020202020204" pitchFamily="34" charset="0"/>
              </a:rPr>
              <a:t>  Advocacy – refer to </a:t>
            </a:r>
            <a:r>
              <a:rPr lang="en-GB" altLang="en-US" sz="1800" dirty="0" err="1">
                <a:cs typeface="Arial" panose="020B0604020202020204" pitchFamily="34" charset="0"/>
              </a:rPr>
              <a:t>ReThink</a:t>
            </a:r>
            <a:endParaRPr lang="en-GB" altLang="en-US" sz="1800" dirty="0">
              <a:cs typeface="Arial" panose="020B0604020202020204" pitchFamily="34" charset="0"/>
            </a:endParaRPr>
          </a:p>
          <a:p>
            <a:pPr>
              <a:spcBef>
                <a:spcPts val="1200"/>
              </a:spcBef>
              <a:buFont typeface="Wingdings" panose="05000000000000000000" pitchFamily="2" charset="2"/>
              <a:buChar char="Ø"/>
              <a:defRPr/>
            </a:pPr>
            <a:r>
              <a:rPr lang="en-GB" altLang="en-US" sz="1800" dirty="0">
                <a:cs typeface="Arial" panose="020B0604020202020204" pitchFamily="34" charset="0"/>
              </a:rPr>
              <a:t>  Consider risk management High Risk Advisory Group</a:t>
            </a:r>
          </a:p>
          <a:p>
            <a:pPr>
              <a:spcBef>
                <a:spcPts val="1200"/>
              </a:spcBef>
              <a:buFont typeface="Wingdings" panose="05000000000000000000" pitchFamily="2" charset="2"/>
              <a:buChar char="Ø"/>
              <a:defRPr/>
            </a:pPr>
            <a:r>
              <a:rPr lang="en-GB" altLang="en-US" sz="1800" dirty="0">
                <a:cs typeface="Arial" panose="020B0604020202020204" pitchFamily="34" charset="0"/>
              </a:rPr>
              <a:t>  Family Group Conference</a:t>
            </a:r>
          </a:p>
          <a:p>
            <a:pPr>
              <a:spcBef>
                <a:spcPts val="1200"/>
              </a:spcBef>
              <a:buFont typeface="Wingdings" panose="05000000000000000000" pitchFamily="2" charset="2"/>
              <a:buChar char="Ø"/>
              <a:defRPr/>
            </a:pPr>
            <a:r>
              <a:rPr lang="en-GB" altLang="en-US" sz="1800" dirty="0">
                <a:cs typeface="Arial" panose="020B0604020202020204" pitchFamily="34" charset="0"/>
              </a:rPr>
              <a:t>  Referrals (including safeguarding, housing, environmental health, Police, Fire Service, Health, Mental Health)</a:t>
            </a:r>
          </a:p>
          <a:p>
            <a:pPr>
              <a:spcBef>
                <a:spcPts val="1200"/>
              </a:spcBef>
              <a:buFont typeface="Wingdings" panose="05000000000000000000" pitchFamily="2" charset="2"/>
              <a:buChar char="Ø"/>
              <a:defRPr/>
            </a:pPr>
            <a:r>
              <a:rPr lang="en-GB" altLang="en-US" sz="1800" dirty="0">
                <a:cs typeface="Arial" panose="020B0604020202020204" pitchFamily="34" charset="0"/>
              </a:rPr>
              <a:t> Flexible care management arrangements</a:t>
            </a:r>
          </a:p>
          <a:p>
            <a:pPr>
              <a:spcBef>
                <a:spcPts val="1200"/>
              </a:spcBef>
              <a:buFont typeface="Wingdings" panose="05000000000000000000" pitchFamily="2" charset="2"/>
              <a:buChar char="Ø"/>
              <a:defRPr/>
            </a:pPr>
            <a:r>
              <a:rPr lang="en-GB" sz="1800" dirty="0"/>
              <a:t>Recruitment and training for staff </a:t>
            </a:r>
          </a:p>
          <a:p>
            <a:pPr>
              <a:spcBef>
                <a:spcPts val="1200"/>
              </a:spcBef>
              <a:buFont typeface="Wingdings" panose="05000000000000000000" pitchFamily="2" charset="2"/>
              <a:buChar char="Ø"/>
              <a:defRPr/>
            </a:pPr>
            <a:r>
              <a:rPr lang="en-GB" sz="1800" dirty="0"/>
              <a:t> The opportunity to build relationships over time to understand the whole person, create flexible interventions using multi-agency resources to assess risk and capacity</a:t>
            </a:r>
          </a:p>
        </p:txBody>
      </p:sp>
    </p:spTree>
    <p:extLst>
      <p:ext uri="{BB962C8B-B14F-4D97-AF65-F5344CB8AC3E}">
        <p14:creationId xmlns:p14="http://schemas.microsoft.com/office/powerpoint/2010/main" val="107026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01D2FDE-81C8-270A-2D7D-26897CE5D366}"/>
              </a:ext>
            </a:extLst>
          </p:cNvPr>
          <p:cNvSpPr>
            <a:spLocks noGrp="1"/>
          </p:cNvSpPr>
          <p:nvPr>
            <p:ph type="title"/>
          </p:nvPr>
        </p:nvSpPr>
        <p:spPr>
          <a:xfrm>
            <a:off x="1000941" y="685801"/>
            <a:ext cx="3494859" cy="5491162"/>
          </a:xfrm>
        </p:spPr>
        <p:txBody>
          <a:bodyPr>
            <a:normAutofit/>
          </a:bodyPr>
          <a:lstStyle/>
          <a:p>
            <a:r>
              <a:rPr lang="en-GB" sz="4800" b="1">
                <a:solidFill>
                  <a:schemeClr val="accent2">
                    <a:lumMod val="50000"/>
                  </a:schemeClr>
                </a:solidFill>
                <a:latin typeface="Amasis MT Pro Black" panose="02040A04050005020304" pitchFamily="18" charset="0"/>
              </a:rPr>
              <a:t>What is Self Neglect </a:t>
            </a:r>
            <a:endParaRPr lang="en-GB" sz="4800" b="1" dirty="0">
              <a:solidFill>
                <a:schemeClr val="accent2">
                  <a:lumMod val="50000"/>
                </a:schemeClr>
              </a:solidFill>
              <a:latin typeface="Amasis MT Pro Black" panose="02040A04050005020304" pitchFamily="18" charset="0"/>
            </a:endParaRPr>
          </a:p>
        </p:txBody>
      </p:sp>
      <p:graphicFrame>
        <p:nvGraphicFramePr>
          <p:cNvPr id="24" name="Content Placeholder 2">
            <a:extLst>
              <a:ext uri="{FF2B5EF4-FFF2-40B4-BE49-F238E27FC236}">
                <a16:creationId xmlns:a16="http://schemas.microsoft.com/office/drawing/2014/main" id="{322F61F7-3FD2-3F91-BA29-992311D63A66}"/>
              </a:ext>
            </a:extLst>
          </p:cNvPr>
          <p:cNvGraphicFramePr>
            <a:graphicFrameLocks noGrp="1"/>
          </p:cNvGraphicFramePr>
          <p:nvPr>
            <p:ph idx="1"/>
            <p:extLst>
              <p:ext uri="{D42A27DB-BD31-4B8C-83A1-F6EECF244321}">
                <p14:modId xmlns:p14="http://schemas.microsoft.com/office/powerpoint/2010/main" val="2533116251"/>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437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5804FF5-3503-2F46-E301-5F95E3441186}"/>
              </a:ext>
            </a:extLst>
          </p:cNvPr>
          <p:cNvSpPr>
            <a:spLocks noGrp="1"/>
          </p:cNvSpPr>
          <p:nvPr>
            <p:ph type="title"/>
          </p:nvPr>
        </p:nvSpPr>
        <p:spPr>
          <a:xfrm>
            <a:off x="838200" y="401221"/>
            <a:ext cx="10515600" cy="1348065"/>
          </a:xfrm>
        </p:spPr>
        <p:txBody>
          <a:bodyPr>
            <a:normAutofit fontScale="90000"/>
          </a:bodyPr>
          <a:lstStyle/>
          <a:p>
            <a:r>
              <a:rPr lang="en-GB" sz="5400" dirty="0">
                <a:solidFill>
                  <a:srgbClr val="FFFFFF"/>
                </a:solidFill>
              </a:rPr>
              <a:t>Working with adults who self neglect and hoard - Enablers</a:t>
            </a:r>
          </a:p>
        </p:txBody>
      </p:sp>
      <p:sp>
        <p:nvSpPr>
          <p:cNvPr id="3" name="Content Placeholder 2">
            <a:extLst>
              <a:ext uri="{FF2B5EF4-FFF2-40B4-BE49-F238E27FC236}">
                <a16:creationId xmlns:a16="http://schemas.microsoft.com/office/drawing/2014/main" id="{5206B384-2B94-ABB7-FA9F-DB4C18BAC0FE}"/>
              </a:ext>
            </a:extLst>
          </p:cNvPr>
          <p:cNvSpPr>
            <a:spLocks noGrp="1"/>
          </p:cNvSpPr>
          <p:nvPr>
            <p:ph idx="1"/>
          </p:nvPr>
        </p:nvSpPr>
        <p:spPr>
          <a:xfrm>
            <a:off x="582803" y="2431702"/>
            <a:ext cx="11173767" cy="4426298"/>
          </a:xfrm>
        </p:spPr>
        <p:txBody>
          <a:bodyPr>
            <a:normAutofit fontScale="92500" lnSpcReduction="20000"/>
          </a:bodyPr>
          <a:lstStyle/>
          <a:p>
            <a:pPr marL="45720" lvl="0" indent="0">
              <a:buNone/>
            </a:pPr>
            <a:r>
              <a:rPr lang="en-GB" sz="2400" b="1" dirty="0">
                <a:solidFill>
                  <a:schemeClr val="accent2">
                    <a:lumMod val="50000"/>
                  </a:schemeClr>
                </a:solidFill>
              </a:rPr>
              <a:t>The enablers identified by people who draw on services are:</a:t>
            </a:r>
            <a:endParaRPr lang="en-US" sz="2400" dirty="0">
              <a:solidFill>
                <a:schemeClr val="accent2">
                  <a:lumMod val="50000"/>
                </a:schemeClr>
              </a:solidFill>
            </a:endParaRPr>
          </a:p>
          <a:p>
            <a:pPr lvl="0"/>
            <a:r>
              <a:rPr lang="en-GB" sz="2400" dirty="0">
                <a:solidFill>
                  <a:schemeClr val="tx1"/>
                </a:solidFill>
              </a:rPr>
              <a:t>Respectful, timely engagement</a:t>
            </a:r>
            <a:endParaRPr lang="en-US" sz="2400" dirty="0">
              <a:solidFill>
                <a:schemeClr val="tx1"/>
              </a:solidFill>
            </a:endParaRPr>
          </a:p>
          <a:p>
            <a:pPr lvl="0"/>
            <a:r>
              <a:rPr lang="en-GB" sz="2400" dirty="0">
                <a:solidFill>
                  <a:schemeClr val="tx1"/>
                </a:solidFill>
              </a:rPr>
              <a:t>Spotting motivation and being there at the right time</a:t>
            </a:r>
            <a:endParaRPr lang="en-US" sz="2400" dirty="0">
              <a:solidFill>
                <a:schemeClr val="tx1"/>
              </a:solidFill>
            </a:endParaRPr>
          </a:p>
          <a:p>
            <a:pPr lvl="0"/>
            <a:r>
              <a:rPr lang="en-GB" sz="2400" dirty="0">
                <a:solidFill>
                  <a:schemeClr val="tx1"/>
                </a:solidFill>
              </a:rPr>
              <a:t>Encouraging, person-centred approach, not intrusive, directive, pushy</a:t>
            </a:r>
            <a:endParaRPr lang="en-US" sz="2400" dirty="0">
              <a:solidFill>
                <a:schemeClr val="tx1"/>
              </a:solidFill>
            </a:endParaRPr>
          </a:p>
          <a:p>
            <a:pPr lvl="0"/>
            <a:r>
              <a:rPr lang="en-GB" sz="2400" dirty="0">
                <a:solidFill>
                  <a:schemeClr val="tx1"/>
                </a:solidFill>
              </a:rPr>
              <a:t>Someone who goes the extra mile, is reliable, compassionate and understanding </a:t>
            </a:r>
            <a:endParaRPr lang="en-US" sz="2400" dirty="0">
              <a:solidFill>
                <a:schemeClr val="tx1"/>
              </a:solidFill>
            </a:endParaRPr>
          </a:p>
          <a:p>
            <a:pPr lvl="0"/>
            <a:r>
              <a:rPr lang="en-GB" sz="2400" dirty="0">
                <a:solidFill>
                  <a:schemeClr val="tx1"/>
                </a:solidFill>
              </a:rPr>
              <a:t>Intervention delivered through relationship: connection, emotional literacy, trust</a:t>
            </a:r>
            <a:endParaRPr lang="en-US" sz="2400" dirty="0">
              <a:solidFill>
                <a:schemeClr val="tx1"/>
              </a:solidFill>
            </a:endParaRPr>
          </a:p>
          <a:p>
            <a:pPr lvl="0"/>
            <a:r>
              <a:rPr lang="en-GB" sz="2400" dirty="0">
                <a:solidFill>
                  <a:schemeClr val="tx1"/>
                </a:solidFill>
              </a:rPr>
              <a:t>‘Being with’ the person when clearing/cleaning is taking place, promoting choice where possible</a:t>
            </a:r>
            <a:endParaRPr lang="en-US" sz="2400" dirty="0">
              <a:solidFill>
                <a:schemeClr val="tx1"/>
              </a:solidFill>
            </a:endParaRPr>
          </a:p>
          <a:p>
            <a:pPr lvl="0"/>
            <a:r>
              <a:rPr lang="en-GB" sz="2400" dirty="0">
                <a:solidFill>
                  <a:schemeClr val="tx1"/>
                </a:solidFill>
              </a:rPr>
              <a:t>Support that is relevant to the service user’s own perception of needs</a:t>
            </a:r>
            <a:endParaRPr lang="en-US" sz="2400" dirty="0">
              <a:solidFill>
                <a:schemeClr val="tx1"/>
              </a:solidFill>
            </a:endParaRPr>
          </a:p>
          <a:p>
            <a:pPr lvl="0"/>
            <a:r>
              <a:rPr lang="en-GB" sz="2400" dirty="0">
                <a:solidFill>
                  <a:schemeClr val="tx1"/>
                </a:solidFill>
              </a:rPr>
              <a:t>Practical input, household equipment, benefits, advocacy, re-housing</a:t>
            </a:r>
            <a:endParaRPr lang="en-US" sz="2400" dirty="0">
              <a:solidFill>
                <a:schemeClr val="tx1"/>
              </a:solidFill>
            </a:endParaRPr>
          </a:p>
          <a:p>
            <a:pPr lvl="0"/>
            <a:r>
              <a:rPr lang="en-GB" sz="2400" dirty="0">
                <a:solidFill>
                  <a:schemeClr val="tx1"/>
                </a:solidFill>
              </a:rPr>
              <a:t>Access to mental health services to tackle deep-rooted issues</a:t>
            </a:r>
            <a:endParaRPr lang="en-US" sz="2400" dirty="0">
              <a:solidFill>
                <a:schemeClr val="tx1"/>
              </a:solidFill>
            </a:endParaRPr>
          </a:p>
          <a:p>
            <a:pPr marL="45720" lvl="0" indent="0" algn="r">
              <a:buNone/>
            </a:pPr>
            <a:r>
              <a:rPr lang="en-GB" sz="2400" dirty="0">
                <a:solidFill>
                  <a:schemeClr val="tx1"/>
                </a:solidFill>
              </a:rPr>
              <a:t>(</a:t>
            </a:r>
            <a:r>
              <a:rPr lang="en-GB" sz="2400" dirty="0" err="1">
                <a:solidFill>
                  <a:schemeClr val="tx1"/>
                </a:solidFill>
              </a:rPr>
              <a:t>Braye</a:t>
            </a:r>
            <a:r>
              <a:rPr lang="en-GB" sz="2400" dirty="0">
                <a:solidFill>
                  <a:schemeClr val="tx1"/>
                </a:solidFill>
              </a:rPr>
              <a:t>, Orr and Preston Shoot 2014)</a:t>
            </a:r>
            <a:endParaRPr lang="en-US" sz="2400" dirty="0">
              <a:solidFill>
                <a:schemeClr val="tx1"/>
              </a:solidFill>
            </a:endParaRPr>
          </a:p>
          <a:p>
            <a:pPr marL="457200" marR="0" lvl="1" indent="0" defTabSz="914400" rtl="0" eaLnBrk="1" fontAlgn="auto" latinLnBrk="0" hangingPunct="1">
              <a:lnSpc>
                <a:spcPct val="120000"/>
              </a:lnSpc>
              <a:spcBef>
                <a:spcPts val="0"/>
              </a:spcBef>
              <a:buSzTx/>
              <a:buNone/>
              <a:tabLst/>
              <a:defRPr/>
            </a:pPr>
            <a:endParaRPr lang="en-GB" sz="2200" dirty="0"/>
          </a:p>
        </p:txBody>
      </p:sp>
    </p:spTree>
    <p:extLst>
      <p:ext uri="{BB962C8B-B14F-4D97-AF65-F5344CB8AC3E}">
        <p14:creationId xmlns:p14="http://schemas.microsoft.com/office/powerpoint/2010/main" val="3868461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70">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72">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0" name="Straight Connector 74">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2" name="TextBox 2">
            <a:extLst>
              <a:ext uri="{FF2B5EF4-FFF2-40B4-BE49-F238E27FC236}">
                <a16:creationId xmlns:a16="http://schemas.microsoft.com/office/drawing/2014/main" id="{890F87F0-78B2-1EB6-2054-2E79BC6894C0}"/>
              </a:ext>
            </a:extLst>
          </p:cNvPr>
          <p:cNvGraphicFramePr/>
          <p:nvPr>
            <p:extLst>
              <p:ext uri="{D42A27DB-BD31-4B8C-83A1-F6EECF244321}">
                <p14:modId xmlns:p14="http://schemas.microsoft.com/office/powerpoint/2010/main" val="365023734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BA2E83C-BC1E-5D7C-BE13-3C5BD8A73806}"/>
              </a:ext>
            </a:extLst>
          </p:cNvPr>
          <p:cNvSpPr txBox="1"/>
          <p:nvPr/>
        </p:nvSpPr>
        <p:spPr>
          <a:xfrm>
            <a:off x="358219" y="2103120"/>
            <a:ext cx="3440783" cy="2123658"/>
          </a:xfrm>
          <a:prstGeom prst="rect">
            <a:avLst/>
          </a:prstGeom>
          <a:noFill/>
        </p:spPr>
        <p:txBody>
          <a:bodyPr wrap="square" rtlCol="0">
            <a:spAutoFit/>
          </a:bodyPr>
          <a:lstStyle/>
          <a:p>
            <a:r>
              <a:rPr lang="en-GB" sz="4400" b="1" dirty="0">
                <a:solidFill>
                  <a:schemeClr val="bg1"/>
                </a:solidFill>
              </a:rPr>
              <a:t>Making Safeguarding </a:t>
            </a:r>
          </a:p>
          <a:p>
            <a:r>
              <a:rPr lang="en-GB" sz="4400" b="1" dirty="0">
                <a:solidFill>
                  <a:schemeClr val="bg1"/>
                </a:solidFill>
              </a:rPr>
              <a:t>Personal</a:t>
            </a:r>
          </a:p>
        </p:txBody>
      </p:sp>
    </p:spTree>
    <p:extLst>
      <p:ext uri="{BB962C8B-B14F-4D97-AF65-F5344CB8AC3E}">
        <p14:creationId xmlns:p14="http://schemas.microsoft.com/office/powerpoint/2010/main" val="843430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F7B5-7566-DDDB-52D4-D70951A8C46F}"/>
              </a:ext>
            </a:extLst>
          </p:cNvPr>
          <p:cNvSpPr>
            <a:spLocks noGrp="1"/>
          </p:cNvSpPr>
          <p:nvPr>
            <p:ph type="title"/>
          </p:nvPr>
        </p:nvSpPr>
        <p:spPr/>
        <p:txBody>
          <a:bodyPr/>
          <a:lstStyle/>
          <a:p>
            <a:r>
              <a:rPr lang="en-GB" b="1" dirty="0">
                <a:solidFill>
                  <a:schemeClr val="accent2"/>
                </a:solidFill>
              </a:rPr>
              <a:t>Hoarding and identity</a:t>
            </a:r>
          </a:p>
        </p:txBody>
      </p:sp>
      <p:sp>
        <p:nvSpPr>
          <p:cNvPr id="3" name="Content Placeholder 2">
            <a:extLst>
              <a:ext uri="{FF2B5EF4-FFF2-40B4-BE49-F238E27FC236}">
                <a16:creationId xmlns:a16="http://schemas.microsoft.com/office/drawing/2014/main" id="{06A222F6-6B73-C008-1F17-C755413F16F3}"/>
              </a:ext>
            </a:extLst>
          </p:cNvPr>
          <p:cNvSpPr>
            <a:spLocks noGrp="1"/>
          </p:cNvSpPr>
          <p:nvPr>
            <p:ph idx="1"/>
          </p:nvPr>
        </p:nvSpPr>
        <p:spPr>
          <a:xfrm>
            <a:off x="1097280" y="1845733"/>
            <a:ext cx="10950176" cy="4328823"/>
          </a:xfrm>
        </p:spPr>
        <p:txBody>
          <a:bodyPr>
            <a:normAutofit fontScale="92500" lnSpcReduction="10000"/>
          </a:bodyPr>
          <a:lstStyle/>
          <a:p>
            <a:r>
              <a:rPr lang="en-GB" dirty="0"/>
              <a:t>Rethinking our approach – putting people’s identity at the heart of practice</a:t>
            </a:r>
          </a:p>
          <a:p>
            <a:r>
              <a:rPr lang="en-GB" dirty="0"/>
              <a:t>Camden’s What Matters Approach – strengths based, person centred</a:t>
            </a:r>
          </a:p>
          <a:p>
            <a:r>
              <a:rPr lang="en-GB" dirty="0"/>
              <a:t>The concept of </a:t>
            </a:r>
            <a:r>
              <a:rPr lang="en-GB" dirty="0" err="1"/>
              <a:t>Hoardiculture</a:t>
            </a:r>
            <a:r>
              <a:rPr lang="en-GB" dirty="0"/>
              <a:t> / the </a:t>
            </a:r>
            <a:r>
              <a:rPr lang="en-GB" dirty="0" err="1"/>
              <a:t>hoardicultural</a:t>
            </a:r>
            <a:r>
              <a:rPr lang="en-GB" dirty="0"/>
              <a:t> approach</a:t>
            </a:r>
          </a:p>
          <a:p>
            <a:r>
              <a:rPr lang="en-GB" dirty="0"/>
              <a:t>Research in Practice Article – ‘Let me get this straight: </a:t>
            </a:r>
            <a:r>
              <a:rPr lang="en-GB" dirty="0" err="1"/>
              <a:t>Hoardiculture</a:t>
            </a:r>
            <a:r>
              <a:rPr lang="en-GB" dirty="0"/>
              <a:t>’ by Martin Hampton (Published 14/06/2023) and Poem</a:t>
            </a:r>
          </a:p>
          <a:p>
            <a:r>
              <a:rPr lang="en-GB" dirty="0">
                <a:hlinkClick r:id="rId2"/>
              </a:rPr>
              <a:t>https://www.researchinpractice.org.uk/adults/news-views/2023/june/let-me-get-this-straight-hoardiculture/</a:t>
            </a:r>
            <a:r>
              <a:rPr lang="en-GB" dirty="0"/>
              <a:t> </a:t>
            </a:r>
          </a:p>
          <a:p>
            <a:r>
              <a:rPr lang="en-GB" dirty="0"/>
              <a:t>Thinking about the meaning of these collections, of the hoard, the identity of the person, how we work in co-production with them </a:t>
            </a:r>
          </a:p>
          <a:p>
            <a:r>
              <a:rPr lang="en-GB" dirty="0"/>
              <a:t>Camden’s Artist in Residence – Trevor </a:t>
            </a:r>
            <a:r>
              <a:rPr lang="en-GB" dirty="0" err="1"/>
              <a:t>Appleson</a:t>
            </a:r>
            <a:r>
              <a:rPr lang="en-GB" dirty="0"/>
              <a:t> - reflection into the nature of hoarding, recognition of the importance of those belongings, the link to memories and identity, ‘never just trash to be cleared away’</a:t>
            </a:r>
          </a:p>
          <a:p>
            <a:r>
              <a:rPr lang="en-GB" dirty="0"/>
              <a:t>To provoke conversations around practice, reflect on the identity of social work and the visibility of service users, the communication between the social worker and individual</a:t>
            </a:r>
          </a:p>
        </p:txBody>
      </p:sp>
    </p:spTree>
    <p:extLst>
      <p:ext uri="{BB962C8B-B14F-4D97-AF65-F5344CB8AC3E}">
        <p14:creationId xmlns:p14="http://schemas.microsoft.com/office/powerpoint/2010/main" val="2708736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654A7-88A0-3175-03D4-466C5DEBFBA4}"/>
              </a:ext>
            </a:extLst>
          </p:cNvPr>
          <p:cNvSpPr>
            <a:spLocks noGrp="1"/>
          </p:cNvSpPr>
          <p:nvPr>
            <p:ph type="title"/>
          </p:nvPr>
        </p:nvSpPr>
        <p:spPr/>
        <p:txBody>
          <a:bodyPr>
            <a:normAutofit/>
          </a:bodyPr>
          <a:lstStyle/>
          <a:p>
            <a:r>
              <a:rPr lang="en-GB" sz="5400" b="1" dirty="0">
                <a:solidFill>
                  <a:schemeClr val="accent1">
                    <a:lumMod val="75000"/>
                  </a:schemeClr>
                </a:solidFill>
              </a:rPr>
              <a:t>Case example - Peter</a:t>
            </a:r>
          </a:p>
        </p:txBody>
      </p:sp>
      <p:sp>
        <p:nvSpPr>
          <p:cNvPr id="3" name="Content Placeholder 2">
            <a:extLst>
              <a:ext uri="{FF2B5EF4-FFF2-40B4-BE49-F238E27FC236}">
                <a16:creationId xmlns:a16="http://schemas.microsoft.com/office/drawing/2014/main" id="{785A5AC9-E68A-5833-280E-2C32B13871E8}"/>
              </a:ext>
            </a:extLst>
          </p:cNvPr>
          <p:cNvSpPr>
            <a:spLocks noGrp="1"/>
          </p:cNvSpPr>
          <p:nvPr>
            <p:ph idx="1"/>
          </p:nvPr>
        </p:nvSpPr>
        <p:spPr>
          <a:xfrm>
            <a:off x="1097279" y="1845734"/>
            <a:ext cx="10780493" cy="4385384"/>
          </a:xfrm>
        </p:spPr>
        <p:txBody>
          <a:bodyPr>
            <a:noAutofit/>
          </a:bodyPr>
          <a:lstStyle/>
          <a:p>
            <a:pPr>
              <a:lnSpc>
                <a:spcPct val="120000"/>
              </a:lnSpc>
              <a:spcBef>
                <a:spcPts val="0"/>
              </a:spcBef>
              <a:spcAft>
                <a:spcPts val="0"/>
              </a:spcAft>
              <a:buFont typeface="Wingdings" panose="05000000000000000000" pitchFamily="2" charset="2"/>
              <a:buChar char="§"/>
            </a:pPr>
            <a:r>
              <a:rPr lang="en-GB" sz="1800" dirty="0"/>
              <a:t>Peter lived with his wife in a two bedroomed Camden Council flat. </a:t>
            </a:r>
          </a:p>
          <a:p>
            <a:pPr>
              <a:lnSpc>
                <a:spcPct val="120000"/>
              </a:lnSpc>
              <a:spcBef>
                <a:spcPts val="0"/>
              </a:spcBef>
              <a:spcAft>
                <a:spcPts val="0"/>
              </a:spcAft>
              <a:buFont typeface="Wingdings" panose="05000000000000000000" pitchFamily="2" charset="2"/>
              <a:buChar char="§"/>
            </a:pPr>
            <a:r>
              <a:rPr lang="en-GB" sz="1800" dirty="0"/>
              <a:t>Peter has multiple sclerosis, diabetes, oedema of legs and ankles. </a:t>
            </a:r>
          </a:p>
          <a:p>
            <a:pPr>
              <a:lnSpc>
                <a:spcPct val="120000"/>
              </a:lnSpc>
              <a:spcBef>
                <a:spcPts val="0"/>
              </a:spcBef>
              <a:spcAft>
                <a:spcPts val="0"/>
              </a:spcAft>
              <a:buFont typeface="Wingdings" panose="05000000000000000000" pitchFamily="2" charset="2"/>
              <a:buChar char="§"/>
            </a:pPr>
            <a:r>
              <a:rPr lang="en-GB" sz="1800" dirty="0"/>
              <a:t>The District nurses tried to visit him weekly to dress his venous leg ulcers but couldn’t get into the room. </a:t>
            </a:r>
          </a:p>
          <a:p>
            <a:pPr>
              <a:lnSpc>
                <a:spcPct val="120000"/>
              </a:lnSpc>
              <a:spcBef>
                <a:spcPts val="0"/>
              </a:spcBef>
              <a:spcAft>
                <a:spcPts val="0"/>
              </a:spcAft>
              <a:buFont typeface="Wingdings" panose="05000000000000000000" pitchFamily="2" charset="2"/>
              <a:buChar char="§"/>
            </a:pPr>
            <a:r>
              <a:rPr lang="en-GB" sz="1800" dirty="0"/>
              <a:t>Peter hadn’t had a shower for years. </a:t>
            </a:r>
          </a:p>
          <a:p>
            <a:pPr>
              <a:lnSpc>
                <a:spcPct val="120000"/>
              </a:lnSpc>
              <a:spcBef>
                <a:spcPts val="0"/>
              </a:spcBef>
              <a:spcAft>
                <a:spcPts val="0"/>
              </a:spcAft>
              <a:buFont typeface="Wingdings" panose="05000000000000000000" pitchFamily="2" charset="2"/>
              <a:buChar char="§"/>
            </a:pPr>
            <a:r>
              <a:rPr lang="en-GB" sz="1800" dirty="0"/>
              <a:t>His wife was distraught saying that she would leave him. She was the main carer and Peter made it very clear that he didn’t want any care. </a:t>
            </a:r>
          </a:p>
          <a:p>
            <a:pPr>
              <a:lnSpc>
                <a:spcPct val="120000"/>
              </a:lnSpc>
              <a:spcBef>
                <a:spcPts val="0"/>
              </a:spcBef>
              <a:spcAft>
                <a:spcPts val="0"/>
              </a:spcAft>
              <a:buFont typeface="Wingdings" panose="05000000000000000000" pitchFamily="2" charset="2"/>
              <a:buChar char="§"/>
            </a:pPr>
            <a:r>
              <a:rPr lang="en-GB" sz="1800" dirty="0"/>
              <a:t>His room was stacked high with piles of books, his bed was covered. He was also a chain smoker.</a:t>
            </a:r>
          </a:p>
          <a:p>
            <a:pPr>
              <a:lnSpc>
                <a:spcPct val="120000"/>
              </a:lnSpc>
              <a:spcBef>
                <a:spcPts val="0"/>
              </a:spcBef>
              <a:spcAft>
                <a:spcPts val="0"/>
              </a:spcAft>
              <a:buFont typeface="Wingdings" panose="05000000000000000000" pitchFamily="2" charset="2"/>
              <a:buChar char="§"/>
            </a:pPr>
            <a:r>
              <a:rPr lang="en-GB" sz="1800" dirty="0"/>
              <a:t>The social worker’s approach involved talking to Peter about his books </a:t>
            </a:r>
          </a:p>
          <a:p>
            <a:pPr>
              <a:lnSpc>
                <a:spcPct val="120000"/>
              </a:lnSpc>
              <a:spcBef>
                <a:spcPts val="0"/>
              </a:spcBef>
              <a:spcAft>
                <a:spcPts val="0"/>
              </a:spcAft>
              <a:buFont typeface="Wingdings" panose="05000000000000000000" pitchFamily="2" charset="2"/>
              <a:buChar char="§"/>
            </a:pPr>
            <a:r>
              <a:rPr lang="en-GB" sz="1800" dirty="0"/>
              <a:t>The social worker found a copy of a book with a great scene about hoarding</a:t>
            </a:r>
          </a:p>
          <a:p>
            <a:pPr>
              <a:lnSpc>
                <a:spcPct val="120000"/>
              </a:lnSpc>
              <a:spcBef>
                <a:spcPts val="0"/>
              </a:spcBef>
              <a:spcAft>
                <a:spcPts val="0"/>
              </a:spcAft>
              <a:buFont typeface="Wingdings" panose="05000000000000000000" pitchFamily="2" charset="2"/>
              <a:buChar char="§"/>
            </a:pPr>
            <a:r>
              <a:rPr lang="en-GB" sz="1800" dirty="0"/>
              <a:t>Suggested to help him to make a library. </a:t>
            </a:r>
          </a:p>
          <a:p>
            <a:pPr>
              <a:lnSpc>
                <a:spcPct val="120000"/>
              </a:lnSpc>
              <a:spcBef>
                <a:spcPts val="0"/>
              </a:spcBef>
              <a:spcAft>
                <a:spcPts val="0"/>
              </a:spcAft>
              <a:buFont typeface="Wingdings" panose="05000000000000000000" pitchFamily="2" charset="2"/>
              <a:buChar char="§"/>
            </a:pPr>
            <a:r>
              <a:rPr lang="en-GB" sz="1800" dirty="0"/>
              <a:t>Obtained grants to redecorate and buy shelves, to organise the hoard</a:t>
            </a:r>
          </a:p>
          <a:p>
            <a:pPr>
              <a:lnSpc>
                <a:spcPct val="120000"/>
              </a:lnSpc>
              <a:spcBef>
                <a:spcPts val="0"/>
              </a:spcBef>
              <a:spcAft>
                <a:spcPts val="0"/>
              </a:spcAft>
              <a:buFont typeface="Wingdings" panose="05000000000000000000" pitchFamily="2" charset="2"/>
              <a:buChar char="§"/>
            </a:pPr>
            <a:r>
              <a:rPr lang="en-GB" sz="1800" dirty="0"/>
              <a:t>Peter now lives in an immaculately clean library which he is very proud of. He has a two-hour care package to assist him with a shower once a week. Peter has stopped smoking.</a:t>
            </a:r>
          </a:p>
        </p:txBody>
      </p:sp>
    </p:spTree>
    <p:extLst>
      <p:ext uri="{BB962C8B-B14F-4D97-AF65-F5344CB8AC3E}">
        <p14:creationId xmlns:p14="http://schemas.microsoft.com/office/powerpoint/2010/main" val="3491097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11">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1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1" name="Rectangle 1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3" name="TextBox 1">
            <a:extLst>
              <a:ext uri="{FF2B5EF4-FFF2-40B4-BE49-F238E27FC236}">
                <a16:creationId xmlns:a16="http://schemas.microsoft.com/office/drawing/2014/main" id="{8D14906A-7D24-8CB0-BF42-2CF4BA2009CB}"/>
              </a:ext>
            </a:extLst>
          </p:cNvPr>
          <p:cNvGraphicFramePr/>
          <p:nvPr>
            <p:extLst>
              <p:ext uri="{D42A27DB-BD31-4B8C-83A1-F6EECF244321}">
                <p14:modId xmlns:p14="http://schemas.microsoft.com/office/powerpoint/2010/main" val="370274277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169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788BEA4A-C984-4C60-B23C-474DB01FAE71}"/>
              </a:ext>
            </a:extLst>
          </p:cNvPr>
          <p:cNvPicPr>
            <a:picLocks noGrp="1" noChangeAspect="1"/>
          </p:cNvPicPr>
          <p:nvPr/>
        </p:nvPicPr>
        <p:blipFill>
          <a:blip r:embed="rId2"/>
          <a:stretch>
            <a:fillRect/>
          </a:stretch>
        </p:blipFill>
        <p:spPr>
          <a:xfrm>
            <a:off x="2184400" y="0"/>
            <a:ext cx="8047785" cy="6506490"/>
          </a:xfrm>
          <a:prstGeom prst="rect">
            <a:avLst/>
          </a:prstGeom>
        </p:spPr>
      </p:pic>
    </p:spTree>
    <p:extLst>
      <p:ext uri="{BB962C8B-B14F-4D97-AF65-F5344CB8AC3E}">
        <p14:creationId xmlns:p14="http://schemas.microsoft.com/office/powerpoint/2010/main" val="3516710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A21688-6E05-1B88-3F2E-CCE65560828A}"/>
              </a:ext>
            </a:extLst>
          </p:cNvPr>
          <p:cNvSpPr txBox="1"/>
          <p:nvPr/>
        </p:nvSpPr>
        <p:spPr>
          <a:xfrm>
            <a:off x="537328" y="326347"/>
            <a:ext cx="10897385" cy="584775"/>
          </a:xfrm>
          <a:prstGeom prst="rect">
            <a:avLst/>
          </a:prstGeom>
          <a:noFill/>
          <a:ln>
            <a:solidFill>
              <a:schemeClr val="accent3"/>
            </a:solidFill>
          </a:ln>
        </p:spPr>
        <p:txBody>
          <a:bodyPr wrap="square" rtlCol="0">
            <a:spAutoFit/>
          </a:bodyPr>
          <a:lstStyle/>
          <a:p>
            <a:r>
              <a:rPr kumimoji="0" lang="en-GB" sz="3200" b="1" i="0" strike="noStrike" kern="1200" cap="none" spc="-50" normalizeH="0" baseline="0" noProof="0" dirty="0">
                <a:ln>
                  <a:noFill/>
                </a:ln>
                <a:solidFill>
                  <a:srgbClr val="E48312">
                    <a:lumMod val="50000"/>
                  </a:srgbClr>
                </a:solidFill>
                <a:effectLst/>
                <a:uLnTx/>
                <a:uFillTx/>
                <a:latin typeface="Amasis MT Pro Black" panose="02040A04050005020304" pitchFamily="18" charset="0"/>
                <a:ea typeface="+mj-ea"/>
                <a:cs typeface="+mj-cs"/>
              </a:rPr>
              <a:t>In summary - best practice approaches to self neglect</a:t>
            </a:r>
            <a:endParaRPr lang="en-GB" sz="3200" dirty="0"/>
          </a:p>
        </p:txBody>
      </p:sp>
      <p:sp>
        <p:nvSpPr>
          <p:cNvPr id="3" name="TextBox 2">
            <a:extLst>
              <a:ext uri="{FF2B5EF4-FFF2-40B4-BE49-F238E27FC236}">
                <a16:creationId xmlns:a16="http://schemas.microsoft.com/office/drawing/2014/main" id="{349E75D1-6FC0-AFAE-959F-4E64923149B0}"/>
              </a:ext>
            </a:extLst>
          </p:cNvPr>
          <p:cNvSpPr txBox="1"/>
          <p:nvPr/>
        </p:nvSpPr>
        <p:spPr>
          <a:xfrm>
            <a:off x="620163" y="1007063"/>
            <a:ext cx="11439727" cy="5232202"/>
          </a:xfrm>
          <a:prstGeom prst="rect">
            <a:avLst/>
          </a:prstGeom>
          <a:noFill/>
        </p:spPr>
        <p:txBody>
          <a:bodyPr wrap="square" rtlCol="0">
            <a:spAutoFit/>
          </a:bodyPr>
          <a:lstStyle/>
          <a:p>
            <a:pPr>
              <a:spcBef>
                <a:spcPts val="600"/>
              </a:spcBef>
              <a:spcAft>
                <a:spcPts val="600"/>
              </a:spcAft>
            </a:pPr>
            <a:r>
              <a:rPr lang="en-GB" sz="1600" b="1" dirty="0">
                <a:cs typeface="Arial" pitchFamily="34" charset="0"/>
              </a:rPr>
              <a:t>Multi-agency </a:t>
            </a:r>
            <a:r>
              <a:rPr lang="en-GB" sz="1600" dirty="0">
                <a:cs typeface="Arial" pitchFamily="34" charset="0"/>
              </a:rPr>
              <a:t>- work with partners to ensure the right approach for each individual</a:t>
            </a:r>
          </a:p>
          <a:p>
            <a:pPr>
              <a:spcBef>
                <a:spcPts val="600"/>
              </a:spcBef>
              <a:spcAft>
                <a:spcPts val="600"/>
              </a:spcAft>
            </a:pPr>
            <a:r>
              <a:rPr lang="en-GB" sz="1600" b="1" dirty="0">
                <a:cs typeface="Arial" pitchFamily="34" charset="0"/>
              </a:rPr>
              <a:t>Person centred </a:t>
            </a:r>
            <a:r>
              <a:rPr lang="en-GB" sz="1600" dirty="0">
                <a:cs typeface="Arial" pitchFamily="34" charset="0"/>
              </a:rPr>
              <a:t>- respect the views and the perspective of the individual, listen to them and work towards the outcomes they want</a:t>
            </a:r>
          </a:p>
          <a:p>
            <a:pPr>
              <a:spcBef>
                <a:spcPts val="600"/>
              </a:spcBef>
              <a:spcAft>
                <a:spcPts val="600"/>
              </a:spcAft>
            </a:pPr>
            <a:r>
              <a:rPr lang="en-GB" sz="1600" b="1" dirty="0">
                <a:cs typeface="Arial" pitchFamily="34" charset="0"/>
              </a:rPr>
              <a:t>Acceptance </a:t>
            </a:r>
            <a:r>
              <a:rPr lang="en-GB" sz="1600" dirty="0">
                <a:cs typeface="Arial" pitchFamily="34" charset="0"/>
              </a:rPr>
              <a:t>- good risk management may be the best achievable outcome, it may not be possible to change the person’s lifestyle or behaviour</a:t>
            </a:r>
          </a:p>
          <a:p>
            <a:pPr>
              <a:spcBef>
                <a:spcPts val="600"/>
              </a:spcBef>
              <a:spcAft>
                <a:spcPts val="600"/>
              </a:spcAft>
            </a:pPr>
            <a:r>
              <a:rPr lang="en-GB" sz="1600" b="1" dirty="0">
                <a:cs typeface="Arial" pitchFamily="34" charset="0"/>
              </a:rPr>
              <a:t>Analytical </a:t>
            </a:r>
            <a:r>
              <a:rPr lang="en-GB" sz="1600" dirty="0">
                <a:cs typeface="Arial" pitchFamily="34" charset="0"/>
              </a:rPr>
              <a:t>- it may be possible to identify underlying causes that help to address the issue</a:t>
            </a:r>
          </a:p>
          <a:p>
            <a:pPr>
              <a:spcBef>
                <a:spcPts val="600"/>
              </a:spcBef>
              <a:spcAft>
                <a:spcPts val="600"/>
              </a:spcAft>
            </a:pPr>
            <a:r>
              <a:rPr lang="en-GB" sz="1600" b="1" dirty="0">
                <a:cs typeface="Arial" pitchFamily="34" charset="0"/>
              </a:rPr>
              <a:t>Non-judgemental </a:t>
            </a:r>
            <a:r>
              <a:rPr lang="en-GB" sz="1600" dirty="0">
                <a:cs typeface="Arial" pitchFamily="34" charset="0"/>
              </a:rPr>
              <a:t>- it isn’t helpful for practitioners to make judgements about cleanliness or lifestyle; everyone is different</a:t>
            </a:r>
          </a:p>
          <a:p>
            <a:pPr>
              <a:spcBef>
                <a:spcPts val="600"/>
              </a:spcBef>
              <a:spcAft>
                <a:spcPts val="600"/>
              </a:spcAft>
            </a:pPr>
            <a:r>
              <a:rPr lang="en-GB" sz="1600" b="1" dirty="0">
                <a:cs typeface="Arial" pitchFamily="34" charset="0"/>
              </a:rPr>
              <a:t>Empathy </a:t>
            </a:r>
            <a:r>
              <a:rPr lang="en-GB" sz="1600" dirty="0">
                <a:cs typeface="Arial" pitchFamily="34" charset="0"/>
              </a:rPr>
              <a:t>- it is difficult to empathise with behaviours we cannot understand, but it is helpful to try</a:t>
            </a:r>
          </a:p>
          <a:p>
            <a:pPr>
              <a:spcBef>
                <a:spcPts val="600"/>
              </a:spcBef>
              <a:spcAft>
                <a:spcPts val="600"/>
              </a:spcAft>
            </a:pPr>
            <a:r>
              <a:rPr lang="en-GB" sz="1600" b="1" dirty="0">
                <a:cs typeface="Arial" pitchFamily="34" charset="0"/>
              </a:rPr>
              <a:t>Patience and time</a:t>
            </a:r>
            <a:r>
              <a:rPr lang="en-GB" sz="1600" dirty="0">
                <a:cs typeface="Arial" pitchFamily="34" charset="0"/>
              </a:rPr>
              <a:t> - short interventions are unlikely to be successful, practitioners should be enabled to take a long-term approach</a:t>
            </a:r>
          </a:p>
          <a:p>
            <a:pPr>
              <a:spcBef>
                <a:spcPts val="600"/>
              </a:spcBef>
              <a:spcAft>
                <a:spcPts val="600"/>
              </a:spcAft>
            </a:pPr>
            <a:r>
              <a:rPr lang="en-GB" sz="1600" b="1" dirty="0">
                <a:cs typeface="Arial" pitchFamily="34" charset="0"/>
              </a:rPr>
              <a:t>Trust</a:t>
            </a:r>
            <a:r>
              <a:rPr lang="en-GB" sz="1600" dirty="0">
                <a:cs typeface="Arial" pitchFamily="34" charset="0"/>
              </a:rPr>
              <a:t> - try to build trust and agree small steps</a:t>
            </a:r>
          </a:p>
          <a:p>
            <a:pPr>
              <a:spcBef>
                <a:spcPts val="600"/>
              </a:spcBef>
              <a:spcAft>
                <a:spcPts val="600"/>
              </a:spcAft>
            </a:pPr>
            <a:r>
              <a:rPr lang="en-GB" sz="1600" b="1" dirty="0">
                <a:cs typeface="Arial" pitchFamily="34" charset="0"/>
              </a:rPr>
              <a:t>Reassurance </a:t>
            </a:r>
            <a:r>
              <a:rPr lang="en-GB" sz="1600" dirty="0">
                <a:cs typeface="Arial" pitchFamily="34" charset="0"/>
              </a:rPr>
              <a:t>- the person may fear losing control, it is important to allay such fears</a:t>
            </a:r>
          </a:p>
          <a:p>
            <a:pPr>
              <a:spcBef>
                <a:spcPts val="600"/>
              </a:spcBef>
              <a:spcAft>
                <a:spcPts val="600"/>
              </a:spcAft>
            </a:pPr>
            <a:r>
              <a:rPr lang="en-GB" sz="1600" b="1" dirty="0">
                <a:cs typeface="Arial" pitchFamily="34" charset="0"/>
              </a:rPr>
              <a:t>Bargaining</a:t>
            </a:r>
            <a:r>
              <a:rPr lang="en-GB" sz="1600" dirty="0">
                <a:cs typeface="Arial" pitchFamily="34" charset="0"/>
              </a:rPr>
              <a:t> - making agreements to achieve progress can be helpful but it is important that this approach remains respectful</a:t>
            </a:r>
          </a:p>
          <a:p>
            <a:pPr>
              <a:spcBef>
                <a:spcPts val="600"/>
              </a:spcBef>
              <a:spcAft>
                <a:spcPts val="600"/>
              </a:spcAft>
            </a:pPr>
            <a:r>
              <a:rPr lang="en-GB" sz="1600" b="1" dirty="0">
                <a:cs typeface="Arial" pitchFamily="34" charset="0"/>
              </a:rPr>
              <a:t>Exploring alternatives</a:t>
            </a:r>
            <a:r>
              <a:rPr lang="en-GB" sz="1600" dirty="0">
                <a:cs typeface="Arial" pitchFamily="34" charset="0"/>
              </a:rPr>
              <a:t> - fear of change may be an issue so explaining that there are alternative ways forward may encourage the person to engage</a:t>
            </a:r>
          </a:p>
          <a:p>
            <a:pPr>
              <a:spcBef>
                <a:spcPts val="600"/>
              </a:spcBef>
              <a:spcAft>
                <a:spcPts val="600"/>
              </a:spcAft>
            </a:pPr>
            <a:r>
              <a:rPr lang="en-GB" sz="1600" b="1" dirty="0">
                <a:cs typeface="Arial" pitchFamily="34" charset="0"/>
              </a:rPr>
              <a:t>Always go back</a:t>
            </a:r>
            <a:r>
              <a:rPr lang="en-GB" sz="1600" dirty="0">
                <a:cs typeface="Arial" pitchFamily="34" charset="0"/>
              </a:rPr>
              <a:t> - regular, encouraging engagement and gentle persistence may help with progress and risk management</a:t>
            </a:r>
          </a:p>
        </p:txBody>
      </p:sp>
    </p:spTree>
    <p:extLst>
      <p:ext uri="{BB962C8B-B14F-4D97-AF65-F5344CB8AC3E}">
        <p14:creationId xmlns:p14="http://schemas.microsoft.com/office/powerpoint/2010/main" val="148199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8775C3-40EE-ACA9-5451-5FC82256A9A5}"/>
              </a:ext>
            </a:extLst>
          </p:cNvPr>
          <p:cNvSpPr txBox="1"/>
          <p:nvPr/>
        </p:nvSpPr>
        <p:spPr>
          <a:xfrm>
            <a:off x="446475" y="850203"/>
            <a:ext cx="2747868" cy="707886"/>
          </a:xfrm>
          <a:prstGeom prst="rect">
            <a:avLst/>
          </a:prstGeom>
          <a:noFill/>
        </p:spPr>
        <p:txBody>
          <a:bodyPr wrap="none" rtlCol="0">
            <a:spAutoFit/>
          </a:bodyPr>
          <a:lstStyle/>
          <a:p>
            <a:r>
              <a:rPr kumimoji="0" lang="en-GB" sz="4000" b="1" i="0" u="none" strike="noStrike" kern="1200" cap="none" spc="-50" normalizeH="0" baseline="0" noProof="0" dirty="0">
                <a:ln>
                  <a:noFill/>
                </a:ln>
                <a:solidFill>
                  <a:srgbClr val="E48312">
                    <a:lumMod val="50000"/>
                  </a:srgbClr>
                </a:solidFill>
                <a:effectLst/>
                <a:uLnTx/>
                <a:uFillTx/>
                <a:latin typeface="Amasis MT Pro Black" panose="02040A04050005020304" pitchFamily="18" charset="0"/>
                <a:ea typeface="+mj-ea"/>
                <a:cs typeface="+mj-cs"/>
              </a:rPr>
              <a:t>Resources</a:t>
            </a:r>
            <a:endParaRPr lang="en-GB" dirty="0"/>
          </a:p>
        </p:txBody>
      </p:sp>
      <p:sp>
        <p:nvSpPr>
          <p:cNvPr id="3" name="TextBox 2">
            <a:extLst>
              <a:ext uri="{FF2B5EF4-FFF2-40B4-BE49-F238E27FC236}">
                <a16:creationId xmlns:a16="http://schemas.microsoft.com/office/drawing/2014/main" id="{A292F359-3F65-773B-6D6C-70BF9DADB604}"/>
              </a:ext>
            </a:extLst>
          </p:cNvPr>
          <p:cNvSpPr txBox="1"/>
          <p:nvPr/>
        </p:nvSpPr>
        <p:spPr>
          <a:xfrm>
            <a:off x="378463" y="1973999"/>
            <a:ext cx="11435074" cy="4124206"/>
          </a:xfrm>
          <a:prstGeom prst="rect">
            <a:avLst/>
          </a:prstGeom>
          <a:noFill/>
        </p:spPr>
        <p:txBody>
          <a:bodyPr wrap="square" rtlCol="0">
            <a:spAutoFit/>
          </a:bodyPr>
          <a:lstStyle/>
          <a:p>
            <a:pPr marL="91440" marR="0" lvl="0" indent="-91440" algn="l" defTabSz="914400" rtl="0" eaLnBrk="1" fontAlgn="auto" latinLnBrk="0" hangingPunct="1">
              <a:lnSpc>
                <a:spcPct val="90000"/>
              </a:lnSpc>
              <a:spcBef>
                <a:spcPts val="1200"/>
              </a:spcBef>
              <a:spcAft>
                <a:spcPts val="1200"/>
              </a:spcAft>
              <a:buClr>
                <a:srgbClr val="E48312"/>
              </a:buClr>
              <a:buSzPct val="100000"/>
              <a:buFont typeface="Calibri" panose="020F0502020204030204" pitchFamily="34" charset="0"/>
              <a:buChar char=" "/>
              <a:tabLst/>
              <a:defRPr/>
            </a:pPr>
            <a:r>
              <a:rPr kumimoji="0" lang="en-GB"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hlinkClick r:id="rId2" action="ppaction://hlinkfile">
                  <a:extLst>
                    <a:ext uri="{A12FA001-AC4F-418D-AE19-62706E023703}">
                      <ahyp:hlinkClr xmlns:ahyp="http://schemas.microsoft.com/office/drawing/2018/hyperlinkcolor" val="tx"/>
                    </a:ext>
                  </a:extLst>
                </a:hlinkClick>
              </a:rPr>
              <a:t>Camden SAPB Multi-Agency Self-Neglect Toolkit</a:t>
            </a:r>
            <a:endParaRPr kumimoji="0" lang="en-GB"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1200"/>
              </a:spcAft>
              <a:buClr>
                <a:srgbClr val="E48312"/>
              </a:buClr>
              <a:buSzPct val="100000"/>
              <a:buFont typeface="Calibri" panose="020F0502020204030204" pitchFamily="34" charset="0"/>
              <a:buChar char=" "/>
              <a:tabLst/>
              <a:defRPr/>
            </a:pPr>
            <a:r>
              <a:rPr kumimoji="0" lang="en-GB"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https://www.scie.org.uk/self-neglect/at-a-glance</a:t>
            </a:r>
          </a:p>
          <a:p>
            <a:pPr marL="91440" marR="0" lvl="0" indent="-91440" algn="l" defTabSz="914400" rtl="0" eaLnBrk="1" fontAlgn="auto" latinLnBrk="0" hangingPunct="1">
              <a:lnSpc>
                <a:spcPct val="90000"/>
              </a:lnSpc>
              <a:spcBef>
                <a:spcPts val="1200"/>
              </a:spcBef>
              <a:spcAft>
                <a:spcPts val="1200"/>
              </a:spcAft>
              <a:buClr>
                <a:srgbClr val="E48312"/>
              </a:buClr>
              <a:buSzPct val="100000"/>
              <a:buFont typeface="Calibri" panose="020F0502020204030204" pitchFamily="34" charset="0"/>
              <a:buChar char=" "/>
              <a:tabLst/>
              <a:defRPr/>
            </a:pPr>
            <a:r>
              <a:rPr kumimoji="0" lang="en-GB"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https://www.scie.org.uk/self-neglect/policy-practice/evidence-base</a:t>
            </a:r>
          </a:p>
          <a:p>
            <a:pPr marL="91440" marR="0" lvl="0" indent="-91440" algn="l" defTabSz="914400" rtl="0" eaLnBrk="1" fontAlgn="auto" latinLnBrk="0" hangingPunct="1">
              <a:lnSpc>
                <a:spcPct val="90000"/>
              </a:lnSpc>
              <a:spcBef>
                <a:spcPts val="1200"/>
              </a:spcBef>
              <a:spcAft>
                <a:spcPts val="1200"/>
              </a:spcAft>
              <a:buClr>
                <a:srgbClr val="E48312"/>
              </a:buClr>
              <a:buSzPct val="100000"/>
              <a:buFont typeface="Calibri" panose="020F0502020204030204" pitchFamily="34" charset="0"/>
              <a:buChar char=" "/>
              <a:tabLst/>
              <a:defRPr/>
            </a:pPr>
            <a:r>
              <a:rPr kumimoji="0" lang="en-GB"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https://www.researchinpractice.org.uk/media/4833/working_with_people_who_self-neglect_pt_web.pdf</a:t>
            </a:r>
          </a:p>
          <a:p>
            <a:pPr marL="91440" marR="0" lvl="0" indent="-91440" algn="l" defTabSz="914400" rtl="0" eaLnBrk="1" fontAlgn="auto" latinLnBrk="0" hangingPunct="1">
              <a:lnSpc>
                <a:spcPct val="90000"/>
              </a:lnSpc>
              <a:spcBef>
                <a:spcPts val="1200"/>
              </a:spcBef>
              <a:spcAft>
                <a:spcPts val="1200"/>
              </a:spcAft>
              <a:buClr>
                <a:srgbClr val="E48312"/>
              </a:buClr>
              <a:buSzPct val="100000"/>
              <a:buFont typeface="Calibri" panose="020F0502020204030204" pitchFamily="34" charset="0"/>
              <a:buChar char=" "/>
              <a:tabLst/>
              <a:defRPr/>
            </a:pPr>
            <a:r>
              <a:rPr kumimoji="0" lang="en-GB"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https://www.researchinpractice.org.uk/adults/news-views/2023/june/let-me-get-this-straight-hoardiculture/ </a:t>
            </a:r>
          </a:p>
          <a:p>
            <a:pPr marL="91440" marR="0" lvl="0" indent="-91440" algn="l" defTabSz="914400" rtl="0" eaLnBrk="1" fontAlgn="auto" latinLnBrk="0" hangingPunct="1">
              <a:lnSpc>
                <a:spcPct val="90000"/>
              </a:lnSpc>
              <a:spcBef>
                <a:spcPts val="1200"/>
              </a:spcBef>
              <a:spcAft>
                <a:spcPts val="1200"/>
              </a:spcAft>
              <a:buClr>
                <a:srgbClr val="E48312"/>
              </a:buClr>
              <a:buSzPct val="100000"/>
              <a:buFont typeface="Calibri" panose="020F0502020204030204" pitchFamily="34" charset="0"/>
              <a:buChar char=" "/>
              <a:tabLst/>
              <a:defRPr/>
            </a:pPr>
            <a:r>
              <a:rPr kumimoji="0" lang="en-GB"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https://www.local.gov.uk/our-support/partners-care-and-health/care-and-health-improvement/safeguarding-resources/self-neglect-worbook#a-short-truefalse-quiz-on-msp-in-self-neglect-work </a:t>
            </a:r>
          </a:p>
        </p:txBody>
      </p:sp>
      <p:pic>
        <p:nvPicPr>
          <p:cNvPr id="4" name="Content Placeholder 4" descr="Graphical user interface, application&#10;&#10;Description automatically generated">
            <a:extLst>
              <a:ext uri="{FF2B5EF4-FFF2-40B4-BE49-F238E27FC236}">
                <a16:creationId xmlns:a16="http://schemas.microsoft.com/office/drawing/2014/main" id="{E1ABC43B-1F15-0192-E204-E979EB71DF06}"/>
              </a:ext>
            </a:extLst>
          </p:cNvPr>
          <p:cNvPicPr>
            <a:picLocks noChangeAspect="1"/>
          </p:cNvPicPr>
          <p:nvPr/>
        </p:nvPicPr>
        <p:blipFill>
          <a:blip r:embed="rId4"/>
          <a:stretch>
            <a:fillRect/>
          </a:stretch>
        </p:blipFill>
        <p:spPr>
          <a:xfrm>
            <a:off x="8758091" y="434293"/>
            <a:ext cx="2812070" cy="3079412"/>
          </a:xfrm>
          <a:prstGeom prst="rect">
            <a:avLst/>
          </a:prstGeom>
          <a:effectLst/>
        </p:spPr>
      </p:pic>
    </p:spTree>
    <p:extLst>
      <p:ext uri="{BB962C8B-B14F-4D97-AF65-F5344CB8AC3E}">
        <p14:creationId xmlns:p14="http://schemas.microsoft.com/office/powerpoint/2010/main" val="1492900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B97D-200F-C3A3-155F-784D4D1F188B}"/>
              </a:ext>
            </a:extLst>
          </p:cNvPr>
          <p:cNvSpPr>
            <a:spLocks noGrp="1"/>
          </p:cNvSpPr>
          <p:nvPr>
            <p:ph type="title"/>
          </p:nvPr>
        </p:nvSpPr>
        <p:spPr/>
        <p:txBody>
          <a:bodyPr/>
          <a:lstStyle/>
          <a:p>
            <a:r>
              <a:rPr lang="en-GB" sz="4400" b="1" dirty="0"/>
              <a:t>Relevant</a:t>
            </a:r>
            <a:r>
              <a:rPr lang="en-GB" dirty="0"/>
              <a:t> </a:t>
            </a:r>
          </a:p>
        </p:txBody>
      </p:sp>
      <p:sp>
        <p:nvSpPr>
          <p:cNvPr id="3" name="Content Placeholder 2">
            <a:extLst>
              <a:ext uri="{FF2B5EF4-FFF2-40B4-BE49-F238E27FC236}">
                <a16:creationId xmlns:a16="http://schemas.microsoft.com/office/drawing/2014/main" id="{73ADBE7A-2992-5CB4-2A4B-A7D675704750}"/>
              </a:ext>
            </a:extLst>
          </p:cNvPr>
          <p:cNvSpPr>
            <a:spLocks noGrp="1"/>
          </p:cNvSpPr>
          <p:nvPr>
            <p:ph idx="1"/>
          </p:nvPr>
        </p:nvSpPr>
        <p:spPr>
          <a:xfrm>
            <a:off x="4626934" y="434871"/>
            <a:ext cx="7107866" cy="5988257"/>
          </a:xfrm>
        </p:spPr>
        <p:txBody>
          <a:bodyPr>
            <a:normAutofit fontScale="92500"/>
          </a:bodyPr>
          <a:lstStyle/>
          <a:p>
            <a:pPr>
              <a:buFont typeface="Wingdings" panose="05000000000000000000" pitchFamily="2" charset="2"/>
              <a:buChar char="§"/>
            </a:pPr>
            <a:r>
              <a:rPr lang="en-GB" sz="2000" b="1" kern="1200" dirty="0">
                <a:solidFill>
                  <a:schemeClr val="tx1"/>
                </a:solidFill>
                <a:effectLst/>
                <a:latin typeface="+mn-lt"/>
                <a:ea typeface="+mn-ea"/>
                <a:cs typeface="+mn-cs"/>
              </a:rPr>
              <a:t> The Care Act (2014) statutory guidance</a:t>
            </a:r>
            <a:r>
              <a:rPr lang="en-GB" sz="2000" kern="1200" dirty="0">
                <a:solidFill>
                  <a:schemeClr val="tx1"/>
                </a:solidFill>
                <a:effectLst/>
                <a:latin typeface="+mn-lt"/>
                <a:ea typeface="+mn-ea"/>
                <a:cs typeface="+mn-cs"/>
              </a:rPr>
              <a:t> – self-neglect is included as a category under adult safeguarding.</a:t>
            </a:r>
          </a:p>
          <a:p>
            <a:pPr>
              <a:buFont typeface="Wingdings" panose="05000000000000000000" pitchFamily="2" charset="2"/>
              <a:buChar char="§"/>
            </a:pPr>
            <a:r>
              <a:rPr lang="en-GB" sz="2000" b="1" kern="1200" dirty="0">
                <a:solidFill>
                  <a:schemeClr val="tx1"/>
                </a:solidFill>
                <a:effectLst/>
                <a:latin typeface="+mn-lt"/>
                <a:ea typeface="+mn-ea"/>
                <a:cs typeface="+mn-cs"/>
              </a:rPr>
              <a:t> Article 8 of the Human Rights Act 1998</a:t>
            </a:r>
            <a:r>
              <a:rPr lang="en-GB" sz="2000" kern="1200" dirty="0">
                <a:solidFill>
                  <a:schemeClr val="tx1"/>
                </a:solidFill>
                <a:effectLst/>
                <a:latin typeface="+mn-lt"/>
                <a:ea typeface="+mn-ea"/>
                <a:cs typeface="+mn-cs"/>
              </a:rPr>
              <a:t> gives us a right to respect for private and family life. However, this is not an absolute right and there may be justification to override it, for example, protection of health, prevention of crime, protection of the rights and freedoms of others.</a:t>
            </a:r>
          </a:p>
          <a:p>
            <a:pPr>
              <a:buFont typeface="Wingdings" panose="05000000000000000000" pitchFamily="2" charset="2"/>
              <a:buChar char="§"/>
            </a:pPr>
            <a:r>
              <a:rPr lang="en-GB" sz="2000" b="1" kern="1200" dirty="0">
                <a:solidFill>
                  <a:schemeClr val="tx1"/>
                </a:solidFill>
                <a:effectLst/>
                <a:latin typeface="+mn-lt"/>
                <a:ea typeface="+mn-ea"/>
                <a:cs typeface="+mn-cs"/>
              </a:rPr>
              <a:t> Mental Health Act (2007) s.135</a:t>
            </a:r>
            <a:r>
              <a:rPr lang="en-GB" sz="2000" kern="1200" dirty="0">
                <a:solidFill>
                  <a:schemeClr val="tx1"/>
                </a:solidFill>
                <a:effectLst/>
                <a:latin typeface="+mn-lt"/>
                <a:ea typeface="+mn-ea"/>
                <a:cs typeface="+mn-cs"/>
              </a:rPr>
              <a:t> – if a person is believed to have a mental disorder and they are living alone and unable to care for themselves, a magistrate’s court can authorise entry to remove them to a place of safety.</a:t>
            </a:r>
          </a:p>
          <a:p>
            <a:pPr>
              <a:buFont typeface="Wingdings" panose="05000000000000000000" pitchFamily="2" charset="2"/>
              <a:buChar char="§"/>
            </a:pPr>
            <a:r>
              <a:rPr lang="en-GB" sz="2000" b="1" kern="1200" dirty="0">
                <a:solidFill>
                  <a:schemeClr val="tx1"/>
                </a:solidFill>
                <a:effectLst/>
                <a:latin typeface="+mn-lt"/>
                <a:ea typeface="+mn-ea"/>
                <a:cs typeface="+mn-cs"/>
              </a:rPr>
              <a:t> Mental Capacity Act (2005) s.16(2)(a)</a:t>
            </a:r>
            <a:r>
              <a:rPr lang="en-GB" sz="2000" kern="1200" dirty="0">
                <a:solidFill>
                  <a:schemeClr val="tx1"/>
                </a:solidFill>
                <a:effectLst/>
                <a:latin typeface="+mn-lt"/>
                <a:ea typeface="+mn-ea"/>
                <a:cs typeface="+mn-cs"/>
              </a:rPr>
              <a:t> – the Court of Protection has the power to make an order regarding a decision on behalf of an individual. The court’s decision about the welfare of an individual who is self-neglecting may include allowing access to assess capacity.</a:t>
            </a:r>
          </a:p>
          <a:p>
            <a:pPr>
              <a:buFont typeface="Wingdings" panose="05000000000000000000" pitchFamily="2" charset="2"/>
              <a:buChar char="§"/>
            </a:pPr>
            <a:r>
              <a:rPr lang="en-GB" sz="2000" b="1" kern="1200" dirty="0">
                <a:solidFill>
                  <a:schemeClr val="tx1"/>
                </a:solidFill>
                <a:effectLst/>
                <a:latin typeface="+mn-lt"/>
                <a:ea typeface="+mn-ea"/>
                <a:cs typeface="+mn-cs"/>
              </a:rPr>
              <a:t> Public Health Act (1984) s.31-32</a:t>
            </a:r>
            <a:r>
              <a:rPr lang="en-GB" sz="2000" kern="1200" dirty="0">
                <a:solidFill>
                  <a:schemeClr val="tx1"/>
                </a:solidFill>
                <a:effectLst/>
                <a:latin typeface="+mn-lt"/>
                <a:ea typeface="+mn-ea"/>
                <a:cs typeface="+mn-cs"/>
              </a:rPr>
              <a:t> – local authority environmental health could use powers to clean and disinfect premises but only for the prevention of infectious diseases.</a:t>
            </a:r>
          </a:p>
          <a:p>
            <a:pPr>
              <a:buFont typeface="Wingdings" panose="05000000000000000000" pitchFamily="2" charset="2"/>
              <a:buChar char="§"/>
            </a:pPr>
            <a:r>
              <a:rPr lang="en-GB" sz="2000" b="1" kern="1200" dirty="0">
                <a:solidFill>
                  <a:schemeClr val="tx1"/>
                </a:solidFill>
                <a:effectLst/>
                <a:latin typeface="+mn-lt"/>
                <a:ea typeface="+mn-ea"/>
                <a:cs typeface="+mn-cs"/>
              </a:rPr>
              <a:t> The Housing Act 1988</a:t>
            </a:r>
            <a:r>
              <a:rPr lang="en-GB" sz="2000" kern="1200" dirty="0">
                <a:solidFill>
                  <a:schemeClr val="tx1"/>
                </a:solidFill>
                <a:effectLst/>
                <a:latin typeface="+mn-lt"/>
                <a:ea typeface="+mn-ea"/>
                <a:cs typeface="+mn-cs"/>
              </a:rPr>
              <a:t> – a landlord may have grounds to evict a tenant due to breaches of the tenancy agreement.</a:t>
            </a:r>
          </a:p>
          <a:p>
            <a:endParaRPr lang="en-GB" dirty="0"/>
          </a:p>
        </p:txBody>
      </p:sp>
      <p:sp>
        <p:nvSpPr>
          <p:cNvPr id="4" name="Text Placeholder 3">
            <a:extLst>
              <a:ext uri="{FF2B5EF4-FFF2-40B4-BE49-F238E27FC236}">
                <a16:creationId xmlns:a16="http://schemas.microsoft.com/office/drawing/2014/main" id="{9A418CE8-66B2-26DA-7ED9-DB8F70A35A43}"/>
              </a:ext>
            </a:extLst>
          </p:cNvPr>
          <p:cNvSpPr>
            <a:spLocks noGrp="1"/>
          </p:cNvSpPr>
          <p:nvPr>
            <p:ph type="body" sz="half" idx="2"/>
          </p:nvPr>
        </p:nvSpPr>
        <p:spPr/>
        <p:txBody>
          <a:bodyPr/>
          <a:lstStyle/>
          <a:p>
            <a:r>
              <a:rPr lang="en-GB" sz="4400" b="1" spc="-50" dirty="0">
                <a:latin typeface="+mj-lt"/>
                <a:ea typeface="+mj-ea"/>
                <a:cs typeface="+mj-cs"/>
              </a:rPr>
              <a:t>Legislation </a:t>
            </a:r>
          </a:p>
        </p:txBody>
      </p:sp>
    </p:spTree>
    <p:extLst>
      <p:ext uri="{BB962C8B-B14F-4D97-AF65-F5344CB8AC3E}">
        <p14:creationId xmlns:p14="http://schemas.microsoft.com/office/powerpoint/2010/main" val="51550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DA1A-EB01-6967-FF3E-B20D588C23AF}"/>
              </a:ext>
            </a:extLst>
          </p:cNvPr>
          <p:cNvSpPr>
            <a:spLocks noGrp="1"/>
          </p:cNvSpPr>
          <p:nvPr>
            <p:ph type="title"/>
          </p:nvPr>
        </p:nvSpPr>
        <p:spPr>
          <a:xfrm>
            <a:off x="1005839" y="626883"/>
            <a:ext cx="10058400" cy="838986"/>
          </a:xfrm>
        </p:spPr>
        <p:txBody>
          <a:bodyPr>
            <a:normAutofit/>
          </a:bodyPr>
          <a:lstStyle/>
          <a:p>
            <a:pPr algn="ctr"/>
            <a:r>
              <a:rPr lang="en-GB" b="1" dirty="0">
                <a:solidFill>
                  <a:schemeClr val="accent2">
                    <a:lumMod val="50000"/>
                  </a:schemeClr>
                </a:solidFill>
                <a:latin typeface="+mn-lt"/>
              </a:rPr>
              <a:t>Signs of self neglect </a:t>
            </a:r>
          </a:p>
        </p:txBody>
      </p:sp>
      <p:sp>
        <p:nvSpPr>
          <p:cNvPr id="3" name="Content Placeholder 2">
            <a:extLst>
              <a:ext uri="{FF2B5EF4-FFF2-40B4-BE49-F238E27FC236}">
                <a16:creationId xmlns:a16="http://schemas.microsoft.com/office/drawing/2014/main" id="{CF4CDA62-5D10-8AC3-E829-678E64A9EDE9}"/>
              </a:ext>
            </a:extLst>
          </p:cNvPr>
          <p:cNvSpPr>
            <a:spLocks noGrp="1"/>
          </p:cNvSpPr>
          <p:nvPr>
            <p:ph sz="half" idx="1"/>
          </p:nvPr>
        </p:nvSpPr>
        <p:spPr>
          <a:xfrm>
            <a:off x="1097279" y="1775032"/>
            <a:ext cx="4937760" cy="4536212"/>
          </a:xfrm>
          <a:solidFill>
            <a:schemeClr val="accent1">
              <a:lumMod val="20000"/>
              <a:lumOff val="80000"/>
            </a:schemeClr>
          </a:solidFill>
        </p:spPr>
        <p:txBody>
          <a:bodyPr>
            <a:normAutofit fontScale="92500" lnSpcReduction="10000"/>
          </a:bodyPr>
          <a:lstStyle/>
          <a:p>
            <a:pPr>
              <a:buFont typeface="Wingdings" panose="05000000000000000000" pitchFamily="2" charset="2"/>
              <a:buChar char="§"/>
            </a:pPr>
            <a:r>
              <a:rPr lang="en-GB" dirty="0"/>
              <a:t>Poor personal hygiene, unkempt</a:t>
            </a:r>
          </a:p>
          <a:p>
            <a:pPr>
              <a:buFont typeface="Wingdings" panose="05000000000000000000" pitchFamily="2" charset="2"/>
              <a:buChar char="§"/>
            </a:pPr>
            <a:r>
              <a:rPr lang="en-GB" dirty="0"/>
              <a:t>Poor diet and nutrition, malnourished</a:t>
            </a:r>
          </a:p>
          <a:p>
            <a:pPr>
              <a:buFont typeface="Wingdings" panose="05000000000000000000" pitchFamily="2" charset="2"/>
              <a:buChar char="§"/>
            </a:pPr>
            <a:r>
              <a:rPr lang="en-GB" dirty="0"/>
              <a:t>Inadequate / inappropriate clothing</a:t>
            </a:r>
          </a:p>
          <a:p>
            <a:pPr>
              <a:buFont typeface="Wingdings" panose="05000000000000000000" pitchFamily="2" charset="2"/>
              <a:buChar char="§"/>
            </a:pPr>
            <a:r>
              <a:rPr lang="en-GB" dirty="0"/>
              <a:t>Aids and adaptations are being refused or not being used</a:t>
            </a:r>
          </a:p>
          <a:p>
            <a:pPr>
              <a:buFont typeface="Wingdings" panose="05000000000000000000" pitchFamily="2" charset="2"/>
              <a:buChar char="§"/>
            </a:pPr>
            <a:r>
              <a:rPr lang="en-GB" dirty="0"/>
              <a:t>Non-compliance with medication</a:t>
            </a:r>
          </a:p>
          <a:p>
            <a:pPr>
              <a:buFont typeface="Wingdings" panose="05000000000000000000" pitchFamily="2" charset="2"/>
              <a:buChar char="§"/>
            </a:pPr>
            <a:r>
              <a:rPr lang="en-GB" dirty="0"/>
              <a:t>Refusal of or failure to seek important medical treatment</a:t>
            </a:r>
          </a:p>
          <a:p>
            <a:pPr>
              <a:buFont typeface="Wingdings" panose="05000000000000000000" pitchFamily="2" charset="2"/>
              <a:buChar char="§"/>
            </a:pPr>
            <a:r>
              <a:rPr lang="en-GB" dirty="0"/>
              <a:t>Care support is being repeatedly declined </a:t>
            </a:r>
          </a:p>
          <a:p>
            <a:pPr>
              <a:buFont typeface="Wingdings" panose="05000000000000000000" pitchFamily="2" charset="2"/>
              <a:buChar char="§"/>
            </a:pPr>
            <a:r>
              <a:rPr lang="en-GB" dirty="0"/>
              <a:t>Health is deteriorating, wellbeing is affected </a:t>
            </a:r>
          </a:p>
          <a:p>
            <a:pPr>
              <a:buFont typeface="Wingdings" panose="05000000000000000000" pitchFamily="2" charset="2"/>
              <a:buChar char="§"/>
            </a:pPr>
            <a:r>
              <a:rPr lang="en-GB" dirty="0"/>
              <a:t>Isolated from family and friends</a:t>
            </a:r>
          </a:p>
          <a:p>
            <a:pPr>
              <a:buFont typeface="Wingdings" panose="05000000000000000000" pitchFamily="2" charset="2"/>
              <a:buChar char="§"/>
            </a:pPr>
            <a:r>
              <a:rPr lang="en-GB" dirty="0"/>
              <a:t>Not engaging with support offered</a:t>
            </a:r>
          </a:p>
        </p:txBody>
      </p:sp>
      <p:sp>
        <p:nvSpPr>
          <p:cNvPr id="4" name="Content Placeholder 3">
            <a:extLst>
              <a:ext uri="{FF2B5EF4-FFF2-40B4-BE49-F238E27FC236}">
                <a16:creationId xmlns:a16="http://schemas.microsoft.com/office/drawing/2014/main" id="{FDA3D4E4-F414-CA16-112E-659A8061598B}"/>
              </a:ext>
            </a:extLst>
          </p:cNvPr>
          <p:cNvSpPr>
            <a:spLocks noGrp="1"/>
          </p:cNvSpPr>
          <p:nvPr>
            <p:ph sz="half" idx="2"/>
          </p:nvPr>
        </p:nvSpPr>
        <p:spPr>
          <a:xfrm>
            <a:off x="6156963" y="1787252"/>
            <a:ext cx="4937760" cy="4523992"/>
          </a:xfrm>
          <a:solidFill>
            <a:schemeClr val="accent1">
              <a:lumMod val="20000"/>
              <a:lumOff val="80000"/>
            </a:schemeClr>
          </a:solidFill>
        </p:spPr>
        <p:txBody>
          <a:bodyPr>
            <a:normAutofit fontScale="92500" lnSpcReduction="10000"/>
          </a:bodyPr>
          <a:lstStyle/>
          <a:p>
            <a:pPr>
              <a:buFont typeface="Wingdings" panose="05000000000000000000" pitchFamily="2" charset="2"/>
              <a:buChar char="§"/>
            </a:pPr>
            <a:r>
              <a:rPr lang="en-GB" dirty="0"/>
              <a:t>Hoarding </a:t>
            </a:r>
          </a:p>
          <a:p>
            <a:pPr>
              <a:buFont typeface="Wingdings" panose="05000000000000000000" pitchFamily="2" charset="2"/>
              <a:buChar char="§"/>
            </a:pPr>
            <a:r>
              <a:rPr lang="en-GB" dirty="0"/>
              <a:t>Squalor, increasingly unsanitary</a:t>
            </a:r>
          </a:p>
          <a:p>
            <a:pPr>
              <a:buFont typeface="Wingdings" panose="05000000000000000000" pitchFamily="2" charset="2"/>
              <a:buChar char="§"/>
            </a:pPr>
            <a:r>
              <a:rPr lang="en-GB" dirty="0"/>
              <a:t>Lack of basic amenities</a:t>
            </a:r>
          </a:p>
          <a:p>
            <a:pPr>
              <a:buFont typeface="Wingdings" panose="05000000000000000000" pitchFamily="2" charset="2"/>
              <a:buChar char="§"/>
            </a:pPr>
            <a:r>
              <a:rPr lang="en-GB" dirty="0"/>
              <a:t>Infestations, vermin</a:t>
            </a:r>
          </a:p>
          <a:p>
            <a:pPr>
              <a:buFont typeface="Wingdings" panose="05000000000000000000" pitchFamily="2" charset="2"/>
              <a:buChar char="§"/>
            </a:pPr>
            <a:r>
              <a:rPr lang="en-GB" dirty="0"/>
              <a:t>Neglect of household maintenance</a:t>
            </a:r>
          </a:p>
          <a:p>
            <a:pPr>
              <a:buFont typeface="Wingdings" panose="05000000000000000000" pitchFamily="2" charset="2"/>
              <a:buChar char="§"/>
            </a:pPr>
            <a:r>
              <a:rPr lang="en-GB" dirty="0"/>
              <a:t>Structural deterioration, fire  </a:t>
            </a:r>
          </a:p>
          <a:p>
            <a:pPr>
              <a:buFont typeface="Wingdings" panose="05000000000000000000" pitchFamily="2" charset="2"/>
              <a:buChar char="§"/>
            </a:pPr>
            <a:r>
              <a:rPr lang="en-GB" dirty="0"/>
              <a:t>Fire hazards</a:t>
            </a:r>
          </a:p>
          <a:p>
            <a:pPr>
              <a:buFont typeface="Wingdings" panose="05000000000000000000" pitchFamily="2" charset="2"/>
              <a:buChar char="§"/>
            </a:pPr>
            <a:r>
              <a:rPr lang="en-GB" dirty="0"/>
              <a:t>Refuses to allow other organisations on their property, </a:t>
            </a:r>
            <a:r>
              <a:rPr lang="en-GB" dirty="0" err="1"/>
              <a:t>eg</a:t>
            </a:r>
            <a:r>
              <a:rPr lang="en-GB" dirty="0"/>
              <a:t> water, gas and electricity providers</a:t>
            </a:r>
          </a:p>
          <a:p>
            <a:pPr>
              <a:buFont typeface="Wingdings" panose="05000000000000000000" pitchFamily="2" charset="2"/>
              <a:buChar char="§"/>
            </a:pPr>
            <a:r>
              <a:rPr lang="en-GB" dirty="0"/>
              <a:t>Inability/unwillingness to manage personal affairs, mismanagement of finances</a:t>
            </a:r>
          </a:p>
          <a:p>
            <a:endParaRPr lang="en-GB" dirty="0"/>
          </a:p>
        </p:txBody>
      </p:sp>
    </p:spTree>
    <p:extLst>
      <p:ext uri="{BB962C8B-B14F-4D97-AF65-F5344CB8AC3E}">
        <p14:creationId xmlns:p14="http://schemas.microsoft.com/office/powerpoint/2010/main" val="425416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075F2B-F96E-7608-46E1-87F554F730CD}"/>
              </a:ext>
            </a:extLst>
          </p:cNvPr>
          <p:cNvSpPr>
            <a:spLocks noGrp="1"/>
          </p:cNvSpPr>
          <p:nvPr>
            <p:ph type="title"/>
          </p:nvPr>
        </p:nvSpPr>
        <p:spPr>
          <a:xfrm>
            <a:off x="492370" y="605896"/>
            <a:ext cx="3084844" cy="5646208"/>
          </a:xfrm>
        </p:spPr>
        <p:txBody>
          <a:bodyPr anchor="ctr">
            <a:normAutofit/>
          </a:bodyPr>
          <a:lstStyle/>
          <a:p>
            <a:r>
              <a:rPr lang="en-GB" sz="3600" b="1" dirty="0">
                <a:solidFill>
                  <a:srgbClr val="FFFFFF"/>
                </a:solidFill>
                <a:latin typeface="Amasis MT Pro Black" panose="02040A04050005020304" pitchFamily="18" charset="0"/>
              </a:rPr>
              <a:t>Hoarding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45544F3-C027-E00A-3515-25D72BF2EE35}"/>
              </a:ext>
            </a:extLst>
          </p:cNvPr>
          <p:cNvSpPr>
            <a:spLocks noGrp="1"/>
          </p:cNvSpPr>
          <p:nvPr>
            <p:ph idx="1"/>
          </p:nvPr>
        </p:nvSpPr>
        <p:spPr>
          <a:xfrm>
            <a:off x="4383798" y="0"/>
            <a:ext cx="7107477" cy="6636470"/>
          </a:xfrm>
        </p:spPr>
        <p:txBody>
          <a:bodyPr anchor="ctr">
            <a:normAutofit lnSpcReduction="10000"/>
          </a:bodyPr>
          <a:lstStyle/>
          <a:p>
            <a:pPr>
              <a:buFont typeface="Wingdings" panose="05000000000000000000" pitchFamily="2" charset="2"/>
              <a:buChar char="v"/>
            </a:pPr>
            <a:r>
              <a:rPr lang="en-GB" dirty="0"/>
              <a:t>Hoarding is the excessive collection and retention of any material to the point that it impedes day to day functioning. </a:t>
            </a:r>
          </a:p>
          <a:p>
            <a:pPr>
              <a:buFont typeface="Wingdings" panose="05000000000000000000" pitchFamily="2" charset="2"/>
              <a:buChar char="v"/>
            </a:pPr>
            <a:r>
              <a:rPr lang="en-GB" dirty="0"/>
              <a:t>Compulsive hoarding (inanimate objects, animals, and data)</a:t>
            </a:r>
          </a:p>
          <a:p>
            <a:pPr>
              <a:buFont typeface="Wingdings" panose="05000000000000000000" pitchFamily="2" charset="2"/>
              <a:buChar char="v"/>
            </a:pPr>
            <a:r>
              <a:rPr lang="en-GB" dirty="0"/>
              <a:t>Having so many things that you cannot manage the clutter where you live, and find it difficult or impossible to throw things away (Mind)</a:t>
            </a:r>
          </a:p>
          <a:p>
            <a:pPr>
              <a:buFont typeface="Wingdings" panose="05000000000000000000" pitchFamily="2" charset="2"/>
              <a:buChar char="v"/>
            </a:pPr>
            <a:r>
              <a:rPr lang="en-GB" dirty="0"/>
              <a:t>A hoarding disorder is where someone acquires an excessive number of items and stores them in a chaotic manner, usually resulting in unmanageable amounts of clutter. (NHS)</a:t>
            </a:r>
          </a:p>
          <a:p>
            <a:pPr>
              <a:buFont typeface="Wingdings" panose="05000000000000000000" pitchFamily="2" charset="2"/>
              <a:buChar char="v"/>
            </a:pPr>
            <a:r>
              <a:rPr lang="en-GB" dirty="0"/>
              <a:t>Severe cluttering that makes it difficult to live in their home - it is no longer able to function as a viable living space</a:t>
            </a:r>
          </a:p>
          <a:p>
            <a:pPr>
              <a:buFont typeface="Wingdings" panose="05000000000000000000" pitchFamily="2" charset="2"/>
              <a:buChar char="v"/>
            </a:pPr>
            <a:r>
              <a:rPr lang="en-GB" dirty="0"/>
              <a:t> A large number of items that would appear to hold little or no value and would be considered rubbish by other people</a:t>
            </a:r>
          </a:p>
          <a:p>
            <a:pPr>
              <a:buFont typeface="Wingdings" panose="05000000000000000000" pitchFamily="2" charset="2"/>
              <a:buChar char="v"/>
            </a:pPr>
            <a:r>
              <a:rPr lang="en-GB" dirty="0"/>
              <a:t>Persistent difficulty discarding or parting with possessions, regardless of their actual value. </a:t>
            </a:r>
          </a:p>
          <a:p>
            <a:pPr>
              <a:buFont typeface="Wingdings" panose="05000000000000000000" pitchFamily="2" charset="2"/>
              <a:buChar char="v"/>
            </a:pPr>
            <a:r>
              <a:rPr lang="en-GB" dirty="0"/>
              <a:t>Due to a perceived need to save the items and to distress associated with discarding them</a:t>
            </a:r>
          </a:p>
          <a:p>
            <a:pPr>
              <a:buFont typeface="Wingdings" panose="05000000000000000000" pitchFamily="2" charset="2"/>
              <a:buChar char="v"/>
            </a:pPr>
            <a:r>
              <a:rPr lang="en-GB" dirty="0"/>
              <a:t>Linked to significant distress or impairment of work or social life</a:t>
            </a:r>
          </a:p>
          <a:p>
            <a:pPr>
              <a:buFont typeface="Wingdings" panose="05000000000000000000" pitchFamily="2" charset="2"/>
              <a:buChar char="v"/>
            </a:pPr>
            <a:r>
              <a:rPr lang="en-GB" dirty="0"/>
              <a:t>Recognised as a mental health disorder (can also be linked to other) physical and mental health problems)</a:t>
            </a:r>
          </a:p>
        </p:txBody>
      </p:sp>
    </p:spTree>
    <p:extLst>
      <p:ext uri="{BB962C8B-B14F-4D97-AF65-F5344CB8AC3E}">
        <p14:creationId xmlns:p14="http://schemas.microsoft.com/office/powerpoint/2010/main" val="96778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839DF151-930D-5C05-7FEB-0AA1B8EB8B0D}"/>
              </a:ext>
            </a:extLst>
          </p:cNvPr>
          <p:cNvGraphicFramePr>
            <a:graphicFrameLocks/>
          </p:cNvGraphicFramePr>
          <p:nvPr>
            <p:extLst>
              <p:ext uri="{D42A27DB-BD31-4B8C-83A1-F6EECF244321}">
                <p14:modId xmlns:p14="http://schemas.microsoft.com/office/powerpoint/2010/main" val="3667459474"/>
              </p:ext>
            </p:extLst>
          </p:nvPr>
        </p:nvGraphicFramePr>
        <p:xfrm>
          <a:off x="313862" y="827685"/>
          <a:ext cx="11355253" cy="555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5D6B4BB-5F67-7DED-104B-A609E933E44D}"/>
              </a:ext>
            </a:extLst>
          </p:cNvPr>
          <p:cNvSpPr txBox="1"/>
          <p:nvPr/>
        </p:nvSpPr>
        <p:spPr>
          <a:xfrm>
            <a:off x="1497882" y="573686"/>
            <a:ext cx="9196235" cy="707886"/>
          </a:xfrm>
          <a:prstGeom prst="rect">
            <a:avLst/>
          </a:prstGeom>
          <a:noFill/>
        </p:spPr>
        <p:txBody>
          <a:bodyPr wrap="none" rtlCol="0">
            <a:spAutoFit/>
          </a:bodyPr>
          <a:lstStyle/>
          <a:p>
            <a:r>
              <a:rPr lang="en-GB" sz="4000" b="1" dirty="0">
                <a:solidFill>
                  <a:schemeClr val="accent2">
                    <a:lumMod val="75000"/>
                  </a:schemeClr>
                </a:solidFill>
              </a:rPr>
              <a:t>Signs of hoarding and significant concerns </a:t>
            </a:r>
            <a:endParaRPr lang="en-GB" sz="4000" dirty="0">
              <a:solidFill>
                <a:schemeClr val="accent2">
                  <a:lumMod val="75000"/>
                </a:schemeClr>
              </a:solidFill>
            </a:endParaRPr>
          </a:p>
        </p:txBody>
      </p:sp>
    </p:spTree>
    <p:extLst>
      <p:ext uri="{BB962C8B-B14F-4D97-AF65-F5344CB8AC3E}">
        <p14:creationId xmlns:p14="http://schemas.microsoft.com/office/powerpoint/2010/main" val="73595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E9213B-2B3D-07D6-86EB-D1726B63D18D}"/>
              </a:ext>
            </a:extLst>
          </p:cNvPr>
          <p:cNvPicPr>
            <a:picLocks noChangeAspect="1"/>
          </p:cNvPicPr>
          <p:nvPr/>
        </p:nvPicPr>
        <p:blipFill>
          <a:blip r:embed="rId3"/>
          <a:stretch>
            <a:fillRect/>
          </a:stretch>
        </p:blipFill>
        <p:spPr>
          <a:xfrm>
            <a:off x="385915" y="0"/>
            <a:ext cx="5049685" cy="6221212"/>
          </a:xfrm>
          <a:prstGeom prst="rect">
            <a:avLst/>
          </a:prstGeom>
        </p:spPr>
      </p:pic>
      <p:pic>
        <p:nvPicPr>
          <p:cNvPr id="8" name="Picture 7">
            <a:extLst>
              <a:ext uri="{FF2B5EF4-FFF2-40B4-BE49-F238E27FC236}">
                <a16:creationId xmlns:a16="http://schemas.microsoft.com/office/drawing/2014/main" id="{103D1010-75E6-2397-980D-A35ED93411C1}"/>
              </a:ext>
            </a:extLst>
          </p:cNvPr>
          <p:cNvPicPr>
            <a:picLocks noChangeAspect="1"/>
          </p:cNvPicPr>
          <p:nvPr/>
        </p:nvPicPr>
        <p:blipFill>
          <a:blip r:embed="rId4"/>
          <a:stretch>
            <a:fillRect/>
          </a:stretch>
        </p:blipFill>
        <p:spPr>
          <a:xfrm>
            <a:off x="6238239" y="559219"/>
            <a:ext cx="4781695" cy="5344247"/>
          </a:xfrm>
          <a:prstGeom prst="rect">
            <a:avLst/>
          </a:prstGeom>
        </p:spPr>
      </p:pic>
    </p:spTree>
    <p:extLst>
      <p:ext uri="{BB962C8B-B14F-4D97-AF65-F5344CB8AC3E}">
        <p14:creationId xmlns:p14="http://schemas.microsoft.com/office/powerpoint/2010/main" val="364304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7CC23-46FC-CBA0-EC1A-54D6419DF236}"/>
              </a:ext>
            </a:extLst>
          </p:cNvPr>
          <p:cNvSpPr>
            <a:spLocks noGrp="1"/>
          </p:cNvSpPr>
          <p:nvPr>
            <p:ph type="title"/>
          </p:nvPr>
        </p:nvSpPr>
        <p:spPr>
          <a:xfrm>
            <a:off x="241163" y="675564"/>
            <a:ext cx="3873638" cy="5204085"/>
          </a:xfrm>
        </p:spPr>
        <p:txBody>
          <a:bodyPr>
            <a:normAutofit/>
          </a:bodyPr>
          <a:lstStyle/>
          <a:p>
            <a:r>
              <a:rPr lang="en-GB" b="1" dirty="0">
                <a:solidFill>
                  <a:schemeClr val="accent2">
                    <a:lumMod val="50000"/>
                  </a:schemeClr>
                </a:solidFill>
              </a:rPr>
              <a:t>Consequences / Risks</a:t>
            </a:r>
            <a:endParaRPr lang="en-GB" b="1" dirty="0"/>
          </a:p>
        </p:txBody>
      </p:sp>
      <p:cxnSp>
        <p:nvCxnSpPr>
          <p:cNvPr id="36" name="Straight Connector 35">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5" name="Content Placeholder 2">
            <a:extLst>
              <a:ext uri="{FF2B5EF4-FFF2-40B4-BE49-F238E27FC236}">
                <a16:creationId xmlns:a16="http://schemas.microsoft.com/office/drawing/2014/main" id="{9C532BBD-C65C-1D44-DA8A-4BC301ECE9C6}"/>
              </a:ext>
            </a:extLst>
          </p:cNvPr>
          <p:cNvGraphicFramePr>
            <a:graphicFrameLocks noGrp="1"/>
          </p:cNvGraphicFramePr>
          <p:nvPr>
            <p:ph idx="1"/>
            <p:extLst>
              <p:ext uri="{D42A27DB-BD31-4B8C-83A1-F6EECF244321}">
                <p14:modId xmlns:p14="http://schemas.microsoft.com/office/powerpoint/2010/main" val="156439842"/>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077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B716067-8134-BB02-E3C3-510B563E64B8}"/>
              </a:ext>
            </a:extLst>
          </p:cNvPr>
          <p:cNvSpPr>
            <a:spLocks noGrp="1"/>
          </p:cNvSpPr>
          <p:nvPr>
            <p:ph type="title"/>
          </p:nvPr>
        </p:nvSpPr>
        <p:spPr>
          <a:xfrm>
            <a:off x="492370" y="516835"/>
            <a:ext cx="3084844" cy="5772840"/>
          </a:xfrm>
        </p:spPr>
        <p:txBody>
          <a:bodyPr anchor="ctr">
            <a:normAutofit/>
          </a:bodyPr>
          <a:lstStyle/>
          <a:p>
            <a:pPr>
              <a:spcBef>
                <a:spcPts val="600"/>
              </a:spcBef>
              <a:spcAft>
                <a:spcPts val="600"/>
              </a:spcAft>
            </a:pPr>
            <a:r>
              <a:rPr lang="en-GB" sz="5400" b="1" dirty="0">
                <a:solidFill>
                  <a:srgbClr val="FFFFFF"/>
                </a:solidFill>
              </a:rPr>
              <a:t>True or False?</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Content Placeholder 2">
            <a:extLst>
              <a:ext uri="{FF2B5EF4-FFF2-40B4-BE49-F238E27FC236}">
                <a16:creationId xmlns:a16="http://schemas.microsoft.com/office/drawing/2014/main" id="{734CCBF2-DEAD-AEE1-420F-ED5807BD7E93}"/>
              </a:ext>
            </a:extLst>
          </p:cNvPr>
          <p:cNvGraphicFramePr>
            <a:graphicFrameLocks noGrp="1"/>
          </p:cNvGraphicFramePr>
          <p:nvPr>
            <p:ph idx="1"/>
            <p:extLst>
              <p:ext uri="{D42A27DB-BD31-4B8C-83A1-F6EECF244321}">
                <p14:modId xmlns:p14="http://schemas.microsoft.com/office/powerpoint/2010/main" val="6577433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695450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1647</TotalTime>
  <Words>4887</Words>
  <Application>Microsoft Office PowerPoint</Application>
  <PresentationFormat>Widescreen</PresentationFormat>
  <Paragraphs>411</Paragraphs>
  <Slides>38</Slides>
  <Notes>27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Amasis MT Pro</vt:lpstr>
      <vt:lpstr>Amasis MT Pro Black</vt:lpstr>
      <vt:lpstr>Arial</vt:lpstr>
      <vt:lpstr>Calibri</vt:lpstr>
      <vt:lpstr>Calibri Light</vt:lpstr>
      <vt:lpstr>Trebuchet MS</vt:lpstr>
      <vt:lpstr>Wingdings</vt:lpstr>
      <vt:lpstr>Wingdings 3</vt:lpstr>
      <vt:lpstr>Retrospect</vt:lpstr>
      <vt:lpstr>Office Theme</vt:lpstr>
      <vt:lpstr>Retrospect</vt:lpstr>
      <vt:lpstr>Adult Safeguarding: Self Neglect and Hoarding</vt:lpstr>
      <vt:lpstr>AGENDA  </vt:lpstr>
      <vt:lpstr>What is Self Neglect </vt:lpstr>
      <vt:lpstr>Signs of self neglect </vt:lpstr>
      <vt:lpstr>Hoarding </vt:lpstr>
      <vt:lpstr>PowerPoint Presentation</vt:lpstr>
      <vt:lpstr>PowerPoint Presentation</vt:lpstr>
      <vt:lpstr>Consequences / Risks</vt:lpstr>
      <vt:lpstr>True or False?</vt:lpstr>
      <vt:lpstr>Potential causes</vt:lpstr>
      <vt:lpstr>Factors that lead to self-neglect and hoarding being over looked</vt:lpstr>
      <vt:lpstr>Case example – James and Lucy</vt:lpstr>
      <vt:lpstr>Adult  </vt:lpstr>
      <vt:lpstr>Raising Safeguarding Concerns </vt:lpstr>
      <vt:lpstr>Making a referral</vt:lpstr>
      <vt:lpstr>What type of referral </vt:lpstr>
      <vt:lpstr>What information to include</vt:lpstr>
      <vt:lpstr>For self neglect and hoarding </vt:lpstr>
      <vt:lpstr>Consent and information sharing</vt:lpstr>
      <vt:lpstr>PowerPoint Presentation</vt:lpstr>
      <vt:lpstr>PowerPoint Presentation</vt:lpstr>
      <vt:lpstr>PowerPoint Presentation</vt:lpstr>
      <vt:lpstr>Effective Risk Assessments</vt:lpstr>
      <vt:lpstr>Learning from SARS – Prof Michael Preston-Shoot</vt:lpstr>
      <vt:lpstr>Mental Capacity </vt:lpstr>
      <vt:lpstr>Working with adults who self neglect and hoard  Barriers</vt:lpstr>
      <vt:lpstr>Working with adults who are difficult to engage or adults with capacity who refuse support</vt:lpstr>
      <vt:lpstr>Working with adults who are difficult to engage or adults with capacity who refuse support</vt:lpstr>
      <vt:lpstr>Tools to support practice -   What else helps </vt:lpstr>
      <vt:lpstr>Working with adults who self neglect and hoard - Enablers</vt:lpstr>
      <vt:lpstr>PowerPoint Presentation</vt:lpstr>
      <vt:lpstr>Hoarding and identity</vt:lpstr>
      <vt:lpstr>Case example - Peter</vt:lpstr>
      <vt:lpstr>PowerPoint Presentation</vt:lpstr>
      <vt:lpstr>PowerPoint Presentation</vt:lpstr>
      <vt:lpstr>PowerPoint Presentation</vt:lpstr>
      <vt:lpstr>PowerPoint Presentation</vt:lpstr>
      <vt:lpstr>Relevant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Safeguarding and Self Neglect</dc:title>
  <dc:creator>Helen Onslow</dc:creator>
  <cp:lastModifiedBy>Shari Kassrai</cp:lastModifiedBy>
  <cp:revision>19</cp:revision>
  <dcterms:created xsi:type="dcterms:W3CDTF">2023-04-05T13:30:24Z</dcterms:created>
  <dcterms:modified xsi:type="dcterms:W3CDTF">2023-11-17T14:33:38Z</dcterms:modified>
</cp:coreProperties>
</file>