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sldIdLst>
    <p:sldId id="256" r:id="rId5"/>
    <p:sldId id="276" r:id="rId6"/>
    <p:sldId id="268" r:id="rId7"/>
    <p:sldId id="264" r:id="rId8"/>
    <p:sldId id="274" r:id="rId9"/>
    <p:sldId id="269" r:id="rId10"/>
    <p:sldId id="259" r:id="rId11"/>
    <p:sldId id="262" r:id="rId12"/>
    <p:sldId id="260" r:id="rId13"/>
    <p:sldId id="263" r:id="rId14"/>
    <p:sldId id="272" r:id="rId15"/>
    <p:sldId id="265" r:id="rId16"/>
    <p:sldId id="273" r:id="rId17"/>
  </p:sldIdLst>
  <p:sldSz cx="12801600" cy="9601200" type="A3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228C1FE-93E2-1A59-585D-0B86619CFD28}" name="Afet Mehmet" initials="AM" userId="S::Afet.Mehmet@camden.gov.uk::443180de-37d9-4df7-a207-cca036d590c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FF66CC"/>
    <a:srgbClr val="FF7C80"/>
    <a:srgbClr val="ED8282"/>
    <a:srgbClr val="FF99FF"/>
    <a:srgbClr val="FFCC66"/>
    <a:srgbClr val="CCCCFF"/>
    <a:srgbClr val="CC99FF"/>
    <a:srgbClr val="33CCCC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3AA499-427C-4FB6-8C5C-92CF0DDD932D}" v="2" dt="2023-07-17T10:34:17.9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938" autoAdjust="0"/>
    <p:restoredTop sz="95481" autoAdjust="0"/>
  </p:normalViewPr>
  <p:slideViewPr>
    <p:cSldViewPr snapToGrid="0">
      <p:cViewPr varScale="1">
        <p:scale>
          <a:sx n="45" d="100"/>
          <a:sy n="45" d="100"/>
        </p:scale>
        <p:origin x="876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fet Mehmet" userId="443180de-37d9-4df7-a207-cca036d590c4" providerId="ADAL" clId="{DD3AA499-427C-4FB6-8C5C-92CF0DDD932D}"/>
    <pc:docChg chg="undo custSel modSld">
      <pc:chgData name="Afet Mehmet" userId="443180de-37d9-4df7-a207-cca036d590c4" providerId="ADAL" clId="{DD3AA499-427C-4FB6-8C5C-92CF0DDD932D}" dt="2023-07-27T08:16:48.101" v="402" actId="113"/>
      <pc:docMkLst>
        <pc:docMk/>
      </pc:docMkLst>
      <pc:sldChg chg="modSp mod">
        <pc:chgData name="Afet Mehmet" userId="443180de-37d9-4df7-a207-cca036d590c4" providerId="ADAL" clId="{DD3AA499-427C-4FB6-8C5C-92CF0DDD932D}" dt="2023-07-11T13:49:04.023" v="123" actId="20577"/>
        <pc:sldMkLst>
          <pc:docMk/>
          <pc:sldMk cId="3065279104" sldId="256"/>
        </pc:sldMkLst>
        <pc:spChg chg="mod">
          <ac:chgData name="Afet Mehmet" userId="443180de-37d9-4df7-a207-cca036d590c4" providerId="ADAL" clId="{DD3AA499-427C-4FB6-8C5C-92CF0DDD932D}" dt="2023-07-11T13:49:04.023" v="123" actId="20577"/>
          <ac:spMkLst>
            <pc:docMk/>
            <pc:sldMk cId="3065279104" sldId="256"/>
            <ac:spMk id="25" creationId="{1E865644-F516-4E95-BBC3-D7726379CB3B}"/>
          </ac:spMkLst>
        </pc:spChg>
      </pc:sldChg>
      <pc:sldChg chg="modSp mod">
        <pc:chgData name="Afet Mehmet" userId="443180de-37d9-4df7-a207-cca036d590c4" providerId="ADAL" clId="{DD3AA499-427C-4FB6-8C5C-92CF0DDD932D}" dt="2023-07-26T08:20:59.210" v="387" actId="113"/>
        <pc:sldMkLst>
          <pc:docMk/>
          <pc:sldMk cId="1207784482" sldId="259"/>
        </pc:sldMkLst>
        <pc:spChg chg="mod">
          <ac:chgData name="Afet Mehmet" userId="443180de-37d9-4df7-a207-cca036d590c4" providerId="ADAL" clId="{DD3AA499-427C-4FB6-8C5C-92CF0DDD932D}" dt="2023-07-26T08:20:59.210" v="387" actId="113"/>
          <ac:spMkLst>
            <pc:docMk/>
            <pc:sldMk cId="1207784482" sldId="259"/>
            <ac:spMk id="19" creationId="{DF9BA5C4-F3B1-4352-A440-CB958B0CADD6}"/>
          </ac:spMkLst>
        </pc:spChg>
        <pc:spChg chg="mod">
          <ac:chgData name="Afet Mehmet" userId="443180de-37d9-4df7-a207-cca036d590c4" providerId="ADAL" clId="{DD3AA499-427C-4FB6-8C5C-92CF0DDD932D}" dt="2023-07-24T15:57:02.901" v="358"/>
          <ac:spMkLst>
            <pc:docMk/>
            <pc:sldMk cId="1207784482" sldId="259"/>
            <ac:spMk id="45" creationId="{24CD982D-F1F1-4C3F-A137-2D88446FEFD5}"/>
          </ac:spMkLst>
        </pc:spChg>
      </pc:sldChg>
      <pc:sldChg chg="modSp mod">
        <pc:chgData name="Afet Mehmet" userId="443180de-37d9-4df7-a207-cca036d590c4" providerId="ADAL" clId="{DD3AA499-427C-4FB6-8C5C-92CF0DDD932D}" dt="2023-07-27T08:16:02.454" v="395" actId="255"/>
        <pc:sldMkLst>
          <pc:docMk/>
          <pc:sldMk cId="3247878309" sldId="260"/>
        </pc:sldMkLst>
        <pc:spChg chg="mod">
          <ac:chgData name="Afet Mehmet" userId="443180de-37d9-4df7-a207-cca036d590c4" providerId="ADAL" clId="{DD3AA499-427C-4FB6-8C5C-92CF0DDD932D}" dt="2023-07-20T12:53:09.054" v="349" actId="113"/>
          <ac:spMkLst>
            <pc:docMk/>
            <pc:sldMk cId="3247878309" sldId="260"/>
            <ac:spMk id="11" creationId="{2AB81441-E07B-4622-9483-55DDB0CED00A}"/>
          </ac:spMkLst>
        </pc:spChg>
        <pc:spChg chg="mod">
          <ac:chgData name="Afet Mehmet" userId="443180de-37d9-4df7-a207-cca036d590c4" providerId="ADAL" clId="{DD3AA499-427C-4FB6-8C5C-92CF0DDD932D}" dt="2023-07-21T09:06:32.215" v="350" actId="2711"/>
          <ac:spMkLst>
            <pc:docMk/>
            <pc:sldMk cId="3247878309" sldId="260"/>
            <ac:spMk id="13" creationId="{F6E2E1BA-1BC9-FFF8-4DE7-52D5657816A6}"/>
          </ac:spMkLst>
        </pc:spChg>
        <pc:spChg chg="mod">
          <ac:chgData name="Afet Mehmet" userId="443180de-37d9-4df7-a207-cca036d590c4" providerId="ADAL" clId="{DD3AA499-427C-4FB6-8C5C-92CF0DDD932D}" dt="2023-07-27T08:15:55.287" v="394" actId="255"/>
          <ac:spMkLst>
            <pc:docMk/>
            <pc:sldMk cId="3247878309" sldId="260"/>
            <ac:spMk id="14" creationId="{3397C393-91A2-4F1D-9FFE-6C44938BB53E}"/>
          </ac:spMkLst>
        </pc:spChg>
        <pc:spChg chg="mod">
          <ac:chgData name="Afet Mehmet" userId="443180de-37d9-4df7-a207-cca036d590c4" providerId="ADAL" clId="{DD3AA499-427C-4FB6-8C5C-92CF0DDD932D}" dt="2023-07-27T08:16:02.454" v="395" actId="255"/>
          <ac:spMkLst>
            <pc:docMk/>
            <pc:sldMk cId="3247878309" sldId="260"/>
            <ac:spMk id="20" creationId="{D6F9AB37-AE64-4E44-BB90-E88EED00947E}"/>
          </ac:spMkLst>
        </pc:spChg>
        <pc:spChg chg="mod">
          <ac:chgData name="Afet Mehmet" userId="443180de-37d9-4df7-a207-cca036d590c4" providerId="ADAL" clId="{DD3AA499-427C-4FB6-8C5C-92CF0DDD932D}" dt="2023-07-27T08:14:23.879" v="388" actId="113"/>
          <ac:spMkLst>
            <pc:docMk/>
            <pc:sldMk cId="3247878309" sldId="260"/>
            <ac:spMk id="21" creationId="{EE266D93-6B85-4BD2-9BB6-7A76C2C3E7FB}"/>
          </ac:spMkLst>
        </pc:spChg>
        <pc:spChg chg="mod">
          <ac:chgData name="Afet Mehmet" userId="443180de-37d9-4df7-a207-cca036d590c4" providerId="ADAL" clId="{DD3AA499-427C-4FB6-8C5C-92CF0DDD932D}" dt="2023-07-21T09:06:49.926" v="352" actId="113"/>
          <ac:spMkLst>
            <pc:docMk/>
            <pc:sldMk cId="3247878309" sldId="260"/>
            <ac:spMk id="24" creationId="{82400444-0A51-8CDF-E8FA-E58FFA216BFF}"/>
          </ac:spMkLst>
        </pc:spChg>
        <pc:spChg chg="mod">
          <ac:chgData name="Afet Mehmet" userId="443180de-37d9-4df7-a207-cca036d590c4" providerId="ADAL" clId="{DD3AA499-427C-4FB6-8C5C-92CF0DDD932D}" dt="2023-07-17T10:44:48.317" v="280" actId="114"/>
          <ac:spMkLst>
            <pc:docMk/>
            <pc:sldMk cId="3247878309" sldId="260"/>
            <ac:spMk id="30" creationId="{3CF91EA5-AB78-47B2-ADBC-7208309F2774}"/>
          </ac:spMkLst>
        </pc:spChg>
      </pc:sldChg>
      <pc:sldChg chg="modSp mod">
        <pc:chgData name="Afet Mehmet" userId="443180de-37d9-4df7-a207-cca036d590c4" providerId="ADAL" clId="{DD3AA499-427C-4FB6-8C5C-92CF0DDD932D}" dt="2023-07-19T14:32:52.056" v="315" actId="20577"/>
        <pc:sldMkLst>
          <pc:docMk/>
          <pc:sldMk cId="2274684900" sldId="263"/>
        </pc:sldMkLst>
        <pc:spChg chg="mod">
          <ac:chgData name="Afet Mehmet" userId="443180de-37d9-4df7-a207-cca036d590c4" providerId="ADAL" clId="{DD3AA499-427C-4FB6-8C5C-92CF0DDD932D}" dt="2023-07-19T14:32:52.056" v="315" actId="20577"/>
          <ac:spMkLst>
            <pc:docMk/>
            <pc:sldMk cId="2274684900" sldId="263"/>
            <ac:spMk id="14" creationId="{763C36D4-4A67-428A-AAB8-D6DF7356C424}"/>
          </ac:spMkLst>
        </pc:spChg>
      </pc:sldChg>
      <pc:sldChg chg="modSp mod">
        <pc:chgData name="Afet Mehmet" userId="443180de-37d9-4df7-a207-cca036d590c4" providerId="ADAL" clId="{DD3AA499-427C-4FB6-8C5C-92CF0DDD932D}" dt="2023-07-27T08:16:48.101" v="402" actId="113"/>
        <pc:sldMkLst>
          <pc:docMk/>
          <pc:sldMk cId="2495133390" sldId="264"/>
        </pc:sldMkLst>
        <pc:spChg chg="mod">
          <ac:chgData name="Afet Mehmet" userId="443180de-37d9-4df7-a207-cca036d590c4" providerId="ADAL" clId="{DD3AA499-427C-4FB6-8C5C-92CF0DDD932D}" dt="2023-07-11T13:49:11.114" v="125" actId="20577"/>
          <ac:spMkLst>
            <pc:docMk/>
            <pc:sldMk cId="2495133390" sldId="264"/>
            <ac:spMk id="12" creationId="{07081B6C-CA49-4D0B-A398-12801E9A8ADA}"/>
          </ac:spMkLst>
        </pc:spChg>
        <pc:spChg chg="mod">
          <ac:chgData name="Afet Mehmet" userId="443180de-37d9-4df7-a207-cca036d590c4" providerId="ADAL" clId="{DD3AA499-427C-4FB6-8C5C-92CF0DDD932D}" dt="2023-07-27T08:16:42.550" v="399" actId="114"/>
          <ac:spMkLst>
            <pc:docMk/>
            <pc:sldMk cId="2495133390" sldId="264"/>
            <ac:spMk id="38" creationId="{D8E23D3A-D1BC-1A9F-7EF7-B1FEB33F6754}"/>
          </ac:spMkLst>
        </pc:spChg>
        <pc:spChg chg="mod">
          <ac:chgData name="Afet Mehmet" userId="443180de-37d9-4df7-a207-cca036d590c4" providerId="ADAL" clId="{DD3AA499-427C-4FB6-8C5C-92CF0DDD932D}" dt="2023-07-18T13:01:39.423" v="282" actId="20577"/>
          <ac:spMkLst>
            <pc:docMk/>
            <pc:sldMk cId="2495133390" sldId="264"/>
            <ac:spMk id="44" creationId="{D4B159EA-BF20-AABD-979B-54093804E107}"/>
          </ac:spMkLst>
        </pc:spChg>
        <pc:spChg chg="mod">
          <ac:chgData name="Afet Mehmet" userId="443180de-37d9-4df7-a207-cca036d590c4" providerId="ADAL" clId="{DD3AA499-427C-4FB6-8C5C-92CF0DDD932D}" dt="2023-07-27T08:16:39.054" v="398" actId="114"/>
          <ac:spMkLst>
            <pc:docMk/>
            <pc:sldMk cId="2495133390" sldId="264"/>
            <ac:spMk id="61" creationId="{A5E667D1-D8ED-496D-C405-04778A3506E7}"/>
          </ac:spMkLst>
        </pc:spChg>
        <pc:spChg chg="mod">
          <ac:chgData name="Afet Mehmet" userId="443180de-37d9-4df7-a207-cca036d590c4" providerId="ADAL" clId="{DD3AA499-427C-4FB6-8C5C-92CF0DDD932D}" dt="2023-07-27T08:16:48.101" v="402" actId="113"/>
          <ac:spMkLst>
            <pc:docMk/>
            <pc:sldMk cId="2495133390" sldId="264"/>
            <ac:spMk id="62" creationId="{51BF66E1-5182-0EF1-9BDD-765071C153EB}"/>
          </ac:spMkLst>
        </pc:spChg>
        <pc:spChg chg="mod">
          <ac:chgData name="Afet Mehmet" userId="443180de-37d9-4df7-a207-cca036d590c4" providerId="ADAL" clId="{DD3AA499-427C-4FB6-8C5C-92CF0DDD932D}" dt="2023-07-25T08:10:20.639" v="370"/>
          <ac:spMkLst>
            <pc:docMk/>
            <pc:sldMk cId="2495133390" sldId="264"/>
            <ac:spMk id="83" creationId="{5D68FD68-BCF5-420E-B907-6041260413BD}"/>
          </ac:spMkLst>
        </pc:spChg>
        <pc:cxnChg chg="mod">
          <ac:chgData name="Afet Mehmet" userId="443180de-37d9-4df7-a207-cca036d590c4" providerId="ADAL" clId="{DD3AA499-427C-4FB6-8C5C-92CF0DDD932D}" dt="2023-07-06T10:49:45.279" v="15" actId="14100"/>
          <ac:cxnSpMkLst>
            <pc:docMk/>
            <pc:sldMk cId="2495133390" sldId="264"/>
            <ac:cxnSpMk id="2" creationId="{B5A72E88-002B-F12A-A93C-091192994CB6}"/>
          </ac:cxnSpMkLst>
        </pc:cxnChg>
        <pc:cxnChg chg="mod">
          <ac:chgData name="Afet Mehmet" userId="443180de-37d9-4df7-a207-cca036d590c4" providerId="ADAL" clId="{DD3AA499-427C-4FB6-8C5C-92CF0DDD932D}" dt="2023-07-18T13:02:31.446" v="284" actId="1076"/>
          <ac:cxnSpMkLst>
            <pc:docMk/>
            <pc:sldMk cId="2495133390" sldId="264"/>
            <ac:cxnSpMk id="11" creationId="{53F27369-1B47-7B6C-AB1A-845E3D06FF76}"/>
          </ac:cxnSpMkLst>
        </pc:cxnChg>
        <pc:cxnChg chg="mod">
          <ac:chgData name="Afet Mehmet" userId="443180de-37d9-4df7-a207-cca036d590c4" providerId="ADAL" clId="{DD3AA499-427C-4FB6-8C5C-92CF0DDD932D}" dt="2023-07-18T13:02:39.243" v="285" actId="14100"/>
          <ac:cxnSpMkLst>
            <pc:docMk/>
            <pc:sldMk cId="2495133390" sldId="264"/>
            <ac:cxnSpMk id="14" creationId="{64BF0C65-8DC5-37F5-1C7D-7357291A8960}"/>
          </ac:cxnSpMkLst>
        </pc:cxnChg>
        <pc:cxnChg chg="mod">
          <ac:chgData name="Afet Mehmet" userId="443180de-37d9-4df7-a207-cca036d590c4" providerId="ADAL" clId="{DD3AA499-427C-4FB6-8C5C-92CF0DDD932D}" dt="2023-07-11T08:56:01.399" v="120" actId="14100"/>
          <ac:cxnSpMkLst>
            <pc:docMk/>
            <pc:sldMk cId="2495133390" sldId="264"/>
            <ac:cxnSpMk id="19" creationId="{21AD6C45-9D5B-42C6-5B93-9E2414D607DF}"/>
          </ac:cxnSpMkLst>
        </pc:cxnChg>
        <pc:cxnChg chg="mod">
          <ac:chgData name="Afet Mehmet" userId="443180de-37d9-4df7-a207-cca036d590c4" providerId="ADAL" clId="{DD3AA499-427C-4FB6-8C5C-92CF0DDD932D}" dt="2023-07-17T10:33:36.846" v="134" actId="14100"/>
          <ac:cxnSpMkLst>
            <pc:docMk/>
            <pc:sldMk cId="2495133390" sldId="264"/>
            <ac:cxnSpMk id="34" creationId="{6E7C3714-9413-345B-53EF-7F6050C9AEF9}"/>
          </ac:cxnSpMkLst>
        </pc:cxnChg>
        <pc:cxnChg chg="mod">
          <ac:chgData name="Afet Mehmet" userId="443180de-37d9-4df7-a207-cca036d590c4" providerId="ADAL" clId="{DD3AA499-427C-4FB6-8C5C-92CF0DDD932D}" dt="2023-07-06T10:47:45.439" v="6" actId="1076"/>
          <ac:cxnSpMkLst>
            <pc:docMk/>
            <pc:sldMk cId="2495133390" sldId="264"/>
            <ac:cxnSpMk id="36" creationId="{1CFBF79B-1315-63A1-BB7D-25A94E03FC55}"/>
          </ac:cxnSpMkLst>
        </pc:cxnChg>
        <pc:cxnChg chg="mod">
          <ac:chgData name="Afet Mehmet" userId="443180de-37d9-4df7-a207-cca036d590c4" providerId="ADAL" clId="{DD3AA499-427C-4FB6-8C5C-92CF0DDD932D}" dt="2023-07-17T10:32:25.828" v="127" actId="14100"/>
          <ac:cxnSpMkLst>
            <pc:docMk/>
            <pc:sldMk cId="2495133390" sldId="264"/>
            <ac:cxnSpMk id="40" creationId="{D1F6215E-774C-43C1-891C-87DA1AB299BC}"/>
          </ac:cxnSpMkLst>
        </pc:cxnChg>
        <pc:cxnChg chg="mod">
          <ac:chgData name="Afet Mehmet" userId="443180de-37d9-4df7-a207-cca036d590c4" providerId="ADAL" clId="{DD3AA499-427C-4FB6-8C5C-92CF0DDD932D}" dt="2023-07-17T10:33:40.118" v="135" actId="1076"/>
          <ac:cxnSpMkLst>
            <pc:docMk/>
            <pc:sldMk cId="2495133390" sldId="264"/>
            <ac:cxnSpMk id="42" creationId="{2B7E3336-B83C-58E9-5396-23A0C6EF0563}"/>
          </ac:cxnSpMkLst>
        </pc:cxnChg>
        <pc:cxnChg chg="mod">
          <ac:chgData name="Afet Mehmet" userId="443180de-37d9-4df7-a207-cca036d590c4" providerId="ADAL" clId="{DD3AA499-427C-4FB6-8C5C-92CF0DDD932D}" dt="2023-07-06T10:49:26.368" v="13" actId="14100"/>
          <ac:cxnSpMkLst>
            <pc:docMk/>
            <pc:sldMk cId="2495133390" sldId="264"/>
            <ac:cxnSpMk id="45" creationId="{FE0B07D8-2238-A44B-EC1D-C51FE5D88671}"/>
          </ac:cxnSpMkLst>
        </pc:cxnChg>
        <pc:cxnChg chg="mod">
          <ac:chgData name="Afet Mehmet" userId="443180de-37d9-4df7-a207-cca036d590c4" providerId="ADAL" clId="{DD3AA499-427C-4FB6-8C5C-92CF0DDD932D}" dt="2023-07-11T08:54:23.338" v="110" actId="14100"/>
          <ac:cxnSpMkLst>
            <pc:docMk/>
            <pc:sldMk cId="2495133390" sldId="264"/>
            <ac:cxnSpMk id="48" creationId="{D12F0AE7-DB8B-DD2E-933C-74B14EDCE25F}"/>
          </ac:cxnSpMkLst>
        </pc:cxnChg>
        <pc:cxnChg chg="mod">
          <ac:chgData name="Afet Mehmet" userId="443180de-37d9-4df7-a207-cca036d590c4" providerId="ADAL" clId="{DD3AA499-427C-4FB6-8C5C-92CF0DDD932D}" dt="2023-07-06T10:47:03.706" v="1" actId="1076"/>
          <ac:cxnSpMkLst>
            <pc:docMk/>
            <pc:sldMk cId="2495133390" sldId="264"/>
            <ac:cxnSpMk id="52" creationId="{C421BCBF-2F2A-05E5-1220-9C309ECADFDE}"/>
          </ac:cxnSpMkLst>
        </pc:cxnChg>
        <pc:cxnChg chg="mod">
          <ac:chgData name="Afet Mehmet" userId="443180de-37d9-4df7-a207-cca036d590c4" providerId="ADAL" clId="{DD3AA499-427C-4FB6-8C5C-92CF0DDD932D}" dt="2023-07-18T13:02:46.114" v="286" actId="14100"/>
          <ac:cxnSpMkLst>
            <pc:docMk/>
            <pc:sldMk cId="2495133390" sldId="264"/>
            <ac:cxnSpMk id="54" creationId="{31EB41B1-A51F-8A26-453C-629F6E4BD36B}"/>
          </ac:cxnSpMkLst>
        </pc:cxnChg>
        <pc:cxnChg chg="mod">
          <ac:chgData name="Afet Mehmet" userId="443180de-37d9-4df7-a207-cca036d590c4" providerId="ADAL" clId="{DD3AA499-427C-4FB6-8C5C-92CF0DDD932D}" dt="2023-07-06T10:49:12.667" v="11" actId="1076"/>
          <ac:cxnSpMkLst>
            <pc:docMk/>
            <pc:sldMk cId="2495133390" sldId="264"/>
            <ac:cxnSpMk id="79" creationId="{1AFA2350-8233-39CD-A154-52B5E65D0BCB}"/>
          </ac:cxnSpMkLst>
        </pc:cxnChg>
        <pc:cxnChg chg="mod">
          <ac:chgData name="Afet Mehmet" userId="443180de-37d9-4df7-a207-cca036d590c4" providerId="ADAL" clId="{DD3AA499-427C-4FB6-8C5C-92CF0DDD932D}" dt="2023-07-11T08:54:42.304" v="112" actId="14100"/>
          <ac:cxnSpMkLst>
            <pc:docMk/>
            <pc:sldMk cId="2495133390" sldId="264"/>
            <ac:cxnSpMk id="88" creationId="{E75A2D42-CE70-288F-0E6F-58C6474AB2EB}"/>
          </ac:cxnSpMkLst>
        </pc:cxnChg>
      </pc:sldChg>
      <pc:sldChg chg="modSp mod">
        <pc:chgData name="Afet Mehmet" userId="443180de-37d9-4df7-a207-cca036d590c4" providerId="ADAL" clId="{DD3AA499-427C-4FB6-8C5C-92CF0DDD932D}" dt="2023-07-17T10:34:17.924" v="173" actId="20577"/>
        <pc:sldMkLst>
          <pc:docMk/>
          <pc:sldMk cId="472541820" sldId="268"/>
        </pc:sldMkLst>
        <pc:spChg chg="mod">
          <ac:chgData name="Afet Mehmet" userId="443180de-37d9-4df7-a207-cca036d590c4" providerId="ADAL" clId="{DD3AA499-427C-4FB6-8C5C-92CF0DDD932D}" dt="2023-07-17T10:34:17.924" v="173" actId="20577"/>
          <ac:spMkLst>
            <pc:docMk/>
            <pc:sldMk cId="472541820" sldId="268"/>
            <ac:spMk id="8" creationId="{2559F1EF-C51B-4CF0-AA79-42CCD93A1A06}"/>
          </ac:spMkLst>
        </pc:spChg>
      </pc:sldChg>
      <pc:sldChg chg="modSp mod">
        <pc:chgData name="Afet Mehmet" userId="443180de-37d9-4df7-a207-cca036d590c4" providerId="ADAL" clId="{DD3AA499-427C-4FB6-8C5C-92CF0DDD932D}" dt="2023-07-19T10:39:28.390" v="300" actId="113"/>
        <pc:sldMkLst>
          <pc:docMk/>
          <pc:sldMk cId="1327656205" sldId="269"/>
        </pc:sldMkLst>
        <pc:spChg chg="mod">
          <ac:chgData name="Afet Mehmet" userId="443180de-37d9-4df7-a207-cca036d590c4" providerId="ADAL" clId="{DD3AA499-427C-4FB6-8C5C-92CF0DDD932D}" dt="2023-07-19T10:39:28.390" v="300" actId="113"/>
          <ac:spMkLst>
            <pc:docMk/>
            <pc:sldMk cId="1327656205" sldId="269"/>
            <ac:spMk id="25" creationId="{A123DDCF-1D3D-4E11-A269-1D7F3CEDBE99}"/>
          </ac:spMkLst>
        </pc:spChg>
      </pc:sldChg>
      <pc:sldChg chg="modSp mod">
        <pc:chgData name="Afet Mehmet" userId="443180de-37d9-4df7-a207-cca036d590c4" providerId="ADAL" clId="{DD3AA499-427C-4FB6-8C5C-92CF0DDD932D}" dt="2023-07-27T08:15:24.398" v="391" actId="1076"/>
        <pc:sldMkLst>
          <pc:docMk/>
          <pc:sldMk cId="197936144" sldId="272"/>
        </pc:sldMkLst>
        <pc:spChg chg="mod">
          <ac:chgData name="Afet Mehmet" userId="443180de-37d9-4df7-a207-cca036d590c4" providerId="ADAL" clId="{DD3AA499-427C-4FB6-8C5C-92CF0DDD932D}" dt="2023-07-27T08:14:39.829" v="389" actId="113"/>
          <ac:spMkLst>
            <pc:docMk/>
            <pc:sldMk cId="197936144" sldId="272"/>
            <ac:spMk id="6" creationId="{D2F04089-21D6-4B9D-AE6E-153871D6BB3D}"/>
          </ac:spMkLst>
        </pc:spChg>
        <pc:spChg chg="mod">
          <ac:chgData name="Afet Mehmet" userId="443180de-37d9-4df7-a207-cca036d590c4" providerId="ADAL" clId="{DD3AA499-427C-4FB6-8C5C-92CF0DDD932D}" dt="2023-07-27T08:14:44.711" v="390" actId="113"/>
          <ac:spMkLst>
            <pc:docMk/>
            <pc:sldMk cId="197936144" sldId="272"/>
            <ac:spMk id="21" creationId="{1A754EEF-979E-4825-B56B-8E15C118CA6D}"/>
          </ac:spMkLst>
        </pc:spChg>
        <pc:spChg chg="mod">
          <ac:chgData name="Afet Mehmet" userId="443180de-37d9-4df7-a207-cca036d590c4" providerId="ADAL" clId="{DD3AA499-427C-4FB6-8C5C-92CF0DDD932D}" dt="2023-07-27T08:15:24.398" v="391" actId="1076"/>
          <ac:spMkLst>
            <pc:docMk/>
            <pc:sldMk cId="197936144" sldId="272"/>
            <ac:spMk id="30" creationId="{8A79B685-75A8-48A1-8756-7C5CB39DAA93}"/>
          </ac:spMkLst>
        </pc:spChg>
        <pc:cxnChg chg="mod">
          <ac:chgData name="Afet Mehmet" userId="443180de-37d9-4df7-a207-cca036d590c4" providerId="ADAL" clId="{DD3AA499-427C-4FB6-8C5C-92CF0DDD932D}" dt="2023-07-17T10:41:18.398" v="178" actId="14100"/>
          <ac:cxnSpMkLst>
            <pc:docMk/>
            <pc:sldMk cId="197936144" sldId="272"/>
            <ac:cxnSpMk id="18" creationId="{7B7E5FC2-BA48-4493-B18A-780F6CFAF476}"/>
          </ac:cxnSpMkLst>
        </pc:cxnChg>
      </pc:sldChg>
    </pc:docChg>
  </pc:docChgLst>
  <pc:docChgLst>
    <pc:chgData name="Mohammed Bablur Hossain" userId="45bd305f-0518-4302-81fa-9e9a777449ef" providerId="ADAL" clId="{57D8DA8C-F362-474E-8EB2-D96397C3080F}"/>
    <pc:docChg chg="modSld">
      <pc:chgData name="Mohammed Bablur Hossain" userId="45bd305f-0518-4302-81fa-9e9a777449ef" providerId="ADAL" clId="{57D8DA8C-F362-474E-8EB2-D96397C3080F}" dt="2023-07-06T10:22:36.708" v="93" actId="14100"/>
      <pc:docMkLst>
        <pc:docMk/>
      </pc:docMkLst>
      <pc:sldChg chg="modSp mod">
        <pc:chgData name="Mohammed Bablur Hossain" userId="45bd305f-0518-4302-81fa-9e9a777449ef" providerId="ADAL" clId="{57D8DA8C-F362-474E-8EB2-D96397C3080F}" dt="2023-07-06T10:22:36.708" v="93" actId="14100"/>
        <pc:sldMkLst>
          <pc:docMk/>
          <pc:sldMk cId="2495133390" sldId="264"/>
        </pc:sldMkLst>
        <pc:cxnChg chg="mod">
          <ac:chgData name="Mohammed Bablur Hossain" userId="45bd305f-0518-4302-81fa-9e9a777449ef" providerId="ADAL" clId="{57D8DA8C-F362-474E-8EB2-D96397C3080F}" dt="2023-07-06T10:22:36.708" v="93" actId="14100"/>
          <ac:cxnSpMkLst>
            <pc:docMk/>
            <pc:sldMk cId="2495133390" sldId="264"/>
            <ac:cxnSpMk id="36" creationId="{1CFBF79B-1315-63A1-BB7D-25A94E03FC55}"/>
          </ac:cxnSpMkLst>
        </pc:cxnChg>
      </pc:sldChg>
      <pc:sldChg chg="modSp mod">
        <pc:chgData name="Mohammed Bablur Hossain" userId="45bd305f-0518-4302-81fa-9e9a777449ef" providerId="ADAL" clId="{57D8DA8C-F362-474E-8EB2-D96397C3080F}" dt="2023-07-06T10:21:32.178" v="90" actId="20577"/>
        <pc:sldMkLst>
          <pc:docMk/>
          <pc:sldMk cId="197936144" sldId="272"/>
        </pc:sldMkLst>
        <pc:spChg chg="mod">
          <ac:chgData name="Mohammed Bablur Hossain" userId="45bd305f-0518-4302-81fa-9e9a777449ef" providerId="ADAL" clId="{57D8DA8C-F362-474E-8EB2-D96397C3080F}" dt="2023-07-06T10:21:32.178" v="90" actId="20577"/>
          <ac:spMkLst>
            <pc:docMk/>
            <pc:sldMk cId="197936144" sldId="272"/>
            <ac:spMk id="21" creationId="{1A754EEF-979E-4825-B56B-8E15C118CA6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7CE3E7-133B-4A42-83DC-218978EC5229}" type="datetimeFigureOut">
              <a:rPr lang="en-GB" smtClean="0"/>
              <a:t>27/07/2023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198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4725"/>
            <a:ext cx="5446712" cy="39131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BEE121-1E90-4149-8184-FD1442E517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044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BEE121-1E90-4149-8184-FD1442E517C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821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BEE121-1E90-4149-8184-FD1442E517CF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2816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446B-4095-4FB0-AB42-BBAD3D4C3EAE}" type="datetimeFigureOut">
              <a:rPr lang="en-GB" smtClean="0"/>
              <a:t>27/07/2023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1699-D928-4DC7-BCFD-9F9DDD949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86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446B-4095-4FB0-AB42-BBAD3D4C3EAE}" type="datetimeFigureOut">
              <a:rPr lang="en-GB" smtClean="0"/>
              <a:t>27/07/2023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1699-D928-4DC7-BCFD-9F9DDD949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283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446B-4095-4FB0-AB42-BBAD3D4C3EAE}" type="datetimeFigureOut">
              <a:rPr lang="en-GB" smtClean="0"/>
              <a:t>27/07/2023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1699-D928-4DC7-BCFD-9F9DDD949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373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446B-4095-4FB0-AB42-BBAD3D4C3EAE}" type="datetimeFigureOut">
              <a:rPr lang="en-GB" smtClean="0"/>
              <a:t>27/07/2023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1699-D928-4DC7-BCFD-9F9DDD949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81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446B-4095-4FB0-AB42-BBAD3D4C3EAE}" type="datetimeFigureOut">
              <a:rPr lang="en-GB" smtClean="0"/>
              <a:t>27/07/2023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1699-D928-4DC7-BCFD-9F9DDD949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221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446B-4095-4FB0-AB42-BBAD3D4C3EAE}" type="datetimeFigureOut">
              <a:rPr lang="en-GB" smtClean="0"/>
              <a:t>27/07/2023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1699-D928-4DC7-BCFD-9F9DDD949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213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446B-4095-4FB0-AB42-BBAD3D4C3EAE}" type="datetimeFigureOut">
              <a:rPr lang="en-GB" smtClean="0"/>
              <a:t>27/07/2023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1699-D928-4DC7-BCFD-9F9DDD949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984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446B-4095-4FB0-AB42-BBAD3D4C3EAE}" type="datetimeFigureOut">
              <a:rPr lang="en-GB" smtClean="0"/>
              <a:t>27/07/2023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1699-D928-4DC7-BCFD-9F9DDD949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0251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446B-4095-4FB0-AB42-BBAD3D4C3EAE}" type="datetimeFigureOut">
              <a:rPr lang="en-GB" smtClean="0"/>
              <a:t>27/07/2023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1699-D928-4DC7-BCFD-9F9DDD949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035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446B-4095-4FB0-AB42-BBAD3D4C3EAE}" type="datetimeFigureOut">
              <a:rPr lang="en-GB" smtClean="0"/>
              <a:t>27/07/2023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1699-D928-4DC7-BCFD-9F9DDD949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479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446B-4095-4FB0-AB42-BBAD3D4C3EAE}" type="datetimeFigureOut">
              <a:rPr lang="en-GB" smtClean="0"/>
              <a:t>27/07/2023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1699-D928-4DC7-BCFD-9F9DDD949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878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1446B-4095-4FB0-AB42-BBAD3D4C3EAE}" type="datetimeFigureOut">
              <a:rPr lang="en-GB" smtClean="0"/>
              <a:t>27/07/2023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D1699-D928-4DC7-BCFD-9F9DDD949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6966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Rachel.busby@candi.nhs.uk" TargetMode="External"/><Relationship Id="rId2" Type="http://schemas.openxmlformats.org/officeDocument/2006/relationships/hyperlink" Target="mailto:Peter.Cartlidge@candi.nhs.uk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Kelsey.Mandle@candi.nhs.uk" TargetMode="External"/><Relationship Id="rId5" Type="http://schemas.openxmlformats.org/officeDocument/2006/relationships/hyperlink" Target="mailto:Nikki.Matthews@Candi.gov.uk" TargetMode="External"/><Relationship Id="rId4" Type="http://schemas.openxmlformats.org/officeDocument/2006/relationships/hyperlink" Target="mailto:Thomas.Murphy@candi.nhs.uk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Mark.worsley@candi.nhs.uk" TargetMode="External"/><Relationship Id="rId2" Type="http://schemas.openxmlformats.org/officeDocument/2006/relationships/hyperlink" Target="mailto:Sara.tiplady@candi.nhs.uk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katie.fathi@candi.nhs.uk" TargetMode="External"/><Relationship Id="rId5" Type="http://schemas.openxmlformats.org/officeDocument/2006/relationships/hyperlink" Target="mailto:Joanne.Ajiboye@candi.nhs.uk" TargetMode="External"/><Relationship Id="rId4" Type="http://schemas.openxmlformats.org/officeDocument/2006/relationships/hyperlink" Target="mailto:RogerJohn.Evans@candi.nhs.uk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mailto:jessica.danson@candi.nhs.uk" TargetMode="External"/><Relationship Id="rId3" Type="http://schemas.openxmlformats.org/officeDocument/2006/relationships/hyperlink" Target="mailto:Deloris.lewinson@candi.nhs.uk" TargetMode="External"/><Relationship Id="rId7" Type="http://schemas.openxmlformats.org/officeDocument/2006/relationships/hyperlink" Target="mailto:Ian.Sherriffs@Candi.nhs.uk" TargetMode="External"/><Relationship Id="rId2" Type="http://schemas.openxmlformats.org/officeDocument/2006/relationships/hyperlink" Target="mailto:Diana.Brown@candi.nhs.uk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Sarah.Laurie@candi.nhs.uk" TargetMode="External"/><Relationship Id="rId5" Type="http://schemas.openxmlformats.org/officeDocument/2006/relationships/hyperlink" Target="mailto:Adeteju.Ojelade@candi.nhs.uk" TargetMode="External"/><Relationship Id="rId4" Type="http://schemas.openxmlformats.org/officeDocument/2006/relationships/hyperlink" Target="mailto:Ade.Omole@candi.nhs.uk" TargetMode="External"/><Relationship Id="rId9" Type="http://schemas.openxmlformats.org/officeDocument/2006/relationships/hyperlink" Target="mailto:rachel.duffield@candi.nhs.uk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mailto:Jill.Chadwick@candi.nhs.uk" TargetMode="External"/><Relationship Id="rId3" Type="http://schemas.openxmlformats.org/officeDocument/2006/relationships/hyperlink" Target="mailto:Anne.Shields@candi.nhs.uk" TargetMode="External"/><Relationship Id="rId7" Type="http://schemas.openxmlformats.org/officeDocument/2006/relationships/hyperlink" Target="mailto:Olufemi.Tejan-Sie@Candi.nhs.uk" TargetMode="External"/><Relationship Id="rId12" Type="http://schemas.openxmlformats.org/officeDocument/2006/relationships/hyperlink" Target="mailto:Ian.Sherriffs@Candi.nhs.u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Sam.pepper@candi.nhs.uk" TargetMode="External"/><Relationship Id="rId11" Type="http://schemas.openxmlformats.org/officeDocument/2006/relationships/hyperlink" Target="mailto:Louise.cantrell@candi.nhs.uk" TargetMode="External"/><Relationship Id="rId5" Type="http://schemas.openxmlformats.org/officeDocument/2006/relationships/hyperlink" Target="mailto:blessing.alimi@candi.nhs.uk" TargetMode="External"/><Relationship Id="rId10" Type="http://schemas.openxmlformats.org/officeDocument/2006/relationships/hyperlink" Target="mailto:Andrew.Reece@camden.gov.uk" TargetMode="External"/><Relationship Id="rId4" Type="http://schemas.openxmlformats.org/officeDocument/2006/relationships/hyperlink" Target="mailto:Helen.Gillibrand@candi.nhs.uk" TargetMode="External"/><Relationship Id="rId9" Type="http://schemas.openxmlformats.org/officeDocument/2006/relationships/hyperlink" Target="mailto:mohammedbablur.hossain@camden.gov.uk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Andrew.Reece@camden.gov.uk" TargetMode="External"/><Relationship Id="rId13" Type="http://schemas.openxmlformats.org/officeDocument/2006/relationships/hyperlink" Target="mailto:Gary.Dixon@candi.nhs.uk" TargetMode="External"/><Relationship Id="rId3" Type="http://schemas.openxmlformats.org/officeDocument/2006/relationships/hyperlink" Target="mailto:Heenal.patel@candi.nhs.uk" TargetMode="External"/><Relationship Id="rId7" Type="http://schemas.openxmlformats.org/officeDocument/2006/relationships/hyperlink" Target="mailto:Helen.Olukoya-Busari@candi.nhs.uk" TargetMode="External"/><Relationship Id="rId12" Type="http://schemas.openxmlformats.org/officeDocument/2006/relationships/hyperlink" Target="mailto:Nigel.yard@candi.nhs.uk" TargetMode="External"/><Relationship Id="rId2" Type="http://schemas.openxmlformats.org/officeDocument/2006/relationships/hyperlink" Target="mailto:Molly.Pritchard-Smith@Candi.nhs.uk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RogerJohn.Evans@candi.nhs.uk" TargetMode="External"/><Relationship Id="rId11" Type="http://schemas.openxmlformats.org/officeDocument/2006/relationships/hyperlink" Target="mailto:David.Hamilton@candi.nhs.uk" TargetMode="External"/><Relationship Id="rId5" Type="http://schemas.openxmlformats.org/officeDocument/2006/relationships/hyperlink" Target="mailto:Peter.Cartlidge@candi.nhs.uk" TargetMode="External"/><Relationship Id="rId10" Type="http://schemas.openxmlformats.org/officeDocument/2006/relationships/hyperlink" Target="mailto:Gloria.levy@candi.nhs.uk" TargetMode="External"/><Relationship Id="rId4" Type="http://schemas.openxmlformats.org/officeDocument/2006/relationships/hyperlink" Target="mailto:Alice.Murphy@Candi.nhs.uk" TargetMode="External"/><Relationship Id="rId9" Type="http://schemas.openxmlformats.org/officeDocument/2006/relationships/hyperlink" Target="mailto:Mary.Clark@candi.nhs.uk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mailto:Lorraine.Lloyd@candi.nhs.uk" TargetMode="External"/><Relationship Id="rId3" Type="http://schemas.openxmlformats.org/officeDocument/2006/relationships/hyperlink" Target="mailto:Salih.Mehmet@candi.nhs.uk" TargetMode="External"/><Relationship Id="rId7" Type="http://schemas.openxmlformats.org/officeDocument/2006/relationships/hyperlink" Target="mailto:Thomas.Costley@candi.nhs.uk" TargetMode="External"/><Relationship Id="rId2" Type="http://schemas.openxmlformats.org/officeDocument/2006/relationships/hyperlink" Target="mailto:Stephen.Bradley@candi.nhs.uk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Clare.Church@candi.nhs.uk" TargetMode="External"/><Relationship Id="rId5" Type="http://schemas.openxmlformats.org/officeDocument/2006/relationships/hyperlink" Target="mailto:Claire.Beaman@candi.nhs.uk" TargetMode="External"/><Relationship Id="rId10" Type="http://schemas.openxmlformats.org/officeDocument/2006/relationships/hyperlink" Target="mailto:Mavis.Gyabaah@candi.nhs.uk" TargetMode="External"/><Relationship Id="rId4" Type="http://schemas.openxmlformats.org/officeDocument/2006/relationships/hyperlink" Target="mailto:Sarah.Green@Candi.nhs.uk" TargetMode="External"/><Relationship Id="rId9" Type="http://schemas.openxmlformats.org/officeDocument/2006/relationships/hyperlink" Target="mailto:Joycelyn.OtiAkenteng@candi.nhs.uk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andy.Woods@candi.nhs.uk" TargetMode="External"/><Relationship Id="rId2" Type="http://schemas.openxmlformats.org/officeDocument/2006/relationships/hyperlink" Target="mailto:Angus.Gartshore@Candi.nhs.uk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mailto:Helen.Middup@candi.nhs.uk" TargetMode="External"/><Relationship Id="rId7" Type="http://schemas.openxmlformats.org/officeDocument/2006/relationships/hyperlink" Target="mailto:Marielouise.moore@candi.nhs.uk" TargetMode="External"/><Relationship Id="rId2" Type="http://schemas.openxmlformats.org/officeDocument/2006/relationships/hyperlink" Target="mailto:Yussef.Ferguson@candi.nhs.uk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Adaku.Onyema@candi.nhs.uk" TargetMode="External"/><Relationship Id="rId5" Type="http://schemas.openxmlformats.org/officeDocument/2006/relationships/hyperlink" Target="mailto:Michaela.mcguigan@candi.nhs.uk" TargetMode="External"/><Relationship Id="rId4" Type="http://schemas.openxmlformats.org/officeDocument/2006/relationships/hyperlink" Target="mailto:Cassie.TickellPainter@Candi.nhs.uk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Husai.papenthein@candi.nhs.uk" TargetMode="External"/><Relationship Id="rId3" Type="http://schemas.openxmlformats.org/officeDocument/2006/relationships/hyperlink" Target="mailto:Sue.dinham@candi.nhs.uk" TargetMode="External"/><Relationship Id="rId7" Type="http://schemas.openxmlformats.org/officeDocument/2006/relationships/hyperlink" Target="mailto:Nicola.Lancaster@Candi.nhs.uk" TargetMode="External"/><Relationship Id="rId12" Type="http://schemas.openxmlformats.org/officeDocument/2006/relationships/hyperlink" Target="mailto:Diana.brown@candi.nhs.uk" TargetMode="External"/><Relationship Id="rId2" Type="http://schemas.openxmlformats.org/officeDocument/2006/relationships/hyperlink" Target="mailto:Thomas.Costley@candi.nhs.uk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John.Barrett@candi.nhs.uk" TargetMode="External"/><Relationship Id="rId11" Type="http://schemas.openxmlformats.org/officeDocument/2006/relationships/hyperlink" Target="mailto:Jennifer.browm@candi.nhs.uk" TargetMode="External"/><Relationship Id="rId5" Type="http://schemas.openxmlformats.org/officeDocument/2006/relationships/hyperlink" Target="mailto:Cheryl.Ward@candi.nhs.uk" TargetMode="External"/><Relationship Id="rId10" Type="http://schemas.openxmlformats.org/officeDocument/2006/relationships/hyperlink" Target="mailto:Sarah.Schofield@vandi.nhs.uk" TargetMode="External"/><Relationship Id="rId4" Type="http://schemas.openxmlformats.org/officeDocument/2006/relationships/hyperlink" Target="mailto:Kathryn.Maguire@candi.nhs.uk" TargetMode="External"/><Relationship Id="rId9" Type="http://schemas.openxmlformats.org/officeDocument/2006/relationships/hyperlink" Target="mailto:dione.gallimore@candi.nhs.uk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Sara.Tiplady@candi.nhs.uk" TargetMode="External"/><Relationship Id="rId7" Type="http://schemas.openxmlformats.org/officeDocument/2006/relationships/hyperlink" Target="mailto:Sue.dinham@candi.nhs.uk" TargetMode="External"/><Relationship Id="rId2" Type="http://schemas.openxmlformats.org/officeDocument/2006/relationships/hyperlink" Target="mailto:RogerJohn.Evans@candi.nhs.uk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Lucy.Rogers@candi.nhs.uk" TargetMode="External"/><Relationship Id="rId5" Type="http://schemas.openxmlformats.org/officeDocument/2006/relationships/hyperlink" Target="mailto:Cecilia.hennes@candi.nhs.uk" TargetMode="External"/><Relationship Id="rId4" Type="http://schemas.openxmlformats.org/officeDocument/2006/relationships/hyperlink" Target="mailto:sophie.sturrock@candi.nhs.uk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Arinola.adelekan@candi.nhs.uk" TargetMode="External"/><Relationship Id="rId3" Type="http://schemas.openxmlformats.org/officeDocument/2006/relationships/hyperlink" Target="mailto:Thomas.Costley@candi.nhs.uk" TargetMode="External"/><Relationship Id="rId7" Type="http://schemas.openxmlformats.org/officeDocument/2006/relationships/hyperlink" Target="mailto:Ayodeji.afuwape@candi.nhs.uk" TargetMode="External"/><Relationship Id="rId12" Type="http://schemas.openxmlformats.org/officeDocument/2006/relationships/hyperlink" Target="mailto:Lorna.Stewart-fraser@candi.nhs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Michael.Fahey@Candi.nhs.uk" TargetMode="External"/><Relationship Id="rId11" Type="http://schemas.openxmlformats.org/officeDocument/2006/relationships/hyperlink" Target="mailto:Bablur.Hossain@candi.nhs.uk" TargetMode="External"/><Relationship Id="rId5" Type="http://schemas.openxmlformats.org/officeDocument/2006/relationships/hyperlink" Target="mailto:Louise.Cantrell@candi.nhs.uk" TargetMode="External"/><Relationship Id="rId10" Type="http://schemas.openxmlformats.org/officeDocument/2006/relationships/hyperlink" Target="mailto:Olalekan.Babatunde@candi.nhs.uk" TargetMode="External"/><Relationship Id="rId4" Type="http://schemas.openxmlformats.org/officeDocument/2006/relationships/hyperlink" Target="mailto:Rebecca.Neal@candi.nhs.uk" TargetMode="External"/><Relationship Id="rId9" Type="http://schemas.openxmlformats.org/officeDocument/2006/relationships/hyperlink" Target="mailto:tiziana.ragno@candi.nhs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7081B6C-CA49-4D0B-A398-12801E9A8ADA}"/>
              </a:ext>
            </a:extLst>
          </p:cNvPr>
          <p:cNvSpPr/>
          <p:nvPr/>
        </p:nvSpPr>
        <p:spPr>
          <a:xfrm>
            <a:off x="179658" y="164459"/>
            <a:ext cx="12483397" cy="79118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Camden &amp; Islington NHS Foundation Trust Structure:   </a:t>
            </a:r>
            <a:r>
              <a:rPr lang="en-GB" sz="2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Staff Structures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E865644-F516-4E95-BBC3-D7726379CB3B}"/>
              </a:ext>
            </a:extLst>
          </p:cNvPr>
          <p:cNvSpPr/>
          <p:nvPr/>
        </p:nvSpPr>
        <p:spPr>
          <a:xfrm>
            <a:off x="281484" y="1279236"/>
            <a:ext cx="12279744" cy="8017164"/>
          </a:xfrm>
          <a:prstGeom prst="rect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NOTE: 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focus of the structure charts is to reflect the number and distribution of Camden employed Social Workers within Camden &amp; Islington NHS Foundation Trust as part of the Section 75 agreement.  Most Trust staff are not reflected on these charts unless there is a link with a Camden staff member.  Separate charts exists for Trust structures.</a:t>
            </a:r>
          </a:p>
          <a:p>
            <a:pPr algn="just"/>
            <a:endParaRPr lang="en-GB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GB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 charts for the following Teams / Services are compiled into this document:</a:t>
            </a:r>
          </a:p>
          <a:p>
            <a:pPr algn="just"/>
            <a:endParaRPr lang="en-GB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GB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 of distribution of Section 75 Social Workers / Lead Practitioners / Team Managers / Service Managers across Mental Health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Intensive Teams: 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North and South Camden Crisis Teams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Approved Mental Health Professional (AMHP) Service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 Teams </a:t>
            </a:r>
            <a:endParaRPr lang="en-GB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GB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Discharge Facilitation Team (DFT)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Complex Anxiety and Depression Team (CDAT)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Personality Disorder Service (PD)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 &amp; Community Services -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North Camden Recovery and Rehabilitation Service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Intensive Teams: 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Camden</a:t>
            </a:r>
            <a:r>
              <a:rPr lang="en-GB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Assertive Outreach Team (CAOT)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 &amp; Community Services -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South Camden Recovery and Rehabilitation Service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Camden Early Intervention Service (EIS)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Intensive Teams: 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 Community Mental Health Team and Camden Community Rehabilitation Team (CCRT)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for Ageing and Mental Health (SAMH) CMHT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Mental Health Review Team</a:t>
            </a:r>
          </a:p>
          <a:p>
            <a:pPr algn="just"/>
            <a:endParaRPr lang="en-GB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GB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GB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52791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7081B6C-CA49-4D0B-A398-12801E9A8ADA}"/>
              </a:ext>
            </a:extLst>
          </p:cNvPr>
          <p:cNvSpPr/>
          <p:nvPr/>
        </p:nvSpPr>
        <p:spPr>
          <a:xfrm>
            <a:off x="153606" y="180707"/>
            <a:ext cx="12465843" cy="710975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Camden &amp; Islington NHS Foundation Trust Structure:  </a:t>
            </a:r>
            <a:r>
              <a:rPr lang="en-GB" sz="2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Early Intervention Service (EIS)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885D474-B1F4-46A1-B0AF-10CDB4BFD6CB}"/>
              </a:ext>
            </a:extLst>
          </p:cNvPr>
          <p:cNvSpPr/>
          <p:nvPr/>
        </p:nvSpPr>
        <p:spPr>
          <a:xfrm>
            <a:off x="148474" y="7854630"/>
            <a:ext cx="3235480" cy="1565863"/>
          </a:xfrm>
          <a:prstGeom prst="rect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GB" sz="16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Chart Key: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Trust Staff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 of Service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rgbClr val="FF7C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Manager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rgbClr val="FF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Manager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 Practitioner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Worker</a:t>
            </a:r>
            <a:endParaRPr lang="en-GB" sz="1300" dirty="0">
              <a:solidFill>
                <a:schemeClr val="accent5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GB" sz="16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8C8BE63-9EA3-4B00-A8FA-4C7CC1756331}"/>
              </a:ext>
            </a:extLst>
          </p:cNvPr>
          <p:cNvSpPr/>
          <p:nvPr/>
        </p:nvSpPr>
        <p:spPr>
          <a:xfrm>
            <a:off x="153606" y="977202"/>
            <a:ext cx="2367879" cy="637310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MH Established Positions: 2</a:t>
            </a:r>
            <a:endParaRPr lang="en-GB" sz="16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D23C9C0-7DA8-475D-AADA-E22799D2EFBD}"/>
              </a:ext>
            </a:extLst>
          </p:cNvPr>
          <p:cNvSpPr/>
          <p:nvPr/>
        </p:nvSpPr>
        <p:spPr>
          <a:xfrm>
            <a:off x="5192915" y="1872343"/>
            <a:ext cx="2631157" cy="1086061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Camden Operational Director: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Peter Cartlidge 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Peter.Cartlidge@candi.nhs.uk</a:t>
            </a:r>
            <a:endParaRPr lang="en-GB" sz="13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</a:t>
            </a:r>
            <a:r>
              <a:rPr lang="en-US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13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203 317 6541</a:t>
            </a:r>
            <a:endParaRPr lang="en-GB" sz="13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0DB2AB31-73C4-41CE-BD46-E2AC60601BAC}"/>
              </a:ext>
            </a:extLst>
          </p:cNvPr>
          <p:cNvSpPr/>
          <p:nvPr/>
        </p:nvSpPr>
        <p:spPr>
          <a:xfrm>
            <a:off x="5192914" y="3550698"/>
            <a:ext cx="2631157" cy="1086061"/>
          </a:xfrm>
          <a:prstGeom prst="roundRect">
            <a:avLst/>
          </a:prstGeom>
          <a:solidFill>
            <a:srgbClr val="FF7C80"/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Manager - 729240:  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Rachel Busby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Rachel.Busby@candi.nhs.uk</a:t>
            </a:r>
            <a:endParaRPr lang="en-GB" sz="13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 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0203 317 6604 / 077 6860 7601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0C70B33F-22D1-425A-BCB9-E842D7B011D3}"/>
              </a:ext>
            </a:extLst>
          </p:cNvPr>
          <p:cNvSpPr/>
          <p:nvPr/>
        </p:nvSpPr>
        <p:spPr>
          <a:xfrm>
            <a:off x="5221858" y="5299041"/>
            <a:ext cx="2573272" cy="1086061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Manager - 729234:  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Thomas Murphy </a:t>
            </a:r>
          </a:p>
          <a:p>
            <a:pPr algn="ctr"/>
            <a:r>
              <a:rPr lang="en-GB" sz="1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Thomas.Murphy@candi.nhs.uk</a:t>
            </a:r>
            <a:r>
              <a:rPr lang="en-GB" sz="1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07824838124</a:t>
            </a:r>
            <a:endParaRPr lang="en-GB" sz="13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6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763C36D4-4A67-428A-AAB8-D6DF7356C424}"/>
              </a:ext>
            </a:extLst>
          </p:cNvPr>
          <p:cNvSpPr/>
          <p:nvPr/>
        </p:nvSpPr>
        <p:spPr>
          <a:xfrm>
            <a:off x="5222884" y="6954270"/>
            <a:ext cx="2572246" cy="108606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Worker - 732150: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Nikki Mathews 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Nikki.Matthews@candi.gov.uk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07970404668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1EE46E6-F340-4D0D-9313-48CFBD99263B}"/>
              </a:ext>
            </a:extLst>
          </p:cNvPr>
          <p:cNvSpPr/>
          <p:nvPr/>
        </p:nvSpPr>
        <p:spPr>
          <a:xfrm>
            <a:off x="148477" y="1700032"/>
            <a:ext cx="2367878" cy="637310"/>
          </a:xfrm>
          <a:prstGeom prst="rect">
            <a:avLst/>
          </a:prstGeom>
          <a:ln w="38100">
            <a:solidFill>
              <a:srgbClr val="92D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 is Health Funded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F78954FC-5719-4A0F-96AC-40E3FB61A5B8}"/>
              </a:ext>
            </a:extLst>
          </p:cNvPr>
          <p:cNvCxnSpPr>
            <a:cxnSpLocks/>
            <a:stCxn id="31" idx="2"/>
            <a:endCxn id="32" idx="0"/>
          </p:cNvCxnSpPr>
          <p:nvPr/>
        </p:nvCxnSpPr>
        <p:spPr>
          <a:xfrm>
            <a:off x="6508493" y="4636759"/>
            <a:ext cx="1" cy="662282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93410003-4FF8-466E-87E5-3763C96E8EDC}"/>
              </a:ext>
            </a:extLst>
          </p:cNvPr>
          <p:cNvSpPr/>
          <p:nvPr/>
        </p:nvSpPr>
        <p:spPr>
          <a:xfrm>
            <a:off x="148474" y="3516273"/>
            <a:ext cx="2367879" cy="802194"/>
          </a:xfrm>
          <a:prstGeom prst="rect">
            <a:avLst/>
          </a:prstGeom>
          <a:ln w="38100">
            <a:solidFill>
              <a:schemeClr val="bg2">
                <a:lumMod val="9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Location:</a:t>
            </a:r>
          </a:p>
          <a:p>
            <a:pPr algn="ctr"/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Greenland Road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London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NW1 0AS</a:t>
            </a:r>
            <a:endParaRPr lang="en-GB" sz="140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48AE433-A1BE-4A41-A199-5DBC6E3DA004}"/>
              </a:ext>
            </a:extLst>
          </p:cNvPr>
          <p:cNvCxnSpPr>
            <a:stCxn id="7" idx="2"/>
            <a:endCxn id="31" idx="0"/>
          </p:cNvCxnSpPr>
          <p:nvPr/>
        </p:nvCxnSpPr>
        <p:spPr>
          <a:xfrm flipH="1">
            <a:off x="6508493" y="2958404"/>
            <a:ext cx="1" cy="592294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5EE15D6-EFF1-4399-AC62-4B051BCDE964}"/>
              </a:ext>
            </a:extLst>
          </p:cNvPr>
          <p:cNvCxnSpPr>
            <a:cxnSpLocks/>
            <a:stCxn id="32" idx="2"/>
            <a:endCxn id="14" idx="0"/>
          </p:cNvCxnSpPr>
          <p:nvPr/>
        </p:nvCxnSpPr>
        <p:spPr>
          <a:xfrm>
            <a:off x="6508494" y="6385102"/>
            <a:ext cx="513" cy="56916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ircle: Hollow 29">
            <a:extLst>
              <a:ext uri="{FF2B5EF4-FFF2-40B4-BE49-F238E27FC236}">
                <a16:creationId xmlns:a16="http://schemas.microsoft.com/office/drawing/2014/main" id="{C99784A5-9BEB-4E99-AA5D-3146F0459F74}"/>
              </a:ext>
            </a:extLst>
          </p:cNvPr>
          <p:cNvSpPr/>
          <p:nvPr/>
        </p:nvSpPr>
        <p:spPr>
          <a:xfrm>
            <a:off x="2176692" y="1175958"/>
            <a:ext cx="237773" cy="239798"/>
          </a:xfrm>
          <a:prstGeom prst="donut">
            <a:avLst>
              <a:gd name="adj" fmla="val 25000"/>
            </a:avLst>
          </a:prstGeom>
          <a:solidFill>
            <a:srgbClr val="00B050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3" name="Circle: Hollow 32">
            <a:extLst>
              <a:ext uri="{FF2B5EF4-FFF2-40B4-BE49-F238E27FC236}">
                <a16:creationId xmlns:a16="http://schemas.microsoft.com/office/drawing/2014/main" id="{F0B71564-517C-4BB8-8B94-23A7CBB2758E}"/>
              </a:ext>
            </a:extLst>
          </p:cNvPr>
          <p:cNvSpPr/>
          <p:nvPr/>
        </p:nvSpPr>
        <p:spPr>
          <a:xfrm>
            <a:off x="7538893" y="3602704"/>
            <a:ext cx="237773" cy="239798"/>
          </a:xfrm>
          <a:prstGeom prst="donut">
            <a:avLst>
              <a:gd name="adj" fmla="val 25000"/>
            </a:avLst>
          </a:prstGeom>
          <a:solidFill>
            <a:srgbClr val="00B050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7" name="Circle: Hollow 36">
            <a:extLst>
              <a:ext uri="{FF2B5EF4-FFF2-40B4-BE49-F238E27FC236}">
                <a16:creationId xmlns:a16="http://schemas.microsoft.com/office/drawing/2014/main" id="{760A46C9-3C74-4177-AA99-8D7F2812D479}"/>
              </a:ext>
            </a:extLst>
          </p:cNvPr>
          <p:cNvSpPr/>
          <p:nvPr/>
        </p:nvSpPr>
        <p:spPr>
          <a:xfrm>
            <a:off x="7513902" y="6998264"/>
            <a:ext cx="237773" cy="239798"/>
          </a:xfrm>
          <a:prstGeom prst="donut">
            <a:avLst>
              <a:gd name="adj" fmla="val 25000"/>
            </a:avLst>
          </a:prstGeom>
          <a:solidFill>
            <a:srgbClr val="00B050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DDF21BB-BBB1-FDA0-A062-A647A8183022}"/>
              </a:ext>
            </a:extLst>
          </p:cNvPr>
          <p:cNvSpPr/>
          <p:nvPr/>
        </p:nvSpPr>
        <p:spPr>
          <a:xfrm>
            <a:off x="148475" y="2422863"/>
            <a:ext cx="2367878" cy="996643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6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Maternity Leave: </a:t>
            </a:r>
          </a:p>
          <a:p>
            <a:pPr algn="ctr"/>
            <a:r>
              <a:rPr lang="en-GB" sz="16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KM – 729234</a:t>
            </a:r>
          </a:p>
          <a:p>
            <a:pPr algn="ctr"/>
            <a:r>
              <a:rPr lang="en-GB" sz="1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Kelsey.Mandle@candi.nhs.uk</a:t>
            </a:r>
            <a:r>
              <a:rPr lang="en-GB" sz="1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GB" sz="16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078 2572 6326</a:t>
            </a:r>
            <a:endParaRPr lang="en-GB" sz="16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4684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3EB9991-9A5D-4D4C-81D7-0C6C206B794A}"/>
              </a:ext>
            </a:extLst>
          </p:cNvPr>
          <p:cNvSpPr/>
          <p:nvPr/>
        </p:nvSpPr>
        <p:spPr>
          <a:xfrm>
            <a:off x="110836" y="159476"/>
            <a:ext cx="12530833" cy="84199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Camden &amp; Islington NHS Foundation Trust Structure:  </a:t>
            </a:r>
            <a:r>
              <a:rPr lang="en-GB" sz="2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 Community Mental Health Team and Camden Community Rehabilitation Team (CCRT)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2515781-779C-4BA9-84EE-076EB8D22531}"/>
              </a:ext>
            </a:extLst>
          </p:cNvPr>
          <p:cNvSpPr/>
          <p:nvPr/>
        </p:nvSpPr>
        <p:spPr>
          <a:xfrm>
            <a:off x="5125958" y="2795822"/>
            <a:ext cx="2615285" cy="1010298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Manager:  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Sara Tiplady</a:t>
            </a:r>
          </a:p>
          <a:p>
            <a:pPr algn="ctr"/>
            <a:r>
              <a:rPr lang="en-GB" sz="13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Sara.Tiplady@candi.nhs.uk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GB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</a:t>
            </a:r>
            <a:r>
              <a:rPr lang="en-GB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0203 317 6469 / 078 0242 0350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2F04089-21D6-4B9D-AE6E-153871D6BB3D}"/>
              </a:ext>
            </a:extLst>
          </p:cNvPr>
          <p:cNvSpPr/>
          <p:nvPr/>
        </p:nvSpPr>
        <p:spPr>
          <a:xfrm>
            <a:off x="7741240" y="7883720"/>
            <a:ext cx="2731498" cy="10186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Worker - 720414: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Jade Alisha Sayers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Email: TBC</a:t>
            </a: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TBC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E60A480-9F1F-4ADA-BE56-16DC63D7085C}"/>
              </a:ext>
            </a:extLst>
          </p:cNvPr>
          <p:cNvSpPr/>
          <p:nvPr/>
        </p:nvSpPr>
        <p:spPr>
          <a:xfrm>
            <a:off x="7741239" y="6800774"/>
            <a:ext cx="2731498" cy="10186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Worker - 733237: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Martha O’Sullivan</a:t>
            </a:r>
          </a:p>
          <a:p>
            <a:pPr algn="ctr"/>
            <a:r>
              <a:rPr lang="en-GB" sz="1300" u="sng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Martha.O'Sullivan@candi.nhs.uk</a:t>
            </a:r>
            <a:endParaRPr lang="en-GB" sz="1300" u="sng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</a:t>
            </a:r>
            <a:r>
              <a:rPr lang="en-GB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020 3317 6608 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B110351A-FB9F-46E4-ADB1-94BBCA5EB1FC}"/>
              </a:ext>
            </a:extLst>
          </p:cNvPr>
          <p:cNvSpPr/>
          <p:nvPr/>
        </p:nvSpPr>
        <p:spPr>
          <a:xfrm>
            <a:off x="9463757" y="1052133"/>
            <a:ext cx="3177912" cy="1431112"/>
          </a:xfrm>
          <a:prstGeom prst="rect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GB" sz="16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Chart Key: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Trust Staff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 of Service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rgbClr val="FF7C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Manager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rgbClr val="FF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Manager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 Practitioner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Worker</a:t>
            </a:r>
            <a:endParaRPr lang="en-GB" sz="1300" dirty="0">
              <a:solidFill>
                <a:schemeClr val="accent5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GB" sz="16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071D9065-5C23-48AF-9F3A-AB4121F57B7F}"/>
              </a:ext>
            </a:extLst>
          </p:cNvPr>
          <p:cNvSpPr/>
          <p:nvPr/>
        </p:nvSpPr>
        <p:spPr>
          <a:xfrm>
            <a:off x="107275" y="1060766"/>
            <a:ext cx="2367879" cy="637310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MH Established Positions: </a:t>
            </a:r>
            <a:r>
              <a:rPr lang="en-GB" sz="16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033F2FA7-EF93-4177-87C5-C6C52E26AFF6}"/>
              </a:ext>
            </a:extLst>
          </p:cNvPr>
          <p:cNvSpPr/>
          <p:nvPr/>
        </p:nvSpPr>
        <p:spPr>
          <a:xfrm>
            <a:off x="7741239" y="4903474"/>
            <a:ext cx="2731495" cy="1085333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 &amp; Reablement Team Manager: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 Worsley</a:t>
            </a:r>
          </a:p>
          <a:p>
            <a:pPr algn="ctr"/>
            <a:r>
              <a:rPr lang="en-GB" sz="1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Mark.Worsley@candi.nhs.uk</a:t>
            </a:r>
            <a:endParaRPr lang="en-GB" sz="12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07870384980/02033176601   </a:t>
            </a:r>
            <a:endParaRPr lang="en-GB" sz="13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1A754EEF-979E-4825-B56B-8E15C118CA6D}"/>
              </a:ext>
            </a:extLst>
          </p:cNvPr>
          <p:cNvSpPr/>
          <p:nvPr/>
        </p:nvSpPr>
        <p:spPr>
          <a:xfrm>
            <a:off x="2510676" y="6644866"/>
            <a:ext cx="2615282" cy="115305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Worker - 729914:</a:t>
            </a:r>
            <a:endParaRPr lang="en-GB" sz="13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Adeola </a:t>
            </a:r>
            <a:r>
              <a:rPr lang="en-GB" sz="1300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Douggan</a:t>
            </a:r>
            <a:endParaRPr lang="en-GB" sz="13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Email: TBC</a:t>
            </a: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TBC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EFDF10D-2130-4712-A326-C913D91584E8}"/>
              </a:ext>
            </a:extLst>
          </p:cNvPr>
          <p:cNvCxnSpPr>
            <a:cxnSpLocks/>
          </p:cNvCxnSpPr>
          <p:nvPr/>
        </p:nvCxnSpPr>
        <p:spPr>
          <a:xfrm>
            <a:off x="6498917" y="2157746"/>
            <a:ext cx="0" cy="638076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990F62E0-729F-48D3-978E-83733E72C27E}"/>
              </a:ext>
            </a:extLst>
          </p:cNvPr>
          <p:cNvSpPr/>
          <p:nvPr/>
        </p:nvSpPr>
        <p:spPr>
          <a:xfrm>
            <a:off x="5125958" y="1308216"/>
            <a:ext cx="2615288" cy="1175028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Intensive Teams Head of Service:  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Roger Evans</a:t>
            </a:r>
          </a:p>
          <a:p>
            <a:pPr algn="ctr"/>
            <a:r>
              <a:rPr lang="en-GB" sz="1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RogerJohn.Evans@candi.nhs.uk</a:t>
            </a:r>
            <a:endParaRPr lang="en-GB" sz="12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 </a:t>
            </a:r>
            <a:r>
              <a:rPr lang="en-GB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GB" sz="13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207 561 4183 / 077 8633 4474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F6F5EC6-0FA6-4F5B-8093-A853B39873AD}"/>
              </a:ext>
            </a:extLst>
          </p:cNvPr>
          <p:cNvSpPr/>
          <p:nvPr/>
        </p:nvSpPr>
        <p:spPr>
          <a:xfrm>
            <a:off x="115457" y="3092906"/>
            <a:ext cx="2367879" cy="1597712"/>
          </a:xfrm>
          <a:prstGeom prst="rect">
            <a:avLst/>
          </a:prstGeom>
          <a:ln w="38100">
            <a:solidFill>
              <a:schemeClr val="bg2">
                <a:lumMod val="9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Location:</a:t>
            </a:r>
          </a:p>
          <a:p>
            <a:pPr algn="ctr"/>
            <a:endParaRPr lang="en-GB" sz="14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14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CCRT:  </a:t>
            </a:r>
            <a:r>
              <a:rPr lang="en-GB" sz="1400" dirty="0"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154 Camden Road, London, NW1 9HU </a:t>
            </a:r>
          </a:p>
          <a:p>
            <a:pPr algn="just"/>
            <a:endParaRPr lang="en-GB" sz="14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14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FOCUS: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Greenland Road</a:t>
            </a:r>
            <a:r>
              <a:rPr lang="en-GB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London</a:t>
            </a:r>
            <a:r>
              <a:rPr lang="en-GB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NW1 0AS</a:t>
            </a:r>
            <a:endParaRPr lang="en-GB" sz="1400" dirty="0">
              <a:solidFill>
                <a:schemeClr val="bg2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26C3DC6F-3EB8-4184-A552-B61DF05B223C}"/>
              </a:ext>
            </a:extLst>
          </p:cNvPr>
          <p:cNvSpPr/>
          <p:nvPr/>
        </p:nvSpPr>
        <p:spPr>
          <a:xfrm>
            <a:off x="8258076" y="6292536"/>
            <a:ext cx="1638732" cy="443968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79273ED9-4ABC-410F-AF7F-8C827CAE01DE}"/>
              </a:ext>
            </a:extLst>
          </p:cNvPr>
          <p:cNvSpPr/>
          <p:nvPr/>
        </p:nvSpPr>
        <p:spPr>
          <a:xfrm>
            <a:off x="2904792" y="6116489"/>
            <a:ext cx="1827049" cy="443968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CCRT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4288CEB-4036-4180-BA2A-0DB363FD45E4}"/>
              </a:ext>
            </a:extLst>
          </p:cNvPr>
          <p:cNvCxnSpPr>
            <a:cxnSpLocks/>
            <a:endCxn id="36" idx="0"/>
          </p:cNvCxnSpPr>
          <p:nvPr/>
        </p:nvCxnSpPr>
        <p:spPr>
          <a:xfrm flipH="1">
            <a:off x="9077442" y="5828357"/>
            <a:ext cx="8037" cy="464179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997669F0-F70F-44B2-9463-C0131F5B4D46}"/>
              </a:ext>
            </a:extLst>
          </p:cNvPr>
          <p:cNvCxnSpPr/>
          <p:nvPr/>
        </p:nvCxnSpPr>
        <p:spPr>
          <a:xfrm>
            <a:off x="3744686" y="5762171"/>
            <a:ext cx="0" cy="354316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ircle: Hollow 23">
            <a:extLst>
              <a:ext uri="{FF2B5EF4-FFF2-40B4-BE49-F238E27FC236}">
                <a16:creationId xmlns:a16="http://schemas.microsoft.com/office/drawing/2014/main" id="{D7AA7E32-CEC0-4249-BD1D-6DD569CE1AE5}"/>
              </a:ext>
            </a:extLst>
          </p:cNvPr>
          <p:cNvSpPr/>
          <p:nvPr/>
        </p:nvSpPr>
        <p:spPr>
          <a:xfrm>
            <a:off x="2176692" y="1289903"/>
            <a:ext cx="237773" cy="239798"/>
          </a:xfrm>
          <a:prstGeom prst="donut">
            <a:avLst>
              <a:gd name="adj" fmla="val 25000"/>
            </a:avLst>
          </a:prstGeom>
          <a:solidFill>
            <a:srgbClr val="00B050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7" name="Circle: Hollow 26">
            <a:extLst>
              <a:ext uri="{FF2B5EF4-FFF2-40B4-BE49-F238E27FC236}">
                <a16:creationId xmlns:a16="http://schemas.microsoft.com/office/drawing/2014/main" id="{90DFF847-1317-46DE-94FB-C0FCB0166FA4}"/>
              </a:ext>
            </a:extLst>
          </p:cNvPr>
          <p:cNvSpPr/>
          <p:nvPr/>
        </p:nvSpPr>
        <p:spPr>
          <a:xfrm>
            <a:off x="4815117" y="7378759"/>
            <a:ext cx="237773" cy="239798"/>
          </a:xfrm>
          <a:prstGeom prst="donut">
            <a:avLst>
              <a:gd name="adj" fmla="val 25000"/>
            </a:avLst>
          </a:prstGeom>
          <a:solidFill>
            <a:srgbClr val="00B050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0" name="Circle: Hollow 29">
            <a:extLst>
              <a:ext uri="{FF2B5EF4-FFF2-40B4-BE49-F238E27FC236}">
                <a16:creationId xmlns:a16="http://schemas.microsoft.com/office/drawing/2014/main" id="{8A79B685-75A8-48A1-8756-7C5CB39DAA93}"/>
              </a:ext>
            </a:extLst>
          </p:cNvPr>
          <p:cNvSpPr/>
          <p:nvPr/>
        </p:nvSpPr>
        <p:spPr>
          <a:xfrm>
            <a:off x="10053151" y="7536026"/>
            <a:ext cx="237773" cy="239798"/>
          </a:xfrm>
          <a:prstGeom prst="donut">
            <a:avLst>
              <a:gd name="adj" fmla="val 25000"/>
            </a:avLst>
          </a:prstGeom>
          <a:solidFill>
            <a:srgbClr val="00B050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2" name="Circle: Hollow 31">
            <a:extLst>
              <a:ext uri="{FF2B5EF4-FFF2-40B4-BE49-F238E27FC236}">
                <a16:creationId xmlns:a16="http://schemas.microsoft.com/office/drawing/2014/main" id="{6F413315-D557-4FD1-9EF2-576582FED62A}"/>
              </a:ext>
            </a:extLst>
          </p:cNvPr>
          <p:cNvSpPr/>
          <p:nvPr/>
        </p:nvSpPr>
        <p:spPr>
          <a:xfrm>
            <a:off x="10053151" y="8510053"/>
            <a:ext cx="237773" cy="239798"/>
          </a:xfrm>
          <a:prstGeom prst="donut">
            <a:avLst>
              <a:gd name="adj" fmla="val 25000"/>
            </a:avLst>
          </a:prstGeom>
          <a:solidFill>
            <a:srgbClr val="00B050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D19EFDE0-D998-452F-82CE-01EFC39B39FB}"/>
              </a:ext>
            </a:extLst>
          </p:cNvPr>
          <p:cNvSpPr/>
          <p:nvPr/>
        </p:nvSpPr>
        <p:spPr>
          <a:xfrm>
            <a:off x="2510676" y="4717387"/>
            <a:ext cx="2615282" cy="1025373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CCRT Team Manager: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Joanne </a:t>
            </a:r>
            <a:r>
              <a:rPr lang="en-GB" sz="1300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Ajiboye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Joanne.Ajiboye@candi.nhs.uk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0203 3174 770/07816115117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8476AA4-6D3C-43DC-8602-48AD3C95BF16}"/>
              </a:ext>
            </a:extLst>
          </p:cNvPr>
          <p:cNvCxnSpPr>
            <a:cxnSpLocks/>
          </p:cNvCxnSpPr>
          <p:nvPr/>
        </p:nvCxnSpPr>
        <p:spPr>
          <a:xfrm flipH="1">
            <a:off x="6421482" y="3687602"/>
            <a:ext cx="1" cy="29228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B1F9A70-AB92-45F3-9CBF-881B44FE4237}"/>
              </a:ext>
            </a:extLst>
          </p:cNvPr>
          <p:cNvCxnSpPr>
            <a:cxnSpLocks/>
          </p:cNvCxnSpPr>
          <p:nvPr/>
        </p:nvCxnSpPr>
        <p:spPr>
          <a:xfrm>
            <a:off x="3806198" y="3979889"/>
            <a:ext cx="523056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7DB1543-C9BA-4368-BA96-EBE73B31BB6B}"/>
              </a:ext>
            </a:extLst>
          </p:cNvPr>
          <p:cNvCxnSpPr/>
          <p:nvPr/>
        </p:nvCxnSpPr>
        <p:spPr>
          <a:xfrm>
            <a:off x="3806198" y="3979889"/>
            <a:ext cx="0" cy="73749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B7E5FC2-BA48-4493-B18A-780F6CFAF476}"/>
              </a:ext>
            </a:extLst>
          </p:cNvPr>
          <p:cNvCxnSpPr>
            <a:cxnSpLocks/>
          </p:cNvCxnSpPr>
          <p:nvPr/>
        </p:nvCxnSpPr>
        <p:spPr>
          <a:xfrm flipH="1">
            <a:off x="8995403" y="3973731"/>
            <a:ext cx="29243" cy="929743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BD63E74-282C-2D6A-9A59-13D02F24F124}"/>
              </a:ext>
            </a:extLst>
          </p:cNvPr>
          <p:cNvSpPr txBox="1"/>
          <p:nvPr/>
        </p:nvSpPr>
        <p:spPr>
          <a:xfrm>
            <a:off x="83719" y="1767689"/>
            <a:ext cx="2399617" cy="123110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Maternity Leave:</a:t>
            </a:r>
            <a:r>
              <a:rPr lang="en-GB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GB" sz="1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KF - </a:t>
            </a:r>
          </a:p>
          <a:p>
            <a:pPr algn="ctr"/>
            <a:r>
              <a:rPr lang="en-GB" sz="1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 TM – Due back Oct 2023</a:t>
            </a:r>
          </a:p>
          <a:p>
            <a:pPr algn="ctr"/>
            <a:r>
              <a:rPr lang="en-US" sz="12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6"/>
              </a:rPr>
              <a:t>katie.fathi@candi.nhs.uk</a:t>
            </a:r>
            <a:endParaRPr lang="en-US" sz="1200" u="sng" dirty="0">
              <a:solidFill>
                <a:srgbClr val="0000F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</a:t>
            </a:r>
            <a:r>
              <a:rPr lang="en-US" sz="1200" dirty="0"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07971988105/020 3317 6609</a:t>
            </a:r>
            <a:endParaRPr lang="en-GB" sz="12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361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7081B6C-CA49-4D0B-A398-12801E9A8ADA}"/>
              </a:ext>
            </a:extLst>
          </p:cNvPr>
          <p:cNvSpPr/>
          <p:nvPr/>
        </p:nvSpPr>
        <p:spPr>
          <a:xfrm>
            <a:off x="170873" y="121033"/>
            <a:ext cx="12450618" cy="63730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Camden &amp; Islington NHS Foundation Trust Structure:  </a:t>
            </a:r>
            <a:r>
              <a:rPr lang="en-GB" sz="2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for Ageing and Mental Health (SAMH)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D23C9C0-7DA8-475D-AADA-E22799D2EFBD}"/>
              </a:ext>
            </a:extLst>
          </p:cNvPr>
          <p:cNvSpPr/>
          <p:nvPr/>
        </p:nvSpPr>
        <p:spPr>
          <a:xfrm>
            <a:off x="4620445" y="4522360"/>
            <a:ext cx="2770899" cy="1043913"/>
          </a:xfrm>
          <a:prstGeom prst="roundRect">
            <a:avLst/>
          </a:prstGeom>
          <a:solidFill>
            <a:srgbClr val="FF99FF"/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Manager – 729241: 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Diana Brown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Diana.Brown@candi.nhs.uk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07929 836 692 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D5257D53-24A7-4308-9EC4-24FDB09BEC59}"/>
              </a:ext>
            </a:extLst>
          </p:cNvPr>
          <p:cNvSpPr/>
          <p:nvPr/>
        </p:nvSpPr>
        <p:spPr>
          <a:xfrm>
            <a:off x="1777848" y="8484082"/>
            <a:ext cx="2770902" cy="10439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Worker - 720440:   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Deloris Lewinson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Deloris.lewinson@candi.nhs.uk</a:t>
            </a:r>
            <a:endParaRPr lang="en-GB" sz="13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 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0203 317 6526 / 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07813 393 092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FC91B5B-F835-4FB1-985A-7F20768D5E11}"/>
              </a:ext>
            </a:extLst>
          </p:cNvPr>
          <p:cNvSpPr/>
          <p:nvPr/>
        </p:nvSpPr>
        <p:spPr>
          <a:xfrm>
            <a:off x="7391342" y="8484082"/>
            <a:ext cx="2770899" cy="10439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Worker - 720441:</a:t>
            </a:r>
          </a:p>
          <a:p>
            <a:pPr algn="ctr"/>
            <a:r>
              <a:rPr lang="en-GB" sz="1300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Adedokun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Omole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Ade.Omole@candi.nhs.uk</a:t>
            </a:r>
            <a:endParaRPr lang="en-GB" sz="13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 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020 3317 6533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13496E78-609A-451A-9BB2-36BFBD8C0B5B}"/>
              </a:ext>
            </a:extLst>
          </p:cNvPr>
          <p:cNvSpPr/>
          <p:nvPr/>
        </p:nvSpPr>
        <p:spPr>
          <a:xfrm>
            <a:off x="4620446" y="6378454"/>
            <a:ext cx="2770899" cy="1043911"/>
          </a:xfrm>
          <a:prstGeom prst="roundRect">
            <a:avLst/>
          </a:prstGeom>
          <a:solidFill>
            <a:srgbClr val="FFCC66"/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 Practitioner - 732397: 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Adeteju Ojelade</a:t>
            </a:r>
            <a:endParaRPr lang="en-GB" sz="1300" i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Adeteju.Ojelade@candi.nhs.uk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GB" sz="13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</a:t>
            </a:r>
            <a:r>
              <a:rPr lang="en-GB" sz="13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0203 317 6704</a:t>
            </a:r>
            <a:endParaRPr lang="en-GB" sz="1300" b="1" i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1550FFF0-BE4F-407B-97C6-6A06BA77058A}"/>
              </a:ext>
            </a:extLst>
          </p:cNvPr>
          <p:cNvSpPr/>
          <p:nvPr/>
        </p:nvSpPr>
        <p:spPr>
          <a:xfrm>
            <a:off x="4620444" y="2865807"/>
            <a:ext cx="2855031" cy="99181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Manager: 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Sarah Laurie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Sarah.Laurie@candi.nhs.uk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07747 765864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E6B913A5-F7A6-428B-B2B2-2C4EC64C9ED6}"/>
              </a:ext>
            </a:extLst>
          </p:cNvPr>
          <p:cNvSpPr/>
          <p:nvPr/>
        </p:nvSpPr>
        <p:spPr>
          <a:xfrm>
            <a:off x="4620444" y="1211801"/>
            <a:ext cx="2770898" cy="100100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 of Service: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Ian </a:t>
            </a:r>
            <a:r>
              <a:rPr lang="en-GB" sz="1300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Sherriffs</a:t>
            </a:r>
            <a:endParaRPr lang="en-GB" sz="13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Ian.Sherriffs@candi.nhs.uk</a:t>
            </a:r>
            <a:endParaRPr lang="en-GB" sz="13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 </a:t>
            </a:r>
            <a:r>
              <a:rPr lang="en-GB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GB" sz="13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203 317 6584</a:t>
            </a:r>
            <a:endParaRPr lang="en-GB" sz="13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78CEC13-2892-42B8-85F1-2DA320812D36}"/>
              </a:ext>
            </a:extLst>
          </p:cNvPr>
          <p:cNvSpPr/>
          <p:nvPr/>
        </p:nvSpPr>
        <p:spPr>
          <a:xfrm>
            <a:off x="9376016" y="818167"/>
            <a:ext cx="3254714" cy="1576345"/>
          </a:xfrm>
          <a:prstGeom prst="rect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GB" sz="16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Chart Key: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Trust Staff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 of Service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rgbClr val="FF7C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Manager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rgbClr val="FF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Manager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 Practitioner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Worker</a:t>
            </a:r>
            <a:endParaRPr lang="en-GB" sz="1300" dirty="0">
              <a:solidFill>
                <a:schemeClr val="accent5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GB" sz="16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88C2E5E-3FA0-49C2-8020-161EC02C8FF4}"/>
              </a:ext>
            </a:extLst>
          </p:cNvPr>
          <p:cNvSpPr/>
          <p:nvPr/>
        </p:nvSpPr>
        <p:spPr>
          <a:xfrm>
            <a:off x="170869" y="818167"/>
            <a:ext cx="2367879" cy="637310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MH Established Positions: </a:t>
            </a:r>
            <a:r>
              <a:rPr lang="en-GB" sz="16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B6EC931-EE89-4A57-99E9-536F8D822EB2}"/>
              </a:ext>
            </a:extLst>
          </p:cNvPr>
          <p:cNvSpPr/>
          <p:nvPr/>
        </p:nvSpPr>
        <p:spPr>
          <a:xfrm>
            <a:off x="170868" y="3628326"/>
            <a:ext cx="2367879" cy="1043909"/>
          </a:xfrm>
          <a:prstGeom prst="rect">
            <a:avLst/>
          </a:prstGeom>
          <a:ln w="38100">
            <a:solidFill>
              <a:schemeClr val="bg2">
                <a:lumMod val="9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Location:</a:t>
            </a:r>
          </a:p>
          <a:p>
            <a:pPr algn="ctr"/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Peckwater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Centre, 6 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Peckwater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Street, London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NW5 2TX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9308CBF-657C-4EDE-A9FA-226F4C0EC9E1}"/>
              </a:ext>
            </a:extLst>
          </p:cNvPr>
          <p:cNvCxnSpPr>
            <a:cxnSpLocks/>
            <a:stCxn id="20" idx="2"/>
          </p:cNvCxnSpPr>
          <p:nvPr/>
        </p:nvCxnSpPr>
        <p:spPr>
          <a:xfrm>
            <a:off x="6005893" y="2212808"/>
            <a:ext cx="0" cy="664736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CB924E87-BAF9-4983-8A8B-0B6646D86893}"/>
              </a:ext>
            </a:extLst>
          </p:cNvPr>
          <p:cNvCxnSpPr>
            <a:stCxn id="7" idx="2"/>
            <a:endCxn id="18" idx="0"/>
          </p:cNvCxnSpPr>
          <p:nvPr/>
        </p:nvCxnSpPr>
        <p:spPr>
          <a:xfrm>
            <a:off x="6005895" y="5566273"/>
            <a:ext cx="1" cy="812181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E5A3684-7F09-46A8-BB94-60C3387E62C1}"/>
              </a:ext>
            </a:extLst>
          </p:cNvPr>
          <p:cNvCxnSpPr>
            <a:cxnSpLocks/>
            <a:stCxn id="18" idx="2"/>
          </p:cNvCxnSpPr>
          <p:nvPr/>
        </p:nvCxnSpPr>
        <p:spPr>
          <a:xfrm flipH="1">
            <a:off x="6005895" y="7422365"/>
            <a:ext cx="1" cy="216432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506D653-5532-4678-BB7B-9804C1ECB427}"/>
              </a:ext>
            </a:extLst>
          </p:cNvPr>
          <p:cNvCxnSpPr>
            <a:cxnSpLocks/>
          </p:cNvCxnSpPr>
          <p:nvPr/>
        </p:nvCxnSpPr>
        <p:spPr>
          <a:xfrm>
            <a:off x="3163299" y="7638797"/>
            <a:ext cx="5697626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033630EF-1EE6-46E6-9D7B-D3FD24CC91A1}"/>
              </a:ext>
            </a:extLst>
          </p:cNvPr>
          <p:cNvCxnSpPr>
            <a:endCxn id="15" idx="0"/>
          </p:cNvCxnSpPr>
          <p:nvPr/>
        </p:nvCxnSpPr>
        <p:spPr>
          <a:xfrm>
            <a:off x="3163299" y="7638797"/>
            <a:ext cx="0" cy="845285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ED9CEFEE-22FE-434B-A8B6-B7BB273948D5}"/>
              </a:ext>
            </a:extLst>
          </p:cNvPr>
          <p:cNvCxnSpPr>
            <a:cxnSpLocks/>
          </p:cNvCxnSpPr>
          <p:nvPr/>
        </p:nvCxnSpPr>
        <p:spPr>
          <a:xfrm>
            <a:off x="8860925" y="7638798"/>
            <a:ext cx="1" cy="845284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Circle: Hollow 57">
            <a:extLst>
              <a:ext uri="{FF2B5EF4-FFF2-40B4-BE49-F238E27FC236}">
                <a16:creationId xmlns:a16="http://schemas.microsoft.com/office/drawing/2014/main" id="{BCE4D978-BDC2-4DA7-95AB-B5B5586E9673}"/>
              </a:ext>
            </a:extLst>
          </p:cNvPr>
          <p:cNvSpPr/>
          <p:nvPr/>
        </p:nvSpPr>
        <p:spPr>
          <a:xfrm>
            <a:off x="2176692" y="1022515"/>
            <a:ext cx="237773" cy="239798"/>
          </a:xfrm>
          <a:prstGeom prst="donut">
            <a:avLst>
              <a:gd name="adj" fmla="val 25000"/>
            </a:avLst>
          </a:prstGeom>
          <a:solidFill>
            <a:srgbClr val="00B050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9" name="Circle: Hollow 58">
            <a:extLst>
              <a:ext uri="{FF2B5EF4-FFF2-40B4-BE49-F238E27FC236}">
                <a16:creationId xmlns:a16="http://schemas.microsoft.com/office/drawing/2014/main" id="{B0B5A4AC-F109-47AF-8BF7-6D55F2B267CF}"/>
              </a:ext>
            </a:extLst>
          </p:cNvPr>
          <p:cNvSpPr/>
          <p:nvPr/>
        </p:nvSpPr>
        <p:spPr>
          <a:xfrm>
            <a:off x="7081874" y="5278908"/>
            <a:ext cx="237773" cy="239798"/>
          </a:xfrm>
          <a:prstGeom prst="donut">
            <a:avLst>
              <a:gd name="adj" fmla="val 25000"/>
            </a:avLst>
          </a:prstGeom>
          <a:solidFill>
            <a:srgbClr val="00B050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1" name="Circle: Hollow 60">
            <a:extLst>
              <a:ext uri="{FF2B5EF4-FFF2-40B4-BE49-F238E27FC236}">
                <a16:creationId xmlns:a16="http://schemas.microsoft.com/office/drawing/2014/main" id="{E769D686-0150-4485-A07C-E70F53508BD9}"/>
              </a:ext>
            </a:extLst>
          </p:cNvPr>
          <p:cNvSpPr/>
          <p:nvPr/>
        </p:nvSpPr>
        <p:spPr>
          <a:xfrm>
            <a:off x="7081875" y="7131822"/>
            <a:ext cx="237773" cy="239798"/>
          </a:xfrm>
          <a:prstGeom prst="donut">
            <a:avLst>
              <a:gd name="adj" fmla="val 25000"/>
            </a:avLst>
          </a:prstGeom>
          <a:solidFill>
            <a:srgbClr val="00B050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3" name="Circle: Hollow 62">
            <a:extLst>
              <a:ext uri="{FF2B5EF4-FFF2-40B4-BE49-F238E27FC236}">
                <a16:creationId xmlns:a16="http://schemas.microsoft.com/office/drawing/2014/main" id="{BA01A91C-57BE-4DBF-8F1E-C9CE4CE83162}"/>
              </a:ext>
            </a:extLst>
          </p:cNvPr>
          <p:cNvSpPr/>
          <p:nvPr/>
        </p:nvSpPr>
        <p:spPr>
          <a:xfrm>
            <a:off x="4259655" y="9217083"/>
            <a:ext cx="237773" cy="239798"/>
          </a:xfrm>
          <a:prstGeom prst="donut">
            <a:avLst>
              <a:gd name="adj" fmla="val 25000"/>
            </a:avLst>
          </a:prstGeom>
          <a:solidFill>
            <a:srgbClr val="00B050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4" name="Circle: Hollow 63">
            <a:extLst>
              <a:ext uri="{FF2B5EF4-FFF2-40B4-BE49-F238E27FC236}">
                <a16:creationId xmlns:a16="http://schemas.microsoft.com/office/drawing/2014/main" id="{CA752DBB-3594-4EEB-ACAB-C95800E70477}"/>
              </a:ext>
            </a:extLst>
          </p:cNvPr>
          <p:cNvSpPr/>
          <p:nvPr/>
        </p:nvSpPr>
        <p:spPr>
          <a:xfrm>
            <a:off x="9915017" y="9217083"/>
            <a:ext cx="237773" cy="239798"/>
          </a:xfrm>
          <a:prstGeom prst="donut">
            <a:avLst>
              <a:gd name="adj" fmla="val 25000"/>
            </a:avLst>
          </a:prstGeom>
          <a:solidFill>
            <a:srgbClr val="00B050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DF69D64-C8BA-412A-832C-B8092069C3F3}"/>
              </a:ext>
            </a:extLst>
          </p:cNvPr>
          <p:cNvCxnSpPr>
            <a:cxnSpLocks/>
          </p:cNvCxnSpPr>
          <p:nvPr/>
        </p:nvCxnSpPr>
        <p:spPr>
          <a:xfrm>
            <a:off x="5980355" y="3857624"/>
            <a:ext cx="0" cy="664736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2113B554-7BBF-3799-B6FC-A04BCDD154DD}"/>
              </a:ext>
            </a:extLst>
          </p:cNvPr>
          <p:cNvSpPr/>
          <p:nvPr/>
        </p:nvSpPr>
        <p:spPr>
          <a:xfrm>
            <a:off x="170867" y="1540318"/>
            <a:ext cx="2367873" cy="1055307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4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Maternity Leave:</a:t>
            </a:r>
          </a:p>
          <a:p>
            <a:pPr algn="ctr"/>
            <a:r>
              <a:rPr lang="en-GB" sz="1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JD due back Oct 2023 - </a:t>
            </a:r>
          </a:p>
          <a:p>
            <a:pPr algn="ctr"/>
            <a:r>
              <a:rPr lang="en-GB" sz="12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Manager -</a:t>
            </a:r>
            <a:endParaRPr lang="en-GB" sz="12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2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8"/>
              </a:rPr>
              <a:t>jessica.danson@candi.nhs.uk</a:t>
            </a:r>
            <a:endParaRPr lang="en-GB" sz="1200" u="sng" dirty="0">
              <a:solidFill>
                <a:schemeClr val="bg2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</a:t>
            </a: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07818012743</a:t>
            </a:r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741A5E1-80E1-A2EA-4896-4D1146D377E8}"/>
              </a:ext>
            </a:extLst>
          </p:cNvPr>
          <p:cNvSpPr/>
          <p:nvPr/>
        </p:nvSpPr>
        <p:spPr>
          <a:xfrm>
            <a:off x="170868" y="2688514"/>
            <a:ext cx="2367878" cy="856814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Maternity Leave: </a:t>
            </a:r>
          </a:p>
          <a:p>
            <a:pPr algn="ctr"/>
            <a:r>
              <a:rPr lang="en-GB" sz="1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729241 – RD - </a:t>
            </a:r>
          </a:p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rachel.duffield@candi.nhs.uk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GB" sz="1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 02033176432</a:t>
            </a:r>
          </a:p>
        </p:txBody>
      </p:sp>
    </p:spTree>
    <p:extLst>
      <p:ext uri="{BB962C8B-B14F-4D97-AF65-F5344CB8AC3E}">
        <p14:creationId xmlns:p14="http://schemas.microsoft.com/office/powerpoint/2010/main" val="701889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7081B6C-CA49-4D0B-A398-12801E9A8ADA}"/>
              </a:ext>
            </a:extLst>
          </p:cNvPr>
          <p:cNvSpPr/>
          <p:nvPr/>
        </p:nvSpPr>
        <p:spPr>
          <a:xfrm>
            <a:off x="170873" y="121033"/>
            <a:ext cx="12450618" cy="63731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Camden &amp; Islington NHS Foundation Trust Structure:  </a:t>
            </a:r>
            <a:r>
              <a:rPr lang="en-GB" sz="2000" dirty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Mental Health Review Team</a:t>
            </a:r>
            <a:endParaRPr lang="en-GB" sz="20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78CEC13-2892-42B8-85F1-2DA320812D36}"/>
              </a:ext>
            </a:extLst>
          </p:cNvPr>
          <p:cNvSpPr/>
          <p:nvPr/>
        </p:nvSpPr>
        <p:spPr>
          <a:xfrm>
            <a:off x="9379858" y="829887"/>
            <a:ext cx="3241633" cy="1603445"/>
          </a:xfrm>
          <a:prstGeom prst="rect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GB" sz="16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Chart Key: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Trust Staff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 of Service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rgbClr val="FF7C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Manager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rgbClr val="FF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Manager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 Practitioner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Worker</a:t>
            </a:r>
            <a:endParaRPr lang="en-GB" sz="1300" dirty="0">
              <a:solidFill>
                <a:schemeClr val="accent5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GB" sz="16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88C2E5E-3FA0-49C2-8020-161EC02C8FF4}"/>
              </a:ext>
            </a:extLst>
          </p:cNvPr>
          <p:cNvSpPr/>
          <p:nvPr/>
        </p:nvSpPr>
        <p:spPr>
          <a:xfrm>
            <a:off x="191561" y="844432"/>
            <a:ext cx="2367879" cy="1036963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MH Established Positions:   </a:t>
            </a:r>
            <a:r>
              <a:rPr lang="en-GB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x Trust Positions + 4 x Council Positions = </a:t>
            </a:r>
            <a:r>
              <a:rPr lang="en-GB" sz="14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TOTAL: 6 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254A24E7-EF1B-4D3B-97C1-CF144B5EC23A}"/>
              </a:ext>
            </a:extLst>
          </p:cNvPr>
          <p:cNvSpPr/>
          <p:nvPr/>
        </p:nvSpPr>
        <p:spPr>
          <a:xfrm>
            <a:off x="6074428" y="7226174"/>
            <a:ext cx="2809741" cy="1001425"/>
          </a:xfrm>
          <a:prstGeom prst="roundRect">
            <a:avLst>
              <a:gd name="adj" fmla="val 13323"/>
            </a:avLst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Worker - 734452: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Anne Shields 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Anne.Shields@candi.nhs.uk</a:t>
            </a:r>
            <a:endParaRPr lang="en-GB" sz="13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 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07557 257037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FAAB22E-B79A-48EC-B05E-E0AE1236B9B2}"/>
              </a:ext>
            </a:extLst>
          </p:cNvPr>
          <p:cNvSpPr/>
          <p:nvPr/>
        </p:nvSpPr>
        <p:spPr>
          <a:xfrm>
            <a:off x="6074429" y="6057015"/>
            <a:ext cx="2809741" cy="1054557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Worker - 734454: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Helen Gillibrand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Helen.Gillibrand@candi.nhs.uk</a:t>
            </a:r>
            <a:endParaRPr lang="en-GB" sz="13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020 3317 4778 / 07970 404645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45AEAE8B-0C2B-4931-8BF4-BC8F5403B77D}"/>
              </a:ext>
            </a:extLst>
          </p:cNvPr>
          <p:cNvSpPr/>
          <p:nvPr/>
        </p:nvSpPr>
        <p:spPr>
          <a:xfrm>
            <a:off x="3142314" y="6057015"/>
            <a:ext cx="2809741" cy="1054557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Worker - 734453:</a:t>
            </a:r>
          </a:p>
          <a:p>
            <a:pPr algn="ctr"/>
            <a:r>
              <a:rPr lang="en-GB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Blessing Alimi</a:t>
            </a:r>
          </a:p>
          <a:p>
            <a:pPr algn="ctr"/>
            <a:r>
              <a:rPr lang="en-GB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Blessing.Alimi@candi.nhs.uk</a:t>
            </a:r>
            <a:endParaRPr lang="en-GB" sz="13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</a:t>
            </a:r>
            <a:r>
              <a:rPr lang="en-GB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0203 317 6434 </a:t>
            </a:r>
            <a:endParaRPr lang="en-GB" sz="1300" b="1" i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D3E9011D-1704-4B30-A1A5-4CCF7D066D76}"/>
              </a:ext>
            </a:extLst>
          </p:cNvPr>
          <p:cNvSpPr/>
          <p:nvPr/>
        </p:nvSpPr>
        <p:spPr>
          <a:xfrm>
            <a:off x="4547184" y="3929092"/>
            <a:ext cx="2770899" cy="104391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 Practitioner - 734451:   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 Pepper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Sam.Pepper@candi.nhs.uk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 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07970 404707</a:t>
            </a:r>
            <a:endParaRPr lang="en-GB" sz="13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8DE723B3-212A-43EA-A7D9-0FCB0CBAC188}"/>
              </a:ext>
            </a:extLst>
          </p:cNvPr>
          <p:cNvSpPr/>
          <p:nvPr/>
        </p:nvSpPr>
        <p:spPr>
          <a:xfrm>
            <a:off x="3142314" y="7226175"/>
            <a:ext cx="2809741" cy="1054557"/>
          </a:xfrm>
          <a:prstGeom prst="roundRect">
            <a:avLst>
              <a:gd name="adj" fmla="val 16667"/>
            </a:avLst>
          </a:prstGeom>
          <a:solidFill>
            <a:schemeClr val="bg2">
              <a:lumMod val="9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Assistant Practitioner:</a:t>
            </a:r>
          </a:p>
          <a:p>
            <a:pPr algn="ctr"/>
            <a:r>
              <a:rPr lang="en-GB" sz="13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</a:rPr>
              <a:t>Olufemi </a:t>
            </a:r>
            <a:r>
              <a:rPr lang="en-GB" sz="13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</a:rPr>
              <a:t>Tejan</a:t>
            </a:r>
            <a:r>
              <a:rPr lang="en-GB" sz="13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</a:rPr>
              <a:t>-Sie</a:t>
            </a:r>
          </a:p>
          <a:p>
            <a:pPr algn="ctr"/>
            <a:r>
              <a:rPr lang="de-DE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Olufemi.Tejan-Sie@candi.nhs.uk</a:t>
            </a:r>
            <a:endParaRPr lang="de-DE" sz="13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</a:t>
            </a:r>
            <a:r>
              <a:rPr lang="de-DE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077 755 41060  </a:t>
            </a:r>
            <a:endParaRPr lang="en-GB" sz="13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CCAAB56B-B1A9-4F0C-B424-87AF3B2DE1E2}"/>
              </a:ext>
            </a:extLst>
          </p:cNvPr>
          <p:cNvSpPr/>
          <p:nvPr/>
        </p:nvSpPr>
        <p:spPr>
          <a:xfrm>
            <a:off x="6074428" y="8307909"/>
            <a:ext cx="2809741" cy="1205867"/>
          </a:xfrm>
          <a:prstGeom prst="roundRect">
            <a:avLst>
              <a:gd name="adj" fmla="val 13323"/>
            </a:avLst>
          </a:prstGeom>
          <a:solidFill>
            <a:schemeClr val="bg2">
              <a:lumMod val="9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Occupational Therapist (0.2 FTE):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Jill Chadwick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Jill.Chadwick@candi.nhs.uk</a:t>
            </a:r>
            <a:endParaRPr lang="en-GB" sz="13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 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0203 317 4557 / 075 809 38727 </a:t>
            </a:r>
            <a:endParaRPr lang="en-GB" sz="13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D505FBB-8B39-4B3C-B443-91B500870340}"/>
              </a:ext>
            </a:extLst>
          </p:cNvPr>
          <p:cNvSpPr/>
          <p:nvPr/>
        </p:nvSpPr>
        <p:spPr>
          <a:xfrm>
            <a:off x="6074428" y="2393199"/>
            <a:ext cx="2809740" cy="1036961"/>
          </a:xfrm>
          <a:prstGeom prst="roundRect">
            <a:avLst>
              <a:gd name="adj" fmla="val 14814"/>
            </a:avLst>
          </a:prstGeom>
          <a:solidFill>
            <a:srgbClr val="FF7C80"/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Manager:  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Mohammed Bablur Hossain</a:t>
            </a:r>
          </a:p>
          <a:p>
            <a:pPr algn="ctr"/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mohammedbablur.hossain@camden.gov.uk</a:t>
            </a: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 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02033176440/07970404704</a:t>
            </a:r>
          </a:p>
          <a:p>
            <a:pPr algn="ctr"/>
            <a:endParaRPr lang="en-GB" sz="13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7CEF0F36-8F66-45E6-A3B1-BBCFF3A70AEF}"/>
              </a:ext>
            </a:extLst>
          </p:cNvPr>
          <p:cNvSpPr/>
          <p:nvPr/>
        </p:nvSpPr>
        <p:spPr>
          <a:xfrm>
            <a:off x="6074428" y="921474"/>
            <a:ext cx="2598968" cy="102955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 of ASC Operations:  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Avril Mayhew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Avril. Mayhew@camden.gov.uk</a:t>
            </a:r>
            <a:endParaRPr lang="en-GB" sz="13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 0207 974 1444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15861892-9B0E-4FAA-8BE8-C531B216714C}"/>
              </a:ext>
            </a:extLst>
          </p:cNvPr>
          <p:cNvSpPr/>
          <p:nvPr/>
        </p:nvSpPr>
        <p:spPr>
          <a:xfrm>
            <a:off x="3142314" y="2393199"/>
            <a:ext cx="2614434" cy="1036961"/>
          </a:xfrm>
          <a:prstGeom prst="roundRect">
            <a:avLst>
              <a:gd name="adj" fmla="val 14814"/>
            </a:avLst>
          </a:prstGeom>
          <a:solidFill>
            <a:srgbClr val="FF7C80"/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Manager:  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Louise Cantrell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11"/>
              </a:rPr>
              <a:t>Louise.Cantrell@candi.nhs.uk</a:t>
            </a:r>
            <a:endParaRPr lang="en-GB" sz="13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 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0203 317 6431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C7990D54-C603-4695-B555-457E067A02C2}"/>
              </a:ext>
            </a:extLst>
          </p:cNvPr>
          <p:cNvSpPr/>
          <p:nvPr/>
        </p:nvSpPr>
        <p:spPr>
          <a:xfrm>
            <a:off x="3139086" y="914063"/>
            <a:ext cx="2582111" cy="1036963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 of Core and Community Service: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Ian Sherriffs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12"/>
              </a:rPr>
              <a:t>Ian.Sherriffs@candi.nhs.uk</a:t>
            </a:r>
            <a:endParaRPr lang="en-GB" sz="13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 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203 317 6584</a:t>
            </a:r>
            <a:endParaRPr lang="en-GB" sz="13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3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A1CCFF8-8C78-4B0B-BC76-D9DAA19E3743}"/>
              </a:ext>
            </a:extLst>
          </p:cNvPr>
          <p:cNvCxnSpPr>
            <a:cxnSpLocks/>
            <a:endCxn id="26" idx="0"/>
          </p:cNvCxnSpPr>
          <p:nvPr/>
        </p:nvCxnSpPr>
        <p:spPr>
          <a:xfrm flipH="1">
            <a:off x="7479298" y="1951026"/>
            <a:ext cx="10469" cy="442173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3B13CA-6A62-4EC6-A84F-834F9D2021EA}"/>
              </a:ext>
            </a:extLst>
          </p:cNvPr>
          <p:cNvCxnSpPr/>
          <p:nvPr/>
        </p:nvCxnSpPr>
        <p:spPr>
          <a:xfrm>
            <a:off x="8026400" y="3430160"/>
            <a:ext cx="0" cy="92559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98B24E1-E61D-4527-9C4E-0874532B3510}"/>
              </a:ext>
            </a:extLst>
          </p:cNvPr>
          <p:cNvCxnSpPr>
            <a:cxnSpLocks/>
          </p:cNvCxnSpPr>
          <p:nvPr/>
        </p:nvCxnSpPr>
        <p:spPr>
          <a:xfrm flipH="1">
            <a:off x="7318083" y="4355751"/>
            <a:ext cx="708318" cy="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E5A1E9F-DD00-42E8-9B83-4BBC8D6B241A}"/>
              </a:ext>
            </a:extLst>
          </p:cNvPr>
          <p:cNvCxnSpPr>
            <a:cxnSpLocks/>
            <a:stCxn id="30" idx="2"/>
            <a:endCxn id="28" idx="0"/>
          </p:cNvCxnSpPr>
          <p:nvPr/>
        </p:nvCxnSpPr>
        <p:spPr>
          <a:xfrm>
            <a:off x="4430142" y="1951026"/>
            <a:ext cx="19389" cy="442173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E215ED9A-EA97-4A51-B9C8-806F65F46439}"/>
              </a:ext>
            </a:extLst>
          </p:cNvPr>
          <p:cNvCxnSpPr/>
          <p:nvPr/>
        </p:nvCxnSpPr>
        <p:spPr>
          <a:xfrm>
            <a:off x="3730171" y="3430159"/>
            <a:ext cx="0" cy="92559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FA1BB20C-6B64-40DA-9340-1E23F5F3516B}"/>
              </a:ext>
            </a:extLst>
          </p:cNvPr>
          <p:cNvCxnSpPr>
            <a:cxnSpLocks/>
          </p:cNvCxnSpPr>
          <p:nvPr/>
        </p:nvCxnSpPr>
        <p:spPr>
          <a:xfrm>
            <a:off x="3730171" y="4355751"/>
            <a:ext cx="817013" cy="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90830E06-E7AB-449A-801B-B89393678BCE}"/>
              </a:ext>
            </a:extLst>
          </p:cNvPr>
          <p:cNvCxnSpPr>
            <a:cxnSpLocks/>
          </p:cNvCxnSpPr>
          <p:nvPr/>
        </p:nvCxnSpPr>
        <p:spPr>
          <a:xfrm>
            <a:off x="4527794" y="5504890"/>
            <a:ext cx="2951504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14CF99B-A056-4B73-B6D2-1156969CF523}"/>
              </a:ext>
            </a:extLst>
          </p:cNvPr>
          <p:cNvCxnSpPr>
            <a:cxnSpLocks/>
            <a:stCxn id="22" idx="2"/>
          </p:cNvCxnSpPr>
          <p:nvPr/>
        </p:nvCxnSpPr>
        <p:spPr>
          <a:xfrm>
            <a:off x="5932634" y="4973003"/>
            <a:ext cx="0" cy="53188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792DB741-B589-4BF6-A795-24A70D749087}"/>
              </a:ext>
            </a:extLst>
          </p:cNvPr>
          <p:cNvCxnSpPr>
            <a:cxnSpLocks/>
          </p:cNvCxnSpPr>
          <p:nvPr/>
        </p:nvCxnSpPr>
        <p:spPr>
          <a:xfrm>
            <a:off x="4527794" y="5504890"/>
            <a:ext cx="0" cy="543227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DE9110EB-920D-4AFC-94A5-9A545A6FD61E}"/>
              </a:ext>
            </a:extLst>
          </p:cNvPr>
          <p:cNvCxnSpPr>
            <a:cxnSpLocks/>
            <a:endCxn id="18" idx="0"/>
          </p:cNvCxnSpPr>
          <p:nvPr/>
        </p:nvCxnSpPr>
        <p:spPr>
          <a:xfrm>
            <a:off x="7467496" y="5504890"/>
            <a:ext cx="11804" cy="552125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ight Brace 62">
            <a:extLst>
              <a:ext uri="{FF2B5EF4-FFF2-40B4-BE49-F238E27FC236}">
                <a16:creationId xmlns:a16="http://schemas.microsoft.com/office/drawing/2014/main" id="{C173EA5F-A513-4B36-9FFF-018704A3477E}"/>
              </a:ext>
            </a:extLst>
          </p:cNvPr>
          <p:cNvSpPr/>
          <p:nvPr/>
        </p:nvSpPr>
        <p:spPr>
          <a:xfrm>
            <a:off x="9216571" y="6057015"/>
            <a:ext cx="108858" cy="3392875"/>
          </a:xfrm>
          <a:prstGeom prst="rightBrac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: Rounded Corners 63">
            <a:extLst>
              <a:ext uri="{FF2B5EF4-FFF2-40B4-BE49-F238E27FC236}">
                <a16:creationId xmlns:a16="http://schemas.microsoft.com/office/drawing/2014/main" id="{5701F2B1-62B2-49D0-AFA7-512BC4AD2E36}"/>
              </a:ext>
            </a:extLst>
          </p:cNvPr>
          <p:cNvSpPr/>
          <p:nvPr/>
        </p:nvSpPr>
        <p:spPr>
          <a:xfrm>
            <a:off x="9443478" y="7531468"/>
            <a:ext cx="2494523" cy="443968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Former Accommodation Team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CB5599A8-99CF-4C43-8C43-5F9AFED63238}"/>
              </a:ext>
            </a:extLst>
          </p:cNvPr>
          <p:cNvSpPr/>
          <p:nvPr/>
        </p:nvSpPr>
        <p:spPr>
          <a:xfrm>
            <a:off x="191560" y="2609633"/>
            <a:ext cx="2367879" cy="820526"/>
          </a:xfrm>
          <a:prstGeom prst="rect">
            <a:avLst/>
          </a:prstGeom>
          <a:ln w="38100">
            <a:solidFill>
              <a:schemeClr val="bg2">
                <a:lumMod val="9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Location:</a:t>
            </a:r>
          </a:p>
          <a:p>
            <a:pPr algn="ctr"/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 Road, London, NW5 3EG</a:t>
            </a:r>
            <a:endParaRPr lang="en-GB" sz="14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Circle: Hollow 65">
            <a:extLst>
              <a:ext uri="{FF2B5EF4-FFF2-40B4-BE49-F238E27FC236}">
                <a16:creationId xmlns:a16="http://schemas.microsoft.com/office/drawing/2014/main" id="{93B0D568-7D92-4488-9E7B-99CC612A0DC4}"/>
              </a:ext>
            </a:extLst>
          </p:cNvPr>
          <p:cNvSpPr/>
          <p:nvPr/>
        </p:nvSpPr>
        <p:spPr>
          <a:xfrm>
            <a:off x="7025838" y="4670607"/>
            <a:ext cx="237773" cy="239798"/>
          </a:xfrm>
          <a:prstGeom prst="donut">
            <a:avLst>
              <a:gd name="adj" fmla="val 25000"/>
            </a:avLst>
          </a:prstGeom>
          <a:solidFill>
            <a:srgbClr val="00B050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7" name="Circle: Hollow 66">
            <a:extLst>
              <a:ext uri="{FF2B5EF4-FFF2-40B4-BE49-F238E27FC236}">
                <a16:creationId xmlns:a16="http://schemas.microsoft.com/office/drawing/2014/main" id="{7D935F33-514F-485F-8A78-9EACFBDC3FF1}"/>
              </a:ext>
            </a:extLst>
          </p:cNvPr>
          <p:cNvSpPr/>
          <p:nvPr/>
        </p:nvSpPr>
        <p:spPr>
          <a:xfrm>
            <a:off x="5654420" y="6789266"/>
            <a:ext cx="237773" cy="239798"/>
          </a:xfrm>
          <a:prstGeom prst="donut">
            <a:avLst>
              <a:gd name="adj" fmla="val 25000"/>
            </a:avLst>
          </a:prstGeom>
          <a:solidFill>
            <a:srgbClr val="00B050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8" name="Circle: Hollow 67">
            <a:extLst>
              <a:ext uri="{FF2B5EF4-FFF2-40B4-BE49-F238E27FC236}">
                <a16:creationId xmlns:a16="http://schemas.microsoft.com/office/drawing/2014/main" id="{9C98026B-20EF-4295-948C-8567D692B4C2}"/>
              </a:ext>
            </a:extLst>
          </p:cNvPr>
          <p:cNvSpPr/>
          <p:nvPr/>
        </p:nvSpPr>
        <p:spPr>
          <a:xfrm>
            <a:off x="8587733" y="6803352"/>
            <a:ext cx="237773" cy="239798"/>
          </a:xfrm>
          <a:prstGeom prst="donut">
            <a:avLst>
              <a:gd name="adj" fmla="val 25000"/>
            </a:avLst>
          </a:prstGeom>
          <a:solidFill>
            <a:srgbClr val="00B050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9" name="Circle: Hollow 68">
            <a:extLst>
              <a:ext uri="{FF2B5EF4-FFF2-40B4-BE49-F238E27FC236}">
                <a16:creationId xmlns:a16="http://schemas.microsoft.com/office/drawing/2014/main" id="{335BBA7C-F148-4E43-B2BF-7C40F08A12A0}"/>
              </a:ext>
            </a:extLst>
          </p:cNvPr>
          <p:cNvSpPr/>
          <p:nvPr/>
        </p:nvSpPr>
        <p:spPr>
          <a:xfrm>
            <a:off x="8569975" y="7987801"/>
            <a:ext cx="237773" cy="239798"/>
          </a:xfrm>
          <a:prstGeom prst="donut">
            <a:avLst>
              <a:gd name="adj" fmla="val 25000"/>
            </a:avLst>
          </a:prstGeom>
          <a:solidFill>
            <a:srgbClr val="00B050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A94DF028-96CA-4F7F-9FD4-4DF35A0F235F}"/>
              </a:ext>
            </a:extLst>
          </p:cNvPr>
          <p:cNvSpPr/>
          <p:nvPr/>
        </p:nvSpPr>
        <p:spPr>
          <a:xfrm>
            <a:off x="191561" y="1951027"/>
            <a:ext cx="2367879" cy="588974"/>
          </a:xfrm>
          <a:prstGeom prst="rect">
            <a:avLst/>
          </a:prstGeom>
          <a:ln w="38100"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Temporary Position: </a:t>
            </a:r>
            <a:r>
              <a:rPr lang="en-GB" sz="1400" i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734453 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0CD2474C-1171-4B6B-ABE2-1E0DAA602882}"/>
              </a:ext>
            </a:extLst>
          </p:cNvPr>
          <p:cNvCxnSpPr>
            <a:stCxn id="30" idx="3"/>
            <a:endCxn id="27" idx="1"/>
          </p:cNvCxnSpPr>
          <p:nvPr/>
        </p:nvCxnSpPr>
        <p:spPr>
          <a:xfrm>
            <a:off x="5721197" y="1432545"/>
            <a:ext cx="353231" cy="3705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3A0DC0FC-F2E2-4DCB-A4C3-2119B3AE08C7}"/>
              </a:ext>
            </a:extLst>
          </p:cNvPr>
          <p:cNvCxnSpPr>
            <a:cxnSpLocks/>
            <a:stCxn id="28" idx="3"/>
            <a:endCxn id="26" idx="1"/>
          </p:cNvCxnSpPr>
          <p:nvPr/>
        </p:nvCxnSpPr>
        <p:spPr>
          <a:xfrm>
            <a:off x="5756748" y="2911680"/>
            <a:ext cx="317680" cy="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0566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6610CE3-63FE-4804-BDB6-6D636FF1F8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26" y="630542"/>
            <a:ext cx="12636708" cy="8970657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F243602-16D2-4791-94D4-EA67D90D4E2D}"/>
              </a:ext>
            </a:extLst>
          </p:cNvPr>
          <p:cNvSpPr/>
          <p:nvPr/>
        </p:nvSpPr>
        <p:spPr>
          <a:xfrm>
            <a:off x="189081" y="127939"/>
            <a:ext cx="12483397" cy="50260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 of distribution of Section 75 Social Workers / Lead Practitioners / Team Managers / Service Managers across Mental Health</a:t>
            </a:r>
          </a:p>
        </p:txBody>
      </p:sp>
    </p:spTree>
    <p:extLst>
      <p:ext uri="{BB962C8B-B14F-4D97-AF65-F5344CB8AC3E}">
        <p14:creationId xmlns:p14="http://schemas.microsoft.com/office/powerpoint/2010/main" val="3517052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F0CC8B37-8B39-4D9F-98C3-DC500C19F715}"/>
              </a:ext>
            </a:extLst>
          </p:cNvPr>
          <p:cNvSpPr/>
          <p:nvPr/>
        </p:nvSpPr>
        <p:spPr>
          <a:xfrm>
            <a:off x="151950" y="178315"/>
            <a:ext cx="6151867" cy="105474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Camden &amp; Islington NHS Foundation Trust Structure:  Intensive Teams</a:t>
            </a:r>
            <a:r>
              <a:rPr lang="en-GB" sz="2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GB" sz="2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North and South Camden Crisis Resolution Teams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1E50726-0F0F-4B71-9E38-0B4E2F4B43D8}"/>
              </a:ext>
            </a:extLst>
          </p:cNvPr>
          <p:cNvSpPr/>
          <p:nvPr/>
        </p:nvSpPr>
        <p:spPr>
          <a:xfrm>
            <a:off x="9557031" y="8065229"/>
            <a:ext cx="3142873" cy="1454191"/>
          </a:xfrm>
          <a:prstGeom prst="rect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GB" sz="16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Chart Key: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Trust Staff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 of Service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rgbClr val="FF7C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Manager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rgbClr val="FF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Manager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 Practitioner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Worker / AMHP</a:t>
            </a:r>
            <a:endParaRPr lang="en-GB" sz="1300" dirty="0">
              <a:solidFill>
                <a:schemeClr val="accent5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GB" sz="16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97DC519D-85A3-45A2-82B8-9245222303D5}"/>
              </a:ext>
            </a:extLst>
          </p:cNvPr>
          <p:cNvSpPr/>
          <p:nvPr/>
        </p:nvSpPr>
        <p:spPr>
          <a:xfrm>
            <a:off x="6400800" y="192167"/>
            <a:ext cx="6248400" cy="104088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Camden &amp; Islington NHS Foundation Trust Structure:  </a:t>
            </a:r>
            <a:r>
              <a:rPr lang="en-GB" sz="2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Approved Mental Health Professional (AMHP) Service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DFC487E-9BD5-4FCF-A005-B4E68AFC6994}"/>
              </a:ext>
            </a:extLst>
          </p:cNvPr>
          <p:cNvSpPr/>
          <p:nvPr/>
        </p:nvSpPr>
        <p:spPr>
          <a:xfrm>
            <a:off x="4103793" y="1343325"/>
            <a:ext cx="2367880" cy="544807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MH Established Positions: </a:t>
            </a:r>
            <a:r>
              <a:rPr lang="en-GB" sz="16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6A00E6A-77A4-4A0E-94C7-4D55F4234111}"/>
              </a:ext>
            </a:extLst>
          </p:cNvPr>
          <p:cNvSpPr/>
          <p:nvPr/>
        </p:nvSpPr>
        <p:spPr>
          <a:xfrm>
            <a:off x="10332024" y="1323398"/>
            <a:ext cx="2367880" cy="564734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MH Established Positions: </a:t>
            </a:r>
            <a:r>
              <a:rPr lang="en-GB" sz="16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D9A176C-E77F-4F6B-8BFD-9114189E7E17}"/>
              </a:ext>
            </a:extLst>
          </p:cNvPr>
          <p:cNvSpPr/>
          <p:nvPr/>
        </p:nvSpPr>
        <p:spPr>
          <a:xfrm>
            <a:off x="4103793" y="1965247"/>
            <a:ext cx="2367879" cy="544807"/>
          </a:xfrm>
          <a:prstGeom prst="rect">
            <a:avLst/>
          </a:prstGeom>
          <a:ln w="38100">
            <a:solidFill>
              <a:srgbClr val="92D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x Social Workers Health Funded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77DF646-E2A8-40A3-928C-734D8EFE0C1C}"/>
              </a:ext>
            </a:extLst>
          </p:cNvPr>
          <p:cNvSpPr/>
          <p:nvPr/>
        </p:nvSpPr>
        <p:spPr>
          <a:xfrm>
            <a:off x="10332025" y="1963398"/>
            <a:ext cx="2367879" cy="892662"/>
          </a:xfrm>
          <a:prstGeom prst="rect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Temporary Positions:  </a:t>
            </a:r>
            <a:r>
              <a:rPr lang="en-GB" sz="16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month AMHP cover only – May 2023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3AC30791-27DD-43AE-A301-7665C21FAA7F}"/>
              </a:ext>
            </a:extLst>
          </p:cNvPr>
          <p:cNvSpPr/>
          <p:nvPr/>
        </p:nvSpPr>
        <p:spPr>
          <a:xfrm>
            <a:off x="2748900" y="6664121"/>
            <a:ext cx="2473150" cy="1290721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South Team Manager:  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Molly Pritchard - Smith</a:t>
            </a:r>
          </a:p>
          <a:p>
            <a:pPr algn="ctr"/>
            <a:r>
              <a:rPr lang="en-GB" sz="1300" b="0" i="0" u="sng" strike="noStrike" dirty="0">
                <a:solidFill>
                  <a:srgbClr val="0563C1"/>
                </a:solidFill>
                <a:effectLst/>
                <a:latin typeface="Arial" panose="020B0604020202020204" pitchFamily="34" charset="0"/>
                <a:hlinkClick r:id="rId2"/>
              </a:rPr>
              <a:t>Molly.Pritchard-Smith@candi.nhs.uk</a:t>
            </a:r>
            <a:r>
              <a:rPr lang="en-GB" sz="1300" dirty="0"/>
              <a:t> </a:t>
            </a: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</a:t>
            </a:r>
            <a:r>
              <a:rPr lang="en-GB" sz="13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GB" sz="1300" b="0" i="0" u="none" strike="noStrike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0203 317 6851 / 074 4682 7008</a:t>
            </a:r>
            <a:r>
              <a:rPr lang="en-GB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300" i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2DD96D25-9352-4582-849F-54C50EBBF142}"/>
              </a:ext>
            </a:extLst>
          </p:cNvPr>
          <p:cNvSpPr/>
          <p:nvPr/>
        </p:nvSpPr>
        <p:spPr>
          <a:xfrm>
            <a:off x="105692" y="6664122"/>
            <a:ext cx="2473150" cy="129072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North Team Manager:  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Heenal Patel</a:t>
            </a:r>
          </a:p>
          <a:p>
            <a:pPr algn="ctr"/>
            <a:r>
              <a:rPr lang="en-GB" sz="13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Heenal.Patel@candi.nhs.uk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 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0203 317 6323 / 075 3818 0696 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EF58E8D7-498F-4EC5-AB91-833BC0C3D35C}"/>
              </a:ext>
            </a:extLst>
          </p:cNvPr>
          <p:cNvSpPr/>
          <p:nvPr/>
        </p:nvSpPr>
        <p:spPr>
          <a:xfrm>
            <a:off x="1367165" y="4901205"/>
            <a:ext cx="2643200" cy="101029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Manager:  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Alice Murphy</a:t>
            </a:r>
          </a:p>
          <a:p>
            <a:pPr algn="ctr"/>
            <a:r>
              <a:rPr lang="en-GB" sz="1300" b="0" i="0" u="sng" strike="noStrike" dirty="0">
                <a:solidFill>
                  <a:srgbClr val="0563C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Alice.Murphy@candi.nhs.uk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GB" sz="1300" b="0" i="0" u="none" strike="noStrike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079 7371 3946</a:t>
            </a:r>
            <a:r>
              <a:rPr lang="en-GB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B98F7999-CE5E-45F1-A13A-4BBBE58D9F31}"/>
              </a:ext>
            </a:extLst>
          </p:cNvPr>
          <p:cNvSpPr/>
          <p:nvPr/>
        </p:nvSpPr>
        <p:spPr>
          <a:xfrm>
            <a:off x="1338271" y="1427290"/>
            <a:ext cx="2653598" cy="101029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Camden Operational Director: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Peter Cartlidge 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Peter.Cartlidge@candi.nhs.uk</a:t>
            </a:r>
            <a:endParaRPr lang="en-GB" sz="13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</a:t>
            </a:r>
            <a:r>
              <a:rPr lang="en-US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13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203 317 6541</a:t>
            </a:r>
            <a:endParaRPr lang="en-GB" sz="13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7BD04FDE-929D-49DF-9CF2-34E76A0FAE0F}"/>
              </a:ext>
            </a:extLst>
          </p:cNvPr>
          <p:cNvSpPr/>
          <p:nvPr/>
        </p:nvSpPr>
        <p:spPr>
          <a:xfrm>
            <a:off x="1381121" y="3146175"/>
            <a:ext cx="2615288" cy="101029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Intensive Teams Head of Service:  </a:t>
            </a:r>
          </a:p>
          <a:p>
            <a:pPr algn="ctr"/>
            <a:r>
              <a:rPr lang="en-GB" sz="1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Roger Evans</a:t>
            </a:r>
          </a:p>
          <a:p>
            <a:pPr algn="ctr"/>
            <a:r>
              <a:rPr lang="en-GB" sz="1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RogerJohn.Evans@candi.nhs.uk</a:t>
            </a:r>
            <a:endParaRPr lang="en-GB" sz="12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 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207 561 4183 / 077 8633 4474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924CA36D-D397-4D4A-ABAE-FDA89BE47A71}"/>
              </a:ext>
            </a:extLst>
          </p:cNvPr>
          <p:cNvCxnSpPr>
            <a:cxnSpLocks/>
            <a:stCxn id="42" idx="2"/>
          </p:cNvCxnSpPr>
          <p:nvPr/>
        </p:nvCxnSpPr>
        <p:spPr>
          <a:xfrm flipH="1">
            <a:off x="2656236" y="2437587"/>
            <a:ext cx="8834" cy="692614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AA52CE9-D016-4C7B-8F4B-743631F804CF}"/>
              </a:ext>
            </a:extLst>
          </p:cNvPr>
          <p:cNvCxnSpPr/>
          <p:nvPr/>
        </p:nvCxnSpPr>
        <p:spPr>
          <a:xfrm>
            <a:off x="1342267" y="6327847"/>
            <a:ext cx="264320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7BA173E-787C-489E-A8D5-1D33ABAD5B57}"/>
              </a:ext>
            </a:extLst>
          </p:cNvPr>
          <p:cNvCxnSpPr>
            <a:cxnSpLocks/>
            <a:endCxn id="46" idx="0"/>
          </p:cNvCxnSpPr>
          <p:nvPr/>
        </p:nvCxnSpPr>
        <p:spPr>
          <a:xfrm>
            <a:off x="1342267" y="6327847"/>
            <a:ext cx="0" cy="336275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B4F5373-1976-4B17-836C-E6A7A5B6E805}"/>
              </a:ext>
            </a:extLst>
          </p:cNvPr>
          <p:cNvCxnSpPr>
            <a:cxnSpLocks/>
            <a:endCxn id="38" idx="0"/>
          </p:cNvCxnSpPr>
          <p:nvPr/>
        </p:nvCxnSpPr>
        <p:spPr>
          <a:xfrm>
            <a:off x="3985474" y="6327847"/>
            <a:ext cx="1" cy="336274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BDCBE22C-F754-4CB8-9D36-DFADCA02B8FC}"/>
              </a:ext>
            </a:extLst>
          </p:cNvPr>
          <p:cNvSpPr/>
          <p:nvPr/>
        </p:nvSpPr>
        <p:spPr>
          <a:xfrm>
            <a:off x="8822552" y="6393458"/>
            <a:ext cx="2367880" cy="12695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3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Temporary AMHP - 733333 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Helen </a:t>
            </a:r>
            <a:r>
              <a:rPr lang="en-GB" sz="1300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Olukoya-Busari</a:t>
            </a:r>
            <a:endParaRPr lang="en-GB" sz="13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Helen.Olukoya-Busari@candi.nhs.uk</a:t>
            </a:r>
            <a:endParaRPr lang="en-GB" sz="13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07811 594 271</a:t>
            </a:r>
          </a:p>
          <a:p>
            <a:pPr algn="ctr"/>
            <a:endParaRPr lang="en-GB" sz="1400" i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600" i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42B4E074-561A-4E9E-AE68-1B8789C373BB}"/>
              </a:ext>
            </a:extLst>
          </p:cNvPr>
          <p:cNvCxnSpPr>
            <a:cxnSpLocks/>
          </p:cNvCxnSpPr>
          <p:nvPr/>
        </p:nvCxnSpPr>
        <p:spPr>
          <a:xfrm>
            <a:off x="7450522" y="6136284"/>
            <a:ext cx="255597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0B138884-02B6-40C2-AC72-AFD998B5214D}"/>
              </a:ext>
            </a:extLst>
          </p:cNvPr>
          <p:cNvCxnSpPr>
            <a:cxnSpLocks/>
            <a:endCxn id="16" idx="0"/>
          </p:cNvCxnSpPr>
          <p:nvPr/>
        </p:nvCxnSpPr>
        <p:spPr>
          <a:xfrm>
            <a:off x="7450522" y="6136284"/>
            <a:ext cx="1" cy="257174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666CD2E9-D15F-4B56-AAB1-24DEC0544028}"/>
              </a:ext>
            </a:extLst>
          </p:cNvPr>
          <p:cNvCxnSpPr>
            <a:cxnSpLocks/>
            <a:endCxn id="33" idx="0"/>
          </p:cNvCxnSpPr>
          <p:nvPr/>
        </p:nvCxnSpPr>
        <p:spPr>
          <a:xfrm>
            <a:off x="10006492" y="6136284"/>
            <a:ext cx="0" cy="257174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C090BE9-CB2E-4671-B431-4787289FD630}"/>
              </a:ext>
            </a:extLst>
          </p:cNvPr>
          <p:cNvCxnSpPr>
            <a:stCxn id="40" idx="2"/>
          </p:cNvCxnSpPr>
          <p:nvPr/>
        </p:nvCxnSpPr>
        <p:spPr>
          <a:xfrm>
            <a:off x="2688765" y="5911502"/>
            <a:ext cx="0" cy="416345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E59D39E-E623-4C94-8D9D-F5CD6FDB47FC}"/>
              </a:ext>
            </a:extLst>
          </p:cNvPr>
          <p:cNvCxnSpPr>
            <a:stCxn id="38" idx="2"/>
            <a:endCxn id="11" idx="0"/>
          </p:cNvCxnSpPr>
          <p:nvPr/>
        </p:nvCxnSpPr>
        <p:spPr>
          <a:xfrm>
            <a:off x="3985475" y="7954842"/>
            <a:ext cx="6394" cy="45712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138760F7-4E55-4499-9963-32F6D4A5CD62}"/>
              </a:ext>
            </a:extLst>
          </p:cNvPr>
          <p:cNvCxnSpPr>
            <a:stCxn id="46" idx="2"/>
            <a:endCxn id="8" idx="0"/>
          </p:cNvCxnSpPr>
          <p:nvPr/>
        </p:nvCxnSpPr>
        <p:spPr>
          <a:xfrm flipH="1">
            <a:off x="1338271" y="7954842"/>
            <a:ext cx="3996" cy="457746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803DD8C7-496E-4D7A-946E-F55354EA19B3}"/>
              </a:ext>
            </a:extLst>
          </p:cNvPr>
          <p:cNvCxnSpPr>
            <a:stCxn id="44" idx="2"/>
            <a:endCxn id="40" idx="0"/>
          </p:cNvCxnSpPr>
          <p:nvPr/>
        </p:nvCxnSpPr>
        <p:spPr>
          <a:xfrm>
            <a:off x="2688765" y="4156472"/>
            <a:ext cx="0" cy="744733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07D7F84C-C605-4515-AF73-50B3FFA0CE7A}"/>
              </a:ext>
            </a:extLst>
          </p:cNvPr>
          <p:cNvSpPr/>
          <p:nvPr/>
        </p:nvSpPr>
        <p:spPr>
          <a:xfrm>
            <a:off x="7312422" y="1454456"/>
            <a:ext cx="2598968" cy="102955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 of ASC Operations:  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Avril Mayhew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Avril. Mayhew@camden.gov.uk</a:t>
            </a:r>
            <a:endParaRPr lang="en-GB" sz="13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0207 974 1444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Circle: Hollow 4">
            <a:extLst>
              <a:ext uri="{FF2B5EF4-FFF2-40B4-BE49-F238E27FC236}">
                <a16:creationId xmlns:a16="http://schemas.microsoft.com/office/drawing/2014/main" id="{CCEFCF1F-F3A5-44BF-8027-779B426C6619}"/>
              </a:ext>
            </a:extLst>
          </p:cNvPr>
          <p:cNvSpPr/>
          <p:nvPr/>
        </p:nvSpPr>
        <p:spPr>
          <a:xfrm>
            <a:off x="6184355" y="1569326"/>
            <a:ext cx="197026" cy="209128"/>
          </a:xfrm>
          <a:prstGeom prst="donut">
            <a:avLst/>
          </a:prstGeom>
          <a:solidFill>
            <a:srgbClr val="00B050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CEF17255-FCB5-429E-91F8-3DF2EBCC30A1}"/>
              </a:ext>
            </a:extLst>
          </p:cNvPr>
          <p:cNvGrpSpPr/>
          <p:nvPr/>
        </p:nvGrpSpPr>
        <p:grpSpPr>
          <a:xfrm>
            <a:off x="101696" y="8412588"/>
            <a:ext cx="2473150" cy="1010297"/>
            <a:chOff x="101696" y="8412588"/>
            <a:chExt cx="2473150" cy="1010297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2559F1EF-C51B-4CF0-AA79-42CCD93A1A06}"/>
                </a:ext>
              </a:extLst>
            </p:cNvPr>
            <p:cNvSpPr/>
            <p:nvPr/>
          </p:nvSpPr>
          <p:spPr>
            <a:xfrm>
              <a:off x="101696" y="8412588"/>
              <a:ext cx="2473150" cy="1010297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300" b="1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North Social Worker - 733106:</a:t>
              </a:r>
            </a:p>
            <a:p>
              <a:pPr algn="ctr"/>
              <a:r>
                <a:rPr lang="en-GB" sz="1400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Mary Clark</a:t>
              </a:r>
            </a:p>
            <a:p>
              <a:pPr algn="ctr"/>
              <a:r>
                <a:rPr lang="en-GB" sz="1400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9"/>
                </a:rPr>
                <a:t>Mary.Clark@candi.nhs.uk</a:t>
              </a:r>
              <a:r>
                <a:rPr lang="en-GB" sz="1400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ctr"/>
              <a:r>
                <a:rPr lang="en-GB" sz="1400" b="1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Tel:</a:t>
              </a:r>
              <a:r>
                <a:rPr lang="en-GB" sz="1400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TBC</a:t>
              </a:r>
            </a:p>
          </p:txBody>
        </p:sp>
        <p:sp>
          <p:nvSpPr>
            <p:cNvPr id="37" name="Circle: Hollow 36">
              <a:extLst>
                <a:ext uri="{FF2B5EF4-FFF2-40B4-BE49-F238E27FC236}">
                  <a16:creationId xmlns:a16="http://schemas.microsoft.com/office/drawing/2014/main" id="{AB02043E-5D23-4ECD-9589-F42ED60A766C}"/>
                </a:ext>
              </a:extLst>
            </p:cNvPr>
            <p:cNvSpPr/>
            <p:nvPr/>
          </p:nvSpPr>
          <p:spPr>
            <a:xfrm>
              <a:off x="2311745" y="8452285"/>
              <a:ext cx="197026" cy="209128"/>
            </a:xfrm>
            <a:prstGeom prst="donut">
              <a:avLst/>
            </a:prstGeom>
            <a:solidFill>
              <a:srgbClr val="00B050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18B2E37B-161D-4300-821D-1748D486B4D8}"/>
              </a:ext>
            </a:extLst>
          </p:cNvPr>
          <p:cNvGrpSpPr/>
          <p:nvPr/>
        </p:nvGrpSpPr>
        <p:grpSpPr>
          <a:xfrm>
            <a:off x="2755293" y="8411962"/>
            <a:ext cx="2473151" cy="1010297"/>
            <a:chOff x="2755293" y="8411962"/>
            <a:chExt cx="2473151" cy="1010297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6A3FA242-01A8-4EFC-AC6C-24243D437C11}"/>
                </a:ext>
              </a:extLst>
            </p:cNvPr>
            <p:cNvSpPr/>
            <p:nvPr/>
          </p:nvSpPr>
          <p:spPr>
            <a:xfrm>
              <a:off x="2755293" y="8411962"/>
              <a:ext cx="2473151" cy="1010297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300" b="1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South Social Worker - 710989:  </a:t>
              </a:r>
            </a:p>
            <a:p>
              <a:pPr algn="ctr"/>
              <a:r>
                <a:rPr lang="en-GB" sz="1300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Gloria Levy</a:t>
              </a:r>
            </a:p>
            <a:p>
              <a:pPr algn="ctr"/>
              <a:r>
                <a:rPr lang="en-GB" sz="1300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10"/>
                </a:rPr>
                <a:t>Gloria.Levy@candi.nhs.uk</a:t>
              </a:r>
              <a:endPara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GB" sz="1300" b="1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Tel:</a:t>
              </a:r>
              <a:r>
                <a:rPr lang="en-GB" sz="1300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0203 317 6333 / 6857</a:t>
              </a:r>
            </a:p>
          </p:txBody>
        </p:sp>
        <p:sp>
          <p:nvSpPr>
            <p:cNvPr id="43" name="Circle: Hollow 42">
              <a:extLst>
                <a:ext uri="{FF2B5EF4-FFF2-40B4-BE49-F238E27FC236}">
                  <a16:creationId xmlns:a16="http://schemas.microsoft.com/office/drawing/2014/main" id="{4D2AE5AA-DEE3-4D33-83FA-EDB5A5A01922}"/>
                </a:ext>
              </a:extLst>
            </p:cNvPr>
            <p:cNvSpPr/>
            <p:nvPr/>
          </p:nvSpPr>
          <p:spPr>
            <a:xfrm>
              <a:off x="4966542" y="8452285"/>
              <a:ext cx="197026" cy="209128"/>
            </a:xfrm>
            <a:prstGeom prst="donut">
              <a:avLst/>
            </a:prstGeom>
            <a:solidFill>
              <a:srgbClr val="00B050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DB422629-F344-4BF4-B653-4199711F1B50}"/>
              </a:ext>
            </a:extLst>
          </p:cNvPr>
          <p:cNvSpPr/>
          <p:nvPr/>
        </p:nvSpPr>
        <p:spPr>
          <a:xfrm>
            <a:off x="4093979" y="2587169"/>
            <a:ext cx="2367879" cy="1842316"/>
          </a:xfrm>
          <a:prstGeom prst="rect">
            <a:avLst/>
          </a:prstGeom>
          <a:ln w="38100">
            <a:solidFill>
              <a:schemeClr val="bg2">
                <a:lumMod val="9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Location:  </a:t>
            </a:r>
          </a:p>
          <a:p>
            <a:pPr algn="ctr"/>
            <a:r>
              <a:rPr lang="en-GB" sz="14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North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</a:rPr>
              <a:t>3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</a:rPr>
              <a:t>Daleham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</a:rPr>
              <a:t> Gardens, London, NW3 5BY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en-GB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4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South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</a:rPr>
              <a:t>St Pancras Hospital, 4 St Pancras Way, London, NW1 0PE</a:t>
            </a:r>
            <a:endParaRPr lang="en-GB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FF1EC6CA-C4CA-4769-84A0-DF75E1AC779F}"/>
              </a:ext>
            </a:extLst>
          </p:cNvPr>
          <p:cNvGrpSpPr/>
          <p:nvPr/>
        </p:nvGrpSpPr>
        <p:grpSpPr>
          <a:xfrm>
            <a:off x="7296102" y="3048506"/>
            <a:ext cx="2615288" cy="1029552"/>
            <a:chOff x="7296102" y="3048506"/>
            <a:chExt cx="2615288" cy="1029552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5AEC256D-D9BC-49B4-9E1E-39C59DADA41B}"/>
                </a:ext>
              </a:extLst>
            </p:cNvPr>
            <p:cNvSpPr/>
            <p:nvPr/>
          </p:nvSpPr>
          <p:spPr>
            <a:xfrm>
              <a:off x="7296102" y="3048506"/>
              <a:ext cx="2615288" cy="1029552"/>
            </a:xfrm>
            <a:prstGeom prst="roundRect">
              <a:avLst/>
            </a:prstGeom>
            <a:solidFill>
              <a:srgbClr val="FF7C80"/>
            </a:solidFill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300" b="1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AMHP Service Manager - 729233:  </a:t>
              </a:r>
            </a:p>
            <a:p>
              <a:pPr algn="ctr"/>
              <a:r>
                <a:rPr lang="en-GB" sz="1300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David Hamilton</a:t>
              </a:r>
            </a:p>
            <a:p>
              <a:pPr algn="ctr"/>
              <a:r>
                <a:rPr lang="en-GB" sz="1300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11"/>
                </a:rPr>
                <a:t>David.Hamilton@candi.nhs.uk</a:t>
              </a:r>
              <a:endPara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GB" sz="1300" b="1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Tel:  </a:t>
              </a:r>
              <a:r>
                <a:rPr lang="en-GB" sz="1300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0207 317 7386</a:t>
              </a:r>
            </a:p>
          </p:txBody>
        </p:sp>
        <p:sp>
          <p:nvSpPr>
            <p:cNvPr id="47" name="Circle: Hollow 46">
              <a:extLst>
                <a:ext uri="{FF2B5EF4-FFF2-40B4-BE49-F238E27FC236}">
                  <a16:creationId xmlns:a16="http://schemas.microsoft.com/office/drawing/2014/main" id="{945C2741-0B16-4491-8BC8-A10FE44BF566}"/>
                </a:ext>
              </a:extLst>
            </p:cNvPr>
            <p:cNvSpPr/>
            <p:nvPr/>
          </p:nvSpPr>
          <p:spPr>
            <a:xfrm>
              <a:off x="9677686" y="3105930"/>
              <a:ext cx="197026" cy="209128"/>
            </a:xfrm>
            <a:prstGeom prst="donut">
              <a:avLst/>
            </a:prstGeom>
            <a:solidFill>
              <a:srgbClr val="00B050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9BB3489F-7ECF-41AD-9DC6-8113C744C88C}"/>
              </a:ext>
            </a:extLst>
          </p:cNvPr>
          <p:cNvGrpSpPr/>
          <p:nvPr/>
        </p:nvGrpSpPr>
        <p:grpSpPr>
          <a:xfrm>
            <a:off x="7280059" y="4741984"/>
            <a:ext cx="2635465" cy="1029552"/>
            <a:chOff x="7280059" y="4741984"/>
            <a:chExt cx="2635465" cy="1029552"/>
          </a:xfrm>
        </p:grpSpPr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168340D7-AC69-4F46-9138-38D75D7F89BF}"/>
                </a:ext>
              </a:extLst>
            </p:cNvPr>
            <p:cNvSpPr/>
            <p:nvPr/>
          </p:nvSpPr>
          <p:spPr>
            <a:xfrm>
              <a:off x="7280059" y="4741984"/>
              <a:ext cx="2635465" cy="1029552"/>
            </a:xfrm>
            <a:prstGeom prst="roundRect">
              <a:avLst/>
            </a:prstGeom>
            <a:solidFill>
              <a:srgbClr val="FF99FF"/>
            </a:solidFill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300" b="1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AMHP Team Manager - 729235:   </a:t>
              </a:r>
            </a:p>
            <a:p>
              <a:pPr algn="ctr"/>
              <a:r>
                <a:rPr lang="en-GB" sz="1300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Nigel Yard</a:t>
              </a:r>
            </a:p>
            <a:p>
              <a:pPr algn="ctr"/>
              <a:r>
                <a:rPr lang="en-GB" sz="1300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12"/>
                </a:rPr>
                <a:t>Nigel.Yard@candi.nhs.uk</a:t>
              </a:r>
              <a:endPara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GB" sz="1300" b="1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Tel:  </a:t>
              </a:r>
              <a:r>
                <a:rPr lang="en-GB" sz="1300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0203 317 6845</a:t>
              </a:r>
            </a:p>
          </p:txBody>
        </p:sp>
        <p:sp>
          <p:nvSpPr>
            <p:cNvPr id="49" name="Circle: Hollow 48">
              <a:extLst>
                <a:ext uri="{FF2B5EF4-FFF2-40B4-BE49-F238E27FC236}">
                  <a16:creationId xmlns:a16="http://schemas.microsoft.com/office/drawing/2014/main" id="{C8211F6B-1885-4C8F-B10D-9D544311A159}"/>
                </a:ext>
              </a:extLst>
            </p:cNvPr>
            <p:cNvSpPr/>
            <p:nvPr/>
          </p:nvSpPr>
          <p:spPr>
            <a:xfrm>
              <a:off x="9677686" y="4800600"/>
              <a:ext cx="197026" cy="209128"/>
            </a:xfrm>
            <a:prstGeom prst="donut">
              <a:avLst/>
            </a:prstGeom>
            <a:solidFill>
              <a:srgbClr val="00B050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6649FB65-A216-489E-A93E-4C2EDC18C5AD}"/>
              </a:ext>
            </a:extLst>
          </p:cNvPr>
          <p:cNvGrpSpPr/>
          <p:nvPr/>
        </p:nvGrpSpPr>
        <p:grpSpPr>
          <a:xfrm>
            <a:off x="6213947" y="6393458"/>
            <a:ext cx="2473151" cy="1275242"/>
            <a:chOff x="6213947" y="6393458"/>
            <a:chExt cx="2473151" cy="1275242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4879F1B3-3A86-4429-BCD3-803468105CBD}"/>
                </a:ext>
              </a:extLst>
            </p:cNvPr>
            <p:cNvSpPr/>
            <p:nvPr/>
          </p:nvSpPr>
          <p:spPr>
            <a:xfrm>
              <a:off x="6213947" y="6393458"/>
              <a:ext cx="2473151" cy="1275242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300" b="1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AMHP / Social Worker - 729239:   </a:t>
              </a:r>
              <a:endPara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GB" sz="1300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Gary Dixon</a:t>
              </a:r>
            </a:p>
            <a:p>
              <a:pPr algn="ctr"/>
              <a:r>
                <a:rPr lang="en-GB" sz="13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13"/>
                </a:rPr>
                <a:t>Gary.Dixon@candi.nhs.uk</a:t>
              </a:r>
              <a:r>
                <a:rPr lang="en-GB" sz="13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ctr"/>
              <a:r>
                <a:rPr lang="en-GB" sz="1300" b="1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Tel:</a:t>
              </a:r>
              <a:r>
                <a:rPr lang="en-GB" sz="1300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0203 3176 845 / 073 0550 7465</a:t>
              </a:r>
            </a:p>
          </p:txBody>
        </p:sp>
        <p:sp>
          <p:nvSpPr>
            <p:cNvPr id="50" name="Circle: Hollow 49">
              <a:extLst>
                <a:ext uri="{FF2B5EF4-FFF2-40B4-BE49-F238E27FC236}">
                  <a16:creationId xmlns:a16="http://schemas.microsoft.com/office/drawing/2014/main" id="{D612032D-EC9A-4DBF-988D-081E4933382F}"/>
                </a:ext>
              </a:extLst>
            </p:cNvPr>
            <p:cNvSpPr/>
            <p:nvPr/>
          </p:nvSpPr>
          <p:spPr>
            <a:xfrm>
              <a:off x="8425281" y="6454993"/>
              <a:ext cx="197026" cy="209128"/>
            </a:xfrm>
            <a:prstGeom prst="donut">
              <a:avLst/>
            </a:prstGeom>
            <a:solidFill>
              <a:srgbClr val="00B050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51" name="Circle: Hollow 50">
            <a:extLst>
              <a:ext uri="{FF2B5EF4-FFF2-40B4-BE49-F238E27FC236}">
                <a16:creationId xmlns:a16="http://schemas.microsoft.com/office/drawing/2014/main" id="{20DAB79E-96FC-4901-9C54-54BD8E67DA91}"/>
              </a:ext>
            </a:extLst>
          </p:cNvPr>
          <p:cNvSpPr/>
          <p:nvPr/>
        </p:nvSpPr>
        <p:spPr>
          <a:xfrm>
            <a:off x="12351310" y="1569326"/>
            <a:ext cx="197026" cy="209128"/>
          </a:xfrm>
          <a:prstGeom prst="donut">
            <a:avLst/>
          </a:prstGeom>
          <a:solidFill>
            <a:srgbClr val="00B050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341A16C-528E-4212-8CBF-F2F863A4487B}"/>
              </a:ext>
            </a:extLst>
          </p:cNvPr>
          <p:cNvSpPr/>
          <p:nvPr/>
        </p:nvSpPr>
        <p:spPr>
          <a:xfrm>
            <a:off x="10332025" y="2931326"/>
            <a:ext cx="2367879" cy="967824"/>
          </a:xfrm>
          <a:prstGeom prst="rect">
            <a:avLst/>
          </a:prstGeom>
          <a:ln w="38100">
            <a:solidFill>
              <a:schemeClr val="bg2">
                <a:lumMod val="9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Location:  </a:t>
            </a:r>
          </a:p>
          <a:p>
            <a:pPr algn="ctr"/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St Pancras Hospital, 4 St Pancras Way, London, NW1 0PE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CA07BA30-0A08-4221-9F0F-CAB1A4B5341F}"/>
              </a:ext>
            </a:extLst>
          </p:cNvPr>
          <p:cNvCxnSpPr>
            <a:stCxn id="15" idx="2"/>
            <a:endCxn id="17" idx="0"/>
          </p:cNvCxnSpPr>
          <p:nvPr/>
        </p:nvCxnSpPr>
        <p:spPr>
          <a:xfrm flipH="1">
            <a:off x="8597792" y="4078058"/>
            <a:ext cx="5954" cy="663926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7FE3A45E-A27F-4381-899F-8819B011A0FB}"/>
              </a:ext>
            </a:extLst>
          </p:cNvPr>
          <p:cNvCxnSpPr>
            <a:cxnSpLocks/>
            <a:stCxn id="39" idx="2"/>
            <a:endCxn id="15" idx="0"/>
          </p:cNvCxnSpPr>
          <p:nvPr/>
        </p:nvCxnSpPr>
        <p:spPr>
          <a:xfrm flipH="1">
            <a:off x="8603746" y="2484008"/>
            <a:ext cx="8160" cy="56449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8AD0B9BB-36E2-48EF-BF17-1B015D8C0A70}"/>
              </a:ext>
            </a:extLst>
          </p:cNvPr>
          <p:cNvCxnSpPr>
            <a:stCxn id="17" idx="2"/>
          </p:cNvCxnSpPr>
          <p:nvPr/>
        </p:nvCxnSpPr>
        <p:spPr>
          <a:xfrm flipH="1">
            <a:off x="8597791" y="5771536"/>
            <a:ext cx="1" cy="36474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2541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A5E667D1-D8ED-496D-C405-04778A3506E7}"/>
              </a:ext>
            </a:extLst>
          </p:cNvPr>
          <p:cNvSpPr/>
          <p:nvPr/>
        </p:nvSpPr>
        <p:spPr>
          <a:xfrm>
            <a:off x="2462353" y="8392846"/>
            <a:ext cx="2205902" cy="104920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Worker – </a:t>
            </a:r>
          </a:p>
          <a:p>
            <a:pPr algn="ctr"/>
            <a:r>
              <a:rPr lang="en-GB" sz="1300" b="1" i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Vacant</a:t>
            </a:r>
          </a:p>
          <a:p>
            <a:pPr algn="ctr"/>
            <a:endParaRPr lang="en-GB" sz="13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7081B6C-CA49-4D0B-A398-12801E9A8ADA}"/>
              </a:ext>
            </a:extLst>
          </p:cNvPr>
          <p:cNvSpPr/>
          <p:nvPr/>
        </p:nvSpPr>
        <p:spPr>
          <a:xfrm>
            <a:off x="166255" y="206023"/>
            <a:ext cx="12441381" cy="79118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Camden &amp; Islington NHS Foundation Trust Structure:  </a:t>
            </a:r>
            <a:r>
              <a:rPr lang="en-GB" sz="2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 Teams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6BC8B78-714F-4F72-8167-14552A8EB5F1}"/>
              </a:ext>
            </a:extLst>
          </p:cNvPr>
          <p:cNvSpPr/>
          <p:nvPr/>
        </p:nvSpPr>
        <p:spPr>
          <a:xfrm>
            <a:off x="96497" y="5290291"/>
            <a:ext cx="2804084" cy="1529997"/>
          </a:xfrm>
          <a:prstGeom prst="rect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GB" sz="16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Chart Key: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Trust Staff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 of Service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rgbClr val="FF7C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Manager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rgbClr val="FF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Manager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 Practitioner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Worker</a:t>
            </a:r>
            <a:endParaRPr lang="en-GB" sz="1300" dirty="0">
              <a:solidFill>
                <a:schemeClr val="accent5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GB" sz="16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Rectangle: Rounded Corners 82">
            <a:extLst>
              <a:ext uri="{FF2B5EF4-FFF2-40B4-BE49-F238E27FC236}">
                <a16:creationId xmlns:a16="http://schemas.microsoft.com/office/drawing/2014/main" id="{5D68FD68-BCF5-420E-B907-6041260413BD}"/>
              </a:ext>
            </a:extLst>
          </p:cNvPr>
          <p:cNvSpPr/>
          <p:nvPr/>
        </p:nvSpPr>
        <p:spPr>
          <a:xfrm>
            <a:off x="5555405" y="3973455"/>
            <a:ext cx="2857499" cy="117249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Kentish Town Core Team</a:t>
            </a: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Manager:  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Stephen Bradley</a:t>
            </a: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Stephen.Bradley@candi.nhs.uk</a:t>
            </a:r>
            <a:endParaRPr lang="en-GB" sz="13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07879 111270 / 020 3317 6816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554B97A-E4FA-45B8-82AB-B625619D10E7}"/>
              </a:ext>
            </a:extLst>
          </p:cNvPr>
          <p:cNvGrpSpPr/>
          <p:nvPr/>
        </p:nvGrpSpPr>
        <p:grpSpPr>
          <a:xfrm>
            <a:off x="3872980" y="7055310"/>
            <a:ext cx="2205902" cy="1049207"/>
            <a:chOff x="1390046" y="7702095"/>
            <a:chExt cx="2205902" cy="1049207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5FC91B5B-F835-4FB1-985A-7F20768D5E11}"/>
                </a:ext>
              </a:extLst>
            </p:cNvPr>
            <p:cNvSpPr/>
            <p:nvPr/>
          </p:nvSpPr>
          <p:spPr>
            <a:xfrm>
              <a:off x="1390046" y="7702095"/>
              <a:ext cx="2205902" cy="1049207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300" b="1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Social Worker - 730892:</a:t>
              </a:r>
            </a:p>
            <a:p>
              <a:pPr algn="ctr"/>
              <a:r>
                <a:rPr lang="en-GB" sz="1300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Salih Mehmet</a:t>
              </a:r>
            </a:p>
            <a:p>
              <a:pPr algn="ctr"/>
              <a:r>
                <a:rPr lang="en-GB" sz="1300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3"/>
                </a:rPr>
                <a:t>Salih.Mehmet@candi.nhs.uk</a:t>
              </a:r>
              <a:r>
                <a:rPr lang="en-GB" sz="1300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ctr"/>
              <a:r>
                <a:rPr lang="en-GB" sz="1300" b="1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Tel:</a:t>
              </a:r>
              <a:r>
                <a:rPr lang="en-GB" sz="1300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GB" sz="1300" b="0" i="0" dirty="0">
                  <a:solidFill>
                    <a:srgbClr val="595959"/>
                  </a:solidFill>
                  <a:effectLst/>
                  <a:latin typeface="Arial" panose="020B0604020202020204" pitchFamily="34" charset="0"/>
                </a:rPr>
                <a:t>078 704 80277 </a:t>
              </a:r>
              <a:endPara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Circle: Hollow 58">
              <a:extLst>
                <a:ext uri="{FF2B5EF4-FFF2-40B4-BE49-F238E27FC236}">
                  <a16:creationId xmlns:a16="http://schemas.microsoft.com/office/drawing/2014/main" id="{E34C38B8-40AB-44CD-87E1-E7825A08CA9A}"/>
                </a:ext>
              </a:extLst>
            </p:cNvPr>
            <p:cNvSpPr/>
            <p:nvPr/>
          </p:nvSpPr>
          <p:spPr>
            <a:xfrm>
              <a:off x="3298104" y="7873237"/>
              <a:ext cx="197026" cy="209128"/>
            </a:xfrm>
            <a:prstGeom prst="donut">
              <a:avLst/>
            </a:prstGeom>
            <a:solidFill>
              <a:srgbClr val="00B050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C6E0C8F9-45E2-46BC-A51C-7448BD555801}"/>
              </a:ext>
            </a:extLst>
          </p:cNvPr>
          <p:cNvGrpSpPr/>
          <p:nvPr/>
        </p:nvGrpSpPr>
        <p:grpSpPr>
          <a:xfrm>
            <a:off x="5578310" y="5585844"/>
            <a:ext cx="2669344" cy="1010297"/>
            <a:chOff x="4890837" y="5643191"/>
            <a:chExt cx="2669344" cy="1010297"/>
          </a:xfrm>
        </p:grpSpPr>
        <p:sp>
          <p:nvSpPr>
            <p:cNvPr id="82" name="Rectangle: Rounded Corners 81">
              <a:extLst>
                <a:ext uri="{FF2B5EF4-FFF2-40B4-BE49-F238E27FC236}">
                  <a16:creationId xmlns:a16="http://schemas.microsoft.com/office/drawing/2014/main" id="{B09F257B-7CF1-4029-8235-F318627510D1}"/>
                </a:ext>
              </a:extLst>
            </p:cNvPr>
            <p:cNvSpPr/>
            <p:nvPr/>
          </p:nvSpPr>
          <p:spPr>
            <a:xfrm>
              <a:off x="4890837" y="5643191"/>
              <a:ext cx="2669344" cy="1010297"/>
            </a:xfrm>
            <a:prstGeom prst="roundRect">
              <a:avLst/>
            </a:prstGeom>
            <a:solidFill>
              <a:srgbClr val="FFCC66"/>
            </a:solidFill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300" b="1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Lead Practitioner – 729236:   </a:t>
              </a:r>
            </a:p>
            <a:p>
              <a:pPr algn="ctr"/>
              <a:r>
                <a:rPr lang="en-GB" sz="1300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Sarah Green</a:t>
              </a:r>
            </a:p>
            <a:p>
              <a:pPr algn="ctr"/>
              <a:r>
                <a:rPr lang="en-GB" sz="1300" dirty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Sarah4.Green@candi.nhs.uk</a:t>
              </a:r>
              <a:r>
                <a:rPr lang="en-GB" sz="1300" dirty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</a:p>
            <a:p>
              <a:pPr algn="ctr"/>
              <a:r>
                <a:rPr lang="en-GB" sz="1300" b="1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Tel:  </a:t>
              </a:r>
              <a:r>
                <a:rPr lang="en-GB" sz="1300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0203 317 6607</a:t>
              </a:r>
            </a:p>
          </p:txBody>
        </p:sp>
        <p:sp>
          <p:nvSpPr>
            <p:cNvPr id="64" name="Circle: Hollow 63">
              <a:extLst>
                <a:ext uri="{FF2B5EF4-FFF2-40B4-BE49-F238E27FC236}">
                  <a16:creationId xmlns:a16="http://schemas.microsoft.com/office/drawing/2014/main" id="{AACF6C40-3F20-4F44-ADB3-F967C6137F0D}"/>
                </a:ext>
              </a:extLst>
            </p:cNvPr>
            <p:cNvSpPr/>
            <p:nvPr/>
          </p:nvSpPr>
          <p:spPr>
            <a:xfrm>
              <a:off x="7309369" y="5953628"/>
              <a:ext cx="197026" cy="209128"/>
            </a:xfrm>
            <a:prstGeom prst="donut">
              <a:avLst/>
            </a:prstGeom>
            <a:solidFill>
              <a:srgbClr val="00B050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</p:grp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318CD4A8-6CEE-49EF-9833-F66790140F28}"/>
              </a:ext>
            </a:extLst>
          </p:cNvPr>
          <p:cNvSpPr/>
          <p:nvPr/>
        </p:nvSpPr>
        <p:spPr>
          <a:xfrm>
            <a:off x="2833211" y="3972072"/>
            <a:ext cx="2484959" cy="1201944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North West Core Team</a:t>
            </a: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Manager:  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Claire Beaman</a:t>
            </a:r>
          </a:p>
          <a:p>
            <a:pPr algn="ctr"/>
            <a:r>
              <a:rPr lang="en-GB" sz="1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Claire.Beaman@candi.nhs.uk</a:t>
            </a:r>
            <a:r>
              <a:rPr lang="en-GB" sz="1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 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0203 317 6816 / 078 1249 4876</a:t>
            </a:r>
          </a:p>
        </p:txBody>
      </p:sp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A00D00E3-1BA3-4E55-91CF-712F7669EDC6}"/>
              </a:ext>
            </a:extLst>
          </p:cNvPr>
          <p:cNvSpPr/>
          <p:nvPr/>
        </p:nvSpPr>
        <p:spPr>
          <a:xfrm>
            <a:off x="5729819" y="2416075"/>
            <a:ext cx="2562072" cy="1010297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Manager:  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Clare Church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Clare.Church@candi.nhs.uk</a:t>
            </a:r>
            <a:endParaRPr lang="en-GB" sz="13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07766 115 350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759BD47-CE41-41F1-90CF-402F92D73F03}"/>
              </a:ext>
            </a:extLst>
          </p:cNvPr>
          <p:cNvSpPr/>
          <p:nvPr/>
        </p:nvSpPr>
        <p:spPr>
          <a:xfrm>
            <a:off x="151731" y="2094077"/>
            <a:ext cx="2367879" cy="1220624"/>
          </a:xfrm>
          <a:prstGeom prst="rect">
            <a:avLst/>
          </a:prstGeom>
          <a:ln w="38100">
            <a:solidFill>
              <a:schemeClr val="bg2">
                <a:lumMod val="9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Location:  </a:t>
            </a:r>
          </a:p>
          <a:p>
            <a:pPr algn="ctr"/>
            <a:endParaRPr lang="en-GB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4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 Team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Regis Road, London, NW5 3EG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33332C3-C042-441D-8E8E-FD305FC81F2E}"/>
              </a:ext>
            </a:extLst>
          </p:cNvPr>
          <p:cNvCxnSpPr>
            <a:cxnSpLocks/>
          </p:cNvCxnSpPr>
          <p:nvPr/>
        </p:nvCxnSpPr>
        <p:spPr>
          <a:xfrm flipV="1">
            <a:off x="3079580" y="6713775"/>
            <a:ext cx="6911318" cy="15638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B60D87E-F241-4FAA-B1B3-09593B412CF9}"/>
              </a:ext>
            </a:extLst>
          </p:cNvPr>
          <p:cNvCxnSpPr>
            <a:cxnSpLocks/>
          </p:cNvCxnSpPr>
          <p:nvPr/>
        </p:nvCxnSpPr>
        <p:spPr>
          <a:xfrm>
            <a:off x="7996842" y="6729413"/>
            <a:ext cx="0" cy="294619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59029A4-102D-44FB-A3BD-FCDDBEC1D5E9}"/>
              </a:ext>
            </a:extLst>
          </p:cNvPr>
          <p:cNvCxnSpPr>
            <a:cxnSpLocks/>
            <a:endCxn id="16" idx="0"/>
          </p:cNvCxnSpPr>
          <p:nvPr/>
        </p:nvCxnSpPr>
        <p:spPr>
          <a:xfrm>
            <a:off x="4975930" y="6713775"/>
            <a:ext cx="1" cy="341535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E54303B-4E68-4A8C-8DDA-32D0C2D3DCFC}"/>
              </a:ext>
            </a:extLst>
          </p:cNvPr>
          <p:cNvCxnSpPr>
            <a:cxnSpLocks/>
          </p:cNvCxnSpPr>
          <p:nvPr/>
        </p:nvCxnSpPr>
        <p:spPr>
          <a:xfrm>
            <a:off x="4203986" y="3596384"/>
            <a:ext cx="2806869" cy="4175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D1F6215E-774C-43C1-891C-87DA1AB299BC}"/>
              </a:ext>
            </a:extLst>
          </p:cNvPr>
          <p:cNvCxnSpPr>
            <a:cxnSpLocks/>
            <a:stCxn id="68" idx="2"/>
            <a:endCxn id="83" idx="0"/>
          </p:cNvCxnSpPr>
          <p:nvPr/>
        </p:nvCxnSpPr>
        <p:spPr>
          <a:xfrm flipH="1">
            <a:off x="6984155" y="3426372"/>
            <a:ext cx="26700" cy="547083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000C3087-136D-4D6A-968F-04D554DC5674}"/>
              </a:ext>
            </a:extLst>
          </p:cNvPr>
          <p:cNvCxnSpPr>
            <a:cxnSpLocks/>
          </p:cNvCxnSpPr>
          <p:nvPr/>
        </p:nvCxnSpPr>
        <p:spPr>
          <a:xfrm>
            <a:off x="4203986" y="3596384"/>
            <a:ext cx="0" cy="375688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Circle: Hollow 66">
            <a:extLst>
              <a:ext uri="{FF2B5EF4-FFF2-40B4-BE49-F238E27FC236}">
                <a16:creationId xmlns:a16="http://schemas.microsoft.com/office/drawing/2014/main" id="{3015EE73-FA07-432F-92EC-6762E26C000E}"/>
              </a:ext>
            </a:extLst>
          </p:cNvPr>
          <p:cNvSpPr/>
          <p:nvPr/>
        </p:nvSpPr>
        <p:spPr>
          <a:xfrm>
            <a:off x="4399254" y="8563988"/>
            <a:ext cx="204765" cy="209128"/>
          </a:xfrm>
          <a:prstGeom prst="donut">
            <a:avLst>
              <a:gd name="adj" fmla="val 25000"/>
            </a:avLst>
          </a:prstGeom>
          <a:solidFill>
            <a:srgbClr val="00B050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6FF41047-4F5F-4C61-A176-1F3C4B176335}"/>
              </a:ext>
            </a:extLst>
          </p:cNvPr>
          <p:cNvGrpSpPr/>
          <p:nvPr/>
        </p:nvGrpSpPr>
        <p:grpSpPr>
          <a:xfrm>
            <a:off x="151731" y="1084000"/>
            <a:ext cx="2367878" cy="923287"/>
            <a:chOff x="143341" y="1174026"/>
            <a:chExt cx="2367878" cy="923287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DEAC1023-0491-412D-8866-5238648E3EB3}"/>
                </a:ext>
              </a:extLst>
            </p:cNvPr>
            <p:cNvSpPr/>
            <p:nvPr/>
          </p:nvSpPr>
          <p:spPr>
            <a:xfrm>
              <a:off x="143341" y="1174026"/>
              <a:ext cx="2367878" cy="923287"/>
            </a:xfrm>
            <a:prstGeom prst="rect">
              <a:avLst/>
            </a:prstGeom>
            <a:ln w="381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600" b="1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MH Established Positions:  </a:t>
              </a:r>
              <a:r>
                <a:rPr lang="en-GB" sz="1600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 (2 x BCF Funded</a:t>
              </a:r>
            </a:p>
          </p:txBody>
        </p:sp>
        <p:sp>
          <p:nvSpPr>
            <p:cNvPr id="72" name="Circle: Hollow 71">
              <a:extLst>
                <a:ext uri="{FF2B5EF4-FFF2-40B4-BE49-F238E27FC236}">
                  <a16:creationId xmlns:a16="http://schemas.microsoft.com/office/drawing/2014/main" id="{57FEB423-E2B7-45E3-BB97-EE7B00C9E16D}"/>
                </a:ext>
              </a:extLst>
            </p:cNvPr>
            <p:cNvSpPr/>
            <p:nvPr/>
          </p:nvSpPr>
          <p:spPr>
            <a:xfrm>
              <a:off x="2249198" y="1837972"/>
              <a:ext cx="204765" cy="209128"/>
            </a:xfrm>
            <a:prstGeom prst="donut">
              <a:avLst>
                <a:gd name="adj" fmla="val 25000"/>
              </a:avLst>
            </a:prstGeom>
            <a:solidFill>
              <a:srgbClr val="00B050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7B4C586F-EAD9-4C0C-9856-11E1C16EF892}"/>
              </a:ext>
            </a:extLst>
          </p:cNvPr>
          <p:cNvSpPr/>
          <p:nvPr/>
        </p:nvSpPr>
        <p:spPr>
          <a:xfrm>
            <a:off x="5729819" y="1149053"/>
            <a:ext cx="2484959" cy="1010297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 of Core and Community Services:  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 Costley</a:t>
            </a:r>
          </a:p>
          <a:p>
            <a:pPr algn="ctr"/>
            <a:r>
              <a:rPr lang="en-GB" sz="12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  <a:hlinkClick r:id="rId7"/>
              </a:rPr>
              <a:t>Thomas.Costley@candi.nhs.uk</a:t>
            </a:r>
            <a:endParaRPr lang="en-GB" sz="1200" dirty="0">
              <a:effectLst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079 7198 8110  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374DC11-D73F-4918-BEFC-655558AD8E81}"/>
              </a:ext>
            </a:extLst>
          </p:cNvPr>
          <p:cNvCxnSpPr>
            <a:cxnSpLocks/>
          </p:cNvCxnSpPr>
          <p:nvPr/>
        </p:nvCxnSpPr>
        <p:spPr>
          <a:xfrm flipH="1">
            <a:off x="7021585" y="2142697"/>
            <a:ext cx="8920" cy="260091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D4B159EA-BF20-AABD-979B-54093804E107}"/>
              </a:ext>
            </a:extLst>
          </p:cNvPr>
          <p:cNvSpPr/>
          <p:nvPr/>
        </p:nvSpPr>
        <p:spPr>
          <a:xfrm>
            <a:off x="8709264" y="3987738"/>
            <a:ext cx="2563700" cy="1192372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3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South Core Team</a:t>
            </a: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Manager: 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Lorraine Lloyd</a:t>
            </a:r>
          </a:p>
          <a:p>
            <a:pPr algn="ctr"/>
            <a:r>
              <a:rPr lang="fr-FR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Lorraine.Lloyd@candi.nhs.uk</a:t>
            </a:r>
            <a:r>
              <a:rPr lang="fr-FR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3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 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0203 317 6810 </a:t>
            </a:r>
            <a:endParaRPr lang="en-GB" sz="13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3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C421BCBF-2F2A-05E5-1220-9C309ECADFDE}"/>
              </a:ext>
            </a:extLst>
          </p:cNvPr>
          <p:cNvCxnSpPr>
            <a:cxnSpLocks/>
          </p:cNvCxnSpPr>
          <p:nvPr/>
        </p:nvCxnSpPr>
        <p:spPr>
          <a:xfrm flipH="1">
            <a:off x="9849752" y="3608314"/>
            <a:ext cx="2576" cy="409513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31EB41B1-A51F-8A26-453C-629F6E4BD36B}"/>
              </a:ext>
            </a:extLst>
          </p:cNvPr>
          <p:cNvCxnSpPr>
            <a:cxnSpLocks/>
            <a:endCxn id="82" idx="0"/>
          </p:cNvCxnSpPr>
          <p:nvPr/>
        </p:nvCxnSpPr>
        <p:spPr>
          <a:xfrm>
            <a:off x="6912982" y="5145945"/>
            <a:ext cx="0" cy="439899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9B6A9E4-5C3B-2DF9-EF41-08A2BE0FCA69}"/>
              </a:ext>
            </a:extLst>
          </p:cNvPr>
          <p:cNvCxnSpPr>
            <a:cxnSpLocks/>
          </p:cNvCxnSpPr>
          <p:nvPr/>
        </p:nvCxnSpPr>
        <p:spPr>
          <a:xfrm>
            <a:off x="7036169" y="3608314"/>
            <a:ext cx="2806869" cy="4175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E7C3714-9413-345B-53EF-7F6050C9AEF9}"/>
              </a:ext>
            </a:extLst>
          </p:cNvPr>
          <p:cNvCxnSpPr>
            <a:cxnSpLocks/>
          </p:cNvCxnSpPr>
          <p:nvPr/>
        </p:nvCxnSpPr>
        <p:spPr>
          <a:xfrm>
            <a:off x="1150342" y="8046714"/>
            <a:ext cx="2414962" cy="14677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1CFBF79B-1315-63A1-BB7D-25A94E03FC55}"/>
              </a:ext>
            </a:extLst>
          </p:cNvPr>
          <p:cNvCxnSpPr>
            <a:cxnSpLocks/>
          </p:cNvCxnSpPr>
          <p:nvPr/>
        </p:nvCxnSpPr>
        <p:spPr>
          <a:xfrm>
            <a:off x="3079580" y="5130890"/>
            <a:ext cx="0" cy="2930501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2B7E3336-B83C-58E9-5396-23A0C6EF0563}"/>
              </a:ext>
            </a:extLst>
          </p:cNvPr>
          <p:cNvCxnSpPr>
            <a:cxnSpLocks/>
          </p:cNvCxnSpPr>
          <p:nvPr/>
        </p:nvCxnSpPr>
        <p:spPr>
          <a:xfrm>
            <a:off x="3581234" y="8061391"/>
            <a:ext cx="0" cy="35761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FE0B07D8-2238-A44B-EC1D-C51FE5D88671}"/>
              </a:ext>
            </a:extLst>
          </p:cNvPr>
          <p:cNvCxnSpPr>
            <a:cxnSpLocks/>
          </p:cNvCxnSpPr>
          <p:nvPr/>
        </p:nvCxnSpPr>
        <p:spPr>
          <a:xfrm>
            <a:off x="1150342" y="8046714"/>
            <a:ext cx="0" cy="311341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B5A72E88-002B-F12A-A93C-091192994CB6}"/>
              </a:ext>
            </a:extLst>
          </p:cNvPr>
          <p:cNvCxnSpPr>
            <a:cxnSpLocks/>
          </p:cNvCxnSpPr>
          <p:nvPr/>
        </p:nvCxnSpPr>
        <p:spPr>
          <a:xfrm>
            <a:off x="4260389" y="5160716"/>
            <a:ext cx="0" cy="301629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3F27369-1B47-7B6C-AB1A-845E3D06FF76}"/>
              </a:ext>
            </a:extLst>
          </p:cNvPr>
          <p:cNvCxnSpPr>
            <a:cxnSpLocks/>
          </p:cNvCxnSpPr>
          <p:nvPr/>
        </p:nvCxnSpPr>
        <p:spPr>
          <a:xfrm>
            <a:off x="4336653" y="5371804"/>
            <a:ext cx="2674202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4BF0C65-8DC5-37F5-1C7D-7357291A8960}"/>
              </a:ext>
            </a:extLst>
          </p:cNvPr>
          <p:cNvCxnSpPr>
            <a:cxnSpLocks/>
          </p:cNvCxnSpPr>
          <p:nvPr/>
        </p:nvCxnSpPr>
        <p:spPr>
          <a:xfrm>
            <a:off x="7030505" y="5371804"/>
            <a:ext cx="2978911" cy="24487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1AD6C45-9D5B-42C6-5B93-9E2414D607DF}"/>
              </a:ext>
            </a:extLst>
          </p:cNvPr>
          <p:cNvCxnSpPr>
            <a:cxnSpLocks/>
            <a:stCxn id="44" idx="2"/>
          </p:cNvCxnSpPr>
          <p:nvPr/>
        </p:nvCxnSpPr>
        <p:spPr>
          <a:xfrm flipH="1">
            <a:off x="9990898" y="5180110"/>
            <a:ext cx="216" cy="2686767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D8E23D3A-D1BC-1A9F-7EF7-B1FEB33F6754}"/>
              </a:ext>
            </a:extLst>
          </p:cNvPr>
          <p:cNvSpPr/>
          <p:nvPr/>
        </p:nvSpPr>
        <p:spPr>
          <a:xfrm>
            <a:off x="10054861" y="8375388"/>
            <a:ext cx="2045926" cy="10197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Worker - </a:t>
            </a:r>
            <a:r>
              <a:rPr lang="en-GB" sz="1300" b="1" i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Vacant</a:t>
            </a:r>
            <a:endParaRPr lang="en-GB" sz="1300" i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D12F0AE7-DB8B-DD2E-933C-74B14EDCE25F}"/>
              </a:ext>
            </a:extLst>
          </p:cNvPr>
          <p:cNvCxnSpPr>
            <a:cxnSpLocks/>
            <a:stCxn id="82" idx="2"/>
          </p:cNvCxnSpPr>
          <p:nvPr/>
        </p:nvCxnSpPr>
        <p:spPr>
          <a:xfrm>
            <a:off x="6912982" y="6596141"/>
            <a:ext cx="0" cy="133272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Group 52">
            <a:extLst>
              <a:ext uri="{FF2B5EF4-FFF2-40B4-BE49-F238E27FC236}">
                <a16:creationId xmlns:a16="http://schemas.microsoft.com/office/drawing/2014/main" id="{1F473570-2B25-8ACC-08B7-CE7279D0F015}"/>
              </a:ext>
            </a:extLst>
          </p:cNvPr>
          <p:cNvGrpSpPr/>
          <p:nvPr/>
        </p:nvGrpSpPr>
        <p:grpSpPr>
          <a:xfrm>
            <a:off x="82741" y="8419001"/>
            <a:ext cx="2205902" cy="1049207"/>
            <a:chOff x="-2809828" y="8913386"/>
            <a:chExt cx="2205902" cy="1049207"/>
          </a:xfrm>
        </p:grpSpPr>
        <p:sp>
          <p:nvSpPr>
            <p:cNvPr id="55" name="Rectangle: Rounded Corners 54">
              <a:extLst>
                <a:ext uri="{FF2B5EF4-FFF2-40B4-BE49-F238E27FC236}">
                  <a16:creationId xmlns:a16="http://schemas.microsoft.com/office/drawing/2014/main" id="{9157358C-1CC3-067C-DAA6-22D0291F514D}"/>
                </a:ext>
              </a:extLst>
            </p:cNvPr>
            <p:cNvSpPr/>
            <p:nvPr/>
          </p:nvSpPr>
          <p:spPr>
            <a:xfrm>
              <a:off x="-2809828" y="8913386"/>
              <a:ext cx="2205902" cy="1049207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GB" sz="1300" b="1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Social Worker - 730893:  </a:t>
              </a:r>
            </a:p>
            <a:p>
              <a:pPr algn="ctr"/>
              <a:r>
                <a:rPr lang="en-GB" sz="1300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Joycelyn </a:t>
              </a:r>
              <a:r>
                <a:rPr lang="en-GB" sz="1300" dirty="0" err="1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Oti</a:t>
              </a:r>
              <a:r>
                <a:rPr lang="en-GB" sz="1300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GB" sz="1300" dirty="0" err="1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Akenteng</a:t>
              </a:r>
              <a:endPara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GB" sz="1100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9"/>
                </a:rPr>
                <a:t>Joycelyn.OtiAkenteng@candi.nhs.uk</a:t>
              </a:r>
              <a:endParaRPr lang="en-GB" sz="11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GB" sz="1300" b="1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Tel:  </a:t>
              </a:r>
              <a:r>
                <a:rPr lang="en-GB" sz="1300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0203 317 6806</a:t>
              </a:r>
            </a:p>
            <a:p>
              <a:pPr algn="ctr"/>
              <a:endPara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Circle: Hollow 55">
              <a:extLst>
                <a:ext uri="{FF2B5EF4-FFF2-40B4-BE49-F238E27FC236}">
                  <a16:creationId xmlns:a16="http://schemas.microsoft.com/office/drawing/2014/main" id="{54BE783D-0501-A621-66E5-626ACE83527C}"/>
                </a:ext>
              </a:extLst>
            </p:cNvPr>
            <p:cNvSpPr/>
            <p:nvPr/>
          </p:nvSpPr>
          <p:spPr>
            <a:xfrm>
              <a:off x="-832007" y="9085417"/>
              <a:ext cx="197026" cy="209128"/>
            </a:xfrm>
            <a:prstGeom prst="donut">
              <a:avLst/>
            </a:prstGeom>
            <a:solidFill>
              <a:srgbClr val="00B050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51BF66E1-5182-0EF1-9BDD-765071C153EB}"/>
              </a:ext>
            </a:extLst>
          </p:cNvPr>
          <p:cNvSpPr/>
          <p:nvPr/>
        </p:nvSpPr>
        <p:spPr>
          <a:xfrm>
            <a:off x="6503362" y="7080174"/>
            <a:ext cx="2205902" cy="104920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Worker – </a:t>
            </a:r>
          </a:p>
          <a:p>
            <a:pPr algn="ctr"/>
            <a:r>
              <a:rPr lang="en-GB" sz="1300" b="1" i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Vacant</a:t>
            </a:r>
          </a:p>
          <a:p>
            <a:pPr algn="ctr"/>
            <a:endParaRPr lang="en-GB" sz="13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Circle: Hollow 64">
            <a:extLst>
              <a:ext uri="{FF2B5EF4-FFF2-40B4-BE49-F238E27FC236}">
                <a16:creationId xmlns:a16="http://schemas.microsoft.com/office/drawing/2014/main" id="{16E5CAAF-0626-8D54-D936-A8CB03273EDF}"/>
              </a:ext>
            </a:extLst>
          </p:cNvPr>
          <p:cNvSpPr/>
          <p:nvPr/>
        </p:nvSpPr>
        <p:spPr>
          <a:xfrm>
            <a:off x="8319366" y="7370785"/>
            <a:ext cx="197026" cy="209128"/>
          </a:xfrm>
          <a:prstGeom prst="donut">
            <a:avLst/>
          </a:prstGeom>
          <a:solidFill>
            <a:srgbClr val="00B050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id="{A447CDDC-4754-41F0-619C-34BAEF97C4D4}"/>
              </a:ext>
            </a:extLst>
          </p:cNvPr>
          <p:cNvSpPr/>
          <p:nvPr/>
        </p:nvSpPr>
        <p:spPr>
          <a:xfrm>
            <a:off x="7600219" y="8406993"/>
            <a:ext cx="2205902" cy="104920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Worker - 730894: 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Mavis Sarfo-</a:t>
            </a:r>
            <a:r>
              <a:rPr lang="en-GB" sz="1300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Adu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Mavis.Gyabaah@candi.nhs.uk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07411 254 011</a:t>
            </a:r>
          </a:p>
          <a:p>
            <a:pPr algn="ctr"/>
            <a:endParaRPr lang="en-GB" sz="13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Circle: Hollow 76">
            <a:extLst>
              <a:ext uri="{FF2B5EF4-FFF2-40B4-BE49-F238E27FC236}">
                <a16:creationId xmlns:a16="http://schemas.microsoft.com/office/drawing/2014/main" id="{0A5CB8B7-CCFD-8ADC-4511-764FF1E18584}"/>
              </a:ext>
            </a:extLst>
          </p:cNvPr>
          <p:cNvSpPr/>
          <p:nvPr/>
        </p:nvSpPr>
        <p:spPr>
          <a:xfrm>
            <a:off x="9569023" y="8659829"/>
            <a:ext cx="204765" cy="209128"/>
          </a:xfrm>
          <a:prstGeom prst="donut">
            <a:avLst>
              <a:gd name="adj" fmla="val 25000"/>
            </a:avLst>
          </a:prstGeom>
          <a:solidFill>
            <a:srgbClr val="00B050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1AFA2350-8233-39CD-A154-52B5E65D0BCB}"/>
              </a:ext>
            </a:extLst>
          </p:cNvPr>
          <p:cNvCxnSpPr>
            <a:cxnSpLocks/>
          </p:cNvCxnSpPr>
          <p:nvPr/>
        </p:nvCxnSpPr>
        <p:spPr>
          <a:xfrm>
            <a:off x="8842208" y="7948542"/>
            <a:ext cx="2344059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E75A2D42-CE70-288F-0E6F-58C6474AB2EB}"/>
              </a:ext>
            </a:extLst>
          </p:cNvPr>
          <p:cNvCxnSpPr>
            <a:cxnSpLocks/>
          </p:cNvCxnSpPr>
          <p:nvPr/>
        </p:nvCxnSpPr>
        <p:spPr>
          <a:xfrm>
            <a:off x="8847421" y="7948542"/>
            <a:ext cx="0" cy="440721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B2ECF8AC-BC52-857B-5C42-8FBECDA31A5D}"/>
              </a:ext>
            </a:extLst>
          </p:cNvPr>
          <p:cNvCxnSpPr>
            <a:cxnSpLocks/>
          </p:cNvCxnSpPr>
          <p:nvPr/>
        </p:nvCxnSpPr>
        <p:spPr>
          <a:xfrm flipH="1">
            <a:off x="11186267" y="7948542"/>
            <a:ext cx="2576" cy="409513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5133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7081B6C-CA49-4D0B-A398-12801E9A8ADA}"/>
              </a:ext>
            </a:extLst>
          </p:cNvPr>
          <p:cNvSpPr/>
          <p:nvPr/>
        </p:nvSpPr>
        <p:spPr>
          <a:xfrm>
            <a:off x="166255" y="206023"/>
            <a:ext cx="12441381" cy="79118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Camden and Islington NHS Foundation Trust Structure:  </a:t>
            </a:r>
            <a:r>
              <a:rPr lang="en-GB" sz="2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Discharge Facilitation Team (DFT)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6BC8B78-714F-4F72-8167-14552A8EB5F1}"/>
              </a:ext>
            </a:extLst>
          </p:cNvPr>
          <p:cNvSpPr/>
          <p:nvPr/>
        </p:nvSpPr>
        <p:spPr>
          <a:xfrm>
            <a:off x="102734" y="8004972"/>
            <a:ext cx="2804084" cy="1529997"/>
          </a:xfrm>
          <a:prstGeom prst="rect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GB" sz="16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Chart Key: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Trust Staff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 of Service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rgbClr val="FF7C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Manager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rgbClr val="FF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Manager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 Practitioner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Worker</a:t>
            </a:r>
            <a:endParaRPr lang="en-GB" sz="1300" dirty="0">
              <a:solidFill>
                <a:schemeClr val="accent5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GB" sz="16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F243A6F-951E-4EB4-BA4E-2C30DF7FC2DE}"/>
              </a:ext>
            </a:extLst>
          </p:cNvPr>
          <p:cNvGrpSpPr/>
          <p:nvPr/>
        </p:nvGrpSpPr>
        <p:grpSpPr>
          <a:xfrm>
            <a:off x="143341" y="1068934"/>
            <a:ext cx="2367878" cy="637310"/>
            <a:chOff x="143341" y="1183105"/>
            <a:chExt cx="2278390" cy="63731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DEAC1023-0491-412D-8866-5238648E3EB3}"/>
                </a:ext>
              </a:extLst>
            </p:cNvPr>
            <p:cNvSpPr/>
            <p:nvPr/>
          </p:nvSpPr>
          <p:spPr>
            <a:xfrm>
              <a:off x="143341" y="1183105"/>
              <a:ext cx="2278390" cy="637310"/>
            </a:xfrm>
            <a:prstGeom prst="rect">
              <a:avLst/>
            </a:prstGeom>
            <a:ln w="381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600" b="1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MH Established Positions:  </a:t>
              </a:r>
              <a:r>
                <a:rPr lang="en-GB" sz="1600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57" name="Circle: Hollow 56">
              <a:extLst>
                <a:ext uri="{FF2B5EF4-FFF2-40B4-BE49-F238E27FC236}">
                  <a16:creationId xmlns:a16="http://schemas.microsoft.com/office/drawing/2014/main" id="{D29FFFE5-AF2E-46D3-8EFB-E8861A7F7F64}"/>
                </a:ext>
              </a:extLst>
            </p:cNvPr>
            <p:cNvSpPr/>
            <p:nvPr/>
          </p:nvSpPr>
          <p:spPr>
            <a:xfrm>
              <a:off x="2158240" y="1389171"/>
              <a:ext cx="197026" cy="209128"/>
            </a:xfrm>
            <a:prstGeom prst="donut">
              <a:avLst/>
            </a:prstGeom>
            <a:solidFill>
              <a:srgbClr val="00B050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D554B97A-E4FA-45B8-82AB-B625619D10E7}"/>
              </a:ext>
            </a:extLst>
          </p:cNvPr>
          <p:cNvGrpSpPr/>
          <p:nvPr/>
        </p:nvGrpSpPr>
        <p:grpSpPr>
          <a:xfrm>
            <a:off x="5075733" y="7367621"/>
            <a:ext cx="2650131" cy="1049207"/>
            <a:chOff x="1910000" y="8241407"/>
            <a:chExt cx="2650131" cy="1049207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5FC91B5B-F835-4FB1-985A-7F20768D5E11}"/>
                </a:ext>
              </a:extLst>
            </p:cNvPr>
            <p:cNvSpPr/>
            <p:nvPr/>
          </p:nvSpPr>
          <p:spPr>
            <a:xfrm>
              <a:off x="1910000" y="8241407"/>
              <a:ext cx="2650131" cy="1049207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Lead Practitioner (0.6FTE)- 736288:</a:t>
              </a:r>
            </a:p>
            <a:p>
              <a:pPr algn="ctr"/>
              <a:r>
                <a:rPr lang="en-GB" sz="1400" b="1" i="1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Vacant</a:t>
              </a:r>
            </a:p>
          </p:txBody>
        </p:sp>
        <p:sp>
          <p:nvSpPr>
            <p:cNvPr id="59" name="Circle: Hollow 58">
              <a:extLst>
                <a:ext uri="{FF2B5EF4-FFF2-40B4-BE49-F238E27FC236}">
                  <a16:creationId xmlns:a16="http://schemas.microsoft.com/office/drawing/2014/main" id="{E34C38B8-40AB-44CD-87E1-E7825A08CA9A}"/>
                </a:ext>
              </a:extLst>
            </p:cNvPr>
            <p:cNvSpPr/>
            <p:nvPr/>
          </p:nvSpPr>
          <p:spPr>
            <a:xfrm>
              <a:off x="4297105" y="8981148"/>
              <a:ext cx="226248" cy="238029"/>
            </a:xfrm>
            <a:prstGeom prst="donut">
              <a:avLst/>
            </a:prstGeom>
            <a:solidFill>
              <a:srgbClr val="00B050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</p:grp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318CD4A8-6CEE-49EF-9833-F66790140F28}"/>
              </a:ext>
            </a:extLst>
          </p:cNvPr>
          <p:cNvSpPr/>
          <p:nvPr/>
        </p:nvSpPr>
        <p:spPr>
          <a:xfrm>
            <a:off x="5144465" y="3770881"/>
            <a:ext cx="2484959" cy="1010297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Manager:  </a:t>
            </a:r>
          </a:p>
          <a:p>
            <a:pPr algn="ctr"/>
            <a:r>
              <a:rPr lang="en-GB" sz="1300" b="1" i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Vacant</a:t>
            </a:r>
            <a:endParaRPr lang="en-GB" sz="1300" b="1" i="1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759BD47-CE41-41F1-90CF-402F92D73F03}"/>
              </a:ext>
            </a:extLst>
          </p:cNvPr>
          <p:cNvSpPr/>
          <p:nvPr/>
        </p:nvSpPr>
        <p:spPr>
          <a:xfrm>
            <a:off x="143340" y="1767745"/>
            <a:ext cx="2367879" cy="1010297"/>
          </a:xfrm>
          <a:prstGeom prst="rect">
            <a:avLst/>
          </a:prstGeom>
          <a:ln w="38100">
            <a:solidFill>
              <a:schemeClr val="bg2">
                <a:lumMod val="9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Location:  </a:t>
            </a:r>
          </a:p>
          <a:p>
            <a:pPr algn="ctr"/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Highgate Mental Health Centre, Level 2, Highgate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London, N19 5 NX</a:t>
            </a:r>
            <a:endParaRPr lang="en-GB" sz="140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F1C9FC71-C3FD-4379-A7E7-1E54728EE897}"/>
              </a:ext>
            </a:extLst>
          </p:cNvPr>
          <p:cNvSpPr/>
          <p:nvPr/>
        </p:nvSpPr>
        <p:spPr>
          <a:xfrm>
            <a:off x="5158320" y="1972592"/>
            <a:ext cx="2484959" cy="1010297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Delivery Improvement:  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Angus Gartshore</a:t>
            </a:r>
          </a:p>
          <a:p>
            <a:pPr algn="ctr"/>
            <a:r>
              <a:rPr lang="de-DE" sz="1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Angus.Gartshore@candi.nhs.uk</a:t>
            </a:r>
            <a:endParaRPr lang="de-DE" sz="12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GB" sz="13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207 561 4144 / 4181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DD9B3D4-83A8-4C6C-9E37-ABE90AC77251}"/>
              </a:ext>
            </a:extLst>
          </p:cNvPr>
          <p:cNvSpPr/>
          <p:nvPr/>
        </p:nvSpPr>
        <p:spPr>
          <a:xfrm>
            <a:off x="5158319" y="5569170"/>
            <a:ext cx="2484959" cy="1010297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Senior Social Worker:  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Mandy Woods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Mandy.Woods@candi.nhs.uk</a:t>
            </a:r>
            <a:endParaRPr lang="en-GB" sz="13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13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078 7656 5597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AB140C5-AEA7-4026-BF95-E81553EA25B6}"/>
              </a:ext>
            </a:extLst>
          </p:cNvPr>
          <p:cNvCxnSpPr>
            <a:cxnSpLocks/>
            <a:stCxn id="38" idx="2"/>
          </p:cNvCxnSpPr>
          <p:nvPr/>
        </p:nvCxnSpPr>
        <p:spPr>
          <a:xfrm flipH="1">
            <a:off x="6386946" y="2982889"/>
            <a:ext cx="13854" cy="787992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0DCEF1A-49E6-4517-B963-6BE456020E70}"/>
              </a:ext>
            </a:extLst>
          </p:cNvPr>
          <p:cNvCxnSpPr>
            <a:stCxn id="66" idx="2"/>
            <a:endCxn id="39" idx="0"/>
          </p:cNvCxnSpPr>
          <p:nvPr/>
        </p:nvCxnSpPr>
        <p:spPr>
          <a:xfrm>
            <a:off x="6386945" y="4781178"/>
            <a:ext cx="13854" cy="787992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E7BED15-641E-469E-9CD1-C6146F1BFD84}"/>
              </a:ext>
            </a:extLst>
          </p:cNvPr>
          <p:cNvCxnSpPr>
            <a:stCxn id="39" idx="2"/>
            <a:endCxn id="16" idx="0"/>
          </p:cNvCxnSpPr>
          <p:nvPr/>
        </p:nvCxnSpPr>
        <p:spPr>
          <a:xfrm>
            <a:off x="6400799" y="6579467"/>
            <a:ext cx="0" cy="788154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7188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C0CC147A-922F-441D-B257-41EA5BB1E564}"/>
              </a:ext>
            </a:extLst>
          </p:cNvPr>
          <p:cNvSpPr/>
          <p:nvPr/>
        </p:nvSpPr>
        <p:spPr>
          <a:xfrm>
            <a:off x="166255" y="206023"/>
            <a:ext cx="6179127" cy="117943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Camden and Islington NHS Foundation Trust Structure:  </a:t>
            </a:r>
            <a:r>
              <a:rPr lang="en-GB" sz="2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Complex Depression and Anxiety Team (CDAT)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AE9F08F-35BF-4AE6-8F29-9BB1233DDA4F}"/>
              </a:ext>
            </a:extLst>
          </p:cNvPr>
          <p:cNvSpPr/>
          <p:nvPr/>
        </p:nvSpPr>
        <p:spPr>
          <a:xfrm>
            <a:off x="90752" y="7961086"/>
            <a:ext cx="3171847" cy="1552470"/>
          </a:xfrm>
          <a:prstGeom prst="rect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GB" sz="16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Chart Key: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Trust Staff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 of Service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rgbClr val="FF7C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Manager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rgbClr val="FF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Manager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 Practitioner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Worker</a:t>
            </a:r>
            <a:endParaRPr lang="en-GB" sz="1300" dirty="0">
              <a:solidFill>
                <a:schemeClr val="accent5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GB" sz="16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5CCB3F41-2750-4D42-8FA9-0F2A6EF14CCD}"/>
              </a:ext>
            </a:extLst>
          </p:cNvPr>
          <p:cNvSpPr/>
          <p:nvPr/>
        </p:nvSpPr>
        <p:spPr>
          <a:xfrm>
            <a:off x="6470073" y="206023"/>
            <a:ext cx="6179127" cy="117943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Camden and Islington NHS Foundation Trust Structure:  </a:t>
            </a:r>
            <a:r>
              <a:rPr lang="en-GB" sz="2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Personality Disorder Service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EC4B44C-068C-4BE8-987D-31F9919EA671}"/>
              </a:ext>
            </a:extLst>
          </p:cNvPr>
          <p:cNvSpPr/>
          <p:nvPr/>
        </p:nvSpPr>
        <p:spPr>
          <a:xfrm>
            <a:off x="2609055" y="4530189"/>
            <a:ext cx="2838455" cy="1122853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CDAT Team Manager:</a:t>
            </a:r>
          </a:p>
          <a:p>
            <a:pPr algn="ctr"/>
            <a:r>
              <a:rPr lang="en-GB" sz="1300" dirty="0" err="1"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Yussef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Ferguson 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Yussef.Ferguson@candi.nhs.uk</a:t>
            </a:r>
            <a:endParaRPr lang="en-GB" sz="13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Tel: 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020 3317 6748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4024DEC-769F-42B4-8CD8-E9CCD519B59E}"/>
              </a:ext>
            </a:extLst>
          </p:cNvPr>
          <p:cNvSpPr/>
          <p:nvPr/>
        </p:nvSpPr>
        <p:spPr>
          <a:xfrm>
            <a:off x="151052" y="2188296"/>
            <a:ext cx="2367879" cy="1010297"/>
          </a:xfrm>
          <a:prstGeom prst="rect">
            <a:avLst/>
          </a:prstGeom>
          <a:ln w="38100">
            <a:solidFill>
              <a:schemeClr val="bg2">
                <a:lumMod val="9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Location:</a:t>
            </a:r>
          </a:p>
          <a:p>
            <a:pPr algn="ctr"/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 Pancras Hospital, 4 St Pancras Way, London, NW1 0PE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FE9BB59B-2645-4AD7-8440-5328E4DD091F}"/>
              </a:ext>
            </a:extLst>
          </p:cNvPr>
          <p:cNvSpPr/>
          <p:nvPr/>
        </p:nvSpPr>
        <p:spPr>
          <a:xfrm>
            <a:off x="2609052" y="2957822"/>
            <a:ext cx="2838458" cy="1122853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2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CDAT Operational Service Manager:   </a:t>
            </a:r>
          </a:p>
          <a:p>
            <a:pPr algn="ctr"/>
            <a:r>
              <a:rPr lang="en-GB" sz="1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Helen Middup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Helen.Middup@candi.nhs.uk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 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02033177661 / 0781029 1417</a:t>
            </a:r>
          </a:p>
          <a:p>
            <a:pPr algn="ctr"/>
            <a:endParaRPr lang="en-GB" sz="1300" b="1" i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DB8A162-9FDA-4586-ADC9-6F71613ABF00}"/>
              </a:ext>
            </a:extLst>
          </p:cNvPr>
          <p:cNvCxnSpPr>
            <a:cxnSpLocks/>
            <a:stCxn id="41" idx="2"/>
          </p:cNvCxnSpPr>
          <p:nvPr/>
        </p:nvCxnSpPr>
        <p:spPr>
          <a:xfrm>
            <a:off x="4028281" y="4080675"/>
            <a:ext cx="0" cy="435561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AC5D4544-932D-4D2E-BE82-C57F5DA20911}"/>
              </a:ext>
            </a:extLst>
          </p:cNvPr>
          <p:cNvSpPr/>
          <p:nvPr/>
        </p:nvSpPr>
        <p:spPr>
          <a:xfrm>
            <a:off x="6455549" y="2188296"/>
            <a:ext cx="2367879" cy="1010297"/>
          </a:xfrm>
          <a:prstGeom prst="rect">
            <a:avLst/>
          </a:prstGeom>
          <a:ln w="38100">
            <a:solidFill>
              <a:schemeClr val="bg2">
                <a:lumMod val="9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Location:</a:t>
            </a:r>
          </a:p>
          <a:p>
            <a:pPr algn="ctr"/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 Pancras Hospital, 4 St Pancras Way, London, NW1 0PE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CB7FCFF0-81F4-45AE-B388-E6FED3AD006E}"/>
              </a:ext>
            </a:extLst>
          </p:cNvPr>
          <p:cNvGrpSpPr/>
          <p:nvPr/>
        </p:nvGrpSpPr>
        <p:grpSpPr>
          <a:xfrm>
            <a:off x="6470073" y="3505940"/>
            <a:ext cx="5930687" cy="5624163"/>
            <a:chOff x="6470073" y="3359538"/>
            <a:chExt cx="5930687" cy="5624163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34465AB4-B61C-412C-B94A-85B3AB51ABC0}"/>
                </a:ext>
              </a:extLst>
            </p:cNvPr>
            <p:cNvSpPr/>
            <p:nvPr/>
          </p:nvSpPr>
          <p:spPr>
            <a:xfrm>
              <a:off x="7907674" y="3359538"/>
              <a:ext cx="2838455" cy="1010296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75000"/>
              </a:schemeClr>
            </a:solidFill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300" b="1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Service Lead: </a:t>
              </a:r>
            </a:p>
            <a:p>
              <a:pPr algn="ctr"/>
              <a:r>
                <a:rPr lang="en-GB" sz="1300" b="1" i="1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Vacant</a:t>
              </a:r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A123DDCF-1D3D-4E11-A269-1D7F3CEDBE99}"/>
                </a:ext>
              </a:extLst>
            </p:cNvPr>
            <p:cNvSpPr/>
            <p:nvPr/>
          </p:nvSpPr>
          <p:spPr>
            <a:xfrm>
              <a:off x="7926048" y="5230152"/>
              <a:ext cx="2838454" cy="1010296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75000"/>
              </a:schemeClr>
            </a:solidFill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300" b="1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Team Manager:  </a:t>
              </a:r>
            </a:p>
            <a:p>
              <a:pPr algn="ctr"/>
              <a:r>
                <a:rPr lang="en-GB" sz="1300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Cassie Painter-Tickell</a:t>
              </a:r>
            </a:p>
            <a:p>
              <a:pPr algn="ctr"/>
              <a:r>
                <a:rPr lang="en-GB" sz="1200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4"/>
                </a:rPr>
                <a:t>Cassie.TickellPainter@Candi.nhs.uk</a:t>
              </a:r>
              <a:endParaRPr lang="en-GB" sz="1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GB" sz="1200" b="1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Tel: </a:t>
              </a:r>
              <a:r>
                <a:rPr lang="en-GB" sz="1200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0203 317 6998 / 07929 752 142</a:t>
              </a: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D7981DC6-87F5-41C4-9B8C-0FC89717160E}"/>
                </a:ext>
              </a:extLst>
            </p:cNvPr>
            <p:cNvCxnSpPr>
              <a:cxnSpLocks/>
            </p:cNvCxnSpPr>
            <p:nvPr/>
          </p:nvCxnSpPr>
          <p:spPr>
            <a:xfrm>
              <a:off x="7912714" y="6950789"/>
              <a:ext cx="3050446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50D81BFD-1900-496E-B0A8-FECFBC1DBCBB}"/>
                </a:ext>
              </a:extLst>
            </p:cNvPr>
            <p:cNvCxnSpPr>
              <a:cxnSpLocks/>
            </p:cNvCxnSpPr>
            <p:nvPr/>
          </p:nvCxnSpPr>
          <p:spPr>
            <a:xfrm>
              <a:off x="7907674" y="6950789"/>
              <a:ext cx="0" cy="1010297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C1243E27-BF42-48F8-AB4D-A5E7EAAC2189}"/>
                </a:ext>
              </a:extLst>
            </p:cNvPr>
            <p:cNvCxnSpPr/>
            <p:nvPr/>
          </p:nvCxnSpPr>
          <p:spPr>
            <a:xfrm>
              <a:off x="10963160" y="6950789"/>
              <a:ext cx="0" cy="1010296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87091615-21FA-4A31-BF9E-B15D536DFC55}"/>
                </a:ext>
              </a:extLst>
            </p:cNvPr>
            <p:cNvCxnSpPr>
              <a:cxnSpLocks/>
            </p:cNvCxnSpPr>
            <p:nvPr/>
          </p:nvCxnSpPr>
          <p:spPr>
            <a:xfrm>
              <a:off x="9306099" y="4369834"/>
              <a:ext cx="0" cy="860318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A8B3D75E-E0D9-49A2-A516-87B1B4A20665}"/>
                </a:ext>
              </a:extLst>
            </p:cNvPr>
            <p:cNvCxnSpPr>
              <a:stCxn id="25" idx="2"/>
            </p:cNvCxnSpPr>
            <p:nvPr/>
          </p:nvCxnSpPr>
          <p:spPr>
            <a:xfrm>
              <a:off x="9345275" y="6240448"/>
              <a:ext cx="0" cy="710341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19FE0CE4-C058-4B77-9253-1CEBA2DED1DD}"/>
                </a:ext>
              </a:extLst>
            </p:cNvPr>
            <p:cNvGrpSpPr/>
            <p:nvPr/>
          </p:nvGrpSpPr>
          <p:grpSpPr>
            <a:xfrm>
              <a:off x="6470073" y="7973405"/>
              <a:ext cx="2875202" cy="1010296"/>
              <a:chOff x="6470073" y="7973405"/>
              <a:chExt cx="2875202" cy="1010296"/>
            </a:xfrm>
          </p:grpSpPr>
          <p:sp>
            <p:nvSpPr>
              <p:cNvPr id="31" name="Rectangle: Rounded Corners 30">
                <a:extLst>
                  <a:ext uri="{FF2B5EF4-FFF2-40B4-BE49-F238E27FC236}">
                    <a16:creationId xmlns:a16="http://schemas.microsoft.com/office/drawing/2014/main" id="{AFC92B5F-D3DE-4759-B12C-48A0F3A33F08}"/>
                  </a:ext>
                </a:extLst>
              </p:cNvPr>
              <p:cNvSpPr/>
              <p:nvPr/>
            </p:nvSpPr>
            <p:spPr>
              <a:xfrm>
                <a:off x="6470073" y="7973405"/>
                <a:ext cx="2875202" cy="1010296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28575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300" b="1" dirty="0">
                    <a:solidFill>
                      <a:schemeClr val="bg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Social Worker - 733009:</a:t>
                </a:r>
              </a:p>
              <a:p>
                <a:pPr algn="ctr"/>
                <a:r>
                  <a:rPr lang="en-GB" sz="13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Michaela McGuigan</a:t>
                </a:r>
                <a:endParaRPr lang="en-GB" sz="1300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GB" sz="13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  <a:hlinkClick r:id="rId5"/>
                  </a:rPr>
                  <a:t>Michaela.Mcguigan@candi.nhs.uk</a:t>
                </a:r>
                <a:endParaRPr lang="en-GB" sz="13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GB" sz="1300" b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Tel:  </a:t>
                </a:r>
                <a:r>
                  <a:rPr lang="en-GB" sz="13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0203 317 6994</a:t>
                </a:r>
              </a:p>
            </p:txBody>
          </p:sp>
          <p:sp>
            <p:nvSpPr>
              <p:cNvPr id="44" name="Circle: Hollow 43">
                <a:extLst>
                  <a:ext uri="{FF2B5EF4-FFF2-40B4-BE49-F238E27FC236}">
                    <a16:creationId xmlns:a16="http://schemas.microsoft.com/office/drawing/2014/main" id="{38C0D7E6-2F07-4940-B1E8-07902B6278EA}"/>
                  </a:ext>
                </a:extLst>
              </p:cNvPr>
              <p:cNvSpPr/>
              <p:nvPr/>
            </p:nvSpPr>
            <p:spPr>
              <a:xfrm>
                <a:off x="9068326" y="8701504"/>
                <a:ext cx="237773" cy="239798"/>
              </a:xfrm>
              <a:prstGeom prst="donut">
                <a:avLst/>
              </a:prstGeom>
              <a:solidFill>
                <a:srgbClr val="00B050"/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EC1D5E32-CAFA-473F-993D-1B06CFA8BE0D}"/>
                </a:ext>
              </a:extLst>
            </p:cNvPr>
            <p:cNvGrpSpPr/>
            <p:nvPr/>
          </p:nvGrpSpPr>
          <p:grpSpPr>
            <a:xfrm>
              <a:off x="9525559" y="7961085"/>
              <a:ext cx="2875201" cy="1010296"/>
              <a:chOff x="9504696" y="7961086"/>
              <a:chExt cx="2875201" cy="1010296"/>
            </a:xfrm>
          </p:grpSpPr>
          <p:sp>
            <p:nvSpPr>
              <p:cNvPr id="30" name="Rectangle: Rounded Corners 29">
                <a:extLst>
                  <a:ext uri="{FF2B5EF4-FFF2-40B4-BE49-F238E27FC236}">
                    <a16:creationId xmlns:a16="http://schemas.microsoft.com/office/drawing/2014/main" id="{280D68B7-04B7-4BF5-AF92-4EFE087A0F4A}"/>
                  </a:ext>
                </a:extLst>
              </p:cNvPr>
              <p:cNvSpPr/>
              <p:nvPr/>
            </p:nvSpPr>
            <p:spPr>
              <a:xfrm>
                <a:off x="9504696" y="7961086"/>
                <a:ext cx="2875201" cy="1010296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28575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300" b="1" dirty="0">
                    <a:solidFill>
                      <a:schemeClr val="bg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Social Worker – </a:t>
                </a:r>
                <a:r>
                  <a:rPr lang="en-GB" sz="1300" b="1" dirty="0">
                    <a:solidFill>
                      <a:schemeClr val="bg2">
                        <a:lumMod val="50000"/>
                      </a:schemeClr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729880:</a:t>
                </a:r>
                <a:endParaRPr lang="en-GB" sz="1300" b="1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GB" sz="1300" dirty="0" err="1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Adaku</a:t>
                </a:r>
                <a:r>
                  <a:rPr lang="en-GB" sz="13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Onyema</a:t>
                </a:r>
              </a:p>
              <a:p>
                <a:pPr algn="ctr"/>
                <a:r>
                  <a:rPr lang="en-GB" sz="13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  <a:hlinkClick r:id="rId6"/>
                  </a:rPr>
                  <a:t>Adaku.Onyema@candi.nhs.uk</a:t>
                </a:r>
                <a:r>
                  <a:rPr lang="en-GB" sz="13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r>
                  <a:rPr lang="en-GB" sz="1300" b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Tel: </a:t>
                </a:r>
                <a:r>
                  <a:rPr lang="en-GB" sz="13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07971 989725/07949 199614 </a:t>
                </a:r>
              </a:p>
            </p:txBody>
          </p:sp>
          <p:sp>
            <p:nvSpPr>
              <p:cNvPr id="45" name="Circle: Hollow 44">
                <a:extLst>
                  <a:ext uri="{FF2B5EF4-FFF2-40B4-BE49-F238E27FC236}">
                    <a16:creationId xmlns:a16="http://schemas.microsoft.com/office/drawing/2014/main" id="{695C5570-B915-4460-8675-FAAFDFBDBD3A}"/>
                  </a:ext>
                </a:extLst>
              </p:cNvPr>
              <p:cNvSpPr/>
              <p:nvPr/>
            </p:nvSpPr>
            <p:spPr>
              <a:xfrm>
                <a:off x="12101586" y="8680074"/>
                <a:ext cx="237773" cy="239798"/>
              </a:xfrm>
              <a:prstGeom prst="donut">
                <a:avLst/>
              </a:prstGeom>
              <a:solidFill>
                <a:srgbClr val="00B050"/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82CA947A-F57A-467E-9EC9-1C0D95EF3D1D}"/>
              </a:ext>
            </a:extLst>
          </p:cNvPr>
          <p:cNvGrpSpPr/>
          <p:nvPr/>
        </p:nvGrpSpPr>
        <p:grpSpPr>
          <a:xfrm>
            <a:off x="165576" y="1468220"/>
            <a:ext cx="2353355" cy="637310"/>
            <a:chOff x="165576" y="1468220"/>
            <a:chExt cx="2353355" cy="637310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86CC824A-DDD0-42D6-84CA-C92DCD54E86A}"/>
                </a:ext>
              </a:extLst>
            </p:cNvPr>
            <p:cNvSpPr/>
            <p:nvPr/>
          </p:nvSpPr>
          <p:spPr>
            <a:xfrm>
              <a:off x="165576" y="1468220"/>
              <a:ext cx="2353355" cy="637310"/>
            </a:xfrm>
            <a:prstGeom prst="rect">
              <a:avLst/>
            </a:prstGeom>
            <a:ln w="381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600" b="1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MH Established Positions: </a:t>
              </a:r>
              <a:r>
                <a:rPr lang="en-GB" sz="1600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46" name="Circle: Hollow 45">
              <a:extLst>
                <a:ext uri="{FF2B5EF4-FFF2-40B4-BE49-F238E27FC236}">
                  <a16:creationId xmlns:a16="http://schemas.microsoft.com/office/drawing/2014/main" id="{577F463A-6254-4DCC-98EE-C317015EA63C}"/>
                </a:ext>
              </a:extLst>
            </p:cNvPr>
            <p:cNvSpPr/>
            <p:nvPr/>
          </p:nvSpPr>
          <p:spPr>
            <a:xfrm>
              <a:off x="2190389" y="1666976"/>
              <a:ext cx="237773" cy="239798"/>
            </a:xfrm>
            <a:prstGeom prst="donut">
              <a:avLst>
                <a:gd name="adj" fmla="val 25000"/>
              </a:avLst>
            </a:prstGeom>
            <a:solidFill>
              <a:srgbClr val="00B050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8DDE8329-863F-4E86-B34F-C32A86A40EBB}"/>
              </a:ext>
            </a:extLst>
          </p:cNvPr>
          <p:cNvGrpSpPr/>
          <p:nvPr/>
        </p:nvGrpSpPr>
        <p:grpSpPr>
          <a:xfrm>
            <a:off x="6470073" y="1468220"/>
            <a:ext cx="2353355" cy="637310"/>
            <a:chOff x="6470073" y="1468220"/>
            <a:chExt cx="2353355" cy="637310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6808FF69-8E7B-4151-A072-3A16D14C6676}"/>
                </a:ext>
              </a:extLst>
            </p:cNvPr>
            <p:cNvSpPr/>
            <p:nvPr/>
          </p:nvSpPr>
          <p:spPr>
            <a:xfrm>
              <a:off x="6470073" y="1468220"/>
              <a:ext cx="2353355" cy="637310"/>
            </a:xfrm>
            <a:prstGeom prst="rect">
              <a:avLst/>
            </a:prstGeom>
            <a:ln w="381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600" b="1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MH Established Positions: </a:t>
              </a:r>
              <a:r>
                <a:rPr lang="en-GB" sz="1600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47" name="Circle: Hollow 46">
              <a:extLst>
                <a:ext uri="{FF2B5EF4-FFF2-40B4-BE49-F238E27FC236}">
                  <a16:creationId xmlns:a16="http://schemas.microsoft.com/office/drawing/2014/main" id="{366050B2-087E-4CB4-A407-1FAC9A5563B5}"/>
                </a:ext>
              </a:extLst>
            </p:cNvPr>
            <p:cNvSpPr/>
            <p:nvPr/>
          </p:nvSpPr>
          <p:spPr>
            <a:xfrm>
              <a:off x="8529420" y="1666976"/>
              <a:ext cx="237773" cy="239798"/>
            </a:xfrm>
            <a:prstGeom prst="donut">
              <a:avLst>
                <a:gd name="adj" fmla="val 25000"/>
              </a:avLst>
            </a:prstGeom>
            <a:solidFill>
              <a:srgbClr val="00B050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DE6EFA6D-1489-4C6A-9375-C81F7E94A6A9}"/>
              </a:ext>
            </a:extLst>
          </p:cNvPr>
          <p:cNvSpPr/>
          <p:nvPr/>
        </p:nvSpPr>
        <p:spPr>
          <a:xfrm>
            <a:off x="8917249" y="1468220"/>
            <a:ext cx="2341694" cy="819683"/>
          </a:xfrm>
          <a:prstGeom prst="rect">
            <a:avLst/>
          </a:prstGeom>
          <a:ln w="38100">
            <a:solidFill>
              <a:srgbClr val="FF7C8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Sabbatical:  </a:t>
            </a:r>
            <a:r>
              <a:rPr lang="en-GB" sz="16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BF substantive post – Back on 16 May </a:t>
            </a:r>
            <a:r>
              <a:rPr lang="en-GB" sz="16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GB" sz="1600" i="1"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729880</a:t>
            </a:r>
            <a:endParaRPr lang="en-GB" sz="1600" i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22636CF-16DB-DE06-8436-0DD25E79492F}"/>
              </a:ext>
            </a:extLst>
          </p:cNvPr>
          <p:cNvSpPr/>
          <p:nvPr/>
        </p:nvSpPr>
        <p:spPr>
          <a:xfrm>
            <a:off x="2609051" y="6147948"/>
            <a:ext cx="2928567" cy="1010294"/>
          </a:xfrm>
          <a:prstGeom prst="roundRect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CDAT Social Worker:</a:t>
            </a:r>
          </a:p>
          <a:p>
            <a:pPr algn="ctr"/>
            <a:r>
              <a:rPr lang="en-GB" sz="1300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MarieLouise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Moore</a:t>
            </a:r>
          </a:p>
          <a:p>
            <a:pPr algn="ctr"/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Marielouise.Moore@candi.nhs.uk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07811 944 765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5796656-A7DD-1B36-061A-2BC2E0CE83B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91031" y="5683745"/>
            <a:ext cx="169239" cy="532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656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7081B6C-CA49-4D0B-A398-12801E9A8ADA}"/>
              </a:ext>
            </a:extLst>
          </p:cNvPr>
          <p:cNvSpPr/>
          <p:nvPr/>
        </p:nvSpPr>
        <p:spPr>
          <a:xfrm>
            <a:off x="125897" y="141345"/>
            <a:ext cx="12495594" cy="74143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Camden &amp; Islington NHS Foundation Trust Structure:  </a:t>
            </a:r>
            <a:r>
              <a:rPr lang="en-GB" sz="2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North Camden Recovery &amp; Rehabilitation Service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D23C9C0-7DA8-475D-AADA-E22799D2EFBD}"/>
              </a:ext>
            </a:extLst>
          </p:cNvPr>
          <p:cNvSpPr/>
          <p:nvPr/>
        </p:nvSpPr>
        <p:spPr>
          <a:xfrm>
            <a:off x="4355686" y="965439"/>
            <a:ext cx="2632943" cy="1027877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 of Core and Community Service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 Costley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Thomas.Costley@candi.nhs.uk</a:t>
            </a:r>
            <a:endParaRPr lang="en-GB" sz="13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079 7198 8110  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FC91B5B-F835-4FB1-985A-7F20768D5E11}"/>
              </a:ext>
            </a:extLst>
          </p:cNvPr>
          <p:cNvSpPr/>
          <p:nvPr/>
        </p:nvSpPr>
        <p:spPr>
          <a:xfrm>
            <a:off x="1949154" y="5585601"/>
            <a:ext cx="2691116" cy="1141710"/>
          </a:xfrm>
          <a:prstGeom prst="roundRect">
            <a:avLst/>
          </a:prstGeom>
          <a:solidFill>
            <a:srgbClr val="FFCC66"/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 Practitioner - 729242:</a:t>
            </a:r>
          </a:p>
          <a:p>
            <a:pPr algn="ctr"/>
            <a:r>
              <a:rPr lang="en-GB" sz="1300" b="1" i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Vacant </a:t>
            </a:r>
          </a:p>
          <a:p>
            <a:pPr algn="ctr"/>
            <a:endParaRPr lang="en-GB" sz="1400" i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13496E78-609A-451A-9BB2-36BFBD8C0B5B}"/>
              </a:ext>
            </a:extLst>
          </p:cNvPr>
          <p:cNvSpPr/>
          <p:nvPr/>
        </p:nvSpPr>
        <p:spPr>
          <a:xfrm>
            <a:off x="4348813" y="2404754"/>
            <a:ext cx="2639816" cy="1027877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Manager:  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Sue Dinham</a:t>
            </a:r>
          </a:p>
          <a:p>
            <a:pPr algn="ctr"/>
            <a:r>
              <a:rPr lang="en-GB" sz="13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Sue.Dinham@candi.nhs.uk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 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0203 317 6844 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8C00A19-65AC-43A5-B5D3-14326C1C81B6}"/>
              </a:ext>
            </a:extLst>
          </p:cNvPr>
          <p:cNvSpPr/>
          <p:nvPr/>
        </p:nvSpPr>
        <p:spPr>
          <a:xfrm>
            <a:off x="1949153" y="4220422"/>
            <a:ext cx="2639816" cy="1027877"/>
          </a:xfrm>
          <a:prstGeom prst="roundRect">
            <a:avLst/>
          </a:prstGeom>
          <a:solidFill>
            <a:srgbClr val="FF99FF"/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6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6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Manager - 729237:  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Kathryn Maguire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Kathryn.Maguire@candi.nhs.uk</a:t>
            </a:r>
            <a:endParaRPr lang="en-GB" sz="13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020 3317 4656</a:t>
            </a:r>
          </a:p>
          <a:p>
            <a:pPr algn="ctr"/>
            <a:endParaRPr lang="en-GB" sz="16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6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6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C2BB6310-3C76-4B9B-8ABB-DD24653F2F1E}"/>
              </a:ext>
            </a:extLst>
          </p:cNvPr>
          <p:cNvSpPr/>
          <p:nvPr/>
        </p:nvSpPr>
        <p:spPr>
          <a:xfrm>
            <a:off x="6886696" y="4220807"/>
            <a:ext cx="2632943" cy="1027877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Manager:  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Cheryl Ward</a:t>
            </a:r>
          </a:p>
          <a:p>
            <a:pPr algn="ctr"/>
            <a:r>
              <a:rPr lang="en-GB" sz="1300" u="sng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Cheryl.Ward@candi.nhs.uk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 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0207 685 4640 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AE8C579-1DCC-4CCE-A486-617CAE87E047}"/>
              </a:ext>
            </a:extLst>
          </p:cNvPr>
          <p:cNvSpPr/>
          <p:nvPr/>
        </p:nvSpPr>
        <p:spPr>
          <a:xfrm>
            <a:off x="125897" y="955709"/>
            <a:ext cx="3154332" cy="1669654"/>
          </a:xfrm>
          <a:prstGeom prst="rect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GB" sz="16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Chart Key: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Trust Staff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 of Service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rgbClr val="FF7C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Manager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rgbClr val="FF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Manager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 Practitioner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Worker</a:t>
            </a:r>
            <a:endParaRPr lang="en-GB" sz="1300" dirty="0">
              <a:solidFill>
                <a:schemeClr val="accent5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GB" sz="16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F73DCEA-1EFC-417D-A550-92E08D17A5F2}"/>
              </a:ext>
            </a:extLst>
          </p:cNvPr>
          <p:cNvSpPr/>
          <p:nvPr/>
        </p:nvSpPr>
        <p:spPr>
          <a:xfrm>
            <a:off x="10251374" y="955709"/>
            <a:ext cx="2341694" cy="637310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MH Established Positions: </a:t>
            </a:r>
            <a:r>
              <a:rPr lang="en-GB" sz="16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D6117ACB-67D0-4C8E-9C78-CBFDF5A81F7C}"/>
              </a:ext>
            </a:extLst>
          </p:cNvPr>
          <p:cNvCxnSpPr>
            <a:cxnSpLocks/>
            <a:stCxn id="8" idx="2"/>
            <a:endCxn id="8" idx="2"/>
          </p:cNvCxnSpPr>
          <p:nvPr/>
        </p:nvCxnSpPr>
        <p:spPr>
          <a:xfrm>
            <a:off x="3269061" y="524829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DF9BA5C4-F3B1-4352-A440-CB958B0CADD6}"/>
              </a:ext>
            </a:extLst>
          </p:cNvPr>
          <p:cNvSpPr/>
          <p:nvPr/>
        </p:nvSpPr>
        <p:spPr>
          <a:xfrm>
            <a:off x="10690856" y="7871328"/>
            <a:ext cx="1957738" cy="142671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Worker -   733069: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 Barrett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John.Barrett@candi.nhs.uk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02076854633 / 07909524307</a:t>
            </a:r>
          </a:p>
          <a:p>
            <a:pPr algn="ctr"/>
            <a:r>
              <a:rPr lang="en-GB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82E3663B-DE85-459F-A6D4-FB91129638C2}"/>
              </a:ext>
            </a:extLst>
          </p:cNvPr>
          <p:cNvSpPr/>
          <p:nvPr/>
        </p:nvSpPr>
        <p:spPr>
          <a:xfrm>
            <a:off x="6430778" y="7871328"/>
            <a:ext cx="2005943" cy="147675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Worker - 733108: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Nicola Lancaster</a:t>
            </a:r>
          </a:p>
          <a:p>
            <a:pPr algn="ctr"/>
            <a:r>
              <a:rPr lang="en-GB" sz="1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Nicola.Lancaster@candi.nhs.uk</a:t>
            </a:r>
            <a:r>
              <a:rPr lang="en-GB" sz="1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 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079 2975 2166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433A7E1A-C65C-4A29-A5BA-7ADD11CD8F8E}"/>
              </a:ext>
            </a:extLst>
          </p:cNvPr>
          <p:cNvSpPr/>
          <p:nvPr/>
        </p:nvSpPr>
        <p:spPr>
          <a:xfrm>
            <a:off x="4342782" y="7878991"/>
            <a:ext cx="1947161" cy="147675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Worker - 729765: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Husai Papenthein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Husai.Papenthein@candi.nhs.uk</a:t>
            </a:r>
            <a:endParaRPr lang="en-GB" sz="13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 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020 7685 4661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A48BD077-1FEB-416C-B9D7-5E8CC02D98E1}"/>
              </a:ext>
            </a:extLst>
          </p:cNvPr>
          <p:cNvSpPr/>
          <p:nvPr/>
        </p:nvSpPr>
        <p:spPr>
          <a:xfrm>
            <a:off x="8577556" y="7871328"/>
            <a:ext cx="1972465" cy="141905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Worker - 729881: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Dione Gallimore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Dione.Gallimore@candi.nhs.uk</a:t>
            </a:r>
            <a:endParaRPr lang="en-GB" sz="13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020 7685 4657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24CD982D-F1F1-4C3F-A137-2D88446FEFD5}"/>
              </a:ext>
            </a:extLst>
          </p:cNvPr>
          <p:cNvSpPr/>
          <p:nvPr/>
        </p:nvSpPr>
        <p:spPr>
          <a:xfrm>
            <a:off x="2251579" y="7878991"/>
            <a:ext cx="1947161" cy="14690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Worker - 720425: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Sarah Schofield 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Sarah.Schofield@candi.nhs.uk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020 3317 7661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361A5A8-6154-40DF-AF89-6C252E04B764}"/>
              </a:ext>
            </a:extLst>
          </p:cNvPr>
          <p:cNvSpPr/>
          <p:nvPr/>
        </p:nvSpPr>
        <p:spPr>
          <a:xfrm>
            <a:off x="153005" y="7932338"/>
            <a:ext cx="1964009" cy="142088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Worker - 729928 :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Jennifer Brown (0.4 FTE)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11"/>
              </a:rPr>
              <a:t>Jennifer.Brown@candi.nhs.uk</a:t>
            </a:r>
            <a:endParaRPr lang="en-GB" sz="13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 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020 7685 4600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2358C50-3157-4042-84C1-C378300ECB81}"/>
              </a:ext>
            </a:extLst>
          </p:cNvPr>
          <p:cNvSpPr/>
          <p:nvPr/>
        </p:nvSpPr>
        <p:spPr>
          <a:xfrm>
            <a:off x="10277962" y="3647837"/>
            <a:ext cx="2310646" cy="819683"/>
          </a:xfrm>
          <a:prstGeom prst="rect">
            <a:avLst/>
          </a:prstGeom>
          <a:ln w="38100">
            <a:solidFill>
              <a:schemeClr val="bg2">
                <a:lumMod val="9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Location:</a:t>
            </a:r>
          </a:p>
          <a:p>
            <a:pPr algn="ctr"/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Daleham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Gardens, London, NW3 5BY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401794C-F615-4C54-A5D7-87F0036BED6C}"/>
              </a:ext>
            </a:extLst>
          </p:cNvPr>
          <p:cNvSpPr/>
          <p:nvPr/>
        </p:nvSpPr>
        <p:spPr>
          <a:xfrm>
            <a:off x="10251374" y="1680623"/>
            <a:ext cx="2341694" cy="819684"/>
          </a:xfrm>
          <a:prstGeom prst="rect">
            <a:avLst/>
          </a:prstGeom>
          <a:ln w="38100">
            <a:solidFill>
              <a:srgbClr val="FF7C8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Secondment: </a:t>
            </a:r>
          </a:p>
          <a:p>
            <a:pPr algn="ctr"/>
            <a:r>
              <a:rPr lang="en-GB" sz="1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 substantive post – </a:t>
            </a:r>
            <a:r>
              <a:rPr lang="en-GB" sz="1200" i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720425 - </a:t>
            </a:r>
          </a:p>
          <a:p>
            <a:pPr algn="ctr"/>
            <a:r>
              <a:rPr lang="en-GB" sz="1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August 2023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2F0BC20-ECBD-474F-9981-528661A26B4A}"/>
              </a:ext>
            </a:extLst>
          </p:cNvPr>
          <p:cNvCxnSpPr>
            <a:cxnSpLocks/>
          </p:cNvCxnSpPr>
          <p:nvPr/>
        </p:nvCxnSpPr>
        <p:spPr>
          <a:xfrm flipH="1">
            <a:off x="5667829" y="1993316"/>
            <a:ext cx="3437" cy="41143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79E1D41-7D77-477B-9D89-6087DFA28DC8}"/>
              </a:ext>
            </a:extLst>
          </p:cNvPr>
          <p:cNvCxnSpPr>
            <a:stCxn id="18" idx="2"/>
          </p:cNvCxnSpPr>
          <p:nvPr/>
        </p:nvCxnSpPr>
        <p:spPr>
          <a:xfrm flipH="1">
            <a:off x="5667829" y="3432631"/>
            <a:ext cx="892" cy="25399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F84ED3C-82C8-47EC-8CAE-55447AD4A269}"/>
              </a:ext>
            </a:extLst>
          </p:cNvPr>
          <p:cNvCxnSpPr>
            <a:cxnSpLocks/>
          </p:cNvCxnSpPr>
          <p:nvPr/>
        </p:nvCxnSpPr>
        <p:spPr>
          <a:xfrm>
            <a:off x="3269059" y="3686437"/>
            <a:ext cx="4934108" cy="192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E254A0D-A651-4720-8F77-81BD7B11C740}"/>
              </a:ext>
            </a:extLst>
          </p:cNvPr>
          <p:cNvCxnSpPr>
            <a:cxnSpLocks/>
            <a:endCxn id="33" idx="0"/>
          </p:cNvCxnSpPr>
          <p:nvPr/>
        </p:nvCxnSpPr>
        <p:spPr>
          <a:xfrm>
            <a:off x="8203167" y="3686437"/>
            <a:ext cx="1" cy="53437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F00BDFD2-98A8-4068-AC91-9D9DC5BB2810}"/>
              </a:ext>
            </a:extLst>
          </p:cNvPr>
          <p:cNvCxnSpPr>
            <a:cxnSpLocks/>
            <a:endCxn id="8" idx="0"/>
          </p:cNvCxnSpPr>
          <p:nvPr/>
        </p:nvCxnSpPr>
        <p:spPr>
          <a:xfrm>
            <a:off x="3269059" y="3686437"/>
            <a:ext cx="2" cy="533985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B471F94A-66C9-48BE-8329-B5E77713A646}"/>
              </a:ext>
            </a:extLst>
          </p:cNvPr>
          <p:cNvCxnSpPr>
            <a:stCxn id="8" idx="2"/>
          </p:cNvCxnSpPr>
          <p:nvPr/>
        </p:nvCxnSpPr>
        <p:spPr>
          <a:xfrm flipH="1">
            <a:off x="3269059" y="5248299"/>
            <a:ext cx="2" cy="451137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CD13077-4520-4177-85FE-4639BEDC4270}"/>
              </a:ext>
            </a:extLst>
          </p:cNvPr>
          <p:cNvCxnSpPr>
            <a:cxnSpLocks/>
          </p:cNvCxnSpPr>
          <p:nvPr/>
        </p:nvCxnSpPr>
        <p:spPr>
          <a:xfrm>
            <a:off x="1135009" y="7278914"/>
            <a:ext cx="105347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57BA4CA6-E539-45D5-8A74-7B0E22B0103B}"/>
              </a:ext>
            </a:extLst>
          </p:cNvPr>
          <p:cNvCxnSpPr>
            <a:cxnSpLocks/>
            <a:stCxn id="16" idx="2"/>
          </p:cNvCxnSpPr>
          <p:nvPr/>
        </p:nvCxnSpPr>
        <p:spPr>
          <a:xfrm>
            <a:off x="3294712" y="6727311"/>
            <a:ext cx="1" cy="551603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CE9D08D4-813E-40A3-A85B-0F32E927AFDE}"/>
              </a:ext>
            </a:extLst>
          </p:cNvPr>
          <p:cNvCxnSpPr>
            <a:cxnSpLocks/>
            <a:endCxn id="47" idx="0"/>
          </p:cNvCxnSpPr>
          <p:nvPr/>
        </p:nvCxnSpPr>
        <p:spPr>
          <a:xfrm>
            <a:off x="1135009" y="7286171"/>
            <a:ext cx="1" cy="646167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FA15A251-7B43-40E1-900C-A4C9E24D60AC}"/>
              </a:ext>
            </a:extLst>
          </p:cNvPr>
          <p:cNvCxnSpPr>
            <a:cxnSpLocks/>
            <a:endCxn id="19" idx="0"/>
          </p:cNvCxnSpPr>
          <p:nvPr/>
        </p:nvCxnSpPr>
        <p:spPr>
          <a:xfrm>
            <a:off x="11666591" y="7278914"/>
            <a:ext cx="3134" cy="592414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7DCE8CA5-7FBA-4632-9586-6ADD4FD739FF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4588969" y="4734361"/>
            <a:ext cx="1147144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1144041F-B26A-4F9B-8A8E-22C5710C8358}"/>
              </a:ext>
            </a:extLst>
          </p:cNvPr>
          <p:cNvCxnSpPr>
            <a:cxnSpLocks/>
          </p:cNvCxnSpPr>
          <p:nvPr/>
        </p:nvCxnSpPr>
        <p:spPr>
          <a:xfrm>
            <a:off x="5736113" y="4734361"/>
            <a:ext cx="0" cy="255181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Circle: Hollow 68">
            <a:extLst>
              <a:ext uri="{FF2B5EF4-FFF2-40B4-BE49-F238E27FC236}">
                <a16:creationId xmlns:a16="http://schemas.microsoft.com/office/drawing/2014/main" id="{90C3CF6B-E4C0-4BC9-8695-4483700F7080}"/>
              </a:ext>
            </a:extLst>
          </p:cNvPr>
          <p:cNvSpPr/>
          <p:nvPr/>
        </p:nvSpPr>
        <p:spPr>
          <a:xfrm>
            <a:off x="12309690" y="1284068"/>
            <a:ext cx="237773" cy="239798"/>
          </a:xfrm>
          <a:prstGeom prst="donut">
            <a:avLst>
              <a:gd name="adj" fmla="val 25000"/>
            </a:avLst>
          </a:prstGeom>
          <a:solidFill>
            <a:srgbClr val="00B050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0" name="Circle: Hollow 69">
            <a:extLst>
              <a:ext uri="{FF2B5EF4-FFF2-40B4-BE49-F238E27FC236}">
                <a16:creationId xmlns:a16="http://schemas.microsoft.com/office/drawing/2014/main" id="{AB4562D8-0BBC-4DEE-A9B4-B3FB497FF9A7}"/>
              </a:ext>
            </a:extLst>
          </p:cNvPr>
          <p:cNvSpPr/>
          <p:nvPr/>
        </p:nvSpPr>
        <p:spPr>
          <a:xfrm>
            <a:off x="4308360" y="4947490"/>
            <a:ext cx="237773" cy="239798"/>
          </a:xfrm>
          <a:prstGeom prst="donut">
            <a:avLst>
              <a:gd name="adj" fmla="val 25000"/>
            </a:avLst>
          </a:prstGeom>
          <a:solidFill>
            <a:srgbClr val="00B050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1" name="Circle: Hollow 70">
            <a:extLst>
              <a:ext uri="{FF2B5EF4-FFF2-40B4-BE49-F238E27FC236}">
                <a16:creationId xmlns:a16="http://schemas.microsoft.com/office/drawing/2014/main" id="{9A93FB67-1344-4F6A-8FCB-09B506B8FAEC}"/>
              </a:ext>
            </a:extLst>
          </p:cNvPr>
          <p:cNvSpPr/>
          <p:nvPr/>
        </p:nvSpPr>
        <p:spPr>
          <a:xfrm>
            <a:off x="4308360" y="6422626"/>
            <a:ext cx="237773" cy="239798"/>
          </a:xfrm>
          <a:prstGeom prst="donut">
            <a:avLst>
              <a:gd name="adj" fmla="val 25000"/>
            </a:avLst>
          </a:prstGeom>
          <a:solidFill>
            <a:srgbClr val="00B050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2" name="Circle: Hollow 71">
            <a:extLst>
              <a:ext uri="{FF2B5EF4-FFF2-40B4-BE49-F238E27FC236}">
                <a16:creationId xmlns:a16="http://schemas.microsoft.com/office/drawing/2014/main" id="{4E198FF6-EFFE-480E-BF75-FE9C7C82E80E}"/>
              </a:ext>
            </a:extLst>
          </p:cNvPr>
          <p:cNvSpPr/>
          <p:nvPr/>
        </p:nvSpPr>
        <p:spPr>
          <a:xfrm>
            <a:off x="238804" y="7932338"/>
            <a:ext cx="237773" cy="239798"/>
          </a:xfrm>
          <a:prstGeom prst="donut">
            <a:avLst>
              <a:gd name="adj" fmla="val 25000"/>
            </a:avLst>
          </a:prstGeom>
          <a:solidFill>
            <a:srgbClr val="00B050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3" name="Circle: Hollow 72">
            <a:extLst>
              <a:ext uri="{FF2B5EF4-FFF2-40B4-BE49-F238E27FC236}">
                <a16:creationId xmlns:a16="http://schemas.microsoft.com/office/drawing/2014/main" id="{1EC929FE-DC5F-4B38-860E-F6890C1C9809}"/>
              </a:ext>
            </a:extLst>
          </p:cNvPr>
          <p:cNvSpPr/>
          <p:nvPr/>
        </p:nvSpPr>
        <p:spPr>
          <a:xfrm>
            <a:off x="2345234" y="7932338"/>
            <a:ext cx="237773" cy="239798"/>
          </a:xfrm>
          <a:prstGeom prst="donut">
            <a:avLst>
              <a:gd name="adj" fmla="val 25000"/>
            </a:avLst>
          </a:prstGeom>
          <a:solidFill>
            <a:srgbClr val="00B050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4" name="Circle: Hollow 73">
            <a:extLst>
              <a:ext uri="{FF2B5EF4-FFF2-40B4-BE49-F238E27FC236}">
                <a16:creationId xmlns:a16="http://schemas.microsoft.com/office/drawing/2014/main" id="{95E50753-D17F-4261-86F0-34B2CE02ED34}"/>
              </a:ext>
            </a:extLst>
          </p:cNvPr>
          <p:cNvSpPr/>
          <p:nvPr/>
        </p:nvSpPr>
        <p:spPr>
          <a:xfrm>
            <a:off x="4436397" y="7932338"/>
            <a:ext cx="237773" cy="239798"/>
          </a:xfrm>
          <a:prstGeom prst="donut">
            <a:avLst>
              <a:gd name="adj" fmla="val 25000"/>
            </a:avLst>
          </a:prstGeom>
          <a:solidFill>
            <a:srgbClr val="00B050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5" name="Circle: Hollow 74">
            <a:extLst>
              <a:ext uri="{FF2B5EF4-FFF2-40B4-BE49-F238E27FC236}">
                <a16:creationId xmlns:a16="http://schemas.microsoft.com/office/drawing/2014/main" id="{EF12C35E-E98B-4182-B671-CCFE7CF1FA2C}"/>
              </a:ext>
            </a:extLst>
          </p:cNvPr>
          <p:cNvSpPr/>
          <p:nvPr/>
        </p:nvSpPr>
        <p:spPr>
          <a:xfrm>
            <a:off x="6494472" y="7932338"/>
            <a:ext cx="237773" cy="239798"/>
          </a:xfrm>
          <a:prstGeom prst="donut">
            <a:avLst>
              <a:gd name="adj" fmla="val 25000"/>
            </a:avLst>
          </a:prstGeom>
          <a:solidFill>
            <a:srgbClr val="00B050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6" name="Circle: Hollow 75">
            <a:extLst>
              <a:ext uri="{FF2B5EF4-FFF2-40B4-BE49-F238E27FC236}">
                <a16:creationId xmlns:a16="http://schemas.microsoft.com/office/drawing/2014/main" id="{C74C07FF-F759-4AA1-8010-AB46CB58A421}"/>
              </a:ext>
            </a:extLst>
          </p:cNvPr>
          <p:cNvSpPr/>
          <p:nvPr/>
        </p:nvSpPr>
        <p:spPr>
          <a:xfrm>
            <a:off x="8638346" y="7932338"/>
            <a:ext cx="237773" cy="239798"/>
          </a:xfrm>
          <a:prstGeom prst="donut">
            <a:avLst>
              <a:gd name="adj" fmla="val 25000"/>
            </a:avLst>
          </a:prstGeom>
          <a:solidFill>
            <a:srgbClr val="00B050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7" name="Circle: Hollow 76">
            <a:extLst>
              <a:ext uri="{FF2B5EF4-FFF2-40B4-BE49-F238E27FC236}">
                <a16:creationId xmlns:a16="http://schemas.microsoft.com/office/drawing/2014/main" id="{A8CF98EA-1C5B-4778-94C5-18D31216F406}"/>
              </a:ext>
            </a:extLst>
          </p:cNvPr>
          <p:cNvSpPr/>
          <p:nvPr/>
        </p:nvSpPr>
        <p:spPr>
          <a:xfrm>
            <a:off x="10751646" y="7932338"/>
            <a:ext cx="237773" cy="239798"/>
          </a:xfrm>
          <a:prstGeom prst="donut">
            <a:avLst>
              <a:gd name="adj" fmla="val 25000"/>
            </a:avLst>
          </a:prstGeom>
          <a:solidFill>
            <a:srgbClr val="00B050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44FBCE9-CF14-4E76-A6B3-D9A6E829F017}"/>
              </a:ext>
            </a:extLst>
          </p:cNvPr>
          <p:cNvCxnSpPr>
            <a:cxnSpLocks/>
            <a:stCxn id="33" idx="1"/>
          </p:cNvCxnSpPr>
          <p:nvPr/>
        </p:nvCxnSpPr>
        <p:spPr>
          <a:xfrm flipH="1" flipV="1">
            <a:off x="5914905" y="4734361"/>
            <a:ext cx="971791" cy="385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C253AB9-B743-423C-9F40-CB21D28322D0}"/>
              </a:ext>
            </a:extLst>
          </p:cNvPr>
          <p:cNvCxnSpPr/>
          <p:nvPr/>
        </p:nvCxnSpPr>
        <p:spPr>
          <a:xfrm>
            <a:off x="5914905" y="4734361"/>
            <a:ext cx="0" cy="2544553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D84A5BE4-1682-F448-DC64-01CEBF7A3F75}"/>
              </a:ext>
            </a:extLst>
          </p:cNvPr>
          <p:cNvSpPr/>
          <p:nvPr/>
        </p:nvSpPr>
        <p:spPr>
          <a:xfrm>
            <a:off x="10277962" y="2584143"/>
            <a:ext cx="2310646" cy="969954"/>
          </a:xfrm>
          <a:prstGeom prst="rect">
            <a:avLst/>
          </a:prstGeom>
          <a:ln w="38100">
            <a:solidFill>
              <a:srgbClr val="FF5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2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2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Secondment: </a:t>
            </a:r>
          </a:p>
          <a:p>
            <a:pPr algn="ctr"/>
            <a:r>
              <a:rPr lang="en-GB" sz="1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729242: DB – Covering RD Maternity Leave</a:t>
            </a:r>
          </a:p>
          <a:p>
            <a:pPr algn="ctr"/>
            <a:r>
              <a:rPr lang="en-GB" sz="1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12"/>
              </a:rPr>
              <a:t>Diana.Brown@candi.nhs.uk</a:t>
            </a:r>
            <a:endParaRPr lang="en-GB" sz="12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2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</a:t>
            </a:r>
            <a:r>
              <a:rPr lang="en-GB" sz="1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07929 836 692</a:t>
            </a:r>
          </a:p>
          <a:p>
            <a:pPr algn="ctr"/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784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7081B6C-CA49-4D0B-A398-12801E9A8ADA}"/>
              </a:ext>
            </a:extLst>
          </p:cNvPr>
          <p:cNvSpPr/>
          <p:nvPr/>
        </p:nvSpPr>
        <p:spPr>
          <a:xfrm>
            <a:off x="87808" y="195855"/>
            <a:ext cx="12537157" cy="82094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Camden &amp; Islington NHS Foundation Trust Structure: </a:t>
            </a:r>
            <a:r>
              <a:rPr lang="en-GB" sz="2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Camden</a:t>
            </a:r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Assertive Outreach Team (AOT)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7A303D8-AAF4-4E35-BFF4-1F4EEC921B1C}"/>
              </a:ext>
            </a:extLst>
          </p:cNvPr>
          <p:cNvSpPr/>
          <p:nvPr/>
        </p:nvSpPr>
        <p:spPr>
          <a:xfrm>
            <a:off x="9379803" y="1081880"/>
            <a:ext cx="3245162" cy="1572433"/>
          </a:xfrm>
          <a:prstGeom prst="rect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GB" sz="16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Chart Key: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Trust Staff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 of Service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rgbClr val="FF7C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Manager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rgbClr val="FF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Manager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 Practitioner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Worker</a:t>
            </a:r>
            <a:endParaRPr lang="en-GB" sz="1300" dirty="0">
              <a:solidFill>
                <a:schemeClr val="accent5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GB" sz="16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D23C9C0-7DA8-475D-AADA-E22799D2EFBD}"/>
              </a:ext>
            </a:extLst>
          </p:cNvPr>
          <p:cNvSpPr/>
          <p:nvPr/>
        </p:nvSpPr>
        <p:spPr>
          <a:xfrm>
            <a:off x="4970931" y="1817556"/>
            <a:ext cx="2707125" cy="1059611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Intensive Teams Head of Service:  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Roger Evans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RogerJohn.Evans@candi.nhs.uk</a:t>
            </a:r>
            <a:endParaRPr lang="en-GB" sz="13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 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207 561 4183 / 077 8633 4474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13496E78-609A-451A-9BB2-36BFBD8C0B5B}"/>
              </a:ext>
            </a:extLst>
          </p:cNvPr>
          <p:cNvSpPr/>
          <p:nvPr/>
        </p:nvSpPr>
        <p:spPr>
          <a:xfrm>
            <a:off x="4970931" y="3555782"/>
            <a:ext cx="2707124" cy="1059612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Manager:  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Sara Tiplady</a:t>
            </a:r>
          </a:p>
          <a:p>
            <a:pPr algn="ctr"/>
            <a:r>
              <a:rPr lang="pt-BR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Sara.Tiplady@candi.nhs.uk</a:t>
            </a:r>
            <a:endParaRPr lang="pt-BR" sz="13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 </a:t>
            </a:r>
            <a:r>
              <a:rPr lang="en-GB" sz="13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078 0242 0350</a:t>
            </a:r>
            <a:endParaRPr lang="en-GB" sz="13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61A53B25-354D-4C3B-97E9-F24BCCCC21B0}"/>
              </a:ext>
            </a:extLst>
          </p:cNvPr>
          <p:cNvSpPr/>
          <p:nvPr/>
        </p:nvSpPr>
        <p:spPr>
          <a:xfrm>
            <a:off x="4970931" y="5291223"/>
            <a:ext cx="2707124" cy="1059611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Manager:  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Sophie Sturrock</a:t>
            </a:r>
          </a:p>
          <a:p>
            <a:pPr algn="ctr"/>
            <a:r>
              <a:rPr lang="en-GB" sz="1300" u="sng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Sophie.Sturrock@candi.nhs.uk</a:t>
            </a:r>
            <a:endParaRPr lang="en-GB" sz="13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</a:t>
            </a:r>
            <a:r>
              <a:rPr lang="en-GB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0203 317 6924 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1D2523BE-06E3-48BF-8B74-C0989236436C}"/>
              </a:ext>
            </a:extLst>
          </p:cNvPr>
          <p:cNvSpPr/>
          <p:nvPr/>
        </p:nvSpPr>
        <p:spPr>
          <a:xfrm>
            <a:off x="3649262" y="7651501"/>
            <a:ext cx="2707124" cy="1059611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Worker - 710982: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Cecilia Hennes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Cecilia.Hennes@candi.nhs.uk</a:t>
            </a:r>
            <a:endParaRPr lang="en-GB" sz="13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 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0203 317 6590 / 077 6805 7163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9AC3039-33FB-4455-AE22-B733C6CBE176}"/>
              </a:ext>
            </a:extLst>
          </p:cNvPr>
          <p:cNvSpPr/>
          <p:nvPr/>
        </p:nvSpPr>
        <p:spPr>
          <a:xfrm>
            <a:off x="6396066" y="7643860"/>
            <a:ext cx="2576484" cy="105279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sz="13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Worker - 733283: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Lucy Rogers </a:t>
            </a: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Lucy.Rogers@candi.nhs.uk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</a:t>
            </a:r>
            <a:r>
              <a:rPr lang="en-GB" sz="13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13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079 2966 8683</a:t>
            </a:r>
            <a:r>
              <a:rPr lang="en-GB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en-GB" sz="13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4D3BE4F-1E4A-42A9-B060-296D356FDC9A}"/>
              </a:ext>
            </a:extLst>
          </p:cNvPr>
          <p:cNvSpPr/>
          <p:nvPr/>
        </p:nvSpPr>
        <p:spPr>
          <a:xfrm>
            <a:off x="130851" y="1902675"/>
            <a:ext cx="2367879" cy="974492"/>
          </a:xfrm>
          <a:prstGeom prst="rect">
            <a:avLst/>
          </a:prstGeom>
          <a:ln w="38100">
            <a:solidFill>
              <a:schemeClr val="bg2">
                <a:lumMod val="9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Location:</a:t>
            </a:r>
          </a:p>
          <a:p>
            <a:pPr algn="ctr"/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Greenland Road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Camden Town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London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NW1 0AS</a:t>
            </a:r>
            <a:endParaRPr lang="en-GB" sz="140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358CBCB-F4A9-4563-B63E-B78C0CCA9D13}"/>
              </a:ext>
            </a:extLst>
          </p:cNvPr>
          <p:cNvCxnSpPr>
            <a:stCxn id="7" idx="2"/>
            <a:endCxn id="18" idx="0"/>
          </p:cNvCxnSpPr>
          <p:nvPr/>
        </p:nvCxnSpPr>
        <p:spPr>
          <a:xfrm flipH="1">
            <a:off x="6324493" y="2877167"/>
            <a:ext cx="1" cy="678615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B3C91FCA-821C-49FD-AABD-A6FA3D2C456E}"/>
              </a:ext>
            </a:extLst>
          </p:cNvPr>
          <p:cNvCxnSpPr>
            <a:stCxn id="18" idx="2"/>
            <a:endCxn id="23" idx="0"/>
          </p:cNvCxnSpPr>
          <p:nvPr/>
        </p:nvCxnSpPr>
        <p:spPr>
          <a:xfrm>
            <a:off x="6324493" y="4615394"/>
            <a:ext cx="0" cy="675829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48B6298-29A1-414E-98D4-D3947550D77F}"/>
              </a:ext>
            </a:extLst>
          </p:cNvPr>
          <p:cNvCxnSpPr>
            <a:stCxn id="23" idx="2"/>
          </p:cNvCxnSpPr>
          <p:nvPr/>
        </p:nvCxnSpPr>
        <p:spPr>
          <a:xfrm>
            <a:off x="6324493" y="6350834"/>
            <a:ext cx="0" cy="49990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7691A9F-E76F-4349-A36C-BCAD49E10E70}"/>
              </a:ext>
            </a:extLst>
          </p:cNvPr>
          <p:cNvCxnSpPr>
            <a:cxnSpLocks/>
          </p:cNvCxnSpPr>
          <p:nvPr/>
        </p:nvCxnSpPr>
        <p:spPr>
          <a:xfrm>
            <a:off x="5002824" y="6850743"/>
            <a:ext cx="289524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5DB0FB7A-9437-438A-8F6A-7C41C67D73ED}"/>
              </a:ext>
            </a:extLst>
          </p:cNvPr>
          <p:cNvCxnSpPr>
            <a:cxnSpLocks/>
            <a:endCxn id="24" idx="0"/>
          </p:cNvCxnSpPr>
          <p:nvPr/>
        </p:nvCxnSpPr>
        <p:spPr>
          <a:xfrm>
            <a:off x="5002824" y="6850743"/>
            <a:ext cx="0" cy="80075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6651AF32-A0C8-4C5E-BDC6-16FBEA791D51}"/>
              </a:ext>
            </a:extLst>
          </p:cNvPr>
          <p:cNvCxnSpPr>
            <a:cxnSpLocks/>
          </p:cNvCxnSpPr>
          <p:nvPr/>
        </p:nvCxnSpPr>
        <p:spPr>
          <a:xfrm>
            <a:off x="7898064" y="6850743"/>
            <a:ext cx="0" cy="799935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ircle: Hollow 39">
            <a:extLst>
              <a:ext uri="{FF2B5EF4-FFF2-40B4-BE49-F238E27FC236}">
                <a16:creationId xmlns:a16="http://schemas.microsoft.com/office/drawing/2014/main" id="{EBFE2E2D-1C25-41C9-BA94-9E16C6DFBEF6}"/>
              </a:ext>
            </a:extLst>
          </p:cNvPr>
          <p:cNvSpPr/>
          <p:nvPr/>
        </p:nvSpPr>
        <p:spPr>
          <a:xfrm>
            <a:off x="3688941" y="7715498"/>
            <a:ext cx="237773" cy="239798"/>
          </a:xfrm>
          <a:prstGeom prst="donut">
            <a:avLst>
              <a:gd name="adj" fmla="val 25000"/>
            </a:avLst>
          </a:prstGeom>
          <a:solidFill>
            <a:srgbClr val="00B050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1" name="Circle: Hollow 40">
            <a:extLst>
              <a:ext uri="{FF2B5EF4-FFF2-40B4-BE49-F238E27FC236}">
                <a16:creationId xmlns:a16="http://schemas.microsoft.com/office/drawing/2014/main" id="{FFFB237D-4FDB-4233-8904-899FFFABBFF5}"/>
              </a:ext>
            </a:extLst>
          </p:cNvPr>
          <p:cNvSpPr/>
          <p:nvPr/>
        </p:nvSpPr>
        <p:spPr>
          <a:xfrm>
            <a:off x="6461731" y="7715498"/>
            <a:ext cx="237773" cy="239798"/>
          </a:xfrm>
          <a:prstGeom prst="donut">
            <a:avLst>
              <a:gd name="adj" fmla="val 25000"/>
            </a:avLst>
          </a:prstGeom>
          <a:solidFill>
            <a:srgbClr val="00B050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6B49E01-C35B-43F6-B8C3-F80354D1A5B6}"/>
              </a:ext>
            </a:extLst>
          </p:cNvPr>
          <p:cNvGrpSpPr/>
          <p:nvPr/>
        </p:nvGrpSpPr>
        <p:grpSpPr>
          <a:xfrm>
            <a:off x="130852" y="1098522"/>
            <a:ext cx="2367879" cy="637310"/>
            <a:chOff x="130852" y="1098522"/>
            <a:chExt cx="2367879" cy="637310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F160B9E-CA85-4548-9567-EA05BB3846E7}"/>
                </a:ext>
              </a:extLst>
            </p:cNvPr>
            <p:cNvSpPr/>
            <p:nvPr/>
          </p:nvSpPr>
          <p:spPr>
            <a:xfrm>
              <a:off x="130852" y="1098522"/>
              <a:ext cx="2367879" cy="637310"/>
            </a:xfrm>
            <a:prstGeom prst="rect">
              <a:avLst/>
            </a:prstGeom>
            <a:ln w="381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600" b="1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MH Established Positions: </a:t>
              </a:r>
              <a:r>
                <a:rPr lang="en-GB" sz="1600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22" name="Circle: Hollow 21">
              <a:extLst>
                <a:ext uri="{FF2B5EF4-FFF2-40B4-BE49-F238E27FC236}">
                  <a16:creationId xmlns:a16="http://schemas.microsoft.com/office/drawing/2014/main" id="{148C2EEF-599C-4307-AB78-0BA72C010015}"/>
                </a:ext>
              </a:extLst>
            </p:cNvPr>
            <p:cNvSpPr/>
            <p:nvPr/>
          </p:nvSpPr>
          <p:spPr>
            <a:xfrm>
              <a:off x="2136990" y="1297278"/>
              <a:ext cx="237773" cy="239798"/>
            </a:xfrm>
            <a:prstGeom prst="donut">
              <a:avLst>
                <a:gd name="adj" fmla="val 25000"/>
              </a:avLst>
            </a:prstGeom>
            <a:solidFill>
              <a:srgbClr val="00B050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</p:grp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2CAF2A80-3F4E-4A0D-9B60-527C535C4BB7}"/>
              </a:ext>
            </a:extLst>
          </p:cNvPr>
          <p:cNvSpPr/>
          <p:nvPr/>
        </p:nvSpPr>
        <p:spPr>
          <a:xfrm>
            <a:off x="9100246" y="3548961"/>
            <a:ext cx="2707124" cy="1059612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Manager:  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Sue Dinham</a:t>
            </a:r>
          </a:p>
          <a:p>
            <a:pPr algn="ctr"/>
            <a:r>
              <a:rPr lang="en-GB" sz="1300" u="sng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Sue.Dinham@candi.nhs.uk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GB" sz="13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</a:t>
            </a:r>
            <a:r>
              <a:rPr lang="en-GB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0203 317 6844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97F1397-184E-4554-8F8D-0E0346C3313C}"/>
              </a:ext>
            </a:extLst>
          </p:cNvPr>
          <p:cNvCxnSpPr>
            <a:stCxn id="18" idx="3"/>
            <a:endCxn id="33" idx="1"/>
          </p:cNvCxnSpPr>
          <p:nvPr/>
        </p:nvCxnSpPr>
        <p:spPr>
          <a:xfrm flipV="1">
            <a:off x="7678055" y="4078767"/>
            <a:ext cx="1422191" cy="682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8481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7081B6C-CA49-4D0B-A398-12801E9A8ADA}"/>
              </a:ext>
            </a:extLst>
          </p:cNvPr>
          <p:cNvSpPr/>
          <p:nvPr/>
        </p:nvSpPr>
        <p:spPr>
          <a:xfrm>
            <a:off x="181315" y="217026"/>
            <a:ext cx="12412467" cy="71953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Camden &amp; Islington NHS Foundation Trust Structure: </a:t>
            </a:r>
            <a:r>
              <a:rPr lang="en-GB" sz="2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South Camden Recovery &amp; Rehabilitation Service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D23C9C0-7DA8-475D-AADA-E22799D2EFBD}"/>
              </a:ext>
            </a:extLst>
          </p:cNvPr>
          <p:cNvSpPr/>
          <p:nvPr/>
        </p:nvSpPr>
        <p:spPr>
          <a:xfrm>
            <a:off x="5096492" y="1047346"/>
            <a:ext cx="2582111" cy="1036963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 of Core and Community Service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 Costley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Thomas.Costley@candi.nhs.uk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079 7198 8110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FC91B5B-F835-4FB1-985A-7F20768D5E11}"/>
              </a:ext>
            </a:extLst>
          </p:cNvPr>
          <p:cNvSpPr/>
          <p:nvPr/>
        </p:nvSpPr>
        <p:spPr>
          <a:xfrm>
            <a:off x="3648401" y="5669103"/>
            <a:ext cx="2731326" cy="1218175"/>
          </a:xfrm>
          <a:prstGeom prst="roundRect">
            <a:avLst/>
          </a:prstGeom>
          <a:solidFill>
            <a:srgbClr val="FFCC66"/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 Practitioner - 730457: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Rebecca Neal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Rebecca.Neal@candi.nhs.uk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020 3317 6442/ 07812 494 874 </a:t>
            </a:r>
          </a:p>
          <a:p>
            <a:pPr algn="ctr"/>
            <a:endParaRPr lang="en-GB" sz="13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13496E78-609A-451A-9BB2-36BFBD8C0B5B}"/>
              </a:ext>
            </a:extLst>
          </p:cNvPr>
          <p:cNvSpPr/>
          <p:nvPr/>
        </p:nvSpPr>
        <p:spPr>
          <a:xfrm>
            <a:off x="5080330" y="2488898"/>
            <a:ext cx="2614434" cy="1036961"/>
          </a:xfrm>
          <a:prstGeom prst="roundRect">
            <a:avLst>
              <a:gd name="adj" fmla="val 14814"/>
            </a:avLst>
          </a:prstGeom>
          <a:solidFill>
            <a:srgbClr val="FF7C80"/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Manager - 711002:  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Louise Cantrell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Louise.Cantrell@candi.nhs.uk</a:t>
            </a:r>
            <a:endParaRPr lang="en-GB" sz="13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 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0203 317 6431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8C00A19-65AC-43A5-B5D3-14326C1C81B6}"/>
              </a:ext>
            </a:extLst>
          </p:cNvPr>
          <p:cNvSpPr/>
          <p:nvPr/>
        </p:nvSpPr>
        <p:spPr>
          <a:xfrm>
            <a:off x="3669474" y="4146090"/>
            <a:ext cx="2691297" cy="1144460"/>
          </a:xfrm>
          <a:prstGeom prst="roundRect">
            <a:avLst>
              <a:gd name="adj" fmla="val 16667"/>
            </a:avLst>
          </a:prstGeom>
          <a:solidFill>
            <a:srgbClr val="FF99FF"/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Manager - 729238: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Michael Fahey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Michael.Fahey@candi.nhs.uk</a:t>
            </a:r>
            <a:endParaRPr lang="en-GB" sz="13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 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0203  317 6439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ctr"/>
            <a:endParaRPr lang="en-GB" sz="1300" b="1" i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BD230FC-7B59-4B2F-A249-65DE2F1A6F09}"/>
              </a:ext>
            </a:extLst>
          </p:cNvPr>
          <p:cNvSpPr/>
          <p:nvPr/>
        </p:nvSpPr>
        <p:spPr>
          <a:xfrm>
            <a:off x="9444075" y="1052382"/>
            <a:ext cx="3149707" cy="1562370"/>
          </a:xfrm>
          <a:prstGeom prst="rect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GB" sz="16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Chart Key: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Trust Staff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 of Service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rgbClr val="FF7C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Manager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rgbClr val="FF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Manager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 Practitioner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– </a:t>
            </a:r>
            <a:r>
              <a:rPr lang="en-GB" sz="13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Worker</a:t>
            </a:r>
            <a:endParaRPr lang="en-GB" sz="1300" dirty="0">
              <a:solidFill>
                <a:schemeClr val="accent5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GB" sz="16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6F85A3F-15C4-4ECF-A3DF-24413B7CC7AD}"/>
              </a:ext>
            </a:extLst>
          </p:cNvPr>
          <p:cNvSpPr/>
          <p:nvPr/>
        </p:nvSpPr>
        <p:spPr>
          <a:xfrm>
            <a:off x="181315" y="1013450"/>
            <a:ext cx="2353266" cy="981184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MH Established Positions: </a:t>
            </a:r>
            <a:r>
              <a:rPr lang="en-GB" sz="16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+ 1 AA (Forensics)</a:t>
            </a:r>
          </a:p>
        </p:txBody>
      </p: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12D17198-1E19-4BEC-89DE-E7F77D75803C}"/>
              </a:ext>
            </a:extLst>
          </p:cNvPr>
          <p:cNvSpPr/>
          <p:nvPr/>
        </p:nvSpPr>
        <p:spPr>
          <a:xfrm>
            <a:off x="9731536" y="5627960"/>
            <a:ext cx="2806591" cy="1218174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Forensic Lead Practitioner - 720273: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Ayodeji Afuwape</a:t>
            </a:r>
          </a:p>
          <a:p>
            <a:pPr algn="ctr"/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Ayodeji.Afuwape@candi.nhs.uk</a:t>
            </a:r>
            <a:endParaRPr lang="en-GB" sz="13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020 3317 6700</a:t>
            </a:r>
            <a:endParaRPr lang="en-GB" sz="1300" i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3216FD66-4DA2-4859-A487-E9C9F7D014BF}"/>
              </a:ext>
            </a:extLst>
          </p:cNvPr>
          <p:cNvSpPr/>
          <p:nvPr/>
        </p:nvSpPr>
        <p:spPr>
          <a:xfrm>
            <a:off x="6608297" y="4129455"/>
            <a:ext cx="2691297" cy="1144460"/>
          </a:xfrm>
          <a:prstGeom prst="roundRect">
            <a:avLst>
              <a:gd name="adj" fmla="val 16667"/>
            </a:avLst>
          </a:prstGeom>
          <a:solidFill>
            <a:schemeClr val="bg2">
              <a:lumMod val="75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Manager: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ctr"/>
            <a:r>
              <a:rPr lang="en-GB" sz="1300" dirty="0" err="1"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Arinola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300" dirty="0" err="1"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Adelekan</a:t>
            </a:r>
            <a:endParaRPr lang="en-GB" sz="1300" dirty="0">
              <a:solidFill>
                <a:schemeClr val="bg2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8"/>
              </a:rPr>
              <a:t>A</a:t>
            </a:r>
            <a:r>
              <a:rPr lang="en-GB" sz="13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8"/>
              </a:rPr>
              <a:t>rinola.Adelekan@candi.nhs.uk</a:t>
            </a:r>
            <a:endParaRPr lang="en-GB" sz="13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Tel: 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0203 317 6434  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26642A0-3D72-4E28-A01E-3542B936ED3E}"/>
              </a:ext>
            </a:extLst>
          </p:cNvPr>
          <p:cNvCxnSpPr>
            <a:cxnSpLocks/>
            <a:stCxn id="18" idx="2"/>
          </p:cNvCxnSpPr>
          <p:nvPr/>
        </p:nvCxnSpPr>
        <p:spPr>
          <a:xfrm>
            <a:off x="6387547" y="3525859"/>
            <a:ext cx="13247" cy="40458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C1A57F7F-264D-47FD-AC2B-7AA3D36F1494}"/>
              </a:ext>
            </a:extLst>
          </p:cNvPr>
          <p:cNvCxnSpPr/>
          <p:nvPr/>
        </p:nvCxnSpPr>
        <p:spPr>
          <a:xfrm>
            <a:off x="5015122" y="3932097"/>
            <a:ext cx="293882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FC466227-B78F-4020-8C0D-DB6578E6F3FF}"/>
              </a:ext>
            </a:extLst>
          </p:cNvPr>
          <p:cNvCxnSpPr>
            <a:endCxn id="8" idx="0"/>
          </p:cNvCxnSpPr>
          <p:nvPr/>
        </p:nvCxnSpPr>
        <p:spPr>
          <a:xfrm>
            <a:off x="5015122" y="3932097"/>
            <a:ext cx="1" cy="213993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1A076D9D-F4D3-4011-AB90-23A338443526}"/>
              </a:ext>
            </a:extLst>
          </p:cNvPr>
          <p:cNvCxnSpPr>
            <a:endCxn id="31" idx="0"/>
          </p:cNvCxnSpPr>
          <p:nvPr/>
        </p:nvCxnSpPr>
        <p:spPr>
          <a:xfrm>
            <a:off x="7953945" y="3932097"/>
            <a:ext cx="1" cy="19735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8C45A713-3D8D-49C3-AFD2-DD4B83C0A3E9}"/>
              </a:ext>
            </a:extLst>
          </p:cNvPr>
          <p:cNvCxnSpPr>
            <a:cxnSpLocks/>
            <a:stCxn id="8" idx="2"/>
            <a:endCxn id="16" idx="0"/>
          </p:cNvCxnSpPr>
          <p:nvPr/>
        </p:nvCxnSpPr>
        <p:spPr>
          <a:xfrm flipH="1">
            <a:off x="5014064" y="5290550"/>
            <a:ext cx="1059" cy="378553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B04F6F9D-C5B8-43F8-A5E2-BBE952E38FDC}"/>
              </a:ext>
            </a:extLst>
          </p:cNvPr>
          <p:cNvCxnSpPr>
            <a:cxnSpLocks/>
            <a:stCxn id="16" idx="2"/>
          </p:cNvCxnSpPr>
          <p:nvPr/>
        </p:nvCxnSpPr>
        <p:spPr>
          <a:xfrm>
            <a:off x="5014064" y="6887278"/>
            <a:ext cx="8351" cy="49936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B24B842C-7213-471D-8CCA-8F4A1E112340}"/>
              </a:ext>
            </a:extLst>
          </p:cNvPr>
          <p:cNvCxnSpPr>
            <a:cxnSpLocks/>
          </p:cNvCxnSpPr>
          <p:nvPr/>
        </p:nvCxnSpPr>
        <p:spPr>
          <a:xfrm flipV="1">
            <a:off x="1135934" y="7375660"/>
            <a:ext cx="10529720" cy="1097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33E06898-F6D9-4D1C-8A86-67B5B697805D}"/>
              </a:ext>
            </a:extLst>
          </p:cNvPr>
          <p:cNvCxnSpPr>
            <a:cxnSpLocks/>
          </p:cNvCxnSpPr>
          <p:nvPr/>
        </p:nvCxnSpPr>
        <p:spPr>
          <a:xfrm>
            <a:off x="1135934" y="7379494"/>
            <a:ext cx="0" cy="616284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4D0EEEBC-7C9D-43AE-BCCA-EBFECE15A2BD}"/>
              </a:ext>
            </a:extLst>
          </p:cNvPr>
          <p:cNvSpPr/>
          <p:nvPr/>
        </p:nvSpPr>
        <p:spPr>
          <a:xfrm>
            <a:off x="208746" y="3919261"/>
            <a:ext cx="2367879" cy="974492"/>
          </a:xfrm>
          <a:prstGeom prst="rect">
            <a:avLst/>
          </a:prstGeom>
          <a:ln w="38100">
            <a:solidFill>
              <a:schemeClr val="bg2">
                <a:lumMod val="9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Location:</a:t>
            </a:r>
          </a:p>
          <a:p>
            <a:pPr algn="ctr"/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Peckwater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Centre, 6 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Peckwater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Street, London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NW5 2TX</a:t>
            </a:r>
          </a:p>
        </p:txBody>
      </p:sp>
      <p:sp>
        <p:nvSpPr>
          <p:cNvPr id="36" name="Circle: Hollow 35">
            <a:extLst>
              <a:ext uri="{FF2B5EF4-FFF2-40B4-BE49-F238E27FC236}">
                <a16:creationId xmlns:a16="http://schemas.microsoft.com/office/drawing/2014/main" id="{3FF4D774-AAB9-4726-B1F9-1DCE43079D2A}"/>
              </a:ext>
            </a:extLst>
          </p:cNvPr>
          <p:cNvSpPr/>
          <p:nvPr/>
        </p:nvSpPr>
        <p:spPr>
          <a:xfrm>
            <a:off x="2201284" y="1676741"/>
            <a:ext cx="237773" cy="239798"/>
          </a:xfrm>
          <a:prstGeom prst="donut">
            <a:avLst>
              <a:gd name="adj" fmla="val 25000"/>
            </a:avLst>
          </a:prstGeom>
          <a:solidFill>
            <a:srgbClr val="00B050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0741CEB-46C0-493C-9077-97664231648B}"/>
              </a:ext>
            </a:extLst>
          </p:cNvPr>
          <p:cNvGrpSpPr/>
          <p:nvPr/>
        </p:nvGrpSpPr>
        <p:grpSpPr>
          <a:xfrm>
            <a:off x="127644" y="7995778"/>
            <a:ext cx="12546304" cy="1458274"/>
            <a:chOff x="40680" y="7911804"/>
            <a:chExt cx="12546304" cy="1458274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2AB81441-E07B-4622-9483-55DDB0CED00A}"/>
                </a:ext>
              </a:extLst>
            </p:cNvPr>
            <p:cNvSpPr/>
            <p:nvPr/>
          </p:nvSpPr>
          <p:spPr>
            <a:xfrm>
              <a:off x="2145919" y="7929437"/>
              <a:ext cx="2016578" cy="1440641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300" b="1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Social Worker - 711007:</a:t>
              </a:r>
            </a:p>
            <a:p>
              <a:pPr algn="ctr"/>
              <a:r>
                <a:rPr lang="en-GB" sz="1300" dirty="0" err="1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Samsodeen</a:t>
              </a:r>
              <a:r>
                <a:rPr lang="en-GB" sz="1300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Lawal</a:t>
              </a:r>
            </a:p>
            <a:p>
              <a:pPr algn="ctr"/>
              <a:r>
                <a:rPr lang="en-GB" sz="1300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Email: TBC</a:t>
              </a:r>
            </a:p>
            <a:p>
              <a:pPr algn="ctr"/>
              <a:r>
                <a:rPr lang="en-GB" sz="1300" b="1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Tel:</a:t>
              </a:r>
              <a:r>
                <a:rPr lang="en-GB" sz="1300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TBC</a:t>
              </a:r>
            </a:p>
            <a:p>
              <a:pPr algn="ctr"/>
              <a:endParaRPr lang="en-GB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3397C393-91A2-4F1D-9FFE-6C44938BB53E}"/>
                </a:ext>
              </a:extLst>
            </p:cNvPr>
            <p:cNvSpPr/>
            <p:nvPr/>
          </p:nvSpPr>
          <p:spPr>
            <a:xfrm>
              <a:off x="4251125" y="7929437"/>
              <a:ext cx="2016598" cy="1437124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GB" sz="1300" b="1" dirty="0">
                  <a:solidFill>
                    <a:schemeClr val="bg2">
                      <a:lumMod val="50000"/>
                    </a:schemeClr>
                  </a:solidFill>
                  <a:latin typeface="Arial"/>
                  <a:cs typeface="Arial"/>
                </a:rPr>
                <a:t>Social Worker - 730661:</a:t>
              </a:r>
            </a:p>
            <a:p>
              <a:pPr algn="ctr"/>
              <a:r>
                <a:rPr lang="en-GB" sz="1300" dirty="0">
                  <a:solidFill>
                    <a:schemeClr val="bg2">
                      <a:lumMod val="50000"/>
                    </a:schemeClr>
                  </a:solidFill>
                  <a:latin typeface="Arial"/>
                  <a:cs typeface="Arial"/>
                </a:rPr>
                <a:t>Tiziana Ragno</a:t>
              </a:r>
            </a:p>
            <a:p>
              <a:pPr algn="ctr"/>
              <a:r>
                <a:rPr lang="en-GB" sz="1200" dirty="0">
                  <a:solidFill>
                    <a:schemeClr val="bg2">
                      <a:lumMod val="50000"/>
                    </a:schemeClr>
                  </a:solidFill>
                  <a:latin typeface="Arial"/>
                  <a:cs typeface="Arial"/>
                  <a:hlinkClick r:id="rId9"/>
                </a:rPr>
                <a:t>Tiziana.Ragno@candi.nhs.uk</a:t>
              </a:r>
              <a:r>
                <a:rPr lang="en-GB" sz="1200" dirty="0">
                  <a:solidFill>
                    <a:schemeClr val="bg2">
                      <a:lumMod val="50000"/>
                    </a:schemeClr>
                  </a:solidFill>
                  <a:latin typeface="Arial"/>
                  <a:cs typeface="Arial"/>
                </a:rPr>
                <a:t> </a:t>
              </a:r>
            </a:p>
            <a:p>
              <a:pPr algn="ctr"/>
              <a:r>
                <a:rPr lang="en-GB" sz="1300" b="1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Tel:  </a:t>
              </a:r>
              <a:r>
                <a:rPr lang="en-GB" sz="1300" dirty="0">
                  <a:solidFill>
                    <a:schemeClr val="bg2">
                      <a:lumMod val="50000"/>
                    </a:schemeClr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0203 317 6421</a:t>
              </a:r>
              <a:endPara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DF9BA5C4-F3B1-4352-A440-CB958B0CADD6}"/>
                </a:ext>
              </a:extLst>
            </p:cNvPr>
            <p:cNvSpPr/>
            <p:nvPr/>
          </p:nvSpPr>
          <p:spPr>
            <a:xfrm>
              <a:off x="6356351" y="7917555"/>
              <a:ext cx="2016598" cy="1446133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3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Social Worker – 720430:</a:t>
              </a:r>
            </a:p>
            <a:p>
              <a:pPr algn="ctr"/>
              <a:r>
                <a:rPr lang="en-GB" sz="1300" b="1" i="1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Vacant</a:t>
              </a:r>
            </a:p>
            <a:p>
              <a:pPr algn="ctr"/>
              <a:endParaRPr lang="en-GB" sz="13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en-GB" sz="13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D6F9AB37-AE64-4E44-BB90-E88EED00947E}"/>
                </a:ext>
              </a:extLst>
            </p:cNvPr>
            <p:cNvSpPr/>
            <p:nvPr/>
          </p:nvSpPr>
          <p:spPr>
            <a:xfrm>
              <a:off x="8461577" y="7911804"/>
              <a:ext cx="2016598" cy="1431389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GB" sz="1300" b="1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Social Worker - 717495:</a:t>
              </a:r>
            </a:p>
            <a:p>
              <a:pPr algn="ctr"/>
              <a:r>
                <a:rPr lang="en-GB" sz="1300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Olalekan Babatunde</a:t>
              </a:r>
            </a:p>
            <a:p>
              <a:pPr algn="ctr"/>
              <a:r>
                <a:rPr lang="en-GB" sz="1200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10"/>
                </a:rPr>
                <a:t>Olalekan.Babatunde@candi.nhs.uk</a:t>
              </a:r>
              <a:r>
                <a:rPr lang="en-GB" sz="1200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ctr"/>
              <a:r>
                <a:rPr lang="en-GB" sz="1300" b="1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Tel: 07973774220</a:t>
              </a:r>
              <a:r>
                <a:rPr lang="en-GB" sz="1300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EE266D93-6B85-4BD2-9BB6-7A76C2C3E7FB}"/>
                </a:ext>
              </a:extLst>
            </p:cNvPr>
            <p:cNvSpPr/>
            <p:nvPr/>
          </p:nvSpPr>
          <p:spPr>
            <a:xfrm>
              <a:off x="10570385" y="7911809"/>
              <a:ext cx="2016599" cy="1431384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300" b="1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Social Worker - 729929:</a:t>
              </a:r>
            </a:p>
            <a:p>
              <a:pPr algn="ctr"/>
              <a:r>
                <a:rPr lang="en-GB" sz="1300" dirty="0" err="1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Busola</a:t>
              </a:r>
              <a:r>
                <a:rPr lang="en-GB" sz="1300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Thompson</a:t>
              </a:r>
            </a:p>
            <a:p>
              <a:pPr algn="ctr"/>
              <a:r>
                <a:rPr lang="en-GB" sz="1300" dirty="0" err="1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Email:TBC</a:t>
              </a:r>
              <a:endPara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GB" sz="1300" b="1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Tel: </a:t>
              </a:r>
              <a:r>
                <a:rPr lang="en-GB" sz="1300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TBC </a:t>
              </a:r>
            </a:p>
          </p:txBody>
        </p: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3CF91EA5-AB78-47B2-ADBC-7208309F2774}"/>
                </a:ext>
              </a:extLst>
            </p:cNvPr>
            <p:cNvSpPr/>
            <p:nvPr/>
          </p:nvSpPr>
          <p:spPr>
            <a:xfrm>
              <a:off x="40680" y="7911804"/>
              <a:ext cx="2016579" cy="1457637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en-GB" sz="13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GB" sz="13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Social Worker - 720431:</a:t>
              </a:r>
            </a:p>
            <a:p>
              <a:pPr algn="ctr"/>
              <a:r>
                <a:rPr lang="en-GB" sz="1300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Vacant</a:t>
              </a:r>
            </a:p>
            <a:p>
              <a:pPr algn="ctr"/>
              <a:endParaRPr lang="en-GB" sz="13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en-GB" sz="13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en-GB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Circle: Hollow 36">
              <a:extLst>
                <a:ext uri="{FF2B5EF4-FFF2-40B4-BE49-F238E27FC236}">
                  <a16:creationId xmlns:a16="http://schemas.microsoft.com/office/drawing/2014/main" id="{6FAD4B10-870A-4160-9E88-63F5EB6C8846}"/>
                </a:ext>
              </a:extLst>
            </p:cNvPr>
            <p:cNvSpPr/>
            <p:nvPr/>
          </p:nvSpPr>
          <p:spPr>
            <a:xfrm>
              <a:off x="121782" y="7967882"/>
              <a:ext cx="237773" cy="239798"/>
            </a:xfrm>
            <a:prstGeom prst="donut">
              <a:avLst>
                <a:gd name="adj" fmla="val 25000"/>
              </a:avLst>
            </a:prstGeom>
            <a:solidFill>
              <a:srgbClr val="00B050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38" name="Circle: Hollow 37">
              <a:extLst>
                <a:ext uri="{FF2B5EF4-FFF2-40B4-BE49-F238E27FC236}">
                  <a16:creationId xmlns:a16="http://schemas.microsoft.com/office/drawing/2014/main" id="{E0B5944B-C889-42C3-A72A-E6657B9F8463}"/>
                </a:ext>
              </a:extLst>
            </p:cNvPr>
            <p:cNvSpPr/>
            <p:nvPr/>
          </p:nvSpPr>
          <p:spPr>
            <a:xfrm>
              <a:off x="2238713" y="7967882"/>
              <a:ext cx="237773" cy="239798"/>
            </a:xfrm>
            <a:prstGeom prst="donut">
              <a:avLst>
                <a:gd name="adj" fmla="val 25000"/>
              </a:avLst>
            </a:prstGeom>
            <a:solidFill>
              <a:srgbClr val="00B050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40" name="Circle: Hollow 39">
              <a:extLst>
                <a:ext uri="{FF2B5EF4-FFF2-40B4-BE49-F238E27FC236}">
                  <a16:creationId xmlns:a16="http://schemas.microsoft.com/office/drawing/2014/main" id="{C97CCE4F-E9E8-4E41-BE86-15136D2109AC}"/>
                </a:ext>
              </a:extLst>
            </p:cNvPr>
            <p:cNvSpPr/>
            <p:nvPr/>
          </p:nvSpPr>
          <p:spPr>
            <a:xfrm>
              <a:off x="4338975" y="7981681"/>
              <a:ext cx="237773" cy="239798"/>
            </a:xfrm>
            <a:prstGeom prst="donut">
              <a:avLst>
                <a:gd name="adj" fmla="val 25000"/>
              </a:avLst>
            </a:prstGeom>
            <a:solidFill>
              <a:srgbClr val="00B050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42" name="Circle: Hollow 41">
              <a:extLst>
                <a:ext uri="{FF2B5EF4-FFF2-40B4-BE49-F238E27FC236}">
                  <a16:creationId xmlns:a16="http://schemas.microsoft.com/office/drawing/2014/main" id="{8818789B-E3E5-4C98-844D-4E49F8E27EAC}"/>
                </a:ext>
              </a:extLst>
            </p:cNvPr>
            <p:cNvSpPr/>
            <p:nvPr/>
          </p:nvSpPr>
          <p:spPr>
            <a:xfrm>
              <a:off x="6448762" y="7967882"/>
              <a:ext cx="237773" cy="239798"/>
            </a:xfrm>
            <a:prstGeom prst="donut">
              <a:avLst>
                <a:gd name="adj" fmla="val 25000"/>
              </a:avLst>
            </a:prstGeom>
            <a:solidFill>
              <a:srgbClr val="00B050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44" name="Circle: Hollow 43">
              <a:extLst>
                <a:ext uri="{FF2B5EF4-FFF2-40B4-BE49-F238E27FC236}">
                  <a16:creationId xmlns:a16="http://schemas.microsoft.com/office/drawing/2014/main" id="{C89A6CC9-3BF0-49C2-86A9-C4188A7CE712}"/>
                </a:ext>
              </a:extLst>
            </p:cNvPr>
            <p:cNvSpPr/>
            <p:nvPr/>
          </p:nvSpPr>
          <p:spPr>
            <a:xfrm>
              <a:off x="8553787" y="7967393"/>
              <a:ext cx="237773" cy="239798"/>
            </a:xfrm>
            <a:prstGeom prst="donut">
              <a:avLst>
                <a:gd name="adj" fmla="val 25000"/>
              </a:avLst>
            </a:prstGeom>
            <a:solidFill>
              <a:srgbClr val="00B050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45" name="Circle: Hollow 44">
              <a:extLst>
                <a:ext uri="{FF2B5EF4-FFF2-40B4-BE49-F238E27FC236}">
                  <a16:creationId xmlns:a16="http://schemas.microsoft.com/office/drawing/2014/main" id="{7EF3177D-3ED1-43CF-AF8A-981A4B7D1D8B}"/>
                </a:ext>
              </a:extLst>
            </p:cNvPr>
            <p:cNvSpPr/>
            <p:nvPr/>
          </p:nvSpPr>
          <p:spPr>
            <a:xfrm>
              <a:off x="10655681" y="7967393"/>
              <a:ext cx="237773" cy="239798"/>
            </a:xfrm>
            <a:prstGeom prst="donut">
              <a:avLst>
                <a:gd name="adj" fmla="val 25000"/>
              </a:avLst>
            </a:prstGeom>
            <a:solidFill>
              <a:srgbClr val="00B050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F5C499F-F86C-43D0-ACC8-468D4513A9F5}"/>
              </a:ext>
            </a:extLst>
          </p:cNvPr>
          <p:cNvCxnSpPr>
            <a:endCxn id="21" idx="0"/>
          </p:cNvCxnSpPr>
          <p:nvPr/>
        </p:nvCxnSpPr>
        <p:spPr>
          <a:xfrm flipH="1">
            <a:off x="11665649" y="7375660"/>
            <a:ext cx="5" cy="620123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FF8DA26-6360-408E-B9A9-4C23ACDEF256}"/>
              </a:ext>
            </a:extLst>
          </p:cNvPr>
          <p:cNvCxnSpPr>
            <a:cxnSpLocks/>
            <a:stCxn id="8" idx="1"/>
          </p:cNvCxnSpPr>
          <p:nvPr/>
        </p:nvCxnSpPr>
        <p:spPr>
          <a:xfrm flipH="1">
            <a:off x="2881086" y="4718320"/>
            <a:ext cx="788388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460C5B3-3A35-4021-9FCD-69F7AA0A455C}"/>
              </a:ext>
            </a:extLst>
          </p:cNvPr>
          <p:cNvCxnSpPr>
            <a:cxnSpLocks/>
          </p:cNvCxnSpPr>
          <p:nvPr/>
        </p:nvCxnSpPr>
        <p:spPr>
          <a:xfrm>
            <a:off x="2881086" y="4718320"/>
            <a:ext cx="1" cy="266831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1EAEE9E1-E286-4026-AD21-540D0D824483}"/>
              </a:ext>
            </a:extLst>
          </p:cNvPr>
          <p:cNvCxnSpPr>
            <a:stCxn id="7" idx="2"/>
            <a:endCxn id="18" idx="0"/>
          </p:cNvCxnSpPr>
          <p:nvPr/>
        </p:nvCxnSpPr>
        <p:spPr>
          <a:xfrm flipH="1">
            <a:off x="6387547" y="2084309"/>
            <a:ext cx="1" cy="404589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460D289E-3490-4D89-B694-8ABB126DA930}"/>
              </a:ext>
            </a:extLst>
          </p:cNvPr>
          <p:cNvCxnSpPr>
            <a:cxnSpLocks/>
            <a:stCxn id="18" idx="3"/>
          </p:cNvCxnSpPr>
          <p:nvPr/>
        </p:nvCxnSpPr>
        <p:spPr>
          <a:xfrm>
            <a:off x="7694764" y="3007379"/>
            <a:ext cx="342244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3855820D-37EC-4648-8AE7-0826B88DBC2B}"/>
              </a:ext>
            </a:extLst>
          </p:cNvPr>
          <p:cNvCxnSpPr>
            <a:cxnSpLocks/>
          </p:cNvCxnSpPr>
          <p:nvPr/>
        </p:nvCxnSpPr>
        <p:spPr>
          <a:xfrm>
            <a:off x="11117207" y="3007378"/>
            <a:ext cx="17624" cy="2620582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Circle: Hollow 69">
            <a:extLst>
              <a:ext uri="{FF2B5EF4-FFF2-40B4-BE49-F238E27FC236}">
                <a16:creationId xmlns:a16="http://schemas.microsoft.com/office/drawing/2014/main" id="{3126947C-7138-4DAE-852F-EF900601D97A}"/>
              </a:ext>
            </a:extLst>
          </p:cNvPr>
          <p:cNvSpPr/>
          <p:nvPr/>
        </p:nvSpPr>
        <p:spPr>
          <a:xfrm>
            <a:off x="7414637" y="3229941"/>
            <a:ext cx="237773" cy="239798"/>
          </a:xfrm>
          <a:prstGeom prst="donut">
            <a:avLst>
              <a:gd name="adj" fmla="val 25000"/>
            </a:avLst>
          </a:prstGeom>
          <a:solidFill>
            <a:srgbClr val="00B050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2" name="Circle: Hollow 71">
            <a:extLst>
              <a:ext uri="{FF2B5EF4-FFF2-40B4-BE49-F238E27FC236}">
                <a16:creationId xmlns:a16="http://schemas.microsoft.com/office/drawing/2014/main" id="{D5986EBC-D4E7-43E3-B695-39E188DA314C}"/>
              </a:ext>
            </a:extLst>
          </p:cNvPr>
          <p:cNvSpPr/>
          <p:nvPr/>
        </p:nvSpPr>
        <p:spPr>
          <a:xfrm>
            <a:off x="6065757" y="5007842"/>
            <a:ext cx="237773" cy="239798"/>
          </a:xfrm>
          <a:prstGeom prst="donut">
            <a:avLst>
              <a:gd name="adj" fmla="val 25000"/>
            </a:avLst>
          </a:prstGeom>
          <a:solidFill>
            <a:srgbClr val="00B050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3" name="Circle: Hollow 72">
            <a:extLst>
              <a:ext uri="{FF2B5EF4-FFF2-40B4-BE49-F238E27FC236}">
                <a16:creationId xmlns:a16="http://schemas.microsoft.com/office/drawing/2014/main" id="{9C027C23-A9CC-45E3-A06F-435F9F9FA0EE}"/>
              </a:ext>
            </a:extLst>
          </p:cNvPr>
          <p:cNvSpPr/>
          <p:nvPr/>
        </p:nvSpPr>
        <p:spPr>
          <a:xfrm>
            <a:off x="6087188" y="6589170"/>
            <a:ext cx="237773" cy="239798"/>
          </a:xfrm>
          <a:prstGeom prst="donut">
            <a:avLst>
              <a:gd name="adj" fmla="val 25000"/>
            </a:avLst>
          </a:prstGeom>
          <a:solidFill>
            <a:srgbClr val="00B050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4" name="Circle: Hollow 73">
            <a:extLst>
              <a:ext uri="{FF2B5EF4-FFF2-40B4-BE49-F238E27FC236}">
                <a16:creationId xmlns:a16="http://schemas.microsoft.com/office/drawing/2014/main" id="{0D11D40F-1FBA-41A5-9248-34B5859E2D65}"/>
              </a:ext>
            </a:extLst>
          </p:cNvPr>
          <p:cNvSpPr/>
          <p:nvPr/>
        </p:nvSpPr>
        <p:spPr>
          <a:xfrm>
            <a:off x="12234056" y="6543573"/>
            <a:ext cx="237773" cy="239798"/>
          </a:xfrm>
          <a:prstGeom prst="donut">
            <a:avLst>
              <a:gd name="adj" fmla="val 25000"/>
            </a:avLst>
          </a:prstGeom>
          <a:solidFill>
            <a:srgbClr val="00B050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2400444-0A51-8CDF-E8FA-E58FFA216BFF}"/>
              </a:ext>
            </a:extLst>
          </p:cNvPr>
          <p:cNvSpPr txBox="1"/>
          <p:nvPr/>
        </p:nvSpPr>
        <p:spPr>
          <a:xfrm>
            <a:off x="195572" y="2085669"/>
            <a:ext cx="2367878" cy="86177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Secondment: </a:t>
            </a:r>
          </a:p>
          <a:p>
            <a:pPr algn="ctr"/>
            <a:r>
              <a:rPr lang="en-GB" sz="1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MBH substantive post- 729238: </a:t>
            </a:r>
          </a:p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  <a:hlinkClick r:id="rId11"/>
              </a:rPr>
              <a:t>Bablur.Hossain@candi.nhs.uk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2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</a:t>
            </a:r>
            <a:r>
              <a:rPr lang="en-GB" sz="1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0203 317 6440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6E2E1BA-1BC9-FFF8-4DE7-52D5657816A6}"/>
              </a:ext>
            </a:extLst>
          </p:cNvPr>
          <p:cNvSpPr txBox="1"/>
          <p:nvPr/>
        </p:nvSpPr>
        <p:spPr>
          <a:xfrm>
            <a:off x="208746" y="3031868"/>
            <a:ext cx="2367879" cy="80791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Secondment: </a:t>
            </a:r>
          </a:p>
          <a:p>
            <a:pPr algn="ctr"/>
            <a:r>
              <a:rPr lang="en-GB" sz="1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LSF substantive post – 730457: </a:t>
            </a:r>
          </a:p>
          <a:p>
            <a:pPr algn="ctr"/>
            <a:r>
              <a:rPr lang="en-GB" sz="105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12"/>
              </a:rPr>
              <a:t>Lorna.Stewart-fraser@candi.nhs.uk</a:t>
            </a:r>
            <a:endParaRPr lang="en-GB" sz="105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2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 </a:t>
            </a:r>
            <a:r>
              <a:rPr lang="en-GB" sz="1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077 4775 8862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878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29CB66EB42D14F90142422A7593275" ma:contentTypeVersion="11" ma:contentTypeDescription="Create a new document." ma:contentTypeScope="" ma:versionID="c454ee33a56e93b652aef84cdaae6b0b">
  <xsd:schema xmlns:xsd="http://www.w3.org/2001/XMLSchema" xmlns:xs="http://www.w3.org/2001/XMLSchema" xmlns:p="http://schemas.microsoft.com/office/2006/metadata/properties" xmlns:ns3="46e7b2af-130c-4968-9c25-cd35b8ab039a" xmlns:ns4="86ce4b56-0689-46eb-917e-77c998a64c3b" targetNamespace="http://schemas.microsoft.com/office/2006/metadata/properties" ma:root="true" ma:fieldsID="937a7eaaf33b7ba1b3323837554f8c0c" ns3:_="" ns4:_="">
    <xsd:import namespace="46e7b2af-130c-4968-9c25-cd35b8ab039a"/>
    <xsd:import namespace="86ce4b56-0689-46eb-917e-77c998a64c3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e7b2af-130c-4968-9c25-cd35b8ab03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ce4b56-0689-46eb-917e-77c998a64c3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E5999ED-8E1C-4BF9-814B-5DECA9588F41}">
  <ds:schemaRefs>
    <ds:schemaRef ds:uri="http://schemas.microsoft.com/office/2006/documentManagement/types"/>
    <ds:schemaRef ds:uri="http://schemas.microsoft.com/office/infopath/2007/PartnerControls"/>
    <ds:schemaRef ds:uri="86ce4b56-0689-46eb-917e-77c998a64c3b"/>
    <ds:schemaRef ds:uri="http://purl.org/dc/elements/1.1/"/>
    <ds:schemaRef ds:uri="http://schemas.microsoft.com/office/2006/metadata/properties"/>
    <ds:schemaRef ds:uri="http://purl.org/dc/terms/"/>
    <ds:schemaRef ds:uri="46e7b2af-130c-4968-9c25-cd35b8ab039a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21E330B-7D53-42B5-893A-DA9F34F2AB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01C528B-FAE3-4795-94CD-95A2BF016E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e7b2af-130c-4968-9c25-cd35b8ab039a"/>
    <ds:schemaRef ds:uri="86ce4b56-0689-46eb-917e-77c998a64c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104854</TotalTime>
  <Words>2990</Words>
  <Application>Microsoft Office PowerPoint</Application>
  <PresentationFormat>A3 Paper (297x420 mm)</PresentationFormat>
  <Paragraphs>582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Staines, Margaretha</dc:creator>
  <cp:lastModifiedBy>Afet Mehmet</cp:lastModifiedBy>
  <cp:revision>822</cp:revision>
  <cp:lastPrinted>2023-06-07T13:19:07Z</cp:lastPrinted>
  <dcterms:created xsi:type="dcterms:W3CDTF">2019-09-30T08:48:20Z</dcterms:created>
  <dcterms:modified xsi:type="dcterms:W3CDTF">2023-07-27T08:16:55Z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0x010100F129CB66EB42D14F90142422A7593275</vt:lpwstr>
  </property>
</Properties>
</file>