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31" r:id="rId4"/>
  </p:sldMasterIdLst>
  <p:notesMasterIdLst>
    <p:notesMasterId r:id="rId7"/>
  </p:notesMasterIdLst>
  <p:sldIdLst>
    <p:sldId id="474" r:id="rId5"/>
    <p:sldId id="47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683" userDrawn="1">
          <p15:clr>
            <a:srgbClr val="A4A3A4"/>
          </p15:clr>
        </p15:guide>
        <p15:guide id="4" orient="horz" pos="3793" userDrawn="1">
          <p15:clr>
            <a:srgbClr val="A4A3A4"/>
          </p15:clr>
        </p15:guide>
        <p15:guide id="5" orient="horz" pos="935" userDrawn="1">
          <p15:clr>
            <a:srgbClr val="A4A3A4"/>
          </p15:clr>
        </p15:guide>
        <p15:guide id="6" orient="horz" pos="550" userDrawn="1">
          <p15:clr>
            <a:srgbClr val="A4A3A4"/>
          </p15:clr>
        </p15:guide>
        <p15:guide id="7" orient="horz" pos="11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dgson, Anne" initials="H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16D9A"/>
    <a:srgbClr val="A04276"/>
    <a:srgbClr val="002060"/>
    <a:srgbClr val="0070C0"/>
    <a:srgbClr val="DBCFF0"/>
    <a:srgbClr val="00B259"/>
    <a:srgbClr val="FFAB40"/>
    <a:srgbClr val="A3C4BC"/>
    <a:srgbClr val="A4A3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36"/>
      </p:cViewPr>
      <p:guideLst>
        <p:guide orient="horz" pos="2183"/>
        <p:guide pos="3840"/>
        <p:guide pos="2683"/>
        <p:guide orient="horz" pos="3793"/>
        <p:guide orient="horz" pos="935"/>
        <p:guide orient="horz" pos="550"/>
        <p:guide orient="horz" pos="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F823A-2A23-40A1-975F-68342134BE8F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DE3DB-2550-45A2-A736-3A97D6C352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4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014" y="1449732"/>
            <a:ext cx="11737974" cy="1752600"/>
          </a:xfrm>
        </p:spPr>
        <p:txBody>
          <a:bodyPr lIns="0" tIns="0" bIns="0">
            <a:noAutofit/>
          </a:bodyPr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1173797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06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013" y="1600203"/>
            <a:ext cx="11738511" cy="444634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1173797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50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12" y="1168763"/>
            <a:ext cx="11737975" cy="1500187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1173797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8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7013" y="1600206"/>
            <a:ext cx="5767387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2" y="1600201"/>
            <a:ext cx="5767385" cy="45259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3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11737975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13" y="1535113"/>
            <a:ext cx="5769509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8" indent="0">
              <a:buNone/>
              <a:defRPr sz="1600" b="1"/>
            </a:lvl4pPr>
            <a:lvl5pPr marL="1828638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7" indent="0">
              <a:buNone/>
              <a:defRPr sz="1600" b="1"/>
            </a:lvl7pPr>
            <a:lvl8pPr marL="3200116" indent="0">
              <a:buNone/>
              <a:defRPr sz="1600" b="1"/>
            </a:lvl8pPr>
            <a:lvl9pPr marL="3657275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7012" y="2174875"/>
            <a:ext cx="5769509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5" y="1535113"/>
            <a:ext cx="5771613" cy="639762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159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8" indent="0">
              <a:buNone/>
              <a:defRPr sz="1600" b="1"/>
            </a:lvl4pPr>
            <a:lvl5pPr marL="1828638" indent="0">
              <a:buNone/>
              <a:defRPr sz="1600" b="1"/>
            </a:lvl5pPr>
            <a:lvl6pPr marL="2285797" indent="0">
              <a:buNone/>
              <a:defRPr sz="1600" b="1"/>
            </a:lvl6pPr>
            <a:lvl7pPr marL="2742957" indent="0">
              <a:buNone/>
              <a:defRPr sz="1600" b="1"/>
            </a:lvl7pPr>
            <a:lvl8pPr marL="3200116" indent="0">
              <a:buNone/>
              <a:defRPr sz="1600" b="1"/>
            </a:lvl8pPr>
            <a:lvl9pPr marL="3657275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5" y="2174875"/>
            <a:ext cx="5771613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8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65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013" y="274638"/>
            <a:ext cx="11737975" cy="1143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013" y="1600203"/>
            <a:ext cx="11737975" cy="44463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EB7D7-DCB5-CE42-AD92-E5608697895E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6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3" y="635636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EF890-2F00-2E43-AE80-83CB67A152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09392"/>
            <a:ext cx="12192000" cy="6594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609600" y="6438079"/>
            <a:ext cx="5023734" cy="215444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"/>
              </a:rPr>
              <a:t>camden.gov.uk</a:t>
            </a:r>
          </a:p>
        </p:txBody>
      </p:sp>
      <p:pic>
        <p:nvPicPr>
          <p:cNvPr id="10" name="Picture 9" descr="camden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6917" y="6417702"/>
            <a:ext cx="1497908" cy="283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088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</p:sldLayoutIdLst>
  <p:txStyles>
    <p:titleStyle>
      <a:lvl1pPr algn="l" defTabSz="457159" rtl="0" eaLnBrk="1" latinLnBrk="0" hangingPunct="1">
        <a:spcBef>
          <a:spcPct val="0"/>
        </a:spcBef>
        <a:buNone/>
        <a:defRPr sz="3500" b="1" kern="1200">
          <a:ln>
            <a:noFill/>
          </a:ln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0" indent="0" algn="l" defTabSz="457159" rtl="0" eaLnBrk="1" latinLnBrk="0" hangingPunct="1">
        <a:spcBef>
          <a:spcPct val="20000"/>
        </a:spcBef>
        <a:buFontTx/>
        <a:buNone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884" indent="-285725" algn="l" defTabSz="45715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2899" indent="-228580" algn="l" defTabSz="45715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058" indent="-228580" algn="l" defTabSz="45715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218" indent="-228580" algn="l" defTabSz="45715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377" indent="-228580" algn="l" defTabSz="45715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7" indent="-228580" algn="l" defTabSz="45715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6" indent="-228580" algn="l" defTabSz="45715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6" indent="-228580" algn="l" defTabSz="45715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9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8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8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7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7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6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5" algn="l" defTabSz="4571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537" userDrawn="1">
          <p15:clr>
            <a:srgbClr val="F26B43"/>
          </p15:clr>
        </p15:guide>
        <p15:guide id="4" pos="14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E05C64ED-D554-24CD-7114-DB4ABEA5188A}"/>
              </a:ext>
            </a:extLst>
          </p:cNvPr>
          <p:cNvSpPr/>
          <p:nvPr/>
        </p:nvSpPr>
        <p:spPr>
          <a:xfrm>
            <a:off x="0" y="5874327"/>
            <a:ext cx="12192000" cy="10393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FEF3E3-4CBF-A86D-32FA-D9B069FFBF2E}"/>
              </a:ext>
            </a:extLst>
          </p:cNvPr>
          <p:cNvSpPr/>
          <p:nvPr/>
        </p:nvSpPr>
        <p:spPr>
          <a:xfrm>
            <a:off x="227011" y="408705"/>
            <a:ext cx="1673943" cy="195344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Senior Management Authorisation obtained at Care Pathways panel or Out of panel for a new Placement Search or Change of Placement type 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0827EC30-CBCF-C3C8-A839-B701BA342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913403"/>
              </p:ext>
            </p:extLst>
          </p:nvPr>
        </p:nvGraphicFramePr>
        <p:xfrm>
          <a:off x="228600" y="2890982"/>
          <a:ext cx="11728593" cy="349761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28593">
                  <a:extLst>
                    <a:ext uri="{9D8B030D-6E8A-4147-A177-3AD203B41FA5}">
                      <a16:colId xmlns:a16="http://schemas.microsoft.com/office/drawing/2014/main" val="4038997057"/>
                    </a:ext>
                  </a:extLst>
                </a:gridCol>
              </a:tblGrid>
              <a:tr h="1208808">
                <a:tc>
                  <a:txBody>
                    <a:bodyPr/>
                    <a:lstStyle/>
                    <a:p>
                      <a:pPr algn="ctr"/>
                      <a:r>
                        <a:rPr lang="en-GB" sz="1400" b="1"/>
                        <a:t>For fostering</a:t>
                      </a:r>
                    </a:p>
                  </a:txBody>
                  <a:tcPr vert="vert27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257463"/>
                  </a:ext>
                </a:extLst>
              </a:tr>
              <a:tr h="1208808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For semi-independent </a:t>
                      </a:r>
                    </a:p>
                  </a:txBody>
                  <a:tcPr vert="vert27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711609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For residential </a:t>
                      </a:r>
                    </a:p>
                  </a:txBody>
                  <a:tcPr vert="vert27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398366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BA15B4EC-0155-F178-CAD3-0FA24B9B77B9}"/>
              </a:ext>
            </a:extLst>
          </p:cNvPr>
          <p:cNvSpPr/>
          <p:nvPr/>
        </p:nvSpPr>
        <p:spPr>
          <a:xfrm>
            <a:off x="2268964" y="415608"/>
            <a:ext cx="2234912" cy="193963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CIN/CLA/CYPDS/MASH Social Worker completes 3 forms in Mosaic – must be anonymised using the child’s initials: 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Record of Accommodation Decision </a:t>
            </a:r>
            <a:endParaRPr lang="en-GB" sz="1200" dirty="0">
              <a:solidFill>
                <a:schemeClr val="tx1"/>
              </a:solidFill>
              <a:cs typeface="Arial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Child’s profile and matching </a:t>
            </a:r>
            <a:endParaRPr lang="en-GB" sz="1200" dirty="0">
              <a:solidFill>
                <a:schemeClr val="tx1"/>
              </a:solidFill>
              <a:cs typeface="Arial"/>
            </a:endParaRP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Updated risk assessment (required for children 12 +)  </a:t>
            </a:r>
            <a:endParaRPr lang="en-GB" sz="12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6E625-DAC6-C094-1CB1-3A072EDF80F4}"/>
              </a:ext>
            </a:extLst>
          </p:cNvPr>
          <p:cNvSpPr/>
          <p:nvPr/>
        </p:nvSpPr>
        <p:spPr>
          <a:xfrm>
            <a:off x="4871886" y="415608"/>
            <a:ext cx="1443183" cy="1939637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200">
                <a:solidFill>
                  <a:schemeClr val="tx1"/>
                </a:solidFill>
              </a:rPr>
              <a:t>CIN/CLA/CYPDS/MASH Social worker assigns episodes to CIN/CLA/CYPDS/MASH Manager for initial approval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3C0CE3-4C18-D731-1854-DB46F6B05347}"/>
              </a:ext>
            </a:extLst>
          </p:cNvPr>
          <p:cNvSpPr/>
          <p:nvPr/>
        </p:nvSpPr>
        <p:spPr>
          <a:xfrm>
            <a:off x="6683079" y="420443"/>
            <a:ext cx="1443183" cy="1929966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200">
                <a:solidFill>
                  <a:schemeClr val="bg1"/>
                </a:solidFill>
              </a:rPr>
              <a:t>CIN/CLA/CYPDS/MASH Team Managers review, authorises and assign episodes to Resources Duty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D56664-F23B-CB23-4C4C-D876D3968825}"/>
              </a:ext>
            </a:extLst>
          </p:cNvPr>
          <p:cNvSpPr/>
          <p:nvPr/>
        </p:nvSpPr>
        <p:spPr>
          <a:xfrm>
            <a:off x="10305465" y="416186"/>
            <a:ext cx="1443183" cy="193848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team/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perform QA of forms 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127FB7-2CC3-0A08-E205-FDCC3453D8DC}"/>
              </a:ext>
            </a:extLst>
          </p:cNvPr>
          <p:cNvSpPr/>
          <p:nvPr/>
        </p:nvSpPr>
        <p:spPr>
          <a:xfrm>
            <a:off x="848164" y="3001764"/>
            <a:ext cx="1337542" cy="928254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>
                <a:solidFill>
                  <a:schemeClr val="bg1"/>
                </a:solidFill>
              </a:rPr>
              <a:t>Request sent to fostering duty for 48 hours to explore in-house carers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0480ACD-C860-71FA-1682-B054E23B7FE7}"/>
              </a:ext>
            </a:extLst>
          </p:cNvPr>
          <p:cNvSpPr/>
          <p:nvPr/>
        </p:nvSpPr>
        <p:spPr>
          <a:xfrm>
            <a:off x="2301265" y="3008550"/>
            <a:ext cx="1630216" cy="928254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GB" sz="1200" dirty="0">
                <a:solidFill>
                  <a:schemeClr val="bg1"/>
                </a:solidFill>
              </a:rPr>
              <a:t>If in-house Foster carer not identified, </a:t>
            </a:r>
            <a:r>
              <a:rPr lang="en-GB" sz="1200" dirty="0" err="1">
                <a:solidFill>
                  <a:schemeClr val="bg1"/>
                </a:solidFill>
              </a:rPr>
              <a:t>HoS</a:t>
            </a:r>
            <a:r>
              <a:rPr lang="en-GB" sz="1200" dirty="0">
                <a:solidFill>
                  <a:schemeClr val="bg1"/>
                </a:solidFill>
              </a:rPr>
              <a:t> can authorise Independent Fostering Agency search. 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E0C5F0-050C-6387-1B60-8CD2A6D13DB9}"/>
              </a:ext>
            </a:extLst>
          </p:cNvPr>
          <p:cNvSpPr/>
          <p:nvPr/>
        </p:nvSpPr>
        <p:spPr>
          <a:xfrm>
            <a:off x="4161980" y="2978004"/>
            <a:ext cx="1008000" cy="331876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 team /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 contact external providers via email with Mosaic Child’s </a:t>
            </a:r>
            <a:r>
              <a:rPr lang="en-GB" sz="1200">
                <a:solidFill>
                  <a:schemeClr val="bg1"/>
                </a:solidFill>
              </a:rPr>
              <a:t>profile and </a:t>
            </a:r>
            <a:r>
              <a:rPr lang="en-GB" sz="1200" dirty="0">
                <a:solidFill>
                  <a:schemeClr val="bg1"/>
                </a:solidFill>
              </a:rPr>
              <a:t>Risk </a:t>
            </a:r>
            <a:r>
              <a:rPr lang="en-GB" sz="1200" dirty="0" err="1">
                <a:solidFill>
                  <a:schemeClr val="bg1"/>
                </a:solidFill>
              </a:rPr>
              <a:t>assesment</a:t>
            </a:r>
            <a:r>
              <a:rPr lang="en-GB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A1F0F5D-CE98-E59E-951F-EAA0A5283008}"/>
              </a:ext>
            </a:extLst>
          </p:cNvPr>
          <p:cNvSpPr/>
          <p:nvPr/>
        </p:nvSpPr>
        <p:spPr>
          <a:xfrm>
            <a:off x="5282237" y="2978004"/>
            <a:ext cx="1008000" cy="331876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team /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wait for responses back and complete Search Grids every time contact is made with a provider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06D7C2D-3C5A-1445-87F8-7BF94436A0DC}"/>
              </a:ext>
            </a:extLst>
          </p:cNvPr>
          <p:cNvSpPr/>
          <p:nvPr/>
        </p:nvSpPr>
        <p:spPr>
          <a:xfrm>
            <a:off x="6402494" y="2978004"/>
            <a:ext cx="1008000" cy="331876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bg1"/>
                </a:solidFill>
              </a:rPr>
              <a:t>When placement identified, </a:t>
            </a:r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team /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gather relevant information from provider – e.g. cost, statement of purpose, risk assessment etc.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A1599C-4CEC-43DA-11AB-898FF05A53E2}"/>
              </a:ext>
            </a:extLst>
          </p:cNvPr>
          <p:cNvSpPr/>
          <p:nvPr/>
        </p:nvSpPr>
        <p:spPr>
          <a:xfrm>
            <a:off x="7522751" y="2978004"/>
            <a:ext cx="1008000" cy="33187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bg1"/>
                </a:solidFill>
              </a:rPr>
              <a:t>Joint call happens between child SW, </a:t>
            </a:r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team /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and provider to confirm suitability of placement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3B430AE-616A-768F-E091-67BA5205386F}"/>
              </a:ext>
            </a:extLst>
          </p:cNvPr>
          <p:cNvSpPr/>
          <p:nvPr/>
        </p:nvSpPr>
        <p:spPr>
          <a:xfrm>
            <a:off x="8643008" y="2978004"/>
            <a:ext cx="1008000" cy="3318768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36000" bIns="45720" rtlCol="0" anchor="ctr"/>
          <a:lstStyle/>
          <a:p>
            <a:r>
              <a:rPr lang="en-GB" sz="1200" dirty="0">
                <a:solidFill>
                  <a:schemeClr val="bg1"/>
                </a:solidFill>
              </a:rPr>
              <a:t>Resources Service Manager request  </a:t>
            </a:r>
            <a:r>
              <a:rPr lang="en-GB" sz="1200" dirty="0" err="1">
                <a:solidFill>
                  <a:schemeClr val="bg1"/>
                </a:solidFill>
              </a:rPr>
              <a:t>HoS</a:t>
            </a:r>
            <a:r>
              <a:rPr lang="en-GB" sz="1200" dirty="0">
                <a:solidFill>
                  <a:schemeClr val="bg1"/>
                </a:solidFill>
              </a:rPr>
              <a:t>  authorisation of placement fees.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7C40A41-C7E2-E5D1-0629-A072B7CF7EA0}"/>
              </a:ext>
            </a:extLst>
          </p:cNvPr>
          <p:cNvSpPr/>
          <p:nvPr/>
        </p:nvSpPr>
        <p:spPr>
          <a:xfrm>
            <a:off x="9763265" y="2978004"/>
            <a:ext cx="1008000" cy="331876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team /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set up Care Package on Mosaic so payment  can be made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30BC01B-88D6-794C-B206-90CE779354C8}"/>
              </a:ext>
            </a:extLst>
          </p:cNvPr>
          <p:cNvSpPr/>
          <p:nvPr/>
        </p:nvSpPr>
        <p:spPr>
          <a:xfrm>
            <a:off x="10883523" y="2978004"/>
            <a:ext cx="1008000" cy="3318768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Placements team carry out visits to providers every 6 months to Quality assure placements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2255ABF-A2F4-CAC6-3718-9726869B4207}"/>
              </a:ext>
            </a:extLst>
          </p:cNvPr>
          <p:cNvSpPr/>
          <p:nvPr/>
        </p:nvSpPr>
        <p:spPr>
          <a:xfrm>
            <a:off x="848164" y="4178682"/>
            <a:ext cx="1337542" cy="1042801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 err="1">
                <a:solidFill>
                  <a:schemeClr val="bg1"/>
                </a:solidFill>
              </a:rPr>
              <a:t>Frognal</a:t>
            </a:r>
            <a:r>
              <a:rPr lang="en-GB" sz="1200" dirty="0">
                <a:solidFill>
                  <a:schemeClr val="bg1"/>
                </a:solidFill>
              </a:rPr>
              <a:t> and </a:t>
            </a:r>
            <a:r>
              <a:rPr lang="en-GB" sz="1200" dirty="0" err="1">
                <a:solidFill>
                  <a:schemeClr val="bg1"/>
                </a:solidFill>
              </a:rPr>
              <a:t>FitzJohns</a:t>
            </a:r>
            <a:r>
              <a:rPr lang="en-GB" sz="1200" dirty="0">
                <a:solidFill>
                  <a:schemeClr val="bg1"/>
                </a:solidFill>
              </a:rPr>
              <a:t> teams explore </a:t>
            </a:r>
            <a:r>
              <a:rPr lang="en-GB" sz="1200">
                <a:solidFill>
                  <a:schemeClr val="bg1"/>
                </a:solidFill>
              </a:rPr>
              <a:t>Pathways beds - </a:t>
            </a:r>
            <a:r>
              <a:rPr lang="en-GB" sz="1200" dirty="0">
                <a:solidFill>
                  <a:schemeClr val="bg1"/>
                </a:solidFill>
              </a:rPr>
              <a:t>16-17 year olds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FE4611D-3999-245E-8C4E-B333750A0C32}"/>
              </a:ext>
            </a:extLst>
          </p:cNvPr>
          <p:cNvSpPr/>
          <p:nvPr/>
        </p:nvSpPr>
        <p:spPr>
          <a:xfrm>
            <a:off x="2301265" y="4178683"/>
            <a:ext cx="1630216" cy="1042802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GB" sz="1200" dirty="0">
                <a:solidFill>
                  <a:schemeClr val="bg1"/>
                </a:solidFill>
              </a:rPr>
              <a:t>If no Pathway beds available, </a:t>
            </a:r>
            <a:r>
              <a:rPr lang="en-GB" sz="1200" dirty="0" err="1">
                <a:solidFill>
                  <a:schemeClr val="bg1"/>
                </a:solidFill>
              </a:rPr>
              <a:t>HoS</a:t>
            </a:r>
            <a:r>
              <a:rPr lang="en-GB" sz="1200" dirty="0">
                <a:solidFill>
                  <a:schemeClr val="bg1"/>
                </a:solidFill>
              </a:rPr>
              <a:t> can authorise private supported accommodation search </a:t>
            </a:r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968B2690-0D9F-EFA2-8C15-5BB0FA7BCC06}"/>
              </a:ext>
            </a:extLst>
          </p:cNvPr>
          <p:cNvCxnSpPr>
            <a:cxnSpLocks/>
            <a:stCxn id="14" idx="0"/>
            <a:endCxn id="10" idx="0"/>
          </p:cNvCxnSpPr>
          <p:nvPr/>
        </p:nvCxnSpPr>
        <p:spPr>
          <a:xfrm rot="16200000" flipH="1" flipV="1">
            <a:off x="9213735" y="-1392879"/>
            <a:ext cx="4257" cy="3622386"/>
          </a:xfrm>
          <a:prstGeom prst="bentConnector3">
            <a:avLst>
              <a:gd name="adj1" fmla="val -3561193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32863547-8053-FF7D-E0B3-BFC1453F430B}"/>
              </a:ext>
            </a:extLst>
          </p:cNvPr>
          <p:cNvCxnSpPr>
            <a:cxnSpLocks/>
            <a:stCxn id="14" idx="0"/>
            <a:endCxn id="7" idx="0"/>
          </p:cNvCxnSpPr>
          <p:nvPr/>
        </p:nvCxnSpPr>
        <p:spPr>
          <a:xfrm rot="16200000" flipV="1">
            <a:off x="7206450" y="-3404422"/>
            <a:ext cx="578" cy="7640637"/>
          </a:xfrm>
          <a:prstGeom prst="bentConnector3">
            <a:avLst>
              <a:gd name="adj1" fmla="val 26327682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24C0C04C-6D3C-CCDA-B00C-F69DB29AEBBD}"/>
              </a:ext>
            </a:extLst>
          </p:cNvPr>
          <p:cNvSpPr txBox="1"/>
          <p:nvPr/>
        </p:nvSpPr>
        <p:spPr>
          <a:xfrm>
            <a:off x="4172080" y="20017"/>
            <a:ext cx="56220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/>
              <a:t>Occasional  back and forth if there are blank boxes / Team Manager has not authorised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2284C30-251C-30DA-FD3D-C6241FD4B106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4503876" y="1385427"/>
            <a:ext cx="368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7D7A4E6-38FF-1CE7-B98B-5693887527A3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 flipV="1">
            <a:off x="6315069" y="1385426"/>
            <a:ext cx="36801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0ACB6FB-41AC-DBD8-580A-7A635B9A5680}"/>
              </a:ext>
            </a:extLst>
          </p:cNvPr>
          <p:cNvCxnSpPr>
            <a:cxnSpLocks/>
            <a:stCxn id="15" idx="3"/>
            <a:endCxn id="17" idx="1"/>
          </p:cNvCxnSpPr>
          <p:nvPr/>
        </p:nvCxnSpPr>
        <p:spPr>
          <a:xfrm>
            <a:off x="2185706" y="3465891"/>
            <a:ext cx="115559" cy="6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2F5F113-647A-C3CD-8AC7-7EBAC9EF9DAC}"/>
              </a:ext>
            </a:extLst>
          </p:cNvPr>
          <p:cNvCxnSpPr>
            <a:cxnSpLocks/>
            <a:stCxn id="19" idx="3"/>
            <a:endCxn id="20" idx="1"/>
          </p:cNvCxnSpPr>
          <p:nvPr/>
        </p:nvCxnSpPr>
        <p:spPr>
          <a:xfrm>
            <a:off x="5169980" y="4637388"/>
            <a:ext cx="1122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ADE4139-70D7-31B5-803D-FD30839BEBEE}"/>
              </a:ext>
            </a:extLst>
          </p:cNvPr>
          <p:cNvCxnSpPr>
            <a:cxnSpLocks/>
            <a:stCxn id="20" idx="3"/>
            <a:endCxn id="21" idx="1"/>
          </p:cNvCxnSpPr>
          <p:nvPr/>
        </p:nvCxnSpPr>
        <p:spPr>
          <a:xfrm>
            <a:off x="6290237" y="4637388"/>
            <a:ext cx="1122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5BDFC71-B826-CBCF-0975-9A00000F89A5}"/>
              </a:ext>
            </a:extLst>
          </p:cNvPr>
          <p:cNvCxnSpPr>
            <a:cxnSpLocks/>
            <a:stCxn id="21" idx="3"/>
            <a:endCxn id="22" idx="1"/>
          </p:cNvCxnSpPr>
          <p:nvPr/>
        </p:nvCxnSpPr>
        <p:spPr>
          <a:xfrm>
            <a:off x="7410494" y="4637388"/>
            <a:ext cx="1122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E13E726-D478-9B52-21C1-1A3DAA94C564}"/>
              </a:ext>
            </a:extLst>
          </p:cNvPr>
          <p:cNvCxnSpPr>
            <a:cxnSpLocks/>
            <a:stCxn id="22" idx="3"/>
            <a:endCxn id="23" idx="1"/>
          </p:cNvCxnSpPr>
          <p:nvPr/>
        </p:nvCxnSpPr>
        <p:spPr>
          <a:xfrm>
            <a:off x="8530751" y="4637388"/>
            <a:ext cx="1122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ED1FFF1-9232-051C-8671-F0DAAFD11E40}"/>
              </a:ext>
            </a:extLst>
          </p:cNvPr>
          <p:cNvCxnSpPr>
            <a:cxnSpLocks/>
            <a:stCxn id="23" idx="3"/>
            <a:endCxn id="24" idx="1"/>
          </p:cNvCxnSpPr>
          <p:nvPr/>
        </p:nvCxnSpPr>
        <p:spPr>
          <a:xfrm>
            <a:off x="9651008" y="4637388"/>
            <a:ext cx="1122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6BA3BCF-EF75-A170-EE8B-8D08CF4F5945}"/>
              </a:ext>
            </a:extLst>
          </p:cNvPr>
          <p:cNvCxnSpPr>
            <a:cxnSpLocks/>
            <a:stCxn id="24" idx="3"/>
            <a:endCxn id="25" idx="1"/>
          </p:cNvCxnSpPr>
          <p:nvPr/>
        </p:nvCxnSpPr>
        <p:spPr>
          <a:xfrm>
            <a:off x="10771265" y="4637388"/>
            <a:ext cx="11225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7A429F2-F116-3EF6-8C24-52A63B9D7028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1900954" y="1385426"/>
            <a:ext cx="36801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B664BABC-89B1-E787-F4FF-A17FB6D8E763}"/>
              </a:ext>
            </a:extLst>
          </p:cNvPr>
          <p:cNvCxnSpPr>
            <a:cxnSpLocks/>
            <a:stCxn id="10" idx="3"/>
            <a:endCxn id="2" idx="1"/>
          </p:cNvCxnSpPr>
          <p:nvPr/>
        </p:nvCxnSpPr>
        <p:spPr>
          <a:xfrm>
            <a:off x="8126262" y="1385426"/>
            <a:ext cx="368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EA2D117-491E-B2B9-EEBC-44CDAB1484B6}"/>
              </a:ext>
            </a:extLst>
          </p:cNvPr>
          <p:cNvCxnSpPr>
            <a:cxnSpLocks/>
            <a:stCxn id="2" idx="3"/>
            <a:endCxn id="14" idx="1"/>
          </p:cNvCxnSpPr>
          <p:nvPr/>
        </p:nvCxnSpPr>
        <p:spPr>
          <a:xfrm>
            <a:off x="9937455" y="1385426"/>
            <a:ext cx="368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7DF44EB4-66B9-8CA4-6470-9BBBEDA6F376}"/>
              </a:ext>
            </a:extLst>
          </p:cNvPr>
          <p:cNvCxnSpPr>
            <a:cxnSpLocks/>
            <a:stCxn id="14" idx="3"/>
            <a:endCxn id="29" idx="1"/>
          </p:cNvCxnSpPr>
          <p:nvPr/>
        </p:nvCxnSpPr>
        <p:spPr>
          <a:xfrm flipH="1">
            <a:off x="228600" y="1385426"/>
            <a:ext cx="11520048" cy="3254364"/>
          </a:xfrm>
          <a:prstGeom prst="bentConnector5">
            <a:avLst>
              <a:gd name="adj1" fmla="val -1984"/>
              <a:gd name="adj2" fmla="val 31668"/>
              <a:gd name="adj3" fmla="val 101984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3CD3CF1-8F87-1111-3BC8-E71CB966778F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2185706" y="4700083"/>
            <a:ext cx="115559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nector: Elbow 84">
            <a:extLst>
              <a:ext uri="{FF2B5EF4-FFF2-40B4-BE49-F238E27FC236}">
                <a16:creationId xmlns:a16="http://schemas.microsoft.com/office/drawing/2014/main" id="{51C145A6-835C-4C58-B0E6-DEEF4DB39EBE}"/>
              </a:ext>
            </a:extLst>
          </p:cNvPr>
          <p:cNvCxnSpPr>
            <a:cxnSpLocks/>
            <a:stCxn id="27" idx="3"/>
            <a:endCxn id="19" idx="1"/>
          </p:cNvCxnSpPr>
          <p:nvPr/>
        </p:nvCxnSpPr>
        <p:spPr>
          <a:xfrm flipV="1">
            <a:off x="3931481" y="4637388"/>
            <a:ext cx="230499" cy="6269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Connector: Elbow 88">
            <a:extLst>
              <a:ext uri="{FF2B5EF4-FFF2-40B4-BE49-F238E27FC236}">
                <a16:creationId xmlns:a16="http://schemas.microsoft.com/office/drawing/2014/main" id="{F08DA0A5-455E-DAB5-9CA9-28DE2AB80E65}"/>
              </a:ext>
            </a:extLst>
          </p:cNvPr>
          <p:cNvCxnSpPr>
            <a:cxnSpLocks/>
            <a:stCxn id="20" idx="0"/>
            <a:endCxn id="19" idx="0"/>
          </p:cNvCxnSpPr>
          <p:nvPr/>
        </p:nvCxnSpPr>
        <p:spPr>
          <a:xfrm rot="16200000" flipV="1">
            <a:off x="5226109" y="2417875"/>
            <a:ext cx="12700" cy="1120257"/>
          </a:xfrm>
          <a:prstGeom prst="bentConnector3">
            <a:avLst>
              <a:gd name="adj1" fmla="val 180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2F643F42-8C98-3D9F-EA46-0CD74C6BA2F4}"/>
              </a:ext>
            </a:extLst>
          </p:cNvPr>
          <p:cNvSpPr txBox="1"/>
          <p:nvPr/>
        </p:nvSpPr>
        <p:spPr>
          <a:xfrm>
            <a:off x="3481826" y="2528440"/>
            <a:ext cx="35012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100"/>
              <a:t>Lots of back and forth due to lack of quality provision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AE516B-D054-D765-FC03-AFC58AB40023}"/>
              </a:ext>
            </a:extLst>
          </p:cNvPr>
          <p:cNvSpPr/>
          <p:nvPr/>
        </p:nvSpPr>
        <p:spPr>
          <a:xfrm>
            <a:off x="8494272" y="420443"/>
            <a:ext cx="1443183" cy="1929966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200" dirty="0">
                <a:solidFill>
                  <a:schemeClr val="bg1"/>
                </a:solidFill>
                <a:ea typeface="+mn-lt"/>
                <a:cs typeface="+mn-lt"/>
              </a:rPr>
              <a:t>The Placements Team Manager assigns cases to a social worker in the </a:t>
            </a:r>
            <a:r>
              <a:rPr lang="en-GB" sz="1200" dirty="0" err="1">
                <a:solidFill>
                  <a:schemeClr val="bg1"/>
                </a:solidFill>
                <a:ea typeface="+mn-lt"/>
                <a:cs typeface="+mn-lt"/>
              </a:rPr>
              <a:t>Frognal</a:t>
            </a:r>
            <a:r>
              <a:rPr lang="en-GB" sz="1200" dirty="0">
                <a:solidFill>
                  <a:schemeClr val="bg1"/>
                </a:solidFill>
                <a:ea typeface="+mn-lt"/>
                <a:cs typeface="+mn-lt"/>
              </a:rPr>
              <a:t> Placements Team.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0AE199D-3531-EDDD-0CC8-AC12C5AE9A22}"/>
              </a:ext>
            </a:extLst>
          </p:cNvPr>
          <p:cNvSpPr txBox="1"/>
          <p:nvPr/>
        </p:nvSpPr>
        <p:spPr>
          <a:xfrm>
            <a:off x="287023" y="6527690"/>
            <a:ext cx="5725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/>
              <a:t>Key: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06C1D8A-7D84-094A-8D95-7CB16C063C37}"/>
              </a:ext>
            </a:extLst>
          </p:cNvPr>
          <p:cNvSpPr/>
          <p:nvPr/>
        </p:nvSpPr>
        <p:spPr>
          <a:xfrm>
            <a:off x="1012556" y="6555578"/>
            <a:ext cx="432000" cy="252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B28AAA3-5C64-DC84-DFEA-FF42C881994A}"/>
              </a:ext>
            </a:extLst>
          </p:cNvPr>
          <p:cNvSpPr/>
          <p:nvPr/>
        </p:nvSpPr>
        <p:spPr>
          <a:xfrm>
            <a:off x="2678783" y="6555578"/>
            <a:ext cx="432000" cy="252000"/>
          </a:xfrm>
          <a:prstGeom prst="rect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3D4B422A-1DAD-5287-BF65-87B6A1BA932D}"/>
              </a:ext>
            </a:extLst>
          </p:cNvPr>
          <p:cNvSpPr/>
          <p:nvPr/>
        </p:nvSpPr>
        <p:spPr>
          <a:xfrm>
            <a:off x="4257923" y="6555578"/>
            <a:ext cx="432000" cy="252000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B7FD8C8-36E2-0F74-F881-4A76E88D663F}"/>
              </a:ext>
            </a:extLst>
          </p:cNvPr>
          <p:cNvSpPr/>
          <p:nvPr/>
        </p:nvSpPr>
        <p:spPr>
          <a:xfrm>
            <a:off x="6022123" y="6555578"/>
            <a:ext cx="432000" cy="252000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A910184-0751-E7A4-43BD-C98A8B722EA0}"/>
              </a:ext>
            </a:extLst>
          </p:cNvPr>
          <p:cNvSpPr/>
          <p:nvPr/>
        </p:nvSpPr>
        <p:spPr>
          <a:xfrm>
            <a:off x="7862524" y="6555578"/>
            <a:ext cx="432000" cy="252000"/>
          </a:xfrm>
          <a:prstGeom prst="rect">
            <a:avLst/>
          </a:prstGeom>
          <a:solidFill>
            <a:srgbClr val="A0427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5D97DB4-0FA2-E660-09FD-314AB71D6FA8}"/>
              </a:ext>
            </a:extLst>
          </p:cNvPr>
          <p:cNvSpPr/>
          <p:nvPr/>
        </p:nvSpPr>
        <p:spPr>
          <a:xfrm>
            <a:off x="9604947" y="6555578"/>
            <a:ext cx="432000" cy="252000"/>
          </a:xfrm>
          <a:prstGeom prst="rect">
            <a:avLst/>
          </a:prstGeom>
          <a:solidFill>
            <a:srgbClr val="7F7F7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08115ED9-3D7F-9BB0-1138-AEDDDB05577F}"/>
              </a:ext>
            </a:extLst>
          </p:cNvPr>
          <p:cNvSpPr txBox="1"/>
          <p:nvPr/>
        </p:nvSpPr>
        <p:spPr>
          <a:xfrm>
            <a:off x="1407817" y="6450746"/>
            <a:ext cx="1207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Director / </a:t>
            </a:r>
            <a:r>
              <a:rPr lang="en-GB" sz="1200" dirty="0" err="1"/>
              <a:t>HoS</a:t>
            </a:r>
            <a:r>
              <a:rPr lang="en-GB" sz="1200" dirty="0"/>
              <a:t> 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E9B8C30-2FB2-BA40-74EE-DDF264708BAD}"/>
              </a:ext>
            </a:extLst>
          </p:cNvPr>
          <p:cNvSpPr txBox="1"/>
          <p:nvPr/>
        </p:nvSpPr>
        <p:spPr>
          <a:xfrm>
            <a:off x="3039081" y="6543079"/>
            <a:ext cx="1104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Social worker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8B72122-9BCF-0564-479B-993B9D5FF6C3}"/>
              </a:ext>
            </a:extLst>
          </p:cNvPr>
          <p:cNvSpPr txBox="1"/>
          <p:nvPr/>
        </p:nvSpPr>
        <p:spPr>
          <a:xfrm>
            <a:off x="4618109" y="6543079"/>
            <a:ext cx="12079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/>
              <a:t>Team manager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91061D-D3C5-AACC-DED8-06C2EFD7C43F}"/>
              </a:ext>
            </a:extLst>
          </p:cNvPr>
          <p:cNvSpPr txBox="1"/>
          <p:nvPr/>
        </p:nvSpPr>
        <p:spPr>
          <a:xfrm>
            <a:off x="6380097" y="6450746"/>
            <a:ext cx="1405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err="1"/>
              <a:t>Frognal</a:t>
            </a:r>
            <a:r>
              <a:rPr lang="en-GB" sz="1200" dirty="0"/>
              <a:t>/ </a:t>
            </a:r>
            <a:r>
              <a:rPr lang="en-GB" sz="1200" dirty="0" err="1"/>
              <a:t>FitzJohn</a:t>
            </a:r>
            <a:r>
              <a:rPr lang="en-GB" sz="1200" dirty="0"/>
              <a:t> Placements Team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F30CFC57-6010-4F77-1709-45552FB2DA65}"/>
              </a:ext>
            </a:extLst>
          </p:cNvPr>
          <p:cNvSpPr txBox="1"/>
          <p:nvPr/>
        </p:nvSpPr>
        <p:spPr>
          <a:xfrm>
            <a:off x="8225490" y="6543079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Fostering team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4928EE92-B5AF-A71C-8300-E859E43AE3B3}"/>
              </a:ext>
            </a:extLst>
          </p:cNvPr>
          <p:cNvSpPr txBox="1"/>
          <p:nvPr/>
        </p:nvSpPr>
        <p:spPr>
          <a:xfrm>
            <a:off x="9982955" y="6450746"/>
            <a:ext cx="19911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/>
              <a:t>Joint – Placements team, social worker and provider</a:t>
            </a: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6D939048-748C-4DCE-66AE-87E8E48329DC}"/>
              </a:ext>
            </a:extLst>
          </p:cNvPr>
          <p:cNvSpPr/>
          <p:nvPr/>
        </p:nvSpPr>
        <p:spPr>
          <a:xfrm>
            <a:off x="7404671" y="2028033"/>
            <a:ext cx="2029804" cy="771124"/>
          </a:xfrm>
          <a:prstGeom prst="wedgeRoundRectCallout">
            <a:avLst>
              <a:gd name="adj1" fmla="val -58808"/>
              <a:gd name="adj2" fmla="val -59612"/>
              <a:gd name="adj3" fmla="val 16667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/>
              <a:t>Please ensure this step is completed to avoid backlogs, duplications and confusion  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F29DC96C-C6C0-4412-54FB-C9841F1279F9}"/>
              </a:ext>
            </a:extLst>
          </p:cNvPr>
          <p:cNvSpPr/>
          <p:nvPr/>
        </p:nvSpPr>
        <p:spPr>
          <a:xfrm>
            <a:off x="766785" y="2100721"/>
            <a:ext cx="1613931" cy="723586"/>
          </a:xfrm>
          <a:prstGeom prst="wedgeRoundRectCallout">
            <a:avLst>
              <a:gd name="adj1" fmla="val 51668"/>
              <a:gd name="adj2" fmla="val -98747"/>
              <a:gd name="adj3" fmla="val 16667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/>
              <a:t>All 3 episodes are needed whether planned or emergency 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1848ECFC-23CF-DDA5-2535-38672CE1812A}"/>
              </a:ext>
            </a:extLst>
          </p:cNvPr>
          <p:cNvSpPr/>
          <p:nvPr/>
        </p:nvSpPr>
        <p:spPr>
          <a:xfrm>
            <a:off x="9974067" y="2462023"/>
            <a:ext cx="2029804" cy="771124"/>
          </a:xfrm>
          <a:prstGeom prst="wedgeRoundRectCallout">
            <a:avLst>
              <a:gd name="adj1" fmla="val -84550"/>
              <a:gd name="adj2" fmla="val 101318"/>
              <a:gd name="adj3" fmla="val 16667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200" b="1" dirty="0" err="1"/>
              <a:t>Frognal</a:t>
            </a:r>
            <a:r>
              <a:rPr lang="en-GB" sz="1200" b="1" dirty="0"/>
              <a:t> Placements Team notify CLA admin when a child is placed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BD99C699-5E4E-A2B2-2237-D5B84B21A035}"/>
              </a:ext>
            </a:extLst>
          </p:cNvPr>
          <p:cNvSpPr/>
          <p:nvPr/>
        </p:nvSpPr>
        <p:spPr>
          <a:xfrm>
            <a:off x="8638868" y="5584476"/>
            <a:ext cx="3537356" cy="771124"/>
          </a:xfrm>
          <a:prstGeom prst="wedgeRoundRectCallout">
            <a:avLst>
              <a:gd name="adj1" fmla="val -35867"/>
              <a:gd name="adj2" fmla="val -79375"/>
              <a:gd name="adj3" fmla="val 16667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/>
              <a:t>A placement agreement meeting should be held at least 7 days prior to the start of a planned placement or within 5 working days of the start of an emergency placement</a:t>
            </a:r>
          </a:p>
        </p:txBody>
      </p:sp>
      <p:pic>
        <p:nvPicPr>
          <p:cNvPr id="11" name="Graphic 10" descr="Warning with solid fill">
            <a:extLst>
              <a:ext uri="{FF2B5EF4-FFF2-40B4-BE49-F238E27FC236}">
                <a16:creationId xmlns:a16="http://schemas.microsoft.com/office/drawing/2014/main" id="{0E978BBE-87B7-FD2F-FE21-22A6BDFFFE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412" y="2321213"/>
            <a:ext cx="467503" cy="467503"/>
          </a:xfrm>
          <a:prstGeom prst="rect">
            <a:avLst/>
          </a:prstGeom>
        </p:spPr>
      </p:pic>
      <p:pic>
        <p:nvPicPr>
          <p:cNvPr id="12" name="Graphic 11" descr="Warning with solid fill">
            <a:extLst>
              <a:ext uri="{FF2B5EF4-FFF2-40B4-BE49-F238E27FC236}">
                <a16:creationId xmlns:a16="http://schemas.microsoft.com/office/drawing/2014/main" id="{0C8504F0-B1A5-5A47-5B98-4F74F101D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22258" y="2305824"/>
            <a:ext cx="467503" cy="467503"/>
          </a:xfrm>
          <a:prstGeom prst="rect">
            <a:avLst/>
          </a:prstGeom>
        </p:spPr>
      </p:pic>
      <p:pic>
        <p:nvPicPr>
          <p:cNvPr id="13" name="Graphic 12" descr="Warning with solid fill">
            <a:extLst>
              <a:ext uri="{FF2B5EF4-FFF2-40B4-BE49-F238E27FC236}">
                <a16:creationId xmlns:a16="http://schemas.microsoft.com/office/drawing/2014/main" id="{815BEA7F-4986-654B-0E8A-BD8A4386C0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72991" y="2750602"/>
            <a:ext cx="467503" cy="467503"/>
          </a:xfrm>
          <a:prstGeom prst="rect">
            <a:avLst/>
          </a:prstGeom>
        </p:spPr>
      </p:pic>
      <p:pic>
        <p:nvPicPr>
          <p:cNvPr id="16" name="Graphic 15" descr="Warning with solid fill">
            <a:extLst>
              <a:ext uri="{FF2B5EF4-FFF2-40B4-BE49-F238E27FC236}">
                <a16:creationId xmlns:a16="http://schemas.microsoft.com/office/drawing/2014/main" id="{0DE66EAD-C003-0C44-0138-ABCF6FAFD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74072" y="5544917"/>
            <a:ext cx="467503" cy="467503"/>
          </a:xfrm>
          <a:prstGeom prst="rect">
            <a:avLst/>
          </a:prstGeom>
        </p:spPr>
      </p:pic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F92407F8-23C6-396E-0971-080616B5F771}"/>
              </a:ext>
            </a:extLst>
          </p:cNvPr>
          <p:cNvCxnSpPr>
            <a:cxnSpLocks/>
            <a:stCxn id="17" idx="3"/>
            <a:endCxn id="19" idx="1"/>
          </p:cNvCxnSpPr>
          <p:nvPr/>
        </p:nvCxnSpPr>
        <p:spPr>
          <a:xfrm>
            <a:off x="3931481" y="3472677"/>
            <a:ext cx="230499" cy="116471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46E0100A-FDBE-92A9-601B-BCFD7E25F1A0}"/>
              </a:ext>
            </a:extLst>
          </p:cNvPr>
          <p:cNvSpPr/>
          <p:nvPr/>
        </p:nvSpPr>
        <p:spPr>
          <a:xfrm>
            <a:off x="848164" y="5376871"/>
            <a:ext cx="1337542" cy="919901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>
                <a:solidFill>
                  <a:schemeClr val="bg1"/>
                </a:solidFill>
              </a:rPr>
              <a:t>Frognal Placements teams explore Joseph House (inhouse Resi)  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1FD75F4-4E5C-D4AF-165F-8B13933D0D7D}"/>
              </a:ext>
            </a:extLst>
          </p:cNvPr>
          <p:cNvSpPr/>
          <p:nvPr/>
        </p:nvSpPr>
        <p:spPr>
          <a:xfrm>
            <a:off x="2301265" y="5375967"/>
            <a:ext cx="1630216" cy="920806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r>
              <a:rPr lang="en-GB" sz="1200" dirty="0">
                <a:solidFill>
                  <a:schemeClr val="bg1"/>
                </a:solidFill>
              </a:rPr>
              <a:t>If no beds available, </a:t>
            </a:r>
            <a:r>
              <a:rPr lang="en-GB" sz="1200" dirty="0" err="1">
                <a:solidFill>
                  <a:schemeClr val="bg1"/>
                </a:solidFill>
              </a:rPr>
              <a:t>HoS</a:t>
            </a:r>
            <a:r>
              <a:rPr lang="en-GB" sz="1200" dirty="0">
                <a:solidFill>
                  <a:schemeClr val="bg1"/>
                </a:solidFill>
              </a:rPr>
              <a:t> can authorise private residential search </a:t>
            </a:r>
          </a:p>
        </p:txBody>
      </p: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F70AD74F-80D6-2E7D-D94C-FA16A497DCD4}"/>
              </a:ext>
            </a:extLst>
          </p:cNvPr>
          <p:cNvCxnSpPr>
            <a:cxnSpLocks/>
            <a:stCxn id="55" idx="3"/>
            <a:endCxn id="19" idx="1"/>
          </p:cNvCxnSpPr>
          <p:nvPr/>
        </p:nvCxnSpPr>
        <p:spPr>
          <a:xfrm flipV="1">
            <a:off x="3931481" y="4637388"/>
            <a:ext cx="230499" cy="119898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2C6D916-6A8E-7322-6B8F-77ED7800DCF8}"/>
              </a:ext>
            </a:extLst>
          </p:cNvPr>
          <p:cNvCxnSpPr>
            <a:cxnSpLocks/>
            <a:stCxn id="54" idx="3"/>
            <a:endCxn id="55" idx="1"/>
          </p:cNvCxnSpPr>
          <p:nvPr/>
        </p:nvCxnSpPr>
        <p:spPr>
          <a:xfrm flipV="1">
            <a:off x="2185706" y="5836370"/>
            <a:ext cx="115559" cy="4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47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C81027-B687-6861-2767-1B05B815C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274638"/>
            <a:ext cx="10174288" cy="1143000"/>
          </a:xfrm>
        </p:spPr>
        <p:txBody>
          <a:bodyPr/>
          <a:lstStyle/>
          <a:p>
            <a:r>
              <a:rPr lang="en-GB" sz="2400">
                <a:solidFill>
                  <a:schemeClr val="tx1"/>
                </a:solidFill>
              </a:rPr>
              <a:t>A Placement Stability Meeting should be held before any proposed placement move or if the network identifies any issues or concerns within the current placement</a:t>
            </a:r>
            <a:endParaRPr lang="en-GB" sz="2400" b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276B9-F7F4-5544-E90B-632E29AB396D}"/>
              </a:ext>
            </a:extLst>
          </p:cNvPr>
          <p:cNvSpPr txBox="1"/>
          <p:nvPr/>
        </p:nvSpPr>
        <p:spPr>
          <a:xfrm>
            <a:off x="392113" y="2130644"/>
            <a:ext cx="11368087" cy="4078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Reviewing Current Placement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Assess the current placement to ensure it meets the child’s needs and is providing a stable, supportive environment.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Identifying Issues and Challenges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Discuss any issues or challenges that may be affecting the stability of the placement, such as behavioural concerns, compatibility with foster carers/children’s home, or external factors.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Developing Support Plans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Create or update support plans to address identified issues. This may involve providing additional resources, services, or interventions to support the child and the placement.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Engaging Key Stakeholders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Involve all relevant parties, including social workers, foster carers, the child, educators, and other professionals, to ensure a collaborative approach to maintaining placement stability.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 Progress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Set up mechanisms for monitoring the effectiveness of the support plans and the ongoing stability of the placement. This includes setting timelines for follow-up meetings and evaluations.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Ensuring the Child’s Well-being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Ensure that the child’s emotional, psychological, and physical well-being are being addressed, and that their voice is heard and considered in decisions affecting their care.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 for the Future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Develop contingency plans for potential future disruptions to the placement, ensuring that there are strategies in place to manage such situations proactively.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Aptos" panose="020B0004020202020204" pitchFamily="34" charset="0"/>
              <a:buChar char="-"/>
            </a:pPr>
            <a:r>
              <a:rPr lang="en-GB" sz="1400" u="sng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Documenting Decisions and Actions</a:t>
            </a:r>
            <a:r>
              <a:rPr lang="en-GB" sz="140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Keep detailed records of the discussions, decisions made, and actions agreed upon during the meeting, to ensure accountability and clear communication among all parties involved.</a:t>
            </a:r>
            <a:endParaRPr lang="en-GB" sz="14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79A6D-75C0-DE39-BB21-E3C22119088C}"/>
              </a:ext>
            </a:extLst>
          </p:cNvPr>
          <p:cNvSpPr txBox="1"/>
          <p:nvPr/>
        </p:nvSpPr>
        <p:spPr>
          <a:xfrm>
            <a:off x="227012" y="1484313"/>
            <a:ext cx="117379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>
                <a:solidFill>
                  <a:schemeClr val="tx1"/>
                </a:solidFill>
              </a:rPr>
              <a:t>By addressing concerns early and collaboratively, these meetings aim to reduce the risk of placement disruptions and breakdowns, fostering a stable, supportive environment for the child.  The meeting objectives are: </a:t>
            </a:r>
            <a:endParaRPr lang="en-GB"/>
          </a:p>
        </p:txBody>
      </p:sp>
      <p:pic>
        <p:nvPicPr>
          <p:cNvPr id="9" name="Graphic 8" descr="Warning with solid fill">
            <a:extLst>
              <a:ext uri="{FF2B5EF4-FFF2-40B4-BE49-F238E27FC236}">
                <a16:creationId xmlns:a16="http://schemas.microsoft.com/office/drawing/2014/main" id="{37C67B52-D7B6-EFB3-5EB8-6E34B04E6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2113" y="188913"/>
            <a:ext cx="12287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16550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amden colours">
      <a:dk1>
        <a:srgbClr val="000000"/>
      </a:dk1>
      <a:lt1>
        <a:sysClr val="window" lastClr="FFFFFF"/>
      </a:lt1>
      <a:dk2>
        <a:srgbClr val="5F6062"/>
      </a:dk2>
      <a:lt2>
        <a:srgbClr val="EEECE1"/>
      </a:lt2>
      <a:accent1>
        <a:srgbClr val="00B259"/>
      </a:accent1>
      <a:accent2>
        <a:srgbClr val="5F6062"/>
      </a:accent2>
      <a:accent3>
        <a:srgbClr val="F16D9A"/>
      </a:accent3>
      <a:accent4>
        <a:srgbClr val="F5866C"/>
      </a:accent4>
      <a:accent5>
        <a:srgbClr val="A04276"/>
      </a:accent5>
      <a:accent6>
        <a:srgbClr val="522E91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000CE4AB1F984389E3F810F209C8EC" ma:contentTypeVersion="4" ma:contentTypeDescription="Create a new document." ma:contentTypeScope="" ma:versionID="10a2bf28b069c7f0e51c5399a0cae1de">
  <xsd:schema xmlns:xsd="http://www.w3.org/2001/XMLSchema" xmlns:xs="http://www.w3.org/2001/XMLSchema" xmlns:p="http://schemas.microsoft.com/office/2006/metadata/properties" xmlns:ns2="847cef20-e798-46c9-9d01-e99ecdf6be8c" targetNamespace="http://schemas.microsoft.com/office/2006/metadata/properties" ma:root="true" ma:fieldsID="2ae7f0ed04dac3fd6647dd19c3da43a9" ns2:_="">
    <xsd:import namespace="847cef20-e798-46c9-9d01-e99ecdf6be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7cef20-e798-46c9-9d01-e99ecdf6be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37AA9B-9D01-4758-AD8B-EC7A45A6AB3F}">
  <ds:schemaRefs>
    <ds:schemaRef ds:uri="847cef20-e798-46c9-9d01-e99ecdf6be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212C7D9-0DA0-44C2-AD99-7E6B590643A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AF4041-0402-4FCE-B0D6-0CD0520D660F}">
  <ds:schemaRefs>
    <ds:schemaRef ds:uri="6bce0762-49ce-48ca-9219-1c230f97f004"/>
    <ds:schemaRef ds:uri="c4632250-3d07-4cec-a440-b7991e6ca27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766</Words>
  <Application>Microsoft Office PowerPoint</Application>
  <PresentationFormat>Widescreen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Aptos</vt:lpstr>
      <vt:lpstr>Arial</vt:lpstr>
      <vt:lpstr>Default Theme</vt:lpstr>
      <vt:lpstr>PowerPoint Presentation</vt:lpstr>
      <vt:lpstr>A Placement Stability Meeting should be held before any proposed placement move or if the network identifies any issues or concerns within the current placement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camden user</dc:creator>
  <cp:keywords>Template; communications toolbox</cp:keywords>
  <cp:lastModifiedBy>Deborah Dempsey</cp:lastModifiedBy>
  <cp:revision>4</cp:revision>
  <dcterms:created xsi:type="dcterms:W3CDTF">2013-12-05T12:22:23Z</dcterms:created>
  <dcterms:modified xsi:type="dcterms:W3CDTF">2025-02-26T14:23:08Z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&quot;Find out about&quot; category">
    <vt:lpwstr/>
  </property>
  <property fmtid="{D5CDD505-2E9C-101B-9397-08002B2CF9AE}" pid="3" name="TaxKeyword">
    <vt:lpwstr>2;#Template|7ff0ba63-61ab-4785-88cc-b067cc4b1b66;#8;#communications toolbox|b7f73c05-2caf-409d-b2fd-9c504ed80135</vt:lpwstr>
  </property>
  <property fmtid="{D5CDD505-2E9C-101B-9397-08002B2CF9AE}" pid="4" name="_ExtendedDescription">
    <vt:lpwstr/>
  </property>
  <property fmtid="{D5CDD505-2E9C-101B-9397-08002B2CF9AE}" pid="5" name="MediaServiceImageTags">
    <vt:lpwstr/>
  </property>
  <property fmtid="{D5CDD505-2E9C-101B-9397-08002B2CF9AE}" pid="6" name="ContentTypeId">
    <vt:lpwstr>0x010100FE000CE4AB1F984389E3F810F209C8EC</vt:lpwstr>
  </property>
</Properties>
</file>