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65" r:id="rId7"/>
    <p:sldId id="258" r:id="rId8"/>
    <p:sldId id="259" r:id="rId9"/>
    <p:sldId id="260" r:id="rId10"/>
    <p:sldId id="261" r:id="rId11"/>
    <p:sldId id="262" r:id="rId12"/>
    <p:sldId id="263" r:id="rId13"/>
    <p:sldId id="264"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7" d="100"/>
          <a:sy n="67" d="100"/>
        </p:scale>
        <p:origin x="6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9E210C5-20A6-437E-BC47-79859B84E894}" type="datetimeFigureOut">
              <a:rPr lang="en-GB" smtClean="0"/>
              <a:t>19/12/2022</a:t>
            </a:fld>
            <a:endParaRPr lang="en-GB"/>
          </a:p>
        </p:txBody>
      </p:sp>
      <p:sp>
        <p:nvSpPr>
          <p:cNvPr id="5" name="Footer Placeholder 4"/>
          <p:cNvSpPr>
            <a:spLocks noGrp="1"/>
          </p:cNvSpPr>
          <p:nvPr>
            <p:ph type="ftr" sz="quarter" idx="11"/>
          </p:nvPr>
        </p:nvSpPr>
        <p:spPr>
          <a:xfrm>
            <a:off x="2416500" y="329307"/>
            <a:ext cx="4973915" cy="309201"/>
          </a:xfrm>
        </p:spPr>
        <p:txBody>
          <a:bodyPr/>
          <a:lstStyle/>
          <a:p>
            <a:endParaRPr lang="en-GB"/>
          </a:p>
        </p:txBody>
      </p:sp>
      <p:sp>
        <p:nvSpPr>
          <p:cNvPr id="6" name="Slide Number Placeholder 5"/>
          <p:cNvSpPr>
            <a:spLocks noGrp="1"/>
          </p:cNvSpPr>
          <p:nvPr>
            <p:ph type="sldNum" sz="quarter" idx="12"/>
          </p:nvPr>
        </p:nvSpPr>
        <p:spPr>
          <a:xfrm>
            <a:off x="1437664" y="798973"/>
            <a:ext cx="811019" cy="503578"/>
          </a:xfrm>
        </p:spPr>
        <p:txBody>
          <a:bodyPr/>
          <a:lstStyle/>
          <a:p>
            <a:fld id="{26377D6F-DF31-4D1D-81AA-A984017E0B9D}" type="slidenum">
              <a:rPr lang="en-GB" smtClean="0"/>
              <a:t>‹#›</a:t>
            </a:fld>
            <a:endParaRPr lang="en-GB"/>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78415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E210C5-20A6-437E-BC47-79859B84E894}" type="datetimeFigureOut">
              <a:rPr lang="en-GB" smtClean="0"/>
              <a:t>19/12/2022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377D6F-DF31-4D1D-81AA-A984017E0B9D}" type="slidenum">
              <a:rPr lang="en-GB" smtClean="0"/>
              <a:t>‹#›</a:t>
            </a:fld>
            <a:endParaRPr lang="en-GB"/>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34232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E210C5-20A6-437E-BC47-79859B84E894}" type="datetimeFigureOut">
              <a:rPr lang="en-GB" smtClean="0"/>
              <a:t>19/12/2022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377D6F-DF31-4D1D-81AA-A984017E0B9D}" type="slidenum">
              <a:rPr lang="en-GB" smtClean="0"/>
              <a:t>‹#›</a:t>
            </a:fld>
            <a:endParaRPr lang="en-GB"/>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35519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E210C5-20A6-437E-BC47-79859B84E894}" type="datetimeFigureOut">
              <a:rPr lang="en-GB" smtClean="0"/>
              <a:t>19/12/2022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377D6F-DF31-4D1D-81AA-A984017E0B9D}" type="slidenum">
              <a:rPr lang="en-GB" smtClean="0"/>
              <a:t>‹#›</a:t>
            </a:fld>
            <a:endParaRPr lang="en-GB"/>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47212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9E210C5-20A6-437E-BC47-79859B84E894}" type="datetimeFigureOut">
              <a:rPr lang="en-GB" smtClean="0"/>
              <a:t>19/12/2022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377D6F-DF31-4D1D-81AA-A984017E0B9D}" type="slidenum">
              <a:rPr lang="en-GB" smtClean="0"/>
              <a:t>‹#›</a:t>
            </a:fld>
            <a:endParaRPr lang="en-GB"/>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24356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9E210C5-20A6-437E-BC47-79859B84E894}" type="datetimeFigureOut">
              <a:rPr lang="en-GB" smtClean="0"/>
              <a:t>19/12/2022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6377D6F-DF31-4D1D-81AA-A984017E0B9D}" type="slidenum">
              <a:rPr lang="en-GB" smtClean="0"/>
              <a:t>‹#›</a:t>
            </a:fld>
            <a:endParaRPr lang="en-GB"/>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33505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9E210C5-20A6-437E-BC47-79859B84E894}" type="datetimeFigureOut">
              <a:rPr lang="en-GB" smtClean="0"/>
              <a:t>19/12/2022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6377D6F-DF31-4D1D-81AA-A984017E0B9D}" type="slidenum">
              <a:rPr lang="en-GB" smtClean="0"/>
              <a:t>‹#›</a:t>
            </a:fld>
            <a:endParaRPr lang="en-GB"/>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91028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9E210C5-20A6-437E-BC47-79859B84E894}" type="datetimeFigureOut">
              <a:rPr lang="en-GB" smtClean="0"/>
              <a:t>19/12/2022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6377D6F-DF31-4D1D-81AA-A984017E0B9D}" type="slidenum">
              <a:rPr lang="en-GB" smtClean="0"/>
              <a:t>‹#›</a:t>
            </a:fld>
            <a:endParaRPr lang="en-GB"/>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99067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E210C5-20A6-437E-BC47-79859B84E894}" type="datetimeFigureOut">
              <a:rPr lang="en-GB" smtClean="0"/>
              <a:t>19/12/2022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6377D6F-DF31-4D1D-81AA-A984017E0B9D}" type="slidenum">
              <a:rPr lang="en-GB" smtClean="0"/>
              <a:t>‹#›</a:t>
            </a:fld>
            <a:endParaRPr lang="en-GB"/>
          </a:p>
        </p:txBody>
      </p:sp>
    </p:spTree>
    <p:extLst>
      <p:ext uri="{BB962C8B-B14F-4D97-AF65-F5344CB8AC3E}">
        <p14:creationId xmlns:p14="http://schemas.microsoft.com/office/powerpoint/2010/main" val="1089259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9E210C5-20A6-437E-BC47-79859B84E894}" type="datetimeFigureOut">
              <a:rPr lang="en-GB" smtClean="0"/>
              <a:t>19/12/2022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6377D6F-DF31-4D1D-81AA-A984017E0B9D}" type="slidenum">
              <a:rPr lang="en-GB" smtClean="0"/>
              <a:t>‹#›</a:t>
            </a:fld>
            <a:endParaRPr lang="en-GB"/>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25587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9E210C5-20A6-437E-BC47-79859B84E894}" type="datetimeFigureOut">
              <a:rPr lang="en-GB" smtClean="0"/>
              <a:t>19/12/2022</a:t>
            </a:fld>
            <a:endParaRPr lang="en-GB"/>
          </a:p>
        </p:txBody>
      </p:sp>
      <p:sp>
        <p:nvSpPr>
          <p:cNvPr id="6" name="Footer Placeholder 5"/>
          <p:cNvSpPr>
            <a:spLocks noGrp="1"/>
          </p:cNvSpPr>
          <p:nvPr>
            <p:ph type="ftr" sz="quarter" idx="11"/>
          </p:nvPr>
        </p:nvSpPr>
        <p:spPr>
          <a:xfrm>
            <a:off x="1447382" y="318640"/>
            <a:ext cx="5541004" cy="320931"/>
          </a:xfrm>
        </p:spPr>
        <p:txBody>
          <a:bodyPr/>
          <a:lstStyle/>
          <a:p>
            <a:endParaRPr lang="en-GB"/>
          </a:p>
        </p:txBody>
      </p:sp>
      <p:sp>
        <p:nvSpPr>
          <p:cNvPr id="7" name="Slide Number Placeholder 6"/>
          <p:cNvSpPr>
            <a:spLocks noGrp="1"/>
          </p:cNvSpPr>
          <p:nvPr>
            <p:ph type="sldNum" sz="quarter" idx="12"/>
          </p:nvPr>
        </p:nvSpPr>
        <p:spPr/>
        <p:txBody>
          <a:bodyPr/>
          <a:lstStyle/>
          <a:p>
            <a:fld id="{26377D6F-DF31-4D1D-81AA-A984017E0B9D}" type="slidenum">
              <a:rPr lang="en-GB" smtClean="0"/>
              <a:t>‹#›</a:t>
            </a:fld>
            <a:endParaRPr lang="en-GB"/>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14112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9E210C5-20A6-437E-BC47-79859B84E894}" type="datetimeFigureOut">
              <a:rPr lang="en-GB" smtClean="0"/>
              <a:t>19/12/2022</a:t>
            </a:fld>
            <a:endParaRPr lang="en-GB"/>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26377D6F-DF31-4D1D-81AA-A984017E0B9D}" type="slidenum">
              <a:rPr lang="en-GB" smtClean="0"/>
              <a:t>‹#›</a:t>
            </a:fld>
            <a:endParaRPr lang="en-GB"/>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0674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johnburnham@blueyonder.co.uk"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035" name="Rectangle 1034">
            <a:extLst>
              <a:ext uri="{FF2B5EF4-FFF2-40B4-BE49-F238E27FC236}">
                <a16:creationId xmlns:a16="http://schemas.microsoft.com/office/drawing/2014/main" id="{D0712110-0BC1-4B31-B3BB-63B44222E8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7" name="Rectangle 1036">
            <a:extLst>
              <a:ext uri="{FF2B5EF4-FFF2-40B4-BE49-F238E27FC236}">
                <a16:creationId xmlns:a16="http://schemas.microsoft.com/office/drawing/2014/main" id="{4466B5F3-C053-4580-B04A-1EF9498882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5" name="AutoShape 4" descr="Shining Angel Wings above water surface.">
            <a:extLst>
              <a:ext uri="{FF2B5EF4-FFF2-40B4-BE49-F238E27FC236}">
                <a16:creationId xmlns:a16="http://schemas.microsoft.com/office/drawing/2014/main" id="{529D6F45-112C-4D74-B2F9-ACBAEA3C07F4}"/>
              </a:ext>
            </a:extLst>
          </p:cNvPr>
          <p:cNvSpPr>
            <a:spLocks noGrp="1" noChangeAspect="1" noChangeArrowheads="1"/>
          </p:cNvSpPr>
          <p:nvPr>
            <p:ph type="ctrTitle"/>
          </p:nvPr>
        </p:nvSpPr>
        <p:spPr bwMode="auto">
          <a:xfrm>
            <a:off x="1452616" y="962902"/>
            <a:ext cx="4176384" cy="2380828"/>
          </a:xfrm>
          <a:prstGeom prst="rect">
            <a:avLst/>
          </a:prstGeom>
          <a:extLst>
            <a:ext uri="{909E8E84-426E-40DD-AFC4-6F175D3DCCD1}">
              <a14:hiddenFill xmlns:a14="http://schemas.microsoft.com/office/drawing/2010/main">
                <a:solidFill>
                  <a:srgbClr val="FFFFFF"/>
                </a:solidFill>
              </a14:hiddenFill>
            </a:ext>
          </a:extLst>
        </p:spPr>
        <p:txBody>
          <a:bodyPr vert="horz" lIns="91440" tIns="45720" rIns="91440" bIns="45720" numCol="1" anchorCtr="0" compatLnSpc="1">
            <a:prstTxWarp prst="textNoShape">
              <a:avLst/>
            </a:prstTxWarp>
            <a:normAutofit/>
          </a:bodyPr>
          <a:lstStyle/>
          <a:p>
            <a:r>
              <a:rPr lang="en-GB" sz="4800"/>
              <a:t>GRACES</a:t>
            </a:r>
          </a:p>
        </p:txBody>
      </p:sp>
      <p:sp>
        <p:nvSpPr>
          <p:cNvPr id="3" name="Subtitle 2">
            <a:extLst>
              <a:ext uri="{FF2B5EF4-FFF2-40B4-BE49-F238E27FC236}">
                <a16:creationId xmlns:a16="http://schemas.microsoft.com/office/drawing/2014/main" id="{35549A33-E03C-4D88-AF45-CA5F6AD569D8}"/>
              </a:ext>
            </a:extLst>
          </p:cNvPr>
          <p:cNvSpPr>
            <a:spLocks noGrp="1"/>
          </p:cNvSpPr>
          <p:nvPr>
            <p:ph type="subTitle" idx="1"/>
          </p:nvPr>
        </p:nvSpPr>
        <p:spPr>
          <a:xfrm>
            <a:off x="1452617" y="3531204"/>
            <a:ext cx="4171479" cy="1610643"/>
          </a:xfrm>
        </p:spPr>
        <p:txBody>
          <a:bodyPr>
            <a:normAutofit/>
          </a:bodyPr>
          <a:lstStyle/>
          <a:p>
            <a:r>
              <a:rPr lang="en-GB" sz="1600"/>
              <a:t>Presentation by Arlene Jones </a:t>
            </a:r>
          </a:p>
        </p:txBody>
      </p:sp>
      <p:cxnSp>
        <p:nvCxnSpPr>
          <p:cNvPr id="1039" name="Straight Connector 1038">
            <a:extLst>
              <a:ext uri="{FF2B5EF4-FFF2-40B4-BE49-F238E27FC236}">
                <a16:creationId xmlns:a16="http://schemas.microsoft.com/office/drawing/2014/main" id="{FA6123F2-4B61-414F-A7E5-5B7828EACAE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2617" y="3528543"/>
            <a:ext cx="4171479"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1030" name="Picture 6" descr="56,666 Spot Lit Photos and Premium High Res Pictures - Getty Images">
            <a:extLst>
              <a:ext uri="{FF2B5EF4-FFF2-40B4-BE49-F238E27FC236}">
                <a16:creationId xmlns:a16="http://schemas.microsoft.com/office/drawing/2014/main" id="{3D521E1F-1250-4EA4-8C85-3FBDF00A3F7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7404" r="1175" b="40126"/>
          <a:stretch/>
        </p:blipFill>
        <p:spPr bwMode="auto">
          <a:xfrm>
            <a:off x="6094411" y="1147797"/>
            <a:ext cx="4960442" cy="3865989"/>
          </a:xfrm>
          <a:prstGeom prst="rect">
            <a:avLst/>
          </a:prstGeom>
          <a:noFill/>
          <a:extLst>
            <a:ext uri="{909E8E84-426E-40DD-AFC4-6F175D3DCCD1}">
              <a14:hiddenFill xmlns:a14="http://schemas.microsoft.com/office/drawing/2010/main">
                <a:solidFill>
                  <a:srgbClr val="FFFFFF"/>
                </a:solidFill>
              </a14:hiddenFill>
            </a:ext>
          </a:extLst>
        </p:spPr>
      </p:pic>
      <p:pic>
        <p:nvPicPr>
          <p:cNvPr id="1041" name="Picture 1040">
            <a:extLst>
              <a:ext uri="{FF2B5EF4-FFF2-40B4-BE49-F238E27FC236}">
                <a16:creationId xmlns:a16="http://schemas.microsoft.com/office/drawing/2014/main" id="{25CED634-E2D0-4AB7-96DD-816C9B52C5C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043" name="Straight Connector 1042">
            <a:extLst>
              <a:ext uri="{FF2B5EF4-FFF2-40B4-BE49-F238E27FC236}">
                <a16:creationId xmlns:a16="http://schemas.microsoft.com/office/drawing/2014/main" id="{FCDDCDFB-696D-4FDF-9B58-24F71B7C37B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71092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5"/>
                                        </p:tgtEl>
                                        <p:attrNameLst>
                                          <p:attrName>style.visibility</p:attrName>
                                        </p:attrNameLst>
                                      </p:cBhvr>
                                      <p:to>
                                        <p:strVal val="visible"/>
                                      </p:to>
                                    </p:set>
                                    <p:animEffect transition="in" filter="fade">
                                      <p:cBhvr>
                                        <p:cTn id="7" dur="4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030"/>
                                        </p:tgtEl>
                                        <p:attrNameLst>
                                          <p:attrName>style.visibility</p:attrName>
                                        </p:attrNameLst>
                                      </p:cBhvr>
                                      <p:to>
                                        <p:strVal val="visible"/>
                                      </p:to>
                                    </p:set>
                                    <p:animEffect transition="in" filter="wipe(down)">
                                      <p:cBhvr>
                                        <p:cTn id="12" dur="500"/>
                                        <p:tgtEl>
                                          <p:spTgt spid="10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55887-8766-497B-B842-50FAA1542B9B}"/>
              </a:ext>
            </a:extLst>
          </p:cNvPr>
          <p:cNvSpPr>
            <a:spLocks noGrp="1"/>
          </p:cNvSpPr>
          <p:nvPr>
            <p:ph type="ctrTitle"/>
          </p:nvPr>
        </p:nvSpPr>
        <p:spPr>
          <a:xfrm>
            <a:off x="784188" y="555718"/>
            <a:ext cx="8637073" cy="2541431"/>
          </a:xfrm>
        </p:spPr>
        <p:txBody>
          <a:bodyPr/>
          <a:lstStyle/>
          <a:p>
            <a:r>
              <a:rPr lang="en-GB" sz="1600" dirty="0">
                <a:effectLst/>
                <a:latin typeface="Algerian" panose="04020705040A02060702" pitchFamily="82" charset="0"/>
                <a:ea typeface="Calibri" panose="020F0502020204030204" pitchFamily="34" charset="0"/>
                <a:cs typeface="Times New Roman" panose="02020603050405020304" pitchFamily="18" charset="0"/>
              </a:rPr>
              <a:t>                                    </a:t>
            </a:r>
            <a:r>
              <a:rPr lang="en-GB" sz="4800" dirty="0">
                <a:effectLst/>
                <a:latin typeface="Algerian" panose="04020705040A02060702" pitchFamily="82" charset="0"/>
                <a:ea typeface="Calibri" panose="020F0502020204030204" pitchFamily="34" charset="0"/>
                <a:cs typeface="Times New Roman" panose="02020603050405020304" pitchFamily="18" charset="0"/>
              </a:rPr>
              <a:t>Self-reflexivity</a:t>
            </a:r>
            <a:r>
              <a:rPr lang="en-GB" sz="1800" dirty="0">
                <a:effectLst/>
                <a:latin typeface="Algerian" panose="04020705040A02060702" pitchFamily="82" charset="0"/>
                <a:ea typeface="Calibri" panose="020F0502020204030204" pitchFamily="34" charset="0"/>
                <a:cs typeface="Times New Roman" panose="02020603050405020304" pitchFamily="18" charset="0"/>
              </a:rPr>
              <a:t> </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Subtitle 2">
            <a:extLst>
              <a:ext uri="{FF2B5EF4-FFF2-40B4-BE49-F238E27FC236}">
                <a16:creationId xmlns:a16="http://schemas.microsoft.com/office/drawing/2014/main" id="{8D701BB2-BF7D-4C05-9FCA-E8A420A05F78}"/>
              </a:ext>
            </a:extLst>
          </p:cNvPr>
          <p:cNvSpPr>
            <a:spLocks noGrp="1"/>
          </p:cNvSpPr>
          <p:nvPr>
            <p:ph type="subTitle" idx="1"/>
          </p:nvPr>
        </p:nvSpPr>
        <p:spPr/>
        <p:txBody>
          <a:bodyPr>
            <a:normAutofit fontScale="92500" lnSpcReduction="20000"/>
          </a:bodyPr>
          <a:lstStyle/>
          <a:p>
            <a:r>
              <a:rPr lang="en-GB" b="1" i="0" dirty="0">
                <a:solidFill>
                  <a:srgbClr val="202124"/>
                </a:solidFill>
                <a:effectLst/>
                <a:latin typeface="arial" panose="020B0604020202020204" pitchFamily="34" charset="0"/>
              </a:rPr>
              <a:t>self-reflection is to reflect upon the act of knowledge, while reflexive is a stance, it is the ability to evaluate the influence  of oneself within the very act of knowing</a:t>
            </a:r>
            <a:r>
              <a:rPr lang="en-GB" b="0" i="0" dirty="0">
                <a:solidFill>
                  <a:srgbClr val="202124"/>
                </a:solidFill>
                <a:effectLst/>
                <a:latin typeface="arial" panose="020B0604020202020204" pitchFamily="34" charset="0"/>
              </a:rPr>
              <a:t> </a:t>
            </a:r>
          </a:p>
          <a:p>
            <a:endParaRPr lang="en-GB" dirty="0">
              <a:solidFill>
                <a:srgbClr val="202124"/>
              </a:solidFill>
              <a:latin typeface="arial" panose="020B0604020202020204" pitchFamily="34" charset="0"/>
            </a:endParaRPr>
          </a:p>
        </p:txBody>
      </p:sp>
    </p:spTree>
    <p:extLst>
      <p:ext uri="{BB962C8B-B14F-4D97-AF65-F5344CB8AC3E}">
        <p14:creationId xmlns:p14="http://schemas.microsoft.com/office/powerpoint/2010/main" val="3760723299"/>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60000"/>
                <a:lumOff val="40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3A66D03-AB33-4A02-9CB5-7627B7CE7C40}"/>
              </a:ext>
            </a:extLst>
          </p:cNvPr>
          <p:cNvSpPr>
            <a:spLocks noGrp="1"/>
          </p:cNvSpPr>
          <p:nvPr>
            <p:ph type="subTitle" idx="1"/>
          </p:nvPr>
        </p:nvSpPr>
        <p:spPr>
          <a:xfrm>
            <a:off x="2260384" y="4574031"/>
            <a:ext cx="8637072" cy="2283969"/>
          </a:xfrm>
        </p:spPr>
        <p:txBody>
          <a:bodyPr>
            <a:normAutofit/>
          </a:bodyPr>
          <a:lstStyle/>
          <a:p>
            <a:r>
              <a:rPr lang="en-GB" dirty="0"/>
              <a:t>Context  email from – to John Burnham </a:t>
            </a:r>
          </a:p>
        </p:txBody>
      </p:sp>
      <p:sp>
        <p:nvSpPr>
          <p:cNvPr id="16" name="Rectangle 12">
            <a:extLst>
              <a:ext uri="{FF2B5EF4-FFF2-40B4-BE49-F238E27FC236}">
                <a16:creationId xmlns:a16="http://schemas.microsoft.com/office/drawing/2014/main" id="{2386ECC4-35EA-4CB6-9F23-A662824FD603}"/>
              </a:ext>
            </a:extLst>
          </p:cNvPr>
          <p:cNvSpPr>
            <a:spLocks noChangeArrowheads="1"/>
          </p:cNvSpPr>
          <p:nvPr/>
        </p:nvSpPr>
        <p:spPr bwMode="auto">
          <a:xfrm>
            <a:off x="2301411" y="662683"/>
            <a:ext cx="9890589" cy="4739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From:</a:t>
            </a:r>
            <a:r>
              <a:rPr kumimoji="0" lang="en-US" altLang="en-US" sz="1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John Burnham [</a:t>
            </a:r>
            <a:r>
              <a:rPr kumimoji="0" lang="en-US" altLang="en-US" sz="1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mailto:johnburnham@blueyonder.co.uk</a:t>
            </a:r>
            <a:r>
              <a:rPr kumimoji="0" lang="en-US" altLang="en-US" sz="1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br>
              <a:rPr kumimoji="0" lang="en-US" altLang="en-US" sz="1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r>
              <a:rPr kumimoji="0" lang="en-US" altLang="en-US" sz="16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Sent:</a:t>
            </a:r>
            <a:r>
              <a:rPr kumimoji="0" lang="en-US" altLang="en-US" sz="1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26 October 2010 14:17</a:t>
            </a:r>
            <a:br>
              <a:rPr kumimoji="0" lang="en-US" altLang="en-US" sz="1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r>
              <a:rPr kumimoji="0" lang="en-US" altLang="en-US" sz="16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To:</a:t>
            </a:r>
            <a:r>
              <a:rPr kumimoji="0" lang="en-US" altLang="en-US" sz="1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Leanne Spencer</a:t>
            </a:r>
            <a:br>
              <a:rPr kumimoji="0" lang="en-US" altLang="en-US" sz="1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r>
              <a:rPr kumimoji="0" lang="en-US" altLang="en-US" sz="16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Cc:</a:t>
            </a:r>
            <a:r>
              <a:rPr kumimoji="0" lang="en-US" altLang="en-US" sz="1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'Arlene Jones'</a:t>
            </a:r>
            <a:br>
              <a:rPr kumimoji="0" lang="en-US" altLang="en-US" sz="1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r>
              <a:rPr kumimoji="0" lang="en-US" altLang="en-US" sz="16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Subject:</a:t>
            </a:r>
            <a:r>
              <a:rPr kumimoji="0" lang="en-US" altLang="en-US" sz="1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reference for Arlene Jones</a:t>
            </a:r>
            <a:endParaRPr kumimoji="0" lang="en-GB"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Hello\</a:t>
            </a:r>
            <a:endParaRPr kumimoji="0" lang="en-GB"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en-GB"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 have been asked to provide a reference for Arlene Jones in respect of the Clin Doc in Systemic psychotherapy.  Please send me the appropriate reference form</a:t>
            </a:r>
            <a:endParaRPr kumimoji="0" lang="en-GB"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en-GB"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Thank you</a:t>
            </a:r>
            <a:endParaRPr kumimoji="0" lang="en-GB"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en-GB"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Best wishes</a:t>
            </a:r>
            <a:endParaRPr kumimoji="0" lang="en-GB"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en-GB"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John Burnham</a:t>
            </a:r>
          </a:p>
          <a:p>
            <a:pPr marL="0" marR="0" lvl="0" indent="0" algn="l" defTabSz="914400" rtl="0" eaLnBrk="0" fontAlgn="base" latinLnBrk="0" hangingPunct="0">
              <a:lnSpc>
                <a:spcPct val="100000"/>
              </a:lnSpc>
              <a:spcBef>
                <a:spcPct val="0"/>
              </a:spcBef>
              <a:spcAft>
                <a:spcPct val="0"/>
              </a:spcAft>
              <a:buClrTx/>
              <a:buSzTx/>
              <a:buFontTx/>
              <a:buNone/>
              <a:tabLst/>
            </a:pPr>
            <a:endParaRPr lang="en-GB" altLang="en-US" sz="1200" dirty="0">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GB" altLang="en-US" sz="1200" dirty="0">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17" name="Rectangle 13">
            <a:extLst>
              <a:ext uri="{FF2B5EF4-FFF2-40B4-BE49-F238E27FC236}">
                <a16:creationId xmlns:a16="http://schemas.microsoft.com/office/drawing/2014/main" id="{C9E6C450-A3B9-44C5-A16A-77E2995C8686}"/>
              </a:ext>
            </a:extLst>
          </p:cNvPr>
          <p:cNvSpPr>
            <a:spLocks noChangeArrowheads="1"/>
          </p:cNvSpPr>
          <p:nvPr/>
        </p:nvSpPr>
        <p:spPr bwMode="auto">
          <a:xfrm>
            <a:off x="0" y="457200"/>
            <a:ext cx="12192000" cy="6350"/>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3490793628"/>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E11136E-763A-4714-A3D8-07C6865ABE8E}"/>
              </a:ext>
            </a:extLst>
          </p:cNvPr>
          <p:cNvSpPr txBox="1"/>
          <p:nvPr/>
        </p:nvSpPr>
        <p:spPr>
          <a:xfrm>
            <a:off x="493160" y="305068"/>
            <a:ext cx="11291297" cy="5755422"/>
          </a:xfrm>
          <a:prstGeom prst="rect">
            <a:avLst/>
          </a:prstGeom>
          <a:noFill/>
        </p:spPr>
        <p:txBody>
          <a:bodyPr wrap="square">
            <a:spAutoFit/>
          </a:bodyPr>
          <a:lstStyle/>
          <a:p>
            <a:r>
              <a:rPr lang="en-GB" sz="1600" dirty="0">
                <a:solidFill>
                  <a:srgbClr val="000000"/>
                </a:solidFill>
                <a:effectLst/>
                <a:latin typeface="Helvetica" panose="020B0604020202020204" pitchFamily="34" charset="0"/>
                <a:ea typeface="Times New Roman" panose="02020603050405020304" pitchFamily="18" charset="0"/>
              </a:rPr>
              <a:t>Dear John</a:t>
            </a:r>
            <a:endParaRPr lang="en-GB" sz="1600" dirty="0">
              <a:effectLst/>
              <a:latin typeface="Calibri" panose="020F0502020204030204" pitchFamily="34" charset="0"/>
              <a:ea typeface="Calibri" panose="020F0502020204030204" pitchFamily="34" charset="0"/>
            </a:endParaRPr>
          </a:p>
          <a:p>
            <a:r>
              <a:rPr lang="en-GB" sz="1600" dirty="0">
                <a:solidFill>
                  <a:srgbClr val="000000"/>
                </a:solidFill>
                <a:effectLst/>
                <a:latin typeface="Helvetica" panose="020B0604020202020204" pitchFamily="34" charset="0"/>
                <a:ea typeface="Times New Roman" panose="02020603050405020304" pitchFamily="18" charset="0"/>
              </a:rPr>
              <a:t>I am sure that you remember me . I hope this email finds you well . The reason that I am writing to you is about the </a:t>
            </a:r>
            <a:r>
              <a:rPr lang="en-GB" sz="1600" dirty="0" err="1">
                <a:solidFill>
                  <a:srgbClr val="000000"/>
                </a:solidFill>
                <a:effectLst/>
                <a:latin typeface="Helvetica" panose="020B0604020202020204" pitchFamily="34" charset="0"/>
                <a:ea typeface="Times New Roman" panose="02020603050405020304" pitchFamily="18" charset="0"/>
              </a:rPr>
              <a:t>ggrraaacceeess</a:t>
            </a:r>
            <a:r>
              <a:rPr lang="en-GB" sz="1600" dirty="0">
                <a:solidFill>
                  <a:srgbClr val="000000"/>
                </a:solidFill>
                <a:effectLst/>
                <a:latin typeface="Helvetica" panose="020B0604020202020204" pitchFamily="34" charset="0"/>
                <a:ea typeface="Times New Roman" panose="02020603050405020304" pitchFamily="18" charset="0"/>
              </a:rPr>
              <a:t> that you have published . I am aware that people have embraced the </a:t>
            </a:r>
            <a:r>
              <a:rPr lang="en-GB" sz="1600" dirty="0" err="1">
                <a:solidFill>
                  <a:srgbClr val="000000"/>
                </a:solidFill>
                <a:effectLst/>
                <a:latin typeface="Helvetica" panose="020B0604020202020204" pitchFamily="34" charset="0"/>
                <a:ea typeface="Times New Roman" panose="02020603050405020304" pitchFamily="18" charset="0"/>
              </a:rPr>
              <a:t>ggrraaacceeess</a:t>
            </a:r>
            <a:r>
              <a:rPr lang="en-GB" sz="1600" dirty="0">
                <a:solidFill>
                  <a:srgbClr val="000000"/>
                </a:solidFill>
                <a:effectLst/>
                <a:latin typeface="Helvetica" panose="020B0604020202020204" pitchFamily="34" charset="0"/>
                <a:ea typeface="Times New Roman" panose="02020603050405020304" pitchFamily="18" charset="0"/>
              </a:rPr>
              <a:t> in systemic theory, and in their embrace they have become passionate about the </a:t>
            </a:r>
            <a:r>
              <a:rPr lang="en-GB" sz="1600" dirty="0" err="1">
                <a:solidFill>
                  <a:srgbClr val="000000"/>
                </a:solidFill>
                <a:effectLst/>
                <a:latin typeface="Helvetica" panose="020B0604020202020204" pitchFamily="34" charset="0"/>
                <a:ea typeface="Times New Roman" panose="02020603050405020304" pitchFamily="18" charset="0"/>
              </a:rPr>
              <a:t>ggrraaacceeess</a:t>
            </a:r>
            <a:r>
              <a:rPr lang="en-GB" sz="1600" dirty="0">
                <a:solidFill>
                  <a:srgbClr val="000000"/>
                </a:solidFill>
                <a:effectLst/>
                <a:latin typeface="Helvetica" panose="020B0604020202020204" pitchFamily="34" charset="0"/>
                <a:ea typeface="Times New Roman" panose="02020603050405020304" pitchFamily="18" charset="0"/>
              </a:rPr>
              <a:t>  .</a:t>
            </a:r>
            <a:endParaRPr lang="en-GB" sz="1600" dirty="0">
              <a:effectLst/>
              <a:latin typeface="Calibri" panose="020F0502020204030204" pitchFamily="34" charset="0"/>
              <a:ea typeface="Calibri" panose="020F0502020204030204" pitchFamily="34" charset="0"/>
            </a:endParaRPr>
          </a:p>
          <a:p>
            <a:r>
              <a:rPr lang="en-GB" sz="1600" dirty="0">
                <a:solidFill>
                  <a:srgbClr val="000000"/>
                </a:solidFill>
                <a:effectLst/>
                <a:latin typeface="Helvetica" panose="020B0604020202020204" pitchFamily="34" charset="0"/>
                <a:ea typeface="Times New Roman" panose="02020603050405020304" pitchFamily="18" charset="0"/>
              </a:rPr>
              <a:t>I am curious that you stated that you constructed this from a “student context “and not name the student . I remember when I was writing my dissertation which you may remember was “working aesthetically with black  clients”, I had a conversation with you about the implicative and contextual nature of “disgrace “ as it was constructed. I then structured disgrace into grace , what I did not realise was that you took my work further , you did not have a conversation with me on any level that this was something you were interested in , which I am curious about.</a:t>
            </a:r>
            <a:endParaRPr lang="en-GB" sz="1600" dirty="0">
              <a:effectLst/>
              <a:latin typeface="Calibri" panose="020F0502020204030204" pitchFamily="34" charset="0"/>
              <a:ea typeface="Calibri" panose="020F0502020204030204" pitchFamily="34" charset="0"/>
            </a:endParaRPr>
          </a:p>
          <a:p>
            <a:r>
              <a:rPr lang="en-GB" sz="1600" dirty="0">
                <a:solidFill>
                  <a:srgbClr val="000000"/>
                </a:solidFill>
                <a:effectLst/>
                <a:latin typeface="Helvetica" panose="020B0604020202020204" pitchFamily="34" charset="0"/>
                <a:ea typeface="Times New Roman" panose="02020603050405020304" pitchFamily="18" charset="0"/>
              </a:rPr>
              <a:t>I often seen the  </a:t>
            </a:r>
            <a:r>
              <a:rPr lang="en-GB" sz="1600" dirty="0" err="1">
                <a:solidFill>
                  <a:srgbClr val="000000"/>
                </a:solidFill>
                <a:effectLst/>
                <a:latin typeface="Helvetica" panose="020B0604020202020204" pitchFamily="34" charset="0"/>
                <a:ea typeface="Times New Roman" panose="02020603050405020304" pitchFamily="18" charset="0"/>
              </a:rPr>
              <a:t>ggrraaacceeessg</a:t>
            </a:r>
            <a:r>
              <a:rPr lang="en-GB" sz="1600" dirty="0">
                <a:solidFill>
                  <a:srgbClr val="000000"/>
                </a:solidFill>
                <a:effectLst/>
                <a:latin typeface="Helvetica" panose="020B0604020202020204" pitchFamily="34" charset="0"/>
                <a:ea typeface="Times New Roman" panose="02020603050405020304" pitchFamily="18" charset="0"/>
              </a:rPr>
              <a:t> thought in many  contexts but what I am curious about   why it is taught in a linear way .my  ideas when I constructed the graces was that it was a circular action , that is self-reflexive and recursive .</a:t>
            </a:r>
            <a:endParaRPr lang="en-GB" sz="1600" dirty="0">
              <a:effectLst/>
              <a:latin typeface="Calibri" panose="020F0502020204030204" pitchFamily="34" charset="0"/>
              <a:ea typeface="Calibri" panose="020F0502020204030204" pitchFamily="34" charset="0"/>
            </a:endParaRPr>
          </a:p>
          <a:p>
            <a:r>
              <a:rPr lang="en-GB" sz="1600" dirty="0">
                <a:solidFill>
                  <a:srgbClr val="000000"/>
                </a:solidFill>
                <a:effectLst/>
                <a:latin typeface="Helvetica" panose="020B0604020202020204" pitchFamily="34" charset="0"/>
                <a:ea typeface="Times New Roman" panose="02020603050405020304" pitchFamily="18" charset="0"/>
              </a:rPr>
              <a:t>My ideas on the graces was that  it is self-reflexive for client and therapist using neutrality as one idea.</a:t>
            </a:r>
            <a:endParaRPr lang="en-GB" sz="1600" dirty="0">
              <a:effectLst/>
              <a:latin typeface="Calibri" panose="020F0502020204030204" pitchFamily="34" charset="0"/>
              <a:ea typeface="Calibri" panose="020F0502020204030204" pitchFamily="34" charset="0"/>
            </a:endParaRPr>
          </a:p>
          <a:p>
            <a:r>
              <a:rPr lang="en-GB" sz="1600" dirty="0">
                <a:solidFill>
                  <a:srgbClr val="000000"/>
                </a:solidFill>
                <a:effectLst/>
                <a:latin typeface="Helvetica" panose="020B0604020202020204" pitchFamily="34" charset="0"/>
                <a:ea typeface="Times New Roman" panose="02020603050405020304" pitchFamily="18" charset="0"/>
              </a:rPr>
              <a:t> One idea I had  when I constructed  the graces was that the graces was not about removing the premises of clients or therapist , it was about ,using circular  questions to be curious about the clients and therapist premises and their belief system so that we could be respectful of this and take a both an position , rather than an either or. It was not to change the belief of  client or therapist but to facilitate them to  hold on to their belief whilst thinking differently, so that they could embrace new and different ideas .</a:t>
            </a:r>
            <a:endParaRPr lang="en-GB" sz="1600" dirty="0">
              <a:effectLst/>
              <a:latin typeface="Calibri" panose="020F0502020204030204" pitchFamily="34" charset="0"/>
              <a:ea typeface="Calibri" panose="020F0502020204030204" pitchFamily="34" charset="0"/>
            </a:endParaRPr>
          </a:p>
          <a:p>
            <a:r>
              <a:rPr lang="en-GB" sz="1600" dirty="0">
                <a:solidFill>
                  <a:srgbClr val="000000"/>
                </a:solidFill>
                <a:effectLst/>
                <a:latin typeface="Helvetica" panose="020B0604020202020204" pitchFamily="34" charset="0"/>
                <a:ea typeface="Times New Roman" panose="02020603050405020304" pitchFamily="18" charset="0"/>
              </a:rPr>
              <a:t>I did not name the </a:t>
            </a:r>
            <a:r>
              <a:rPr lang="en-GB" sz="1600" dirty="0" err="1">
                <a:solidFill>
                  <a:srgbClr val="000000"/>
                </a:solidFill>
                <a:effectLst/>
                <a:latin typeface="Helvetica" panose="020B0604020202020204" pitchFamily="34" charset="0"/>
                <a:ea typeface="Times New Roman" panose="02020603050405020304" pitchFamily="18" charset="0"/>
              </a:rPr>
              <a:t>ggrraaacceeess</a:t>
            </a:r>
            <a:r>
              <a:rPr lang="en-GB" sz="1600" dirty="0">
                <a:solidFill>
                  <a:srgbClr val="000000"/>
                </a:solidFill>
                <a:effectLst/>
                <a:latin typeface="Helvetica" panose="020B0604020202020204" pitchFamily="34" charset="0"/>
                <a:ea typeface="Times New Roman" panose="02020603050405020304" pitchFamily="18" charset="0"/>
              </a:rPr>
              <a:t> ,In my writing I constructed GRACE, which was based on power self , and  reflexivity , however I accept that you have name it this , but you are using my idea and my construction  This is not right that you anonymise me it is neither fair . What do you think ?. </a:t>
            </a:r>
            <a:endParaRPr lang="en-GB" sz="1600" dirty="0">
              <a:effectLst/>
              <a:latin typeface="Calibri" panose="020F0502020204030204" pitchFamily="34" charset="0"/>
              <a:ea typeface="Calibri" panose="020F0502020204030204" pitchFamily="34" charset="0"/>
            </a:endParaRPr>
          </a:p>
          <a:p>
            <a:r>
              <a:rPr lang="en-GB" sz="1600" dirty="0">
                <a:solidFill>
                  <a:srgbClr val="000000"/>
                </a:solidFill>
                <a:effectLst/>
                <a:latin typeface="Helvetica" panose="020B0604020202020204" pitchFamily="34" charset="0"/>
                <a:ea typeface="Times New Roman" panose="02020603050405020304" pitchFamily="18" charset="0"/>
              </a:rPr>
              <a:t>I look forward to your response .</a:t>
            </a:r>
            <a:endParaRPr lang="en-GB" sz="1600" dirty="0">
              <a:effectLst/>
              <a:latin typeface="Calibri" panose="020F0502020204030204" pitchFamily="34" charset="0"/>
              <a:ea typeface="Calibri" panose="020F0502020204030204" pitchFamily="34" charset="0"/>
            </a:endParaRPr>
          </a:p>
          <a:p>
            <a:r>
              <a:rPr lang="en-GB" sz="1600" dirty="0">
                <a:solidFill>
                  <a:srgbClr val="000000"/>
                </a:solidFill>
                <a:effectLst/>
                <a:latin typeface="Helvetica" panose="020B0604020202020204" pitchFamily="34" charset="0"/>
                <a:ea typeface="Times New Roman" panose="02020603050405020304" pitchFamily="18" charset="0"/>
              </a:rPr>
              <a:t>Kind regards</a:t>
            </a:r>
            <a:endParaRPr lang="en-GB" sz="1600" dirty="0">
              <a:effectLst/>
              <a:latin typeface="Calibri" panose="020F0502020204030204" pitchFamily="34" charset="0"/>
              <a:ea typeface="Calibri" panose="020F0502020204030204" pitchFamily="34" charset="0"/>
            </a:endParaRPr>
          </a:p>
          <a:p>
            <a:r>
              <a:rPr lang="en-GB" sz="1600" dirty="0">
                <a:solidFill>
                  <a:srgbClr val="000000"/>
                </a:solidFill>
                <a:effectLst/>
                <a:latin typeface="Helvetica" panose="020B0604020202020204" pitchFamily="34" charset="0"/>
                <a:ea typeface="Times New Roman" panose="02020603050405020304" pitchFamily="18" charset="0"/>
              </a:rPr>
              <a:t>Arlene Jones (Tepper)</a:t>
            </a:r>
            <a:endParaRPr lang="en-GB" sz="16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217221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F1C3A-F2CE-43F0-B216-82D8222BF119}"/>
              </a:ext>
            </a:extLst>
          </p:cNvPr>
          <p:cNvSpPr>
            <a:spLocks noGrp="1"/>
          </p:cNvSpPr>
          <p:nvPr>
            <p:ph type="ctrTitle"/>
          </p:nvPr>
        </p:nvSpPr>
        <p:spPr>
          <a:xfrm>
            <a:off x="838199" y="291090"/>
            <a:ext cx="10515599" cy="932688"/>
          </a:xfrm>
        </p:spPr>
        <p:txBody>
          <a:bodyPr>
            <a:normAutofit/>
          </a:bodyPr>
          <a:lstStyle/>
          <a:p>
            <a:pPr algn="l"/>
            <a:r>
              <a:rPr lang="en-GB" sz="5400" dirty="0"/>
              <a:t>BIRTH of the Graces </a:t>
            </a:r>
          </a:p>
        </p:txBody>
      </p:sp>
      <p:sp>
        <p:nvSpPr>
          <p:cNvPr id="3" name="Subtitle 2">
            <a:extLst>
              <a:ext uri="{FF2B5EF4-FFF2-40B4-BE49-F238E27FC236}">
                <a16:creationId xmlns:a16="http://schemas.microsoft.com/office/drawing/2014/main" id="{739D8D7B-400D-4F79-B944-01EBDEC2B41B}"/>
              </a:ext>
            </a:extLst>
          </p:cNvPr>
          <p:cNvSpPr>
            <a:spLocks noGrp="1"/>
          </p:cNvSpPr>
          <p:nvPr>
            <p:ph type="subTitle" idx="1"/>
          </p:nvPr>
        </p:nvSpPr>
        <p:spPr>
          <a:xfrm>
            <a:off x="838199" y="1335726"/>
            <a:ext cx="10515599" cy="420624"/>
          </a:xfrm>
        </p:spPr>
        <p:txBody>
          <a:bodyPr>
            <a:normAutofit fontScale="85000" lnSpcReduction="10000"/>
          </a:bodyPr>
          <a:lstStyle/>
          <a:p>
            <a:pPr algn="ctr"/>
            <a:r>
              <a:rPr lang="en-GB" dirty="0"/>
              <a:t>A reflective  stance – Stories lived and stories  told </a:t>
            </a:r>
            <a:endParaRPr lang="en-GB"/>
          </a:p>
        </p:txBody>
      </p:sp>
    </p:spTree>
    <p:extLst>
      <p:ext uri="{BB962C8B-B14F-4D97-AF65-F5344CB8AC3E}">
        <p14:creationId xmlns:p14="http://schemas.microsoft.com/office/powerpoint/2010/main" val="3925880301"/>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883DAA3-35ED-4F8B-A2FB-554CAAEEC798}"/>
              </a:ext>
            </a:extLst>
          </p:cNvPr>
          <p:cNvSpPr>
            <a:spLocks noGrp="1"/>
          </p:cNvSpPr>
          <p:nvPr>
            <p:ph type="subTitle" idx="1"/>
          </p:nvPr>
        </p:nvSpPr>
        <p:spPr>
          <a:xfrm>
            <a:off x="2101319" y="263872"/>
            <a:ext cx="9144000" cy="2936019"/>
          </a:xfrm>
        </p:spPr>
        <p:txBody>
          <a:bodyPr>
            <a:normAutofit fontScale="92500" lnSpcReduction="10000"/>
          </a:bodyPr>
          <a:lstStyle/>
          <a:p>
            <a:pPr algn="ctr"/>
            <a:r>
              <a:rPr lang="en-GB" sz="4800" dirty="0">
                <a:effectLst/>
                <a:latin typeface="Algerian" panose="04020705040A02060702" pitchFamily="82" charset="0"/>
                <a:ea typeface="Calibri" panose="020F0502020204030204" pitchFamily="34" charset="0"/>
                <a:cs typeface="Times New Roman" panose="02020603050405020304" pitchFamily="18" charset="0"/>
              </a:rPr>
              <a:t>Grace </a:t>
            </a:r>
            <a:endParaRPr lang="en-GB" sz="48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3200" dirty="0"/>
              <a:t>Having a relationship </a:t>
            </a:r>
          </a:p>
          <a:p>
            <a:pPr algn="ctr"/>
            <a:r>
              <a:rPr lang="en-GB" sz="3200" dirty="0"/>
              <a:t>Courteous and good will </a:t>
            </a:r>
          </a:p>
          <a:p>
            <a:pPr algn="ctr"/>
            <a:r>
              <a:rPr lang="en-GB" sz="3200" dirty="0"/>
              <a:t>Bringing  honour and credit </a:t>
            </a:r>
          </a:p>
          <a:p>
            <a:pPr algn="ctr"/>
            <a:endParaRPr lang="en-GB" dirty="0"/>
          </a:p>
        </p:txBody>
      </p:sp>
    </p:spTree>
    <p:extLst>
      <p:ext uri="{BB962C8B-B14F-4D97-AF65-F5344CB8AC3E}">
        <p14:creationId xmlns:p14="http://schemas.microsoft.com/office/powerpoint/2010/main" val="345059156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C69834E-5EEE-4D61-833E-049288964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58E5D9BA-46E7-4BFA-9C74-75495BF6F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9" name="Rectangle 28">
            <a:extLst>
              <a:ext uri="{FF2B5EF4-FFF2-40B4-BE49-F238E27FC236}">
                <a16:creationId xmlns:a16="http://schemas.microsoft.com/office/drawing/2014/main" id="{5B033D76-5800-44B6-AFE9-EE21069351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522D6F85-FFBA-4F81-AEE5-AAA17CB7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2">
            <a:schemeClr val="dk2"/>
          </a:fillRef>
          <a:effectRef idx="2">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27F9AD2E-70BB-475A-A0F2-AD9F308C38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5EBABB73-A346-44BB-8F0F-7FE6859F19FC}"/>
              </a:ext>
            </a:extLst>
          </p:cNvPr>
          <p:cNvSpPr>
            <a:spLocks noGrp="1"/>
          </p:cNvSpPr>
          <p:nvPr>
            <p:ph type="subTitle" idx="1"/>
          </p:nvPr>
        </p:nvSpPr>
        <p:spPr>
          <a:xfrm>
            <a:off x="1535372" y="4155924"/>
            <a:ext cx="9120954" cy="755803"/>
          </a:xfrm>
        </p:spPr>
        <p:txBody>
          <a:bodyPr>
            <a:normAutofit fontScale="85000" lnSpcReduction="20000"/>
          </a:bodyPr>
          <a:lstStyle/>
          <a:p>
            <a:pPr algn="ctr">
              <a:lnSpc>
                <a:spcPct val="110000"/>
              </a:lnSpc>
            </a:pPr>
            <a:br>
              <a:rPr lang="en-GB" sz="700" b="0" i="0" dirty="0">
                <a:solidFill>
                  <a:schemeClr val="bg2"/>
                </a:solidFill>
                <a:effectLst/>
                <a:latin typeface="arial" panose="020B0604020202020204" pitchFamily="34" charset="0"/>
              </a:rPr>
            </a:br>
            <a:endParaRPr lang="en-GB" sz="700" b="0" i="0" dirty="0">
              <a:solidFill>
                <a:schemeClr val="bg2"/>
              </a:solidFill>
              <a:effectLst/>
              <a:latin typeface="arial" panose="020B0604020202020204" pitchFamily="34" charset="0"/>
            </a:endParaRPr>
          </a:p>
          <a:p>
            <a:pPr algn="ctr">
              <a:lnSpc>
                <a:spcPct val="110000"/>
              </a:lnSpc>
            </a:pPr>
            <a:r>
              <a:rPr lang="en-GB" sz="1200" b="1" i="0" dirty="0">
                <a:solidFill>
                  <a:schemeClr val="bg2"/>
                </a:solidFill>
                <a:effectLst/>
                <a:latin typeface="arial" panose="020B0604020202020204" pitchFamily="34" charset="0"/>
              </a:rPr>
              <a:t>the examination of one's own beliefs, judgments and practices during the research process and how these may have influence on  the process .</a:t>
            </a:r>
          </a:p>
          <a:p>
            <a:pPr algn="ctr">
              <a:lnSpc>
                <a:spcPct val="110000"/>
              </a:lnSpc>
            </a:pPr>
            <a:endParaRPr lang="en-GB" sz="700" dirty="0">
              <a:solidFill>
                <a:schemeClr val="bg2"/>
              </a:solidFill>
            </a:endParaRPr>
          </a:p>
        </p:txBody>
      </p:sp>
      <p:sp>
        <p:nvSpPr>
          <p:cNvPr id="2" name="Title 1">
            <a:extLst>
              <a:ext uri="{FF2B5EF4-FFF2-40B4-BE49-F238E27FC236}">
                <a16:creationId xmlns:a16="http://schemas.microsoft.com/office/drawing/2014/main" id="{8DC22D91-A0FE-4251-96E4-226F0783CE47}"/>
              </a:ext>
            </a:extLst>
          </p:cNvPr>
          <p:cNvSpPr>
            <a:spLocks noGrp="1"/>
          </p:cNvSpPr>
          <p:nvPr>
            <p:ph type="ctrTitle"/>
          </p:nvPr>
        </p:nvSpPr>
        <p:spPr>
          <a:xfrm>
            <a:off x="1557071" y="1559194"/>
            <a:ext cx="9099255" cy="2596730"/>
          </a:xfrm>
        </p:spPr>
        <p:txBody>
          <a:bodyPr anchor="ctr">
            <a:normAutofit/>
          </a:bodyPr>
          <a:lstStyle/>
          <a:p>
            <a:pPr algn="ctr"/>
            <a:r>
              <a:rPr lang="en-GB" sz="7200" dirty="0">
                <a:solidFill>
                  <a:schemeClr val="bg1"/>
                </a:solidFill>
                <a:effectLst/>
                <a:latin typeface="Algerian" panose="04020705040A02060702" pitchFamily="82" charset="0"/>
                <a:ea typeface="Calibri" panose="020F0502020204030204" pitchFamily="34" charset="0"/>
                <a:cs typeface="Times New Roman" panose="02020603050405020304" pitchFamily="18" charset="0"/>
              </a:rPr>
              <a:t>Reflexivity</a:t>
            </a:r>
            <a:br>
              <a:rPr lang="en-GB" sz="7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endParaRPr lang="en-GB" sz="7200" dirty="0">
              <a:solidFill>
                <a:schemeClr val="bg1"/>
              </a:solidFill>
            </a:endParaRPr>
          </a:p>
        </p:txBody>
      </p:sp>
      <p:pic>
        <p:nvPicPr>
          <p:cNvPr id="35" name="Picture 34">
            <a:extLst>
              <a:ext uri="{FF2B5EF4-FFF2-40B4-BE49-F238E27FC236}">
                <a16:creationId xmlns:a16="http://schemas.microsoft.com/office/drawing/2014/main" id="{4C401D57-600A-4C91-AC9A-14CA1ED6F7D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7" name="Straight Connector 36">
            <a:extLst>
              <a:ext uri="{FF2B5EF4-FFF2-40B4-BE49-F238E27FC236}">
                <a16:creationId xmlns:a16="http://schemas.microsoft.com/office/drawing/2014/main" id="{412BDC66-00FA-4A3F-9BC7-BE05FF770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5729224"/>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C69834E-5EEE-4D61-833E-049288964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8E5D9BA-46E7-4BFA-9C74-75495BF6F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2" name="Rectangle 11">
            <a:extLst>
              <a:ext uri="{FF2B5EF4-FFF2-40B4-BE49-F238E27FC236}">
                <a16:creationId xmlns:a16="http://schemas.microsoft.com/office/drawing/2014/main" id="{5B033D76-5800-44B6-AFE9-EE21069351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22D6F85-FFBA-4F81-AEE5-AAA17CB7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2">
            <a:schemeClr val="dk2"/>
          </a:fillRef>
          <a:effectRef idx="2">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27F9AD2E-70BB-475A-A0F2-AD9F308C38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E6486A37-20AB-4B59-9CE4-BAD7FE41D1BD}"/>
              </a:ext>
            </a:extLst>
          </p:cNvPr>
          <p:cNvSpPr>
            <a:spLocks noGrp="1"/>
          </p:cNvSpPr>
          <p:nvPr>
            <p:ph type="subTitle" idx="1"/>
          </p:nvPr>
        </p:nvSpPr>
        <p:spPr>
          <a:xfrm>
            <a:off x="1535372" y="4167354"/>
            <a:ext cx="9120954" cy="744373"/>
          </a:xfrm>
        </p:spPr>
        <p:txBody>
          <a:bodyPr>
            <a:normAutofit/>
          </a:bodyPr>
          <a:lstStyle/>
          <a:p>
            <a:pPr algn="ctr">
              <a:lnSpc>
                <a:spcPct val="110000"/>
              </a:lnSpc>
            </a:pPr>
            <a:r>
              <a:rPr lang="en-GB" sz="1700" b="0" i="0" dirty="0">
                <a:solidFill>
                  <a:schemeClr val="bg2"/>
                </a:solidFill>
                <a:effectLst/>
                <a:latin typeface="arial" panose="020B0604020202020204" pitchFamily="34" charset="0"/>
              </a:rPr>
              <a:t>a set of principles concerned with the nature and appreciation of beauty.</a:t>
            </a:r>
            <a:endParaRPr lang="en-GB" sz="1700" dirty="0">
              <a:solidFill>
                <a:schemeClr val="bg2"/>
              </a:solidFill>
            </a:endParaRPr>
          </a:p>
        </p:txBody>
      </p:sp>
      <p:sp>
        <p:nvSpPr>
          <p:cNvPr id="2" name="Title 1">
            <a:extLst>
              <a:ext uri="{FF2B5EF4-FFF2-40B4-BE49-F238E27FC236}">
                <a16:creationId xmlns:a16="http://schemas.microsoft.com/office/drawing/2014/main" id="{384C2EB3-E314-4872-ADBD-85B4F31CDB11}"/>
              </a:ext>
            </a:extLst>
          </p:cNvPr>
          <p:cNvSpPr>
            <a:spLocks noGrp="1"/>
          </p:cNvSpPr>
          <p:nvPr>
            <p:ph type="ctrTitle"/>
          </p:nvPr>
        </p:nvSpPr>
        <p:spPr>
          <a:xfrm>
            <a:off x="1557071" y="1559194"/>
            <a:ext cx="9099255" cy="2596730"/>
          </a:xfrm>
        </p:spPr>
        <p:txBody>
          <a:bodyPr anchor="ctr">
            <a:normAutofit/>
          </a:bodyPr>
          <a:lstStyle/>
          <a:p>
            <a:pPr algn="ctr"/>
            <a:r>
              <a:rPr lang="en-GB" sz="7200" dirty="0">
                <a:solidFill>
                  <a:schemeClr val="bg1"/>
                </a:solidFill>
                <a:effectLst/>
                <a:latin typeface="Algerian" panose="04020705040A02060702" pitchFamily="82" charset="0"/>
                <a:ea typeface="Calibri" panose="020F0502020204030204" pitchFamily="34" charset="0"/>
                <a:cs typeface="Times New Roman" panose="02020603050405020304" pitchFamily="18" charset="0"/>
              </a:rPr>
              <a:t>Aesthetics</a:t>
            </a:r>
            <a:br>
              <a:rPr lang="en-GB" sz="7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endParaRPr lang="en-GB" sz="7200" dirty="0">
              <a:solidFill>
                <a:schemeClr val="bg1"/>
              </a:solidFill>
            </a:endParaRPr>
          </a:p>
        </p:txBody>
      </p:sp>
      <p:pic>
        <p:nvPicPr>
          <p:cNvPr id="18" name="Picture 17">
            <a:extLst>
              <a:ext uri="{FF2B5EF4-FFF2-40B4-BE49-F238E27FC236}">
                <a16:creationId xmlns:a16="http://schemas.microsoft.com/office/drawing/2014/main" id="{4C401D57-600A-4C91-AC9A-14CA1ED6F7D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0" name="Straight Connector 19">
            <a:extLst>
              <a:ext uri="{FF2B5EF4-FFF2-40B4-BE49-F238E27FC236}">
                <a16:creationId xmlns:a16="http://schemas.microsoft.com/office/drawing/2014/main" id="{412BDC66-00FA-4A3F-9BC7-BE05FF770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888449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FE076-E100-48D1-A629-3C6989615E8E}"/>
              </a:ext>
            </a:extLst>
          </p:cNvPr>
          <p:cNvSpPr>
            <a:spLocks noGrp="1"/>
          </p:cNvSpPr>
          <p:nvPr>
            <p:ph type="ctrTitle"/>
          </p:nvPr>
        </p:nvSpPr>
        <p:spPr/>
        <p:txBody>
          <a:bodyPr/>
          <a:lstStyle/>
          <a:p>
            <a:r>
              <a:rPr lang="en-GB" sz="1800" dirty="0">
                <a:effectLst/>
                <a:latin typeface="Algerian" panose="04020705040A02060702" pitchFamily="82" charset="0"/>
                <a:ea typeface="Calibri" panose="020F0502020204030204" pitchFamily="34" charset="0"/>
                <a:cs typeface="Times New Roman" panose="02020603050405020304" pitchFamily="18" charset="0"/>
              </a:rPr>
              <a:t>                                           </a:t>
            </a:r>
            <a:r>
              <a:rPr lang="en-GB" sz="4800" dirty="0">
                <a:effectLst/>
                <a:latin typeface="Algerian" panose="04020705040A02060702" pitchFamily="82" charset="0"/>
                <a:ea typeface="Calibri" panose="020F0502020204030204" pitchFamily="34" charset="0"/>
                <a:cs typeface="Times New Roman" panose="02020603050405020304" pitchFamily="18" charset="0"/>
              </a:rPr>
              <a:t>Circularity       </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endParaRPr lang="en-GB" dirty="0"/>
          </a:p>
        </p:txBody>
      </p:sp>
      <p:sp>
        <p:nvSpPr>
          <p:cNvPr id="3" name="Subtitle 2">
            <a:extLst>
              <a:ext uri="{FF2B5EF4-FFF2-40B4-BE49-F238E27FC236}">
                <a16:creationId xmlns:a16="http://schemas.microsoft.com/office/drawing/2014/main" id="{5F58BFAC-405E-49D2-BBA6-669793E228FC}"/>
              </a:ext>
            </a:extLst>
          </p:cNvPr>
          <p:cNvSpPr>
            <a:spLocks noGrp="1"/>
          </p:cNvSpPr>
          <p:nvPr>
            <p:ph type="subTitle" idx="1"/>
          </p:nvPr>
        </p:nvSpPr>
        <p:spPr/>
        <p:txBody>
          <a:bodyPr/>
          <a:lstStyle/>
          <a:p>
            <a:r>
              <a:rPr lang="en-GB" dirty="0"/>
              <a:t>Questions  that one can ask reverently </a:t>
            </a:r>
          </a:p>
        </p:txBody>
      </p:sp>
    </p:spTree>
    <p:extLst>
      <p:ext uri="{BB962C8B-B14F-4D97-AF65-F5344CB8AC3E}">
        <p14:creationId xmlns:p14="http://schemas.microsoft.com/office/powerpoint/2010/main" val="2170133570"/>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5AFC9-24EB-4532-AC4D-D4946194E32E}"/>
              </a:ext>
            </a:extLst>
          </p:cNvPr>
          <p:cNvSpPr>
            <a:spLocks noGrp="1"/>
          </p:cNvSpPr>
          <p:nvPr>
            <p:ph type="ctrTitle"/>
          </p:nvPr>
        </p:nvSpPr>
        <p:spPr>
          <a:xfrm>
            <a:off x="1623317" y="1109609"/>
            <a:ext cx="9431535" cy="2319390"/>
          </a:xfrm>
        </p:spPr>
        <p:txBody>
          <a:bodyPr/>
          <a:lstStyle/>
          <a:p>
            <a:pPr algn="ctr"/>
            <a:r>
              <a:rPr lang="en-GB" sz="6600" dirty="0">
                <a:effectLst/>
                <a:latin typeface="Algerian" panose="04020705040A02060702" pitchFamily="82" charset="0"/>
                <a:ea typeface="Calibri" panose="020F0502020204030204" pitchFamily="34" charset="0"/>
                <a:cs typeface="Times New Roman" panose="02020603050405020304" pitchFamily="18" charset="0"/>
              </a:rPr>
              <a:t>Epistemology</a:t>
            </a:r>
            <a:endParaRPr lang="en-GB" dirty="0"/>
          </a:p>
        </p:txBody>
      </p:sp>
      <p:sp>
        <p:nvSpPr>
          <p:cNvPr id="3" name="Subtitle 2">
            <a:extLst>
              <a:ext uri="{FF2B5EF4-FFF2-40B4-BE49-F238E27FC236}">
                <a16:creationId xmlns:a16="http://schemas.microsoft.com/office/drawing/2014/main" id="{E81E8CA9-25C5-4ADD-9B5A-D7F6EEA0E31D}"/>
              </a:ext>
            </a:extLst>
          </p:cNvPr>
          <p:cNvSpPr>
            <a:spLocks noGrp="1"/>
          </p:cNvSpPr>
          <p:nvPr>
            <p:ph type="subTitle" idx="1"/>
          </p:nvPr>
        </p:nvSpPr>
        <p:spPr/>
        <p:txBody>
          <a:bodyPr>
            <a:normAutofit fontScale="92500" lnSpcReduction="20000"/>
          </a:bodyPr>
          <a:lstStyle/>
          <a:p>
            <a:r>
              <a:rPr lang="en-GB" b="0" i="0" dirty="0">
                <a:solidFill>
                  <a:srgbClr val="202124"/>
                </a:solidFill>
                <a:effectLst/>
                <a:latin typeface="arial" panose="020B0604020202020204" pitchFamily="34" charset="0"/>
              </a:rPr>
              <a:t>the theory of knowledge, especially with regard to its methods, validity, and scope, and the distinction between justified belief and opinion.</a:t>
            </a:r>
          </a:p>
          <a:p>
            <a:endParaRPr lang="en-GB" dirty="0"/>
          </a:p>
        </p:txBody>
      </p:sp>
    </p:spTree>
    <p:extLst>
      <p:ext uri="{BB962C8B-B14F-4D97-AF65-F5344CB8AC3E}">
        <p14:creationId xmlns:p14="http://schemas.microsoft.com/office/powerpoint/2010/main" val="3273843674"/>
      </p:ext>
    </p:extLst>
  </p:cSld>
  <p:clrMapOvr>
    <a:masterClrMapping/>
  </p:clrMapOvr>
  <p:transition spd="slow">
    <p:wipe/>
  </p:transition>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533640D3213DB43A2E6593A6C2DCDB9" ma:contentTypeVersion="8" ma:contentTypeDescription="Create a new document." ma:contentTypeScope="" ma:versionID="08cc4eb56357a355f5b6efa8fad40dc7">
  <xsd:schema xmlns:xsd="http://www.w3.org/2001/XMLSchema" xmlns:xs="http://www.w3.org/2001/XMLSchema" xmlns:p="http://schemas.microsoft.com/office/2006/metadata/properties" xmlns:ns2="8c78e127-f4be-436a-8c72-068cb5317a94" xmlns:ns3="3c06295b-3683-463c-9fb9-0e29b883a08b" targetNamespace="http://schemas.microsoft.com/office/2006/metadata/properties" ma:root="true" ma:fieldsID="60cdc754e33c45903a79229b9bccd74f" ns2:_="" ns3:_="">
    <xsd:import namespace="8c78e127-f4be-436a-8c72-068cb5317a94"/>
    <xsd:import namespace="3c06295b-3683-463c-9fb9-0e29b883a08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c78e127-f4be-436a-8c72-068cb5317a9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c06295b-3683-463c-9fb9-0e29b883a08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AC37690-4695-4D7C-AB4C-9F573E4A5A8E}">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3c06295b-3683-463c-9fb9-0e29b883a08b"/>
    <ds:schemaRef ds:uri="http://purl.org/dc/terms/"/>
    <ds:schemaRef ds:uri="http://schemas.openxmlformats.org/package/2006/metadata/core-properties"/>
    <ds:schemaRef ds:uri="8c78e127-f4be-436a-8c72-068cb5317a94"/>
    <ds:schemaRef ds:uri="http://www.w3.org/XML/1998/namespace"/>
    <ds:schemaRef ds:uri="http://purl.org/dc/dcmitype/"/>
  </ds:schemaRefs>
</ds:datastoreItem>
</file>

<file path=customXml/itemProps2.xml><?xml version="1.0" encoding="utf-8"?>
<ds:datastoreItem xmlns:ds="http://schemas.openxmlformats.org/officeDocument/2006/customXml" ds:itemID="{92349B60-67F9-4AB5-8289-8F85872B42D0}">
  <ds:schemaRefs>
    <ds:schemaRef ds:uri="http://schemas.microsoft.com/sharepoint/v3/contenttype/forms"/>
  </ds:schemaRefs>
</ds:datastoreItem>
</file>

<file path=customXml/itemProps3.xml><?xml version="1.0" encoding="utf-8"?>
<ds:datastoreItem xmlns:ds="http://schemas.openxmlformats.org/officeDocument/2006/customXml" ds:itemID="{A2F12527-D8CF-48C7-A52B-0DF0869435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c78e127-f4be-436a-8c72-068cb5317a94"/>
    <ds:schemaRef ds:uri="3c06295b-3683-463c-9fb9-0e29b883a0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406</TotalTime>
  <Words>641</Words>
  <Application>Microsoft Office PowerPoint</Application>
  <PresentationFormat>Widescreen</PresentationFormat>
  <Paragraphs>43</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Algerian</vt:lpstr>
      <vt:lpstr>Arial</vt:lpstr>
      <vt:lpstr>Arial</vt:lpstr>
      <vt:lpstr>Calibri</vt:lpstr>
      <vt:lpstr>Gill Sans MT</vt:lpstr>
      <vt:lpstr>Helvetica</vt:lpstr>
      <vt:lpstr>Times New Roman</vt:lpstr>
      <vt:lpstr>Gallery</vt:lpstr>
      <vt:lpstr>GRACES</vt:lpstr>
      <vt:lpstr>PowerPoint Presentation</vt:lpstr>
      <vt:lpstr>PowerPoint Presentation</vt:lpstr>
      <vt:lpstr>BIRTH of the Graces </vt:lpstr>
      <vt:lpstr>PowerPoint Presentation</vt:lpstr>
      <vt:lpstr>Reflexivity </vt:lpstr>
      <vt:lpstr>Aesthetics </vt:lpstr>
      <vt:lpstr>                                           Circularity         </vt:lpstr>
      <vt:lpstr>Epistemology</vt:lpstr>
      <vt:lpstr>                                    Self-reflexivity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Arlene Jones</dc:creator>
  <cp:lastModifiedBy>Jessica McCrann</cp:lastModifiedBy>
  <cp:revision>22</cp:revision>
  <dcterms:created xsi:type="dcterms:W3CDTF">2022-07-04T13:05:59Z</dcterms:created>
  <dcterms:modified xsi:type="dcterms:W3CDTF">2022-12-19T12:41:52Z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0x010100E533640D3213DB43A2E6593A6C2DCDB9</vt:lpwstr>
  </property>
</Properties>
</file>