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sldIdLst>
    <p:sldId id="256" r:id="rId2"/>
    <p:sldId id="259" r:id="rId3"/>
    <p:sldId id="260" r:id="rId4"/>
    <p:sldId id="261" r:id="rId5"/>
    <p:sldId id="263" r:id="rId6"/>
    <p:sldId id="262" r:id="rId7"/>
    <p:sldId id="264" r:id="rId8"/>
    <p:sldId id="25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D2C12"/>
    <a:srgbClr val="1E3E2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D74764-D7F4-4574-A832-D2B99F9DEEC8}" v="1985" dt="2022-11-03T14:06:27.3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522" autoAdjust="0"/>
  </p:normalViewPr>
  <p:slideViewPr>
    <p:cSldViewPr snapToGrid="0">
      <p:cViewPr varScale="1">
        <p:scale>
          <a:sx n="58" d="100"/>
          <a:sy n="58" d="100"/>
        </p:scale>
        <p:origin x="98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9ABFB7-07DC-43B6-8896-D30F04DA33E4}" type="doc">
      <dgm:prSet loTypeId="urn:microsoft.com/office/officeart/2005/8/layout/vList5" loCatId="list" qsTypeId="urn:microsoft.com/office/officeart/2005/8/quickstyle/simple1" qsCatId="simple" csTypeId="urn:microsoft.com/office/officeart/2005/8/colors/colorful5" csCatId="colorful" phldr="1"/>
      <dgm:spPr/>
      <dgm:t>
        <a:bodyPr/>
        <a:lstStyle/>
        <a:p>
          <a:endParaRPr lang="en-GB"/>
        </a:p>
      </dgm:t>
    </dgm:pt>
    <dgm:pt modelId="{7BE71CE1-7310-40F8-8B02-9C171DB1244C}">
      <dgm:prSet phldrT="[Text]"/>
      <dgm:spPr/>
      <dgm:t>
        <a:bodyPr/>
        <a:lstStyle/>
        <a:p>
          <a:r>
            <a:rPr lang="en-GB" dirty="0"/>
            <a:t>Evidential</a:t>
          </a:r>
        </a:p>
      </dgm:t>
    </dgm:pt>
    <dgm:pt modelId="{6731D5A0-5002-448F-BF83-06C9659F7570}" type="parTrans" cxnId="{B1F06325-EF82-4B69-99BE-CEE68E004FD6}">
      <dgm:prSet/>
      <dgm:spPr/>
      <dgm:t>
        <a:bodyPr/>
        <a:lstStyle/>
        <a:p>
          <a:endParaRPr lang="en-GB"/>
        </a:p>
      </dgm:t>
    </dgm:pt>
    <dgm:pt modelId="{6FAE64DC-84D8-465B-BAF9-54D141B9BC2B}" type="sibTrans" cxnId="{B1F06325-EF82-4B69-99BE-CEE68E004FD6}">
      <dgm:prSet/>
      <dgm:spPr/>
      <dgm:t>
        <a:bodyPr/>
        <a:lstStyle/>
        <a:p>
          <a:endParaRPr lang="en-GB"/>
        </a:p>
      </dgm:t>
    </dgm:pt>
    <dgm:pt modelId="{DC761131-B43D-4809-BFAB-70C773855BCE}">
      <dgm:prSet phldrT="[Text]"/>
      <dgm:spPr/>
      <dgm:t>
        <a:bodyPr/>
        <a:lstStyle/>
        <a:p>
          <a:r>
            <a:rPr lang="en-GB" dirty="0"/>
            <a:t>He was aggressive.</a:t>
          </a:r>
        </a:p>
      </dgm:t>
    </dgm:pt>
    <dgm:pt modelId="{19DE0433-9BBE-4F76-9A60-0790DD9D24C6}" type="parTrans" cxnId="{69E78EBD-901E-43E9-B7B1-58A1D5DB85E3}">
      <dgm:prSet/>
      <dgm:spPr/>
      <dgm:t>
        <a:bodyPr/>
        <a:lstStyle/>
        <a:p>
          <a:endParaRPr lang="en-GB"/>
        </a:p>
      </dgm:t>
    </dgm:pt>
    <dgm:pt modelId="{3B1C4615-72E0-4749-B0E8-C88E70BF1E46}" type="sibTrans" cxnId="{69E78EBD-901E-43E9-B7B1-58A1D5DB85E3}">
      <dgm:prSet/>
      <dgm:spPr/>
      <dgm:t>
        <a:bodyPr/>
        <a:lstStyle/>
        <a:p>
          <a:endParaRPr lang="en-GB"/>
        </a:p>
      </dgm:t>
    </dgm:pt>
    <dgm:pt modelId="{FA7ED120-54CF-4B93-8644-218B48748F48}">
      <dgm:prSet phldrT="[Text]"/>
      <dgm:spPr/>
      <dgm:t>
        <a:bodyPr/>
        <a:lstStyle/>
        <a:p>
          <a:r>
            <a:rPr lang="en-GB" dirty="0"/>
            <a:t>He came face to face with me and shouted at me, threatening to have me sacked.</a:t>
          </a:r>
        </a:p>
      </dgm:t>
    </dgm:pt>
    <dgm:pt modelId="{54B11382-39AE-49EB-A6CA-6E9B536863D5}" type="parTrans" cxnId="{3A586570-6644-4C97-AB88-F38C7D7486FD}">
      <dgm:prSet/>
      <dgm:spPr/>
      <dgm:t>
        <a:bodyPr/>
        <a:lstStyle/>
        <a:p>
          <a:endParaRPr lang="en-GB"/>
        </a:p>
      </dgm:t>
    </dgm:pt>
    <dgm:pt modelId="{6803FFB0-CF91-49BC-9B7E-673D5B7D5F1F}" type="sibTrans" cxnId="{3A586570-6644-4C97-AB88-F38C7D7486FD}">
      <dgm:prSet/>
      <dgm:spPr/>
      <dgm:t>
        <a:bodyPr/>
        <a:lstStyle/>
        <a:p>
          <a:endParaRPr lang="en-GB"/>
        </a:p>
      </dgm:t>
    </dgm:pt>
    <dgm:pt modelId="{C7E37A47-7CE4-4E0B-803C-57A70709AB80}">
      <dgm:prSet phldrT="[Text]"/>
      <dgm:spPr/>
      <dgm:t>
        <a:bodyPr/>
        <a:lstStyle/>
        <a:p>
          <a:r>
            <a:rPr lang="en-GB" dirty="0"/>
            <a:t>Non judgemental</a:t>
          </a:r>
        </a:p>
      </dgm:t>
    </dgm:pt>
    <dgm:pt modelId="{BE231DF1-D5F8-484D-8118-6C100B682694}" type="parTrans" cxnId="{5FC0CB91-69CC-4C50-8692-03061FB69A2E}">
      <dgm:prSet/>
      <dgm:spPr/>
      <dgm:t>
        <a:bodyPr/>
        <a:lstStyle/>
        <a:p>
          <a:endParaRPr lang="en-GB"/>
        </a:p>
      </dgm:t>
    </dgm:pt>
    <dgm:pt modelId="{7AAC20CC-973C-491B-A95F-5E7B8DFE264E}" type="sibTrans" cxnId="{5FC0CB91-69CC-4C50-8692-03061FB69A2E}">
      <dgm:prSet/>
      <dgm:spPr/>
      <dgm:t>
        <a:bodyPr/>
        <a:lstStyle/>
        <a:p>
          <a:endParaRPr lang="en-GB"/>
        </a:p>
      </dgm:t>
    </dgm:pt>
    <dgm:pt modelId="{11378657-2680-494D-8A40-227D3357A4A1}">
      <dgm:prSet phldrT="[Text]"/>
      <dgm:spPr/>
      <dgm:t>
        <a:bodyPr/>
        <a:lstStyle/>
        <a:p>
          <a:r>
            <a:rPr lang="en-GB" dirty="0"/>
            <a:t>The home was abysmal.</a:t>
          </a:r>
        </a:p>
      </dgm:t>
    </dgm:pt>
    <dgm:pt modelId="{78A07CDC-6FE5-45B1-9871-618C26B0EACF}" type="parTrans" cxnId="{A84F7D06-8E00-4E61-98C3-74884C73E40E}">
      <dgm:prSet/>
      <dgm:spPr/>
      <dgm:t>
        <a:bodyPr/>
        <a:lstStyle/>
        <a:p>
          <a:endParaRPr lang="en-GB"/>
        </a:p>
      </dgm:t>
    </dgm:pt>
    <dgm:pt modelId="{5777974E-1718-4779-9D3E-1B5A6A978132}" type="sibTrans" cxnId="{A84F7D06-8E00-4E61-98C3-74884C73E40E}">
      <dgm:prSet/>
      <dgm:spPr/>
      <dgm:t>
        <a:bodyPr/>
        <a:lstStyle/>
        <a:p>
          <a:endParaRPr lang="en-GB"/>
        </a:p>
      </dgm:t>
    </dgm:pt>
    <dgm:pt modelId="{C9DAECC7-1F5E-43B3-A17D-5A248D820162}">
      <dgm:prSet phldrT="[Text]"/>
      <dgm:spPr/>
      <dgm:t>
        <a:bodyPr/>
        <a:lstStyle/>
        <a:p>
          <a:r>
            <a:rPr lang="en-GB" dirty="0"/>
            <a:t>The home smelt strongly of urine and had dirty clothes and items in each room.</a:t>
          </a:r>
        </a:p>
      </dgm:t>
    </dgm:pt>
    <dgm:pt modelId="{9193F613-BDAF-4344-BB68-CEFC17788FAC}" type="parTrans" cxnId="{05928ED1-2844-4BDE-9003-B22BA2C56B60}">
      <dgm:prSet/>
      <dgm:spPr/>
      <dgm:t>
        <a:bodyPr/>
        <a:lstStyle/>
        <a:p>
          <a:endParaRPr lang="en-GB"/>
        </a:p>
      </dgm:t>
    </dgm:pt>
    <dgm:pt modelId="{F2FE98C0-B9A6-482F-B4C9-C15A54B9DB92}" type="sibTrans" cxnId="{05928ED1-2844-4BDE-9003-B22BA2C56B60}">
      <dgm:prSet/>
      <dgm:spPr/>
      <dgm:t>
        <a:bodyPr/>
        <a:lstStyle/>
        <a:p>
          <a:endParaRPr lang="en-GB"/>
        </a:p>
      </dgm:t>
    </dgm:pt>
    <dgm:pt modelId="{16997B83-605A-4CB4-A759-E05C3D43E319}">
      <dgm:prSet phldrT="[Text]"/>
      <dgm:spPr/>
      <dgm:t>
        <a:bodyPr/>
        <a:lstStyle/>
        <a:p>
          <a:r>
            <a:rPr lang="en-GB" dirty="0"/>
            <a:t>Balanced</a:t>
          </a:r>
        </a:p>
      </dgm:t>
    </dgm:pt>
    <dgm:pt modelId="{EF50CC7F-A3F9-4444-9654-B78D7F60C7A8}" type="parTrans" cxnId="{6980143D-CDC8-4D1E-8B01-76644C78129A}">
      <dgm:prSet/>
      <dgm:spPr/>
      <dgm:t>
        <a:bodyPr/>
        <a:lstStyle/>
        <a:p>
          <a:endParaRPr lang="en-GB"/>
        </a:p>
      </dgm:t>
    </dgm:pt>
    <dgm:pt modelId="{24FA0CE6-AF3D-45DF-983D-590F9A668A11}" type="sibTrans" cxnId="{6980143D-CDC8-4D1E-8B01-76644C78129A}">
      <dgm:prSet/>
      <dgm:spPr/>
      <dgm:t>
        <a:bodyPr/>
        <a:lstStyle/>
        <a:p>
          <a:endParaRPr lang="en-GB"/>
        </a:p>
      </dgm:t>
    </dgm:pt>
    <dgm:pt modelId="{FBF8C6E4-4A29-4EC6-BA1B-C119242950F3}">
      <dgm:prSet phldrT="[Text]"/>
      <dgm:spPr/>
      <dgm:t>
        <a:bodyPr/>
        <a:lstStyle/>
        <a:p>
          <a:r>
            <a:rPr lang="en-GB" dirty="0"/>
            <a:t>She refused to engage with alcohol services.</a:t>
          </a:r>
        </a:p>
      </dgm:t>
    </dgm:pt>
    <dgm:pt modelId="{38E05CCF-9D87-4915-B023-CF1E7A456D9C}" type="parTrans" cxnId="{4BE94525-0FD9-482A-AA0F-3A2B7F88E7C3}">
      <dgm:prSet/>
      <dgm:spPr/>
      <dgm:t>
        <a:bodyPr/>
        <a:lstStyle/>
        <a:p>
          <a:endParaRPr lang="en-GB"/>
        </a:p>
      </dgm:t>
    </dgm:pt>
    <dgm:pt modelId="{82B362ED-B4D7-4D2F-B40F-BD8167D452D5}" type="sibTrans" cxnId="{4BE94525-0FD9-482A-AA0F-3A2B7F88E7C3}">
      <dgm:prSet/>
      <dgm:spPr/>
      <dgm:t>
        <a:bodyPr/>
        <a:lstStyle/>
        <a:p>
          <a:endParaRPr lang="en-GB"/>
        </a:p>
      </dgm:t>
    </dgm:pt>
    <dgm:pt modelId="{9D4CE2B8-0036-4643-8068-BC195175D33C}">
      <dgm:prSet phldrT="[Text]"/>
      <dgm:spPr/>
      <dgm:t>
        <a:bodyPr/>
        <a:lstStyle/>
        <a:p>
          <a:r>
            <a:rPr lang="en-GB" dirty="0"/>
            <a:t>She has declined to engage with alcohol services, despite knowing her alcohol use is the primary issue impacting her parenting. </a:t>
          </a:r>
        </a:p>
      </dgm:t>
    </dgm:pt>
    <dgm:pt modelId="{AA53B38C-8521-4377-9C3F-5C4977919717}" type="parTrans" cxnId="{D1347CF1-5A6F-4983-8211-4E1E16842EB9}">
      <dgm:prSet/>
      <dgm:spPr/>
    </dgm:pt>
    <dgm:pt modelId="{6D024DA2-03F9-4607-9A65-EC528496D80D}" type="sibTrans" cxnId="{D1347CF1-5A6F-4983-8211-4E1E16842EB9}">
      <dgm:prSet/>
      <dgm:spPr/>
    </dgm:pt>
    <dgm:pt modelId="{B6977D98-618A-40B7-8435-039AC2503B20}" type="pres">
      <dgm:prSet presAssocID="{3F9ABFB7-07DC-43B6-8896-D30F04DA33E4}" presName="Name0" presStyleCnt="0">
        <dgm:presLayoutVars>
          <dgm:dir/>
          <dgm:animLvl val="lvl"/>
          <dgm:resizeHandles val="exact"/>
        </dgm:presLayoutVars>
      </dgm:prSet>
      <dgm:spPr/>
    </dgm:pt>
    <dgm:pt modelId="{BE220C9C-A2EA-4674-A97F-CE79240ADDCE}" type="pres">
      <dgm:prSet presAssocID="{7BE71CE1-7310-40F8-8B02-9C171DB1244C}" presName="linNode" presStyleCnt="0"/>
      <dgm:spPr/>
    </dgm:pt>
    <dgm:pt modelId="{3AF3BAF2-B25C-428E-B534-8E98D01B9293}" type="pres">
      <dgm:prSet presAssocID="{7BE71CE1-7310-40F8-8B02-9C171DB1244C}" presName="parentText" presStyleLbl="node1" presStyleIdx="0" presStyleCnt="3">
        <dgm:presLayoutVars>
          <dgm:chMax val="1"/>
          <dgm:bulletEnabled val="1"/>
        </dgm:presLayoutVars>
      </dgm:prSet>
      <dgm:spPr/>
    </dgm:pt>
    <dgm:pt modelId="{588CD7CE-F086-491D-BEDC-1C5D20D45AE0}" type="pres">
      <dgm:prSet presAssocID="{7BE71CE1-7310-40F8-8B02-9C171DB1244C}" presName="descendantText" presStyleLbl="alignAccFollowNode1" presStyleIdx="0" presStyleCnt="3">
        <dgm:presLayoutVars>
          <dgm:bulletEnabled val="1"/>
        </dgm:presLayoutVars>
      </dgm:prSet>
      <dgm:spPr/>
    </dgm:pt>
    <dgm:pt modelId="{A344F0B4-8C7C-47FF-B1FA-2DAC259EA510}" type="pres">
      <dgm:prSet presAssocID="{6FAE64DC-84D8-465B-BAF9-54D141B9BC2B}" presName="sp" presStyleCnt="0"/>
      <dgm:spPr/>
    </dgm:pt>
    <dgm:pt modelId="{F18EC0EC-AB2C-4F98-8F45-25B6C24EAAE9}" type="pres">
      <dgm:prSet presAssocID="{C7E37A47-7CE4-4E0B-803C-57A70709AB80}" presName="linNode" presStyleCnt="0"/>
      <dgm:spPr/>
    </dgm:pt>
    <dgm:pt modelId="{BA5CA09A-6A1B-4A96-9FCB-DA18A975741E}" type="pres">
      <dgm:prSet presAssocID="{C7E37A47-7CE4-4E0B-803C-57A70709AB80}" presName="parentText" presStyleLbl="node1" presStyleIdx="1" presStyleCnt="3">
        <dgm:presLayoutVars>
          <dgm:chMax val="1"/>
          <dgm:bulletEnabled val="1"/>
        </dgm:presLayoutVars>
      </dgm:prSet>
      <dgm:spPr/>
    </dgm:pt>
    <dgm:pt modelId="{A370A946-5C05-438B-A050-1FAFF6DCF609}" type="pres">
      <dgm:prSet presAssocID="{C7E37A47-7CE4-4E0B-803C-57A70709AB80}" presName="descendantText" presStyleLbl="alignAccFollowNode1" presStyleIdx="1" presStyleCnt="3">
        <dgm:presLayoutVars>
          <dgm:bulletEnabled val="1"/>
        </dgm:presLayoutVars>
      </dgm:prSet>
      <dgm:spPr/>
    </dgm:pt>
    <dgm:pt modelId="{5C3F7F9A-8597-4403-8700-671E1FE2AF15}" type="pres">
      <dgm:prSet presAssocID="{7AAC20CC-973C-491B-A95F-5E7B8DFE264E}" presName="sp" presStyleCnt="0"/>
      <dgm:spPr/>
    </dgm:pt>
    <dgm:pt modelId="{8B557CD1-32EE-4EC7-96B7-442318C84FFF}" type="pres">
      <dgm:prSet presAssocID="{16997B83-605A-4CB4-A759-E05C3D43E319}" presName="linNode" presStyleCnt="0"/>
      <dgm:spPr/>
    </dgm:pt>
    <dgm:pt modelId="{FE41D9FE-3324-42A2-AF9A-B02A33A797E2}" type="pres">
      <dgm:prSet presAssocID="{16997B83-605A-4CB4-A759-E05C3D43E319}" presName="parentText" presStyleLbl="node1" presStyleIdx="2" presStyleCnt="3">
        <dgm:presLayoutVars>
          <dgm:chMax val="1"/>
          <dgm:bulletEnabled val="1"/>
        </dgm:presLayoutVars>
      </dgm:prSet>
      <dgm:spPr/>
    </dgm:pt>
    <dgm:pt modelId="{DBE4F93E-31FA-4BBE-921A-611C95A0A5B8}" type="pres">
      <dgm:prSet presAssocID="{16997B83-605A-4CB4-A759-E05C3D43E319}" presName="descendantText" presStyleLbl="alignAccFollowNode1" presStyleIdx="2" presStyleCnt="3">
        <dgm:presLayoutVars>
          <dgm:bulletEnabled val="1"/>
        </dgm:presLayoutVars>
      </dgm:prSet>
      <dgm:spPr/>
    </dgm:pt>
  </dgm:ptLst>
  <dgm:cxnLst>
    <dgm:cxn modelId="{A84F7D06-8E00-4E61-98C3-74884C73E40E}" srcId="{C7E37A47-7CE4-4E0B-803C-57A70709AB80}" destId="{11378657-2680-494D-8A40-227D3357A4A1}" srcOrd="0" destOrd="0" parTransId="{78A07CDC-6FE5-45B1-9871-618C26B0EACF}" sibTransId="{5777974E-1718-4779-9D3E-1B5A6A978132}"/>
    <dgm:cxn modelId="{4FD0D208-21F9-4A21-AAC4-6A454A2D646E}" type="presOf" srcId="{11378657-2680-494D-8A40-227D3357A4A1}" destId="{A370A946-5C05-438B-A050-1FAFF6DCF609}" srcOrd="0" destOrd="0" presId="urn:microsoft.com/office/officeart/2005/8/layout/vList5"/>
    <dgm:cxn modelId="{B63FB913-F7E6-45E9-A69E-6DB9B87D60CA}" type="presOf" srcId="{9D4CE2B8-0036-4643-8068-BC195175D33C}" destId="{DBE4F93E-31FA-4BBE-921A-611C95A0A5B8}" srcOrd="0" destOrd="1" presId="urn:microsoft.com/office/officeart/2005/8/layout/vList5"/>
    <dgm:cxn modelId="{B1F06325-EF82-4B69-99BE-CEE68E004FD6}" srcId="{3F9ABFB7-07DC-43B6-8896-D30F04DA33E4}" destId="{7BE71CE1-7310-40F8-8B02-9C171DB1244C}" srcOrd="0" destOrd="0" parTransId="{6731D5A0-5002-448F-BF83-06C9659F7570}" sibTransId="{6FAE64DC-84D8-465B-BAF9-54D141B9BC2B}"/>
    <dgm:cxn modelId="{4BE94525-0FD9-482A-AA0F-3A2B7F88E7C3}" srcId="{16997B83-605A-4CB4-A759-E05C3D43E319}" destId="{FBF8C6E4-4A29-4EC6-BA1B-C119242950F3}" srcOrd="0" destOrd="0" parTransId="{38E05CCF-9D87-4915-B023-CF1E7A456D9C}" sibTransId="{82B362ED-B4D7-4D2F-B40F-BD8167D452D5}"/>
    <dgm:cxn modelId="{73F3F52E-C42F-45B6-B3D1-62C01A43C7B4}" type="presOf" srcId="{3F9ABFB7-07DC-43B6-8896-D30F04DA33E4}" destId="{B6977D98-618A-40B7-8435-039AC2503B20}" srcOrd="0" destOrd="0" presId="urn:microsoft.com/office/officeart/2005/8/layout/vList5"/>
    <dgm:cxn modelId="{6980143D-CDC8-4D1E-8B01-76644C78129A}" srcId="{3F9ABFB7-07DC-43B6-8896-D30F04DA33E4}" destId="{16997B83-605A-4CB4-A759-E05C3D43E319}" srcOrd="2" destOrd="0" parTransId="{EF50CC7F-A3F9-4444-9654-B78D7F60C7A8}" sibTransId="{24FA0CE6-AF3D-45DF-983D-590F9A668A11}"/>
    <dgm:cxn modelId="{91D67745-785D-48CE-9506-EA76568C55FD}" type="presOf" srcId="{DC761131-B43D-4809-BFAB-70C773855BCE}" destId="{588CD7CE-F086-491D-BEDC-1C5D20D45AE0}" srcOrd="0" destOrd="0" presId="urn:microsoft.com/office/officeart/2005/8/layout/vList5"/>
    <dgm:cxn modelId="{3A586570-6644-4C97-AB88-F38C7D7486FD}" srcId="{7BE71CE1-7310-40F8-8B02-9C171DB1244C}" destId="{FA7ED120-54CF-4B93-8644-218B48748F48}" srcOrd="1" destOrd="0" parTransId="{54B11382-39AE-49EB-A6CA-6E9B536863D5}" sibTransId="{6803FFB0-CF91-49BC-9B7E-673D5B7D5F1F}"/>
    <dgm:cxn modelId="{A8655D76-3598-4C5C-BBE9-0A306C567F86}" type="presOf" srcId="{16997B83-605A-4CB4-A759-E05C3D43E319}" destId="{FE41D9FE-3324-42A2-AF9A-B02A33A797E2}" srcOrd="0" destOrd="0" presId="urn:microsoft.com/office/officeart/2005/8/layout/vList5"/>
    <dgm:cxn modelId="{5FC0CB91-69CC-4C50-8692-03061FB69A2E}" srcId="{3F9ABFB7-07DC-43B6-8896-D30F04DA33E4}" destId="{C7E37A47-7CE4-4E0B-803C-57A70709AB80}" srcOrd="1" destOrd="0" parTransId="{BE231DF1-D5F8-484D-8118-6C100B682694}" sibTransId="{7AAC20CC-973C-491B-A95F-5E7B8DFE264E}"/>
    <dgm:cxn modelId="{3B1E789D-5598-4B70-9335-26DC1DEDEB6A}" type="presOf" srcId="{7BE71CE1-7310-40F8-8B02-9C171DB1244C}" destId="{3AF3BAF2-B25C-428E-B534-8E98D01B9293}" srcOrd="0" destOrd="0" presId="urn:microsoft.com/office/officeart/2005/8/layout/vList5"/>
    <dgm:cxn modelId="{DC52EBA3-DBA5-4288-98A4-DF2466C5350A}" type="presOf" srcId="{C9DAECC7-1F5E-43B3-A17D-5A248D820162}" destId="{A370A946-5C05-438B-A050-1FAFF6DCF609}" srcOrd="0" destOrd="1" presId="urn:microsoft.com/office/officeart/2005/8/layout/vList5"/>
    <dgm:cxn modelId="{FEF0DCB5-D010-45E6-874C-51ED168428A2}" type="presOf" srcId="{FBF8C6E4-4A29-4EC6-BA1B-C119242950F3}" destId="{DBE4F93E-31FA-4BBE-921A-611C95A0A5B8}" srcOrd="0" destOrd="0" presId="urn:microsoft.com/office/officeart/2005/8/layout/vList5"/>
    <dgm:cxn modelId="{69E78EBD-901E-43E9-B7B1-58A1D5DB85E3}" srcId="{7BE71CE1-7310-40F8-8B02-9C171DB1244C}" destId="{DC761131-B43D-4809-BFAB-70C773855BCE}" srcOrd="0" destOrd="0" parTransId="{19DE0433-9BBE-4F76-9A60-0790DD9D24C6}" sibTransId="{3B1C4615-72E0-4749-B0E8-C88E70BF1E46}"/>
    <dgm:cxn modelId="{05928ED1-2844-4BDE-9003-B22BA2C56B60}" srcId="{C7E37A47-7CE4-4E0B-803C-57A70709AB80}" destId="{C9DAECC7-1F5E-43B3-A17D-5A248D820162}" srcOrd="1" destOrd="0" parTransId="{9193F613-BDAF-4344-BB68-CEFC17788FAC}" sibTransId="{F2FE98C0-B9A6-482F-B4C9-C15A54B9DB92}"/>
    <dgm:cxn modelId="{0FF93BDC-9766-4C4D-BAE9-0D84F7106577}" type="presOf" srcId="{C7E37A47-7CE4-4E0B-803C-57A70709AB80}" destId="{BA5CA09A-6A1B-4A96-9FCB-DA18A975741E}" srcOrd="0" destOrd="0" presId="urn:microsoft.com/office/officeart/2005/8/layout/vList5"/>
    <dgm:cxn modelId="{D1347CF1-5A6F-4983-8211-4E1E16842EB9}" srcId="{16997B83-605A-4CB4-A759-E05C3D43E319}" destId="{9D4CE2B8-0036-4643-8068-BC195175D33C}" srcOrd="1" destOrd="0" parTransId="{AA53B38C-8521-4377-9C3F-5C4977919717}" sibTransId="{6D024DA2-03F9-4607-9A65-EC528496D80D}"/>
    <dgm:cxn modelId="{4B1C16FB-44AD-428D-9C95-81E98416C25F}" type="presOf" srcId="{FA7ED120-54CF-4B93-8644-218B48748F48}" destId="{588CD7CE-F086-491D-BEDC-1C5D20D45AE0}" srcOrd="0" destOrd="1" presId="urn:microsoft.com/office/officeart/2005/8/layout/vList5"/>
    <dgm:cxn modelId="{E37311DB-C372-4664-833E-5D2A0DCA7046}" type="presParOf" srcId="{B6977D98-618A-40B7-8435-039AC2503B20}" destId="{BE220C9C-A2EA-4674-A97F-CE79240ADDCE}" srcOrd="0" destOrd="0" presId="urn:microsoft.com/office/officeart/2005/8/layout/vList5"/>
    <dgm:cxn modelId="{7F506EA5-7273-4122-9B42-7FFA55419694}" type="presParOf" srcId="{BE220C9C-A2EA-4674-A97F-CE79240ADDCE}" destId="{3AF3BAF2-B25C-428E-B534-8E98D01B9293}" srcOrd="0" destOrd="0" presId="urn:microsoft.com/office/officeart/2005/8/layout/vList5"/>
    <dgm:cxn modelId="{3131AE35-35F1-47A2-9655-1D6FC45EECBA}" type="presParOf" srcId="{BE220C9C-A2EA-4674-A97F-CE79240ADDCE}" destId="{588CD7CE-F086-491D-BEDC-1C5D20D45AE0}" srcOrd="1" destOrd="0" presId="urn:microsoft.com/office/officeart/2005/8/layout/vList5"/>
    <dgm:cxn modelId="{07A28787-94D3-489C-BC0B-D57EB1C44316}" type="presParOf" srcId="{B6977D98-618A-40B7-8435-039AC2503B20}" destId="{A344F0B4-8C7C-47FF-B1FA-2DAC259EA510}" srcOrd="1" destOrd="0" presId="urn:microsoft.com/office/officeart/2005/8/layout/vList5"/>
    <dgm:cxn modelId="{96927ED2-C772-44C5-99C5-EC7D775D7C1E}" type="presParOf" srcId="{B6977D98-618A-40B7-8435-039AC2503B20}" destId="{F18EC0EC-AB2C-4F98-8F45-25B6C24EAAE9}" srcOrd="2" destOrd="0" presId="urn:microsoft.com/office/officeart/2005/8/layout/vList5"/>
    <dgm:cxn modelId="{E1A98CAC-13EC-4135-8888-5F65816CE266}" type="presParOf" srcId="{F18EC0EC-AB2C-4F98-8F45-25B6C24EAAE9}" destId="{BA5CA09A-6A1B-4A96-9FCB-DA18A975741E}" srcOrd="0" destOrd="0" presId="urn:microsoft.com/office/officeart/2005/8/layout/vList5"/>
    <dgm:cxn modelId="{9C91013D-9F59-4D7A-AF76-9ED99D71B89E}" type="presParOf" srcId="{F18EC0EC-AB2C-4F98-8F45-25B6C24EAAE9}" destId="{A370A946-5C05-438B-A050-1FAFF6DCF609}" srcOrd="1" destOrd="0" presId="urn:microsoft.com/office/officeart/2005/8/layout/vList5"/>
    <dgm:cxn modelId="{14ACE479-057E-4BF1-BF0A-F3B6F4F3A406}" type="presParOf" srcId="{B6977D98-618A-40B7-8435-039AC2503B20}" destId="{5C3F7F9A-8597-4403-8700-671E1FE2AF15}" srcOrd="3" destOrd="0" presId="urn:microsoft.com/office/officeart/2005/8/layout/vList5"/>
    <dgm:cxn modelId="{3CC07916-6685-4C5D-91B2-FCB214E7BBC0}" type="presParOf" srcId="{B6977D98-618A-40B7-8435-039AC2503B20}" destId="{8B557CD1-32EE-4EC7-96B7-442318C84FFF}" srcOrd="4" destOrd="0" presId="urn:microsoft.com/office/officeart/2005/8/layout/vList5"/>
    <dgm:cxn modelId="{854AFA0F-78E4-4DCA-8878-E016D71D4F42}" type="presParOf" srcId="{8B557CD1-32EE-4EC7-96B7-442318C84FFF}" destId="{FE41D9FE-3324-42A2-AF9A-B02A33A797E2}" srcOrd="0" destOrd="0" presId="urn:microsoft.com/office/officeart/2005/8/layout/vList5"/>
    <dgm:cxn modelId="{3BCF9ACA-75A9-4934-8F49-105B9C0E2EA0}" type="presParOf" srcId="{8B557CD1-32EE-4EC7-96B7-442318C84FFF}" destId="{DBE4F93E-31FA-4BBE-921A-611C95A0A5B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8CD7CE-F086-491D-BEDC-1C5D20D45AE0}">
      <dsp:nvSpPr>
        <dsp:cNvPr id="0" name=""/>
        <dsp:cNvSpPr/>
      </dsp:nvSpPr>
      <dsp:spPr>
        <a:xfrm rot="5400000">
          <a:off x="6351314" y="-2509958"/>
          <a:ext cx="1222920" cy="6553200"/>
        </a:xfrm>
        <a:prstGeom prst="round2Same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GB" sz="1800" kern="1200" dirty="0"/>
            <a:t>He was aggressive.</a:t>
          </a:r>
        </a:p>
        <a:p>
          <a:pPr marL="171450" lvl="1" indent="-171450" algn="l" defTabSz="800100">
            <a:lnSpc>
              <a:spcPct val="90000"/>
            </a:lnSpc>
            <a:spcBef>
              <a:spcPct val="0"/>
            </a:spcBef>
            <a:spcAft>
              <a:spcPct val="15000"/>
            </a:spcAft>
            <a:buChar char="•"/>
          </a:pPr>
          <a:r>
            <a:rPr lang="en-GB" sz="1800" kern="1200" dirty="0"/>
            <a:t>He came face to face with me and shouted at me, threatening to have me sacked.</a:t>
          </a:r>
        </a:p>
      </dsp:txBody>
      <dsp:txXfrm rot="-5400000">
        <a:off x="3686174" y="214880"/>
        <a:ext cx="6493502" cy="1103524"/>
      </dsp:txXfrm>
    </dsp:sp>
    <dsp:sp modelId="{3AF3BAF2-B25C-428E-B534-8E98D01B9293}">
      <dsp:nvSpPr>
        <dsp:cNvPr id="0" name=""/>
        <dsp:cNvSpPr/>
      </dsp:nvSpPr>
      <dsp:spPr>
        <a:xfrm>
          <a:off x="0" y="2316"/>
          <a:ext cx="3686175" cy="152865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81915" rIns="163830" bIns="81915" numCol="1" spcCol="1270" anchor="ctr" anchorCtr="0">
          <a:noAutofit/>
        </a:bodyPr>
        <a:lstStyle/>
        <a:p>
          <a:pPr marL="0" lvl="0" indent="0" algn="ctr" defTabSz="1911350">
            <a:lnSpc>
              <a:spcPct val="90000"/>
            </a:lnSpc>
            <a:spcBef>
              <a:spcPct val="0"/>
            </a:spcBef>
            <a:spcAft>
              <a:spcPct val="35000"/>
            </a:spcAft>
            <a:buNone/>
          </a:pPr>
          <a:r>
            <a:rPr lang="en-GB" sz="4300" kern="1200" dirty="0"/>
            <a:t>Evidential</a:t>
          </a:r>
        </a:p>
      </dsp:txBody>
      <dsp:txXfrm>
        <a:off x="74623" y="76939"/>
        <a:ext cx="3536929" cy="1379404"/>
      </dsp:txXfrm>
    </dsp:sp>
    <dsp:sp modelId="{A370A946-5C05-438B-A050-1FAFF6DCF609}">
      <dsp:nvSpPr>
        <dsp:cNvPr id="0" name=""/>
        <dsp:cNvSpPr/>
      </dsp:nvSpPr>
      <dsp:spPr>
        <a:xfrm rot="5400000">
          <a:off x="6351314" y="-904875"/>
          <a:ext cx="1222920" cy="6553200"/>
        </a:xfrm>
        <a:prstGeom prst="round2SameRect">
          <a:avLst/>
        </a:prstGeom>
        <a:solidFill>
          <a:schemeClr val="accent5">
            <a:tint val="40000"/>
            <a:alpha val="90000"/>
            <a:hueOff val="-3369881"/>
            <a:satOff val="-11416"/>
            <a:lumOff val="-1464"/>
            <a:alphaOff val="0"/>
          </a:schemeClr>
        </a:solidFill>
        <a:ln w="12700" cap="flat" cmpd="sng" algn="ctr">
          <a:solidFill>
            <a:schemeClr val="accent5">
              <a:tint val="40000"/>
              <a:alpha val="90000"/>
              <a:hueOff val="-3369881"/>
              <a:satOff val="-11416"/>
              <a:lumOff val="-146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GB" sz="1800" kern="1200" dirty="0"/>
            <a:t>The home was abysmal.</a:t>
          </a:r>
        </a:p>
        <a:p>
          <a:pPr marL="171450" lvl="1" indent="-171450" algn="l" defTabSz="800100">
            <a:lnSpc>
              <a:spcPct val="90000"/>
            </a:lnSpc>
            <a:spcBef>
              <a:spcPct val="0"/>
            </a:spcBef>
            <a:spcAft>
              <a:spcPct val="15000"/>
            </a:spcAft>
            <a:buChar char="•"/>
          </a:pPr>
          <a:r>
            <a:rPr lang="en-GB" sz="1800" kern="1200" dirty="0"/>
            <a:t>The home smelt strongly of urine and had dirty clothes and items in each room.</a:t>
          </a:r>
        </a:p>
      </dsp:txBody>
      <dsp:txXfrm rot="-5400000">
        <a:off x="3686174" y="1819963"/>
        <a:ext cx="6493502" cy="1103524"/>
      </dsp:txXfrm>
    </dsp:sp>
    <dsp:sp modelId="{BA5CA09A-6A1B-4A96-9FCB-DA18A975741E}">
      <dsp:nvSpPr>
        <dsp:cNvPr id="0" name=""/>
        <dsp:cNvSpPr/>
      </dsp:nvSpPr>
      <dsp:spPr>
        <a:xfrm>
          <a:off x="0" y="1607399"/>
          <a:ext cx="3686175" cy="152865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81915" rIns="163830" bIns="81915" numCol="1" spcCol="1270" anchor="ctr" anchorCtr="0">
          <a:noAutofit/>
        </a:bodyPr>
        <a:lstStyle/>
        <a:p>
          <a:pPr marL="0" lvl="0" indent="0" algn="ctr" defTabSz="1911350">
            <a:lnSpc>
              <a:spcPct val="90000"/>
            </a:lnSpc>
            <a:spcBef>
              <a:spcPct val="0"/>
            </a:spcBef>
            <a:spcAft>
              <a:spcPct val="35000"/>
            </a:spcAft>
            <a:buNone/>
          </a:pPr>
          <a:r>
            <a:rPr lang="en-GB" sz="4300" kern="1200" dirty="0"/>
            <a:t>Non judgemental</a:t>
          </a:r>
        </a:p>
      </dsp:txBody>
      <dsp:txXfrm>
        <a:off x="74623" y="1682022"/>
        <a:ext cx="3536929" cy="1379404"/>
      </dsp:txXfrm>
    </dsp:sp>
    <dsp:sp modelId="{DBE4F93E-31FA-4BBE-921A-611C95A0A5B8}">
      <dsp:nvSpPr>
        <dsp:cNvPr id="0" name=""/>
        <dsp:cNvSpPr/>
      </dsp:nvSpPr>
      <dsp:spPr>
        <a:xfrm rot="5400000">
          <a:off x="6351314" y="700208"/>
          <a:ext cx="1222920" cy="6553200"/>
        </a:xfrm>
        <a:prstGeom prst="round2Same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GB" sz="1800" kern="1200" dirty="0"/>
            <a:t>She refused to engage with alcohol services.</a:t>
          </a:r>
        </a:p>
        <a:p>
          <a:pPr marL="171450" lvl="1" indent="-171450" algn="l" defTabSz="800100">
            <a:lnSpc>
              <a:spcPct val="90000"/>
            </a:lnSpc>
            <a:spcBef>
              <a:spcPct val="0"/>
            </a:spcBef>
            <a:spcAft>
              <a:spcPct val="15000"/>
            </a:spcAft>
            <a:buChar char="•"/>
          </a:pPr>
          <a:r>
            <a:rPr lang="en-GB" sz="1800" kern="1200" dirty="0"/>
            <a:t>She has declined to engage with alcohol services, despite knowing her alcohol use is the primary issue impacting her parenting. </a:t>
          </a:r>
        </a:p>
      </dsp:txBody>
      <dsp:txXfrm rot="-5400000">
        <a:off x="3686174" y="3425046"/>
        <a:ext cx="6493502" cy="1103524"/>
      </dsp:txXfrm>
    </dsp:sp>
    <dsp:sp modelId="{FE41D9FE-3324-42A2-AF9A-B02A33A797E2}">
      <dsp:nvSpPr>
        <dsp:cNvPr id="0" name=""/>
        <dsp:cNvSpPr/>
      </dsp:nvSpPr>
      <dsp:spPr>
        <a:xfrm>
          <a:off x="0" y="3212482"/>
          <a:ext cx="3686175" cy="152865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81915" rIns="163830" bIns="81915" numCol="1" spcCol="1270" anchor="ctr" anchorCtr="0">
          <a:noAutofit/>
        </a:bodyPr>
        <a:lstStyle/>
        <a:p>
          <a:pPr marL="0" lvl="0" indent="0" algn="ctr" defTabSz="1911350">
            <a:lnSpc>
              <a:spcPct val="90000"/>
            </a:lnSpc>
            <a:spcBef>
              <a:spcPct val="0"/>
            </a:spcBef>
            <a:spcAft>
              <a:spcPct val="35000"/>
            </a:spcAft>
            <a:buNone/>
          </a:pPr>
          <a:r>
            <a:rPr lang="en-GB" sz="4300" kern="1200" dirty="0"/>
            <a:t>Balanced</a:t>
          </a:r>
        </a:p>
      </dsp:txBody>
      <dsp:txXfrm>
        <a:off x="74623" y="3287105"/>
        <a:ext cx="3536929" cy="1379404"/>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1EBD6-6EDE-415B-8ED2-77F56D16607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DC2448B-D5C6-46BF-8EE3-A4B211C530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C1A380F-A95F-4F71-87E0-2AD5F238D332}"/>
              </a:ext>
            </a:extLst>
          </p:cNvPr>
          <p:cNvSpPr>
            <a:spLocks noGrp="1"/>
          </p:cNvSpPr>
          <p:nvPr>
            <p:ph type="dt" sz="half" idx="10"/>
          </p:nvPr>
        </p:nvSpPr>
        <p:spPr/>
        <p:txBody>
          <a:bodyPr/>
          <a:lstStyle/>
          <a:p>
            <a:fld id="{6138CD31-3FC9-48E7-AF85-DE5BAC443FD2}" type="datetimeFigureOut">
              <a:rPr lang="en-GB" smtClean="0"/>
              <a:t>22/11/2022</a:t>
            </a:fld>
            <a:endParaRPr lang="en-GB"/>
          </a:p>
        </p:txBody>
      </p:sp>
      <p:sp>
        <p:nvSpPr>
          <p:cNvPr id="5" name="Footer Placeholder 4">
            <a:extLst>
              <a:ext uri="{FF2B5EF4-FFF2-40B4-BE49-F238E27FC236}">
                <a16:creationId xmlns:a16="http://schemas.microsoft.com/office/drawing/2014/main" id="{A207E6E1-B86B-44CC-B871-8C8992B8FE2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81EFD6E-CDF8-480A-A2C1-87395704DC83}"/>
              </a:ext>
            </a:extLst>
          </p:cNvPr>
          <p:cNvSpPr>
            <a:spLocks noGrp="1"/>
          </p:cNvSpPr>
          <p:nvPr>
            <p:ph type="sldNum" sz="quarter" idx="12"/>
          </p:nvPr>
        </p:nvSpPr>
        <p:spPr/>
        <p:txBody>
          <a:bodyPr/>
          <a:lstStyle/>
          <a:p>
            <a:fld id="{9FD1661F-F425-43A2-8CB4-76C0B76B7510}" type="slidenum">
              <a:rPr lang="en-GB" smtClean="0"/>
              <a:t>‹#›</a:t>
            </a:fld>
            <a:endParaRPr lang="en-GB"/>
          </a:p>
        </p:txBody>
      </p:sp>
    </p:spTree>
    <p:extLst>
      <p:ext uri="{BB962C8B-B14F-4D97-AF65-F5344CB8AC3E}">
        <p14:creationId xmlns:p14="http://schemas.microsoft.com/office/powerpoint/2010/main" val="2726980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61698-E926-4BE5-B943-3DE457051CA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F42A564-CE44-4597-889F-F49DE5098F0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BC4668C-5A3F-4AE0-9963-1D554392953F}"/>
              </a:ext>
            </a:extLst>
          </p:cNvPr>
          <p:cNvSpPr>
            <a:spLocks noGrp="1"/>
          </p:cNvSpPr>
          <p:nvPr>
            <p:ph type="dt" sz="half" idx="10"/>
          </p:nvPr>
        </p:nvSpPr>
        <p:spPr/>
        <p:txBody>
          <a:bodyPr/>
          <a:lstStyle/>
          <a:p>
            <a:fld id="{6138CD31-3FC9-48E7-AF85-DE5BAC443FD2}" type="datetimeFigureOut">
              <a:rPr lang="en-GB" smtClean="0"/>
              <a:t>22/11/2022</a:t>
            </a:fld>
            <a:endParaRPr lang="en-GB"/>
          </a:p>
        </p:txBody>
      </p:sp>
      <p:sp>
        <p:nvSpPr>
          <p:cNvPr id="5" name="Footer Placeholder 4">
            <a:extLst>
              <a:ext uri="{FF2B5EF4-FFF2-40B4-BE49-F238E27FC236}">
                <a16:creationId xmlns:a16="http://schemas.microsoft.com/office/drawing/2014/main" id="{78620FF8-FF04-404E-B023-8CD016DB989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2EF4274-47CB-4D5F-95C5-69A058F223D7}"/>
              </a:ext>
            </a:extLst>
          </p:cNvPr>
          <p:cNvSpPr>
            <a:spLocks noGrp="1"/>
          </p:cNvSpPr>
          <p:nvPr>
            <p:ph type="sldNum" sz="quarter" idx="12"/>
          </p:nvPr>
        </p:nvSpPr>
        <p:spPr/>
        <p:txBody>
          <a:bodyPr/>
          <a:lstStyle/>
          <a:p>
            <a:fld id="{9FD1661F-F425-43A2-8CB4-76C0B76B7510}" type="slidenum">
              <a:rPr lang="en-GB" smtClean="0"/>
              <a:t>‹#›</a:t>
            </a:fld>
            <a:endParaRPr lang="en-GB"/>
          </a:p>
        </p:txBody>
      </p:sp>
    </p:spTree>
    <p:extLst>
      <p:ext uri="{BB962C8B-B14F-4D97-AF65-F5344CB8AC3E}">
        <p14:creationId xmlns:p14="http://schemas.microsoft.com/office/powerpoint/2010/main" val="1630213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614DF7-1A75-4A78-9B94-BF2B41C41BD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6E50870-0666-4F07-AF58-88A54E31075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7481F61-1A5F-4F07-B878-0D25CC0BB2DC}"/>
              </a:ext>
            </a:extLst>
          </p:cNvPr>
          <p:cNvSpPr>
            <a:spLocks noGrp="1"/>
          </p:cNvSpPr>
          <p:nvPr>
            <p:ph type="dt" sz="half" idx="10"/>
          </p:nvPr>
        </p:nvSpPr>
        <p:spPr/>
        <p:txBody>
          <a:bodyPr/>
          <a:lstStyle/>
          <a:p>
            <a:fld id="{6138CD31-3FC9-48E7-AF85-DE5BAC443FD2}" type="datetimeFigureOut">
              <a:rPr lang="en-GB" smtClean="0"/>
              <a:t>22/11/2022</a:t>
            </a:fld>
            <a:endParaRPr lang="en-GB"/>
          </a:p>
        </p:txBody>
      </p:sp>
      <p:sp>
        <p:nvSpPr>
          <p:cNvPr id="5" name="Footer Placeholder 4">
            <a:extLst>
              <a:ext uri="{FF2B5EF4-FFF2-40B4-BE49-F238E27FC236}">
                <a16:creationId xmlns:a16="http://schemas.microsoft.com/office/drawing/2014/main" id="{63FA0A87-2775-4FE3-9259-F3ECF8A4554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A0A22B4-7D21-4DEF-934F-376DF1A2CCCF}"/>
              </a:ext>
            </a:extLst>
          </p:cNvPr>
          <p:cNvSpPr>
            <a:spLocks noGrp="1"/>
          </p:cNvSpPr>
          <p:nvPr>
            <p:ph type="sldNum" sz="quarter" idx="12"/>
          </p:nvPr>
        </p:nvSpPr>
        <p:spPr/>
        <p:txBody>
          <a:bodyPr/>
          <a:lstStyle/>
          <a:p>
            <a:fld id="{9FD1661F-F425-43A2-8CB4-76C0B76B7510}" type="slidenum">
              <a:rPr lang="en-GB" smtClean="0"/>
              <a:t>‹#›</a:t>
            </a:fld>
            <a:endParaRPr lang="en-GB"/>
          </a:p>
        </p:txBody>
      </p:sp>
    </p:spTree>
    <p:extLst>
      <p:ext uri="{BB962C8B-B14F-4D97-AF65-F5344CB8AC3E}">
        <p14:creationId xmlns:p14="http://schemas.microsoft.com/office/powerpoint/2010/main" val="1191700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0E761-FA5F-4500-ABAC-05621F59E1E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E079DE4-5A3F-4216-A1B3-350D1470ACA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A6AA3AE-438D-4357-9958-79C8FE8F607F}"/>
              </a:ext>
            </a:extLst>
          </p:cNvPr>
          <p:cNvSpPr>
            <a:spLocks noGrp="1"/>
          </p:cNvSpPr>
          <p:nvPr>
            <p:ph type="dt" sz="half" idx="10"/>
          </p:nvPr>
        </p:nvSpPr>
        <p:spPr/>
        <p:txBody>
          <a:bodyPr/>
          <a:lstStyle/>
          <a:p>
            <a:fld id="{6138CD31-3FC9-48E7-AF85-DE5BAC443FD2}" type="datetimeFigureOut">
              <a:rPr lang="en-GB" smtClean="0"/>
              <a:t>22/11/2022</a:t>
            </a:fld>
            <a:endParaRPr lang="en-GB"/>
          </a:p>
        </p:txBody>
      </p:sp>
      <p:sp>
        <p:nvSpPr>
          <p:cNvPr id="5" name="Footer Placeholder 4">
            <a:extLst>
              <a:ext uri="{FF2B5EF4-FFF2-40B4-BE49-F238E27FC236}">
                <a16:creationId xmlns:a16="http://schemas.microsoft.com/office/drawing/2014/main" id="{3F9B3673-7A6D-4219-B13B-BD8EC67CD4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C84312D-FE61-432C-A38C-342A9E56E181}"/>
              </a:ext>
            </a:extLst>
          </p:cNvPr>
          <p:cNvSpPr>
            <a:spLocks noGrp="1"/>
          </p:cNvSpPr>
          <p:nvPr>
            <p:ph type="sldNum" sz="quarter" idx="12"/>
          </p:nvPr>
        </p:nvSpPr>
        <p:spPr/>
        <p:txBody>
          <a:bodyPr/>
          <a:lstStyle/>
          <a:p>
            <a:fld id="{9FD1661F-F425-43A2-8CB4-76C0B76B7510}" type="slidenum">
              <a:rPr lang="en-GB" smtClean="0"/>
              <a:t>‹#›</a:t>
            </a:fld>
            <a:endParaRPr lang="en-GB"/>
          </a:p>
        </p:txBody>
      </p:sp>
    </p:spTree>
    <p:extLst>
      <p:ext uri="{BB962C8B-B14F-4D97-AF65-F5344CB8AC3E}">
        <p14:creationId xmlns:p14="http://schemas.microsoft.com/office/powerpoint/2010/main" val="2934002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06492-834F-4874-A7AB-56636DD64E2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71764A4-4F20-454F-AA16-CA82326B44B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647C0B2-8087-415B-8FE9-C446CE02BD8F}"/>
              </a:ext>
            </a:extLst>
          </p:cNvPr>
          <p:cNvSpPr>
            <a:spLocks noGrp="1"/>
          </p:cNvSpPr>
          <p:nvPr>
            <p:ph type="dt" sz="half" idx="10"/>
          </p:nvPr>
        </p:nvSpPr>
        <p:spPr/>
        <p:txBody>
          <a:bodyPr/>
          <a:lstStyle/>
          <a:p>
            <a:fld id="{6138CD31-3FC9-48E7-AF85-DE5BAC443FD2}" type="datetimeFigureOut">
              <a:rPr lang="en-GB" smtClean="0"/>
              <a:t>22/11/2022</a:t>
            </a:fld>
            <a:endParaRPr lang="en-GB"/>
          </a:p>
        </p:txBody>
      </p:sp>
      <p:sp>
        <p:nvSpPr>
          <p:cNvPr id="5" name="Footer Placeholder 4">
            <a:extLst>
              <a:ext uri="{FF2B5EF4-FFF2-40B4-BE49-F238E27FC236}">
                <a16:creationId xmlns:a16="http://schemas.microsoft.com/office/drawing/2014/main" id="{429DD21C-B99E-4CE2-B5A6-B1705C3FAAE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A9EE08-825E-4370-ADE3-C1101DA2835A}"/>
              </a:ext>
            </a:extLst>
          </p:cNvPr>
          <p:cNvSpPr>
            <a:spLocks noGrp="1"/>
          </p:cNvSpPr>
          <p:nvPr>
            <p:ph type="sldNum" sz="quarter" idx="12"/>
          </p:nvPr>
        </p:nvSpPr>
        <p:spPr/>
        <p:txBody>
          <a:bodyPr/>
          <a:lstStyle/>
          <a:p>
            <a:fld id="{9FD1661F-F425-43A2-8CB4-76C0B76B7510}" type="slidenum">
              <a:rPr lang="en-GB" smtClean="0"/>
              <a:t>‹#›</a:t>
            </a:fld>
            <a:endParaRPr lang="en-GB"/>
          </a:p>
        </p:txBody>
      </p:sp>
    </p:spTree>
    <p:extLst>
      <p:ext uri="{BB962C8B-B14F-4D97-AF65-F5344CB8AC3E}">
        <p14:creationId xmlns:p14="http://schemas.microsoft.com/office/powerpoint/2010/main" val="946650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7BE19-503C-4677-A72F-86E877C9D49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EA77D05-BA73-40FA-82D6-02C9717D51F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B4E7314-77EF-444F-BFB2-A68C4F60F7E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E13BCF0-F0BC-486A-8196-E2CB981834FB}"/>
              </a:ext>
            </a:extLst>
          </p:cNvPr>
          <p:cNvSpPr>
            <a:spLocks noGrp="1"/>
          </p:cNvSpPr>
          <p:nvPr>
            <p:ph type="dt" sz="half" idx="10"/>
          </p:nvPr>
        </p:nvSpPr>
        <p:spPr/>
        <p:txBody>
          <a:bodyPr/>
          <a:lstStyle/>
          <a:p>
            <a:fld id="{6138CD31-3FC9-48E7-AF85-DE5BAC443FD2}" type="datetimeFigureOut">
              <a:rPr lang="en-GB" smtClean="0"/>
              <a:t>22/11/2022</a:t>
            </a:fld>
            <a:endParaRPr lang="en-GB"/>
          </a:p>
        </p:txBody>
      </p:sp>
      <p:sp>
        <p:nvSpPr>
          <p:cNvPr id="6" name="Footer Placeholder 5">
            <a:extLst>
              <a:ext uri="{FF2B5EF4-FFF2-40B4-BE49-F238E27FC236}">
                <a16:creationId xmlns:a16="http://schemas.microsoft.com/office/drawing/2014/main" id="{9B3518E0-A2D9-4AFD-A07B-BEE358DC8E5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1FB5C7A-FEF2-4DF8-97C4-5ECC1D88C254}"/>
              </a:ext>
            </a:extLst>
          </p:cNvPr>
          <p:cNvSpPr>
            <a:spLocks noGrp="1"/>
          </p:cNvSpPr>
          <p:nvPr>
            <p:ph type="sldNum" sz="quarter" idx="12"/>
          </p:nvPr>
        </p:nvSpPr>
        <p:spPr/>
        <p:txBody>
          <a:bodyPr/>
          <a:lstStyle/>
          <a:p>
            <a:fld id="{9FD1661F-F425-43A2-8CB4-76C0B76B7510}" type="slidenum">
              <a:rPr lang="en-GB" smtClean="0"/>
              <a:t>‹#›</a:t>
            </a:fld>
            <a:endParaRPr lang="en-GB"/>
          </a:p>
        </p:txBody>
      </p:sp>
    </p:spTree>
    <p:extLst>
      <p:ext uri="{BB962C8B-B14F-4D97-AF65-F5344CB8AC3E}">
        <p14:creationId xmlns:p14="http://schemas.microsoft.com/office/powerpoint/2010/main" val="3609810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7C54B-7AFF-49A5-A1CC-0BB44248270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CA4FD52-3334-4385-A472-D9CCAA98A2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56E72B4-A61E-4FDD-B974-29F9FB3275F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86B3520-9BBF-45DC-A22E-71E530C232F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8761A3A-8E2E-4BC3-A61E-EA702508976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EF0BE83-24CE-484A-AE42-366CDB66D856}"/>
              </a:ext>
            </a:extLst>
          </p:cNvPr>
          <p:cNvSpPr>
            <a:spLocks noGrp="1"/>
          </p:cNvSpPr>
          <p:nvPr>
            <p:ph type="dt" sz="half" idx="10"/>
          </p:nvPr>
        </p:nvSpPr>
        <p:spPr/>
        <p:txBody>
          <a:bodyPr/>
          <a:lstStyle/>
          <a:p>
            <a:fld id="{6138CD31-3FC9-48E7-AF85-DE5BAC443FD2}" type="datetimeFigureOut">
              <a:rPr lang="en-GB" smtClean="0"/>
              <a:t>22/11/2022</a:t>
            </a:fld>
            <a:endParaRPr lang="en-GB"/>
          </a:p>
        </p:txBody>
      </p:sp>
      <p:sp>
        <p:nvSpPr>
          <p:cNvPr id="8" name="Footer Placeholder 7">
            <a:extLst>
              <a:ext uri="{FF2B5EF4-FFF2-40B4-BE49-F238E27FC236}">
                <a16:creationId xmlns:a16="http://schemas.microsoft.com/office/drawing/2014/main" id="{F976D896-18F5-4D0F-91FE-DF5E2BBFCC5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1EA195A-117B-4458-A7F3-1C9B19201880}"/>
              </a:ext>
            </a:extLst>
          </p:cNvPr>
          <p:cNvSpPr>
            <a:spLocks noGrp="1"/>
          </p:cNvSpPr>
          <p:nvPr>
            <p:ph type="sldNum" sz="quarter" idx="12"/>
          </p:nvPr>
        </p:nvSpPr>
        <p:spPr/>
        <p:txBody>
          <a:bodyPr/>
          <a:lstStyle/>
          <a:p>
            <a:fld id="{9FD1661F-F425-43A2-8CB4-76C0B76B7510}" type="slidenum">
              <a:rPr lang="en-GB" smtClean="0"/>
              <a:t>‹#›</a:t>
            </a:fld>
            <a:endParaRPr lang="en-GB"/>
          </a:p>
        </p:txBody>
      </p:sp>
    </p:spTree>
    <p:extLst>
      <p:ext uri="{BB962C8B-B14F-4D97-AF65-F5344CB8AC3E}">
        <p14:creationId xmlns:p14="http://schemas.microsoft.com/office/powerpoint/2010/main" val="985566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DCF44-7E5C-4541-8AAF-DC91ECCD6A2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773A103-091B-4512-BB0B-E33BCF93CA60}"/>
              </a:ext>
            </a:extLst>
          </p:cNvPr>
          <p:cNvSpPr>
            <a:spLocks noGrp="1"/>
          </p:cNvSpPr>
          <p:nvPr>
            <p:ph type="dt" sz="half" idx="10"/>
          </p:nvPr>
        </p:nvSpPr>
        <p:spPr/>
        <p:txBody>
          <a:bodyPr/>
          <a:lstStyle/>
          <a:p>
            <a:fld id="{6138CD31-3FC9-48E7-AF85-DE5BAC443FD2}" type="datetimeFigureOut">
              <a:rPr lang="en-GB" smtClean="0"/>
              <a:t>22/11/2022</a:t>
            </a:fld>
            <a:endParaRPr lang="en-GB"/>
          </a:p>
        </p:txBody>
      </p:sp>
      <p:sp>
        <p:nvSpPr>
          <p:cNvPr id="4" name="Footer Placeholder 3">
            <a:extLst>
              <a:ext uri="{FF2B5EF4-FFF2-40B4-BE49-F238E27FC236}">
                <a16:creationId xmlns:a16="http://schemas.microsoft.com/office/drawing/2014/main" id="{7D27E7AC-E8D2-4A9D-BCB0-A61B623AE3E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7A02F46-B512-4C31-A609-114747F34DC3}"/>
              </a:ext>
            </a:extLst>
          </p:cNvPr>
          <p:cNvSpPr>
            <a:spLocks noGrp="1"/>
          </p:cNvSpPr>
          <p:nvPr>
            <p:ph type="sldNum" sz="quarter" idx="12"/>
          </p:nvPr>
        </p:nvSpPr>
        <p:spPr/>
        <p:txBody>
          <a:bodyPr/>
          <a:lstStyle/>
          <a:p>
            <a:fld id="{9FD1661F-F425-43A2-8CB4-76C0B76B7510}" type="slidenum">
              <a:rPr lang="en-GB" smtClean="0"/>
              <a:t>‹#›</a:t>
            </a:fld>
            <a:endParaRPr lang="en-GB"/>
          </a:p>
        </p:txBody>
      </p:sp>
    </p:spTree>
    <p:extLst>
      <p:ext uri="{BB962C8B-B14F-4D97-AF65-F5344CB8AC3E}">
        <p14:creationId xmlns:p14="http://schemas.microsoft.com/office/powerpoint/2010/main" val="3238052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9A39F96-8CDE-43BB-BE2C-B98DEC478A49}"/>
              </a:ext>
            </a:extLst>
          </p:cNvPr>
          <p:cNvSpPr>
            <a:spLocks noGrp="1"/>
          </p:cNvSpPr>
          <p:nvPr>
            <p:ph type="dt" sz="half" idx="10"/>
          </p:nvPr>
        </p:nvSpPr>
        <p:spPr/>
        <p:txBody>
          <a:bodyPr/>
          <a:lstStyle/>
          <a:p>
            <a:fld id="{6138CD31-3FC9-48E7-AF85-DE5BAC443FD2}" type="datetimeFigureOut">
              <a:rPr lang="en-GB" smtClean="0"/>
              <a:t>22/11/2022</a:t>
            </a:fld>
            <a:endParaRPr lang="en-GB"/>
          </a:p>
        </p:txBody>
      </p:sp>
      <p:sp>
        <p:nvSpPr>
          <p:cNvPr id="3" name="Footer Placeholder 2">
            <a:extLst>
              <a:ext uri="{FF2B5EF4-FFF2-40B4-BE49-F238E27FC236}">
                <a16:creationId xmlns:a16="http://schemas.microsoft.com/office/drawing/2014/main" id="{3C58306A-7828-4D9E-A23A-9E0EA4F1982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58FE6E-61AE-4FCF-9110-1153B13D83D4}"/>
              </a:ext>
            </a:extLst>
          </p:cNvPr>
          <p:cNvSpPr>
            <a:spLocks noGrp="1"/>
          </p:cNvSpPr>
          <p:nvPr>
            <p:ph type="sldNum" sz="quarter" idx="12"/>
          </p:nvPr>
        </p:nvSpPr>
        <p:spPr/>
        <p:txBody>
          <a:bodyPr/>
          <a:lstStyle/>
          <a:p>
            <a:fld id="{9FD1661F-F425-43A2-8CB4-76C0B76B7510}" type="slidenum">
              <a:rPr lang="en-GB" smtClean="0"/>
              <a:t>‹#›</a:t>
            </a:fld>
            <a:endParaRPr lang="en-GB"/>
          </a:p>
        </p:txBody>
      </p:sp>
    </p:spTree>
    <p:extLst>
      <p:ext uri="{BB962C8B-B14F-4D97-AF65-F5344CB8AC3E}">
        <p14:creationId xmlns:p14="http://schemas.microsoft.com/office/powerpoint/2010/main" val="2590626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9CC75-769E-48FA-9455-C38159DB05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90D4C4D-39C1-4FBD-8BAE-3F44DAC2200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DA09D66-BF8A-4C36-B1E6-6E2C366320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E50430-FC7D-4069-855A-97E4E907FCD1}"/>
              </a:ext>
            </a:extLst>
          </p:cNvPr>
          <p:cNvSpPr>
            <a:spLocks noGrp="1"/>
          </p:cNvSpPr>
          <p:nvPr>
            <p:ph type="dt" sz="half" idx="10"/>
          </p:nvPr>
        </p:nvSpPr>
        <p:spPr/>
        <p:txBody>
          <a:bodyPr/>
          <a:lstStyle/>
          <a:p>
            <a:fld id="{6138CD31-3FC9-48E7-AF85-DE5BAC443FD2}" type="datetimeFigureOut">
              <a:rPr lang="en-GB" smtClean="0"/>
              <a:t>22/11/2022</a:t>
            </a:fld>
            <a:endParaRPr lang="en-GB"/>
          </a:p>
        </p:txBody>
      </p:sp>
      <p:sp>
        <p:nvSpPr>
          <p:cNvPr id="6" name="Footer Placeholder 5">
            <a:extLst>
              <a:ext uri="{FF2B5EF4-FFF2-40B4-BE49-F238E27FC236}">
                <a16:creationId xmlns:a16="http://schemas.microsoft.com/office/drawing/2014/main" id="{C9537EFC-2623-4CFF-BE43-41815D654C8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3BA00C6-C7F4-4FA7-BE87-793187D67E21}"/>
              </a:ext>
            </a:extLst>
          </p:cNvPr>
          <p:cNvSpPr>
            <a:spLocks noGrp="1"/>
          </p:cNvSpPr>
          <p:nvPr>
            <p:ph type="sldNum" sz="quarter" idx="12"/>
          </p:nvPr>
        </p:nvSpPr>
        <p:spPr/>
        <p:txBody>
          <a:bodyPr/>
          <a:lstStyle/>
          <a:p>
            <a:fld id="{9FD1661F-F425-43A2-8CB4-76C0B76B7510}" type="slidenum">
              <a:rPr lang="en-GB" smtClean="0"/>
              <a:t>‹#›</a:t>
            </a:fld>
            <a:endParaRPr lang="en-GB"/>
          </a:p>
        </p:txBody>
      </p:sp>
    </p:spTree>
    <p:extLst>
      <p:ext uri="{BB962C8B-B14F-4D97-AF65-F5344CB8AC3E}">
        <p14:creationId xmlns:p14="http://schemas.microsoft.com/office/powerpoint/2010/main" val="1931005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DE550-06A5-4045-82F5-99FD8A44E2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E8DEC8B-FC55-4112-8CC6-DF75429086F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2D7B55D-D78D-4B59-85FE-A9BFA28714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789723-95E8-448B-B875-F743EE083AF7}"/>
              </a:ext>
            </a:extLst>
          </p:cNvPr>
          <p:cNvSpPr>
            <a:spLocks noGrp="1"/>
          </p:cNvSpPr>
          <p:nvPr>
            <p:ph type="dt" sz="half" idx="10"/>
          </p:nvPr>
        </p:nvSpPr>
        <p:spPr/>
        <p:txBody>
          <a:bodyPr/>
          <a:lstStyle/>
          <a:p>
            <a:fld id="{6138CD31-3FC9-48E7-AF85-DE5BAC443FD2}" type="datetimeFigureOut">
              <a:rPr lang="en-GB" smtClean="0"/>
              <a:t>22/11/2022</a:t>
            </a:fld>
            <a:endParaRPr lang="en-GB"/>
          </a:p>
        </p:txBody>
      </p:sp>
      <p:sp>
        <p:nvSpPr>
          <p:cNvPr id="6" name="Footer Placeholder 5">
            <a:extLst>
              <a:ext uri="{FF2B5EF4-FFF2-40B4-BE49-F238E27FC236}">
                <a16:creationId xmlns:a16="http://schemas.microsoft.com/office/drawing/2014/main" id="{5B7C347D-3FCA-46DE-B41C-F9D5B84F9A7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893D9C2-EE1B-43D1-8B97-41E4CE81B9DB}"/>
              </a:ext>
            </a:extLst>
          </p:cNvPr>
          <p:cNvSpPr>
            <a:spLocks noGrp="1"/>
          </p:cNvSpPr>
          <p:nvPr>
            <p:ph type="sldNum" sz="quarter" idx="12"/>
          </p:nvPr>
        </p:nvSpPr>
        <p:spPr/>
        <p:txBody>
          <a:bodyPr/>
          <a:lstStyle/>
          <a:p>
            <a:fld id="{9FD1661F-F425-43A2-8CB4-76C0B76B7510}" type="slidenum">
              <a:rPr lang="en-GB" smtClean="0"/>
              <a:t>‹#›</a:t>
            </a:fld>
            <a:endParaRPr lang="en-GB"/>
          </a:p>
        </p:txBody>
      </p:sp>
    </p:spTree>
    <p:extLst>
      <p:ext uri="{BB962C8B-B14F-4D97-AF65-F5344CB8AC3E}">
        <p14:creationId xmlns:p14="http://schemas.microsoft.com/office/powerpoint/2010/main" val="1143592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D2C1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E141176-16FE-485A-9F37-9E3E82D52BD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A2148B4-4891-4570-B8BA-755BE4172E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BAA0C70-3FA3-45C0-882E-F929A8CF32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38CD31-3FC9-48E7-AF85-DE5BAC443FD2}" type="datetimeFigureOut">
              <a:rPr lang="en-GB" smtClean="0"/>
              <a:t>22/11/2022</a:t>
            </a:fld>
            <a:endParaRPr lang="en-GB"/>
          </a:p>
        </p:txBody>
      </p:sp>
      <p:sp>
        <p:nvSpPr>
          <p:cNvPr id="5" name="Footer Placeholder 4">
            <a:extLst>
              <a:ext uri="{FF2B5EF4-FFF2-40B4-BE49-F238E27FC236}">
                <a16:creationId xmlns:a16="http://schemas.microsoft.com/office/drawing/2014/main" id="{3D49FFFC-9571-4F08-8AE2-03C7F7DB2B2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DDFFCAE-4203-48F5-9BBE-BA772B2A30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D1661F-F425-43A2-8CB4-76C0B76B7510}" type="slidenum">
              <a:rPr lang="en-GB" smtClean="0"/>
              <a:t>‹#›</a:t>
            </a:fld>
            <a:endParaRPr lang="en-GB"/>
          </a:p>
        </p:txBody>
      </p:sp>
    </p:spTree>
    <p:extLst>
      <p:ext uri="{BB962C8B-B14F-4D97-AF65-F5344CB8AC3E}">
        <p14:creationId xmlns:p14="http://schemas.microsoft.com/office/powerpoint/2010/main" val="24415546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llfjb.com/wp-content/uploads/2014/10/Practice-guidance-for-social-workers.pdf" TargetMode="External"/><Relationship Id="rId2" Type="http://schemas.openxmlformats.org/officeDocument/2006/relationships/hyperlink" Target="https://www.familysolutionsgroup.co.uk/wp-content/uploads/2022/10/Language-Matters-October-2022-with-annexes.pdf" TargetMode="External"/><Relationship Id="rId1" Type="http://schemas.openxmlformats.org/officeDocument/2006/relationships/slideLayout" Target="../slideLayouts/slideLayout7.xml"/><Relationship Id="rId4" Type="http://schemas.openxmlformats.org/officeDocument/2006/relationships/hyperlink" Target="https://adcs.org.uk/assets/documentation/SWET_guidance_April2021_FINAL.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57F69E0-C4B0-4BEC-A689-4F8D877F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close-up of hands typing on a computer&#10;&#10;Description automatically generated with medium confidence">
            <a:extLst>
              <a:ext uri="{FF2B5EF4-FFF2-40B4-BE49-F238E27FC236}">
                <a16:creationId xmlns:a16="http://schemas.microsoft.com/office/drawing/2014/main" id="{4F1C759A-6276-42A3-8425-B8AEEFDAD39D}"/>
              </a:ext>
            </a:extLst>
          </p:cNvPr>
          <p:cNvPicPr>
            <a:picLocks noChangeAspect="1"/>
          </p:cNvPicPr>
          <p:nvPr/>
        </p:nvPicPr>
        <p:blipFill rotWithShape="1">
          <a:blip r:embed="rId2">
            <a:alphaModFix amt="50000"/>
          </a:blip>
          <a:srcRect t="5156" r="-1" b="1459"/>
          <a:stretch/>
        </p:blipFill>
        <p:spPr>
          <a:xfrm>
            <a:off x="20" y="10"/>
            <a:ext cx="12188930" cy="6857990"/>
          </a:xfrm>
          <a:prstGeom prst="rect">
            <a:avLst/>
          </a:prstGeom>
        </p:spPr>
      </p:pic>
      <p:sp>
        <p:nvSpPr>
          <p:cNvPr id="2" name="Title 1">
            <a:extLst>
              <a:ext uri="{FF2B5EF4-FFF2-40B4-BE49-F238E27FC236}">
                <a16:creationId xmlns:a16="http://schemas.microsoft.com/office/drawing/2014/main" id="{45C0FEBA-B40A-427E-AE6E-090E47A02C7D}"/>
              </a:ext>
            </a:extLst>
          </p:cNvPr>
          <p:cNvSpPr>
            <a:spLocks noGrp="1"/>
          </p:cNvSpPr>
          <p:nvPr>
            <p:ph type="ctrTitle"/>
          </p:nvPr>
        </p:nvSpPr>
        <p:spPr>
          <a:xfrm>
            <a:off x="1524000" y="1122363"/>
            <a:ext cx="9144000" cy="3063240"/>
          </a:xfrm>
        </p:spPr>
        <p:txBody>
          <a:bodyPr>
            <a:normAutofit/>
          </a:bodyPr>
          <a:lstStyle/>
          <a:p>
            <a:r>
              <a:rPr lang="en-GB" sz="6600">
                <a:solidFill>
                  <a:srgbClr val="FFFFFF"/>
                </a:solidFill>
              </a:rPr>
              <a:t>What makes a good SWET?</a:t>
            </a:r>
          </a:p>
        </p:txBody>
      </p:sp>
      <p:sp>
        <p:nvSpPr>
          <p:cNvPr id="15" name="sketchy line">
            <a:extLst>
              <a:ext uri="{FF2B5EF4-FFF2-40B4-BE49-F238E27FC236}">
                <a16:creationId xmlns:a16="http://schemas.microsoft.com/office/drawing/2014/main" id="{9F6380B4-6A1C-481E-8408-B4E6C75B9B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368623"/>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rgbClr val="FFFFFF">
              <a:alpha val="75000"/>
            </a:srgbClr>
          </a:solidFill>
          <a:ln w="44450" cap="rnd">
            <a:solidFill>
              <a:srgbClr val="FFFFFF">
                <a:alpha val="75000"/>
              </a:srgb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5372695"/>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228552E-C8B1-4A80-8448-0787CE0FC7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Icon&#10;&#10;Description automatically generated">
            <a:extLst>
              <a:ext uri="{FF2B5EF4-FFF2-40B4-BE49-F238E27FC236}">
                <a16:creationId xmlns:a16="http://schemas.microsoft.com/office/drawing/2014/main" id="{D9805216-DE06-493B-A969-14106F18AE6B}"/>
              </a:ext>
            </a:extLst>
          </p:cNvPr>
          <p:cNvPicPr>
            <a:picLocks noChangeAspect="1"/>
          </p:cNvPicPr>
          <p:nvPr/>
        </p:nvPicPr>
        <p:blipFill rotWithShape="1">
          <a:blip r:embed="rId2">
            <a:alphaModFix amt="35000"/>
          </a:blip>
          <a:srcRect t="7787"/>
          <a:stretch/>
        </p:blipFill>
        <p:spPr>
          <a:xfrm>
            <a:off x="20" y="10"/>
            <a:ext cx="12191980" cy="6857990"/>
          </a:xfrm>
          <a:prstGeom prst="rect">
            <a:avLst/>
          </a:prstGeom>
        </p:spPr>
      </p:pic>
      <p:sp>
        <p:nvSpPr>
          <p:cNvPr id="5" name="TextBox 4">
            <a:extLst>
              <a:ext uri="{FF2B5EF4-FFF2-40B4-BE49-F238E27FC236}">
                <a16:creationId xmlns:a16="http://schemas.microsoft.com/office/drawing/2014/main" id="{29761B3B-2E71-4C00-8A56-37B3F75B5DE3}"/>
              </a:ext>
            </a:extLst>
          </p:cNvPr>
          <p:cNvSpPr txBox="1"/>
          <p:nvPr/>
        </p:nvSpPr>
        <p:spPr>
          <a:xfrm>
            <a:off x="838200" y="977900"/>
            <a:ext cx="10515600" cy="5156200"/>
          </a:xfrm>
          <a:prstGeom prst="rect">
            <a:avLst/>
          </a:prstGeom>
        </p:spPr>
        <p:txBody>
          <a:bodyPr vert="horz" lIns="91440" tIns="45720" rIns="91440" bIns="45720" rtlCol="0">
            <a:normAutofit fontScale="92500" lnSpcReduction="20000"/>
          </a:bodyPr>
          <a:lstStyle/>
          <a:p>
            <a:pPr algn="ctr">
              <a:lnSpc>
                <a:spcPct val="90000"/>
              </a:lnSpc>
              <a:spcAft>
                <a:spcPts val="600"/>
              </a:spcAft>
            </a:pPr>
            <a:r>
              <a:rPr lang="en-US" dirty="0">
                <a:solidFill>
                  <a:srgbClr val="FFFFFF"/>
                </a:solidFill>
              </a:rPr>
              <a:t>What is it for? (what are you asking the court to do and why?)</a:t>
            </a:r>
          </a:p>
          <a:p>
            <a:pPr algn="ctr">
              <a:lnSpc>
                <a:spcPct val="90000"/>
              </a:lnSpc>
              <a:spcAft>
                <a:spcPts val="600"/>
              </a:spcAft>
            </a:pPr>
            <a:endParaRPr lang="en-US" dirty="0">
              <a:solidFill>
                <a:srgbClr val="FFFFFF"/>
              </a:solidFill>
            </a:endParaRPr>
          </a:p>
          <a:p>
            <a:pPr algn="ctr">
              <a:lnSpc>
                <a:spcPct val="90000"/>
              </a:lnSpc>
              <a:spcAft>
                <a:spcPts val="600"/>
              </a:spcAft>
            </a:pPr>
            <a:r>
              <a:rPr lang="en-US" dirty="0">
                <a:solidFill>
                  <a:srgbClr val="FFFFFF"/>
                </a:solidFill>
              </a:rPr>
              <a:t>Think who needs to read and understand this</a:t>
            </a:r>
          </a:p>
          <a:p>
            <a:pPr algn="ctr">
              <a:lnSpc>
                <a:spcPct val="90000"/>
              </a:lnSpc>
              <a:spcAft>
                <a:spcPts val="600"/>
              </a:spcAft>
            </a:pPr>
            <a:endParaRPr lang="en-US" dirty="0">
              <a:solidFill>
                <a:srgbClr val="FFFFFF"/>
              </a:solidFill>
            </a:endParaRPr>
          </a:p>
          <a:p>
            <a:pPr algn="ctr">
              <a:lnSpc>
                <a:spcPct val="90000"/>
              </a:lnSpc>
              <a:spcAft>
                <a:spcPts val="600"/>
              </a:spcAft>
            </a:pPr>
            <a:r>
              <a:rPr lang="en-US" dirty="0">
                <a:solidFill>
                  <a:srgbClr val="FFFFFF"/>
                </a:solidFill>
              </a:rPr>
              <a:t>You must address the welfare checklist </a:t>
            </a:r>
          </a:p>
          <a:p>
            <a:pPr indent="-228600" algn="ctr">
              <a:lnSpc>
                <a:spcPct val="90000"/>
              </a:lnSpc>
              <a:spcAft>
                <a:spcPts val="600"/>
              </a:spcAft>
              <a:buFont typeface="Arial" panose="020B0604020202020204" pitchFamily="34" charset="0"/>
              <a:buChar char="•"/>
            </a:pPr>
            <a:endParaRPr lang="en-US" dirty="0">
              <a:solidFill>
                <a:srgbClr val="FFFFFF"/>
              </a:solidFill>
            </a:endParaRPr>
          </a:p>
          <a:p>
            <a:pPr algn="ctr">
              <a:lnSpc>
                <a:spcPct val="90000"/>
              </a:lnSpc>
              <a:spcAft>
                <a:spcPts val="600"/>
              </a:spcAft>
            </a:pPr>
            <a:r>
              <a:rPr lang="en-US" dirty="0">
                <a:solidFill>
                  <a:srgbClr val="FFFFFF"/>
                </a:solidFill>
              </a:rPr>
              <a:t>Keep it short</a:t>
            </a:r>
          </a:p>
          <a:p>
            <a:pPr indent="-228600" algn="ctr">
              <a:lnSpc>
                <a:spcPct val="90000"/>
              </a:lnSpc>
              <a:spcAft>
                <a:spcPts val="600"/>
              </a:spcAft>
              <a:buFont typeface="Arial" panose="020B0604020202020204" pitchFamily="34" charset="0"/>
              <a:buChar char="•"/>
            </a:pPr>
            <a:endParaRPr lang="en-US" dirty="0">
              <a:solidFill>
                <a:srgbClr val="FFFFFF"/>
              </a:solidFill>
            </a:endParaRPr>
          </a:p>
          <a:p>
            <a:pPr algn="ctr">
              <a:lnSpc>
                <a:spcPct val="90000"/>
              </a:lnSpc>
              <a:spcAft>
                <a:spcPts val="600"/>
              </a:spcAft>
            </a:pPr>
            <a:r>
              <a:rPr lang="en-US" dirty="0">
                <a:solidFill>
                  <a:srgbClr val="FFFFFF"/>
                </a:solidFill>
              </a:rPr>
              <a:t>Make every sentence have value</a:t>
            </a:r>
          </a:p>
          <a:p>
            <a:pPr indent="-228600" algn="ctr">
              <a:lnSpc>
                <a:spcPct val="90000"/>
              </a:lnSpc>
              <a:spcAft>
                <a:spcPts val="600"/>
              </a:spcAft>
              <a:buFont typeface="Arial" panose="020B0604020202020204" pitchFamily="34" charset="0"/>
              <a:buChar char="•"/>
            </a:pPr>
            <a:endParaRPr lang="en-US" dirty="0">
              <a:solidFill>
                <a:srgbClr val="FFFFFF"/>
              </a:solidFill>
            </a:endParaRPr>
          </a:p>
          <a:p>
            <a:pPr algn="ctr">
              <a:lnSpc>
                <a:spcPct val="90000"/>
              </a:lnSpc>
              <a:spcAft>
                <a:spcPts val="600"/>
              </a:spcAft>
            </a:pPr>
            <a:r>
              <a:rPr lang="en-US" dirty="0">
                <a:solidFill>
                  <a:srgbClr val="FFFFFF"/>
                </a:solidFill>
              </a:rPr>
              <a:t>No need to repeat yourself</a:t>
            </a:r>
          </a:p>
          <a:p>
            <a:pPr indent="-228600" algn="ctr">
              <a:lnSpc>
                <a:spcPct val="90000"/>
              </a:lnSpc>
              <a:spcAft>
                <a:spcPts val="600"/>
              </a:spcAft>
              <a:buFont typeface="Arial" panose="020B0604020202020204" pitchFamily="34" charset="0"/>
              <a:buChar char="•"/>
            </a:pPr>
            <a:endParaRPr lang="en-US" dirty="0">
              <a:solidFill>
                <a:srgbClr val="FFFFFF"/>
              </a:solidFill>
            </a:endParaRPr>
          </a:p>
          <a:p>
            <a:pPr algn="ctr">
              <a:lnSpc>
                <a:spcPct val="90000"/>
              </a:lnSpc>
              <a:spcAft>
                <a:spcPts val="600"/>
              </a:spcAft>
            </a:pPr>
            <a:r>
              <a:rPr lang="en-US" dirty="0">
                <a:solidFill>
                  <a:srgbClr val="FFFFFF"/>
                </a:solidFill>
              </a:rPr>
              <a:t>Write evidentially</a:t>
            </a:r>
          </a:p>
          <a:p>
            <a:pPr algn="ctr">
              <a:lnSpc>
                <a:spcPct val="90000"/>
              </a:lnSpc>
              <a:spcAft>
                <a:spcPts val="600"/>
              </a:spcAft>
            </a:pPr>
            <a:endParaRPr lang="en-US" dirty="0">
              <a:solidFill>
                <a:srgbClr val="FFFFFF"/>
              </a:solidFill>
            </a:endParaRPr>
          </a:p>
          <a:p>
            <a:pPr algn="ctr">
              <a:lnSpc>
                <a:spcPct val="90000"/>
              </a:lnSpc>
              <a:spcAft>
                <a:spcPts val="600"/>
              </a:spcAft>
            </a:pPr>
            <a:r>
              <a:rPr lang="en-US" dirty="0">
                <a:solidFill>
                  <a:srgbClr val="FFFFFF"/>
                </a:solidFill>
              </a:rPr>
              <a:t>Put in your analysis</a:t>
            </a:r>
          </a:p>
          <a:p>
            <a:pPr indent="-228600" algn="ctr">
              <a:lnSpc>
                <a:spcPct val="90000"/>
              </a:lnSpc>
              <a:spcAft>
                <a:spcPts val="600"/>
              </a:spcAft>
              <a:buFont typeface="Arial" panose="020B0604020202020204" pitchFamily="34" charset="0"/>
              <a:buChar char="•"/>
            </a:pPr>
            <a:endParaRPr lang="en-US" dirty="0">
              <a:solidFill>
                <a:srgbClr val="FFFFFF"/>
              </a:solidFill>
            </a:endParaRPr>
          </a:p>
          <a:p>
            <a:pPr algn="ctr">
              <a:lnSpc>
                <a:spcPct val="90000"/>
              </a:lnSpc>
              <a:spcAft>
                <a:spcPts val="600"/>
              </a:spcAft>
            </a:pPr>
            <a:r>
              <a:rPr lang="en-US" dirty="0">
                <a:solidFill>
                  <a:srgbClr val="FFFFFF"/>
                </a:solidFill>
              </a:rPr>
              <a:t>Be balanced and fair</a:t>
            </a:r>
          </a:p>
          <a:p>
            <a:pPr indent="-228600" algn="ctr">
              <a:lnSpc>
                <a:spcPct val="90000"/>
              </a:lnSpc>
              <a:spcAft>
                <a:spcPts val="600"/>
              </a:spcAft>
              <a:buFont typeface="Arial" panose="020B0604020202020204" pitchFamily="34" charset="0"/>
              <a:buChar char="•"/>
            </a:pPr>
            <a:endParaRPr lang="en-US" dirty="0">
              <a:solidFill>
                <a:srgbClr val="FFFFFF"/>
              </a:solidFill>
            </a:endParaRPr>
          </a:p>
          <a:p>
            <a:pPr algn="ctr">
              <a:lnSpc>
                <a:spcPct val="90000"/>
              </a:lnSpc>
              <a:spcAft>
                <a:spcPts val="600"/>
              </a:spcAft>
            </a:pPr>
            <a:r>
              <a:rPr lang="en-US" dirty="0">
                <a:solidFill>
                  <a:srgbClr val="FFFFFF"/>
                </a:solidFill>
              </a:rPr>
              <a:t>Think about your language</a:t>
            </a:r>
          </a:p>
          <a:p>
            <a:pPr indent="-228600">
              <a:lnSpc>
                <a:spcPct val="90000"/>
              </a:lnSpc>
              <a:spcAft>
                <a:spcPts val="600"/>
              </a:spcAft>
              <a:buFont typeface="Arial" panose="020B0604020202020204" pitchFamily="34" charset="0"/>
              <a:buChar char="•"/>
            </a:pPr>
            <a:endParaRPr lang="en-US" dirty="0">
              <a:solidFill>
                <a:srgbClr val="FFFFFF"/>
              </a:solidFill>
            </a:endParaRPr>
          </a:p>
          <a:p>
            <a:pPr indent="-228600">
              <a:lnSpc>
                <a:spcPct val="90000"/>
              </a:lnSpc>
              <a:spcAft>
                <a:spcPts val="600"/>
              </a:spcAft>
              <a:buFont typeface="Arial" panose="020B0604020202020204" pitchFamily="34" charset="0"/>
              <a:buChar char="•"/>
            </a:pPr>
            <a:endParaRPr lang="en-US" dirty="0">
              <a:solidFill>
                <a:srgbClr val="FFFFFF"/>
              </a:solidFill>
            </a:endParaRPr>
          </a:p>
        </p:txBody>
      </p:sp>
    </p:spTree>
    <p:extLst>
      <p:ext uri="{BB962C8B-B14F-4D97-AF65-F5344CB8AC3E}">
        <p14:creationId xmlns:p14="http://schemas.microsoft.com/office/powerpoint/2010/main" val="266105934"/>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id="{F11E294D-462B-4E9D-BA55-BA158617239B}"/>
              </a:ext>
            </a:extLst>
          </p:cNvPr>
          <p:cNvGraphicFramePr/>
          <p:nvPr>
            <p:extLst>
              <p:ext uri="{D42A27DB-BD31-4B8C-83A1-F6EECF244321}">
                <p14:modId xmlns:p14="http://schemas.microsoft.com/office/powerpoint/2010/main" val="3372994966"/>
              </p:ext>
            </p:extLst>
          </p:nvPr>
        </p:nvGraphicFramePr>
        <p:xfrm>
          <a:off x="1000124" y="790575"/>
          <a:ext cx="10239375" cy="47434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97677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8736ED3-4E5A-4C83-AD60-BA3E39312FE8}"/>
              </a:ext>
            </a:extLst>
          </p:cNvPr>
          <p:cNvSpPr txBox="1"/>
          <p:nvPr/>
        </p:nvSpPr>
        <p:spPr>
          <a:xfrm>
            <a:off x="3219450" y="571500"/>
            <a:ext cx="6229350" cy="369332"/>
          </a:xfrm>
          <a:prstGeom prst="rect">
            <a:avLst/>
          </a:prstGeom>
          <a:noFill/>
        </p:spPr>
        <p:txBody>
          <a:bodyPr wrap="square" rtlCol="0">
            <a:spAutoFit/>
          </a:bodyPr>
          <a:lstStyle/>
          <a:p>
            <a:pPr algn="ctr"/>
            <a:r>
              <a:rPr lang="en-GB" dirty="0">
                <a:solidFill>
                  <a:schemeClr val="bg1"/>
                </a:solidFill>
              </a:rPr>
              <a:t>What goes in what section?</a:t>
            </a:r>
          </a:p>
        </p:txBody>
      </p:sp>
      <p:graphicFrame>
        <p:nvGraphicFramePr>
          <p:cNvPr id="4" name="Table 3">
            <a:extLst>
              <a:ext uri="{FF2B5EF4-FFF2-40B4-BE49-F238E27FC236}">
                <a16:creationId xmlns:a16="http://schemas.microsoft.com/office/drawing/2014/main" id="{6EDD0523-8F60-4987-94AD-828E9AEF4B6A}"/>
              </a:ext>
            </a:extLst>
          </p:cNvPr>
          <p:cNvGraphicFramePr>
            <a:graphicFrameLocks noGrp="1"/>
          </p:cNvGraphicFramePr>
          <p:nvPr>
            <p:extLst>
              <p:ext uri="{D42A27DB-BD31-4B8C-83A1-F6EECF244321}">
                <p14:modId xmlns:p14="http://schemas.microsoft.com/office/powerpoint/2010/main" val="2082968183"/>
              </p:ext>
            </p:extLst>
          </p:nvPr>
        </p:nvGraphicFramePr>
        <p:xfrm>
          <a:off x="632861" y="1734218"/>
          <a:ext cx="5716905" cy="4931093"/>
        </p:xfrm>
        <a:graphic>
          <a:graphicData uri="http://schemas.openxmlformats.org/drawingml/2006/table">
            <a:tbl>
              <a:tblPr firstRow="1" firstCol="1" bandRow="1">
                <a:tableStyleId>{5C22544A-7EE6-4342-B048-85BDC9FD1C3A}</a:tableStyleId>
              </a:tblPr>
              <a:tblGrid>
                <a:gridCol w="5716905">
                  <a:extLst>
                    <a:ext uri="{9D8B030D-6E8A-4147-A177-3AD203B41FA5}">
                      <a16:colId xmlns:a16="http://schemas.microsoft.com/office/drawing/2014/main" val="269042293"/>
                    </a:ext>
                  </a:extLst>
                </a:gridCol>
              </a:tblGrid>
              <a:tr h="897255">
                <a:tc>
                  <a:txBody>
                    <a:bodyPr/>
                    <a:lstStyle/>
                    <a:p>
                      <a:pPr>
                        <a:lnSpc>
                          <a:spcPct val="107000"/>
                        </a:lnSpc>
                        <a:spcAft>
                          <a:spcPts val="800"/>
                        </a:spcAft>
                      </a:pPr>
                      <a:r>
                        <a:rPr lang="en-GB" sz="1100" dirty="0">
                          <a:effectLst/>
                        </a:rPr>
                        <a:t>Guidance notes to be overwritten: </a:t>
                      </a:r>
                    </a:p>
                    <a:p>
                      <a:pPr marL="342900" lvl="0" indent="-342900" fontAlgn="base" hangingPunct="0">
                        <a:lnSpc>
                          <a:spcPct val="107000"/>
                        </a:lnSpc>
                        <a:spcAft>
                          <a:spcPts val="800"/>
                        </a:spcAft>
                        <a:buFont typeface="Symbol" panose="05050102010706020507" pitchFamily="18" charset="2"/>
                        <a:buChar char=""/>
                      </a:pPr>
                      <a:r>
                        <a:rPr lang="en-GB" sz="1400" dirty="0">
                          <a:effectLst/>
                        </a:rPr>
                        <a:t>This is an overview, an opportunity to summarise the salient points of the child and family’s circumstances in a few paragraphs, ideally less than one page.</a:t>
                      </a:r>
                    </a:p>
                    <a:p>
                      <a:pPr marL="342900" lvl="0" indent="-342900" fontAlgn="base" hangingPunct="0">
                        <a:lnSpc>
                          <a:spcPct val="107000"/>
                        </a:lnSpc>
                        <a:spcAft>
                          <a:spcPts val="800"/>
                        </a:spcAft>
                        <a:buFont typeface="Symbol" panose="05050102010706020507" pitchFamily="18" charset="2"/>
                        <a:buChar char=""/>
                      </a:pPr>
                      <a:r>
                        <a:rPr lang="en-GB" sz="1400" dirty="0">
                          <a:effectLst/>
                        </a:rPr>
                        <a:t>There is no need to repeat in detail anything covered in subsequent sections of the SWET or other documents contained within the court bundle.</a:t>
                      </a:r>
                    </a:p>
                    <a:p>
                      <a:pPr marL="342900" lvl="0" indent="-342900" fontAlgn="base" hangingPunct="0">
                        <a:lnSpc>
                          <a:spcPct val="107000"/>
                        </a:lnSpc>
                        <a:spcAft>
                          <a:spcPts val="800"/>
                        </a:spcAft>
                        <a:buFont typeface="Symbol" panose="05050102010706020507" pitchFamily="18" charset="2"/>
                        <a:buChar char=""/>
                      </a:pPr>
                      <a:r>
                        <a:rPr lang="en-GB" sz="1400" dirty="0">
                          <a:effectLst/>
                        </a:rPr>
                        <a:t>State the order being sought from the courts and why the local authority believes action is required now. </a:t>
                      </a:r>
                    </a:p>
                    <a:p>
                      <a:pPr marL="342900" lvl="0" indent="-342900" fontAlgn="base" hangingPunct="0">
                        <a:lnSpc>
                          <a:spcPct val="107000"/>
                        </a:lnSpc>
                        <a:spcAft>
                          <a:spcPts val="800"/>
                        </a:spcAft>
                        <a:buFont typeface="Symbol" panose="05050102010706020507" pitchFamily="18" charset="2"/>
                        <a:buChar char=""/>
                      </a:pPr>
                      <a:r>
                        <a:rPr lang="en-GB" sz="1400" dirty="0">
                          <a:effectLst/>
                        </a:rPr>
                        <a:t>Please include references to sources of other information, such as the case summary or the social work chronology to be as succinct as possible.  </a:t>
                      </a:r>
                    </a:p>
                    <a:p>
                      <a:pPr marL="342900" lvl="0" indent="-342900" fontAlgn="base" hangingPunct="0">
                        <a:lnSpc>
                          <a:spcPct val="107000"/>
                        </a:lnSpc>
                        <a:spcAft>
                          <a:spcPts val="800"/>
                        </a:spcAft>
                        <a:buFont typeface="Symbol" panose="05050102010706020507" pitchFamily="18" charset="2"/>
                        <a:buChar char=""/>
                      </a:pPr>
                      <a:r>
                        <a:rPr lang="en-GB" sz="1400" dirty="0">
                          <a:effectLst/>
                        </a:rPr>
                        <a:t>It might be helpful to think about: past harm, future danger and complicating factors here.</a:t>
                      </a:r>
                    </a:p>
                    <a:p>
                      <a:pPr marL="342900" lvl="0" indent="-342900" fontAlgn="base" hangingPunct="0">
                        <a:lnSpc>
                          <a:spcPct val="107000"/>
                        </a:lnSpc>
                        <a:spcAft>
                          <a:spcPts val="800"/>
                        </a:spcAft>
                        <a:buFont typeface="Symbol" panose="05050102010706020507" pitchFamily="18" charset="2"/>
                        <a:buChar char=""/>
                      </a:pPr>
                      <a:r>
                        <a:rPr lang="en-GB" sz="1400" dirty="0">
                          <a:effectLst/>
                        </a:rPr>
                        <a:t>And, if interim order(s) are being sought, please provide evidence of why this is being requested i.e. why now, what has changed?</a:t>
                      </a:r>
                    </a:p>
                    <a:p>
                      <a:pPr>
                        <a:lnSpc>
                          <a:spcPct val="107000"/>
                        </a:lnSpc>
                        <a:spcAft>
                          <a:spcPts val="800"/>
                        </a:spcAft>
                      </a:pPr>
                      <a:r>
                        <a:rPr lang="en-GB" sz="1100" dirty="0">
                          <a:effectLst/>
                        </a:rPr>
                        <a:t> </a:t>
                      </a:r>
                    </a:p>
                    <a:p>
                      <a:r>
                        <a:rPr lang="en-GB" sz="1100" dirty="0">
                          <a:effectLst/>
                        </a:rPr>
                        <a:t> </a:t>
                      </a:r>
                      <a:endParaRPr lang="en-GB" sz="1200" dirty="0">
                        <a:effectLst/>
                      </a:endParaRPr>
                    </a:p>
                    <a:p>
                      <a:r>
                        <a:rPr lang="en-GB" sz="1100" dirty="0">
                          <a:effectLst/>
                        </a:rPr>
                        <a:t> </a:t>
                      </a:r>
                      <a:endParaRPr lang="en-GB"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accent6">
                        <a:lumMod val="75000"/>
                      </a:schemeClr>
                    </a:solidFill>
                  </a:tcPr>
                </a:tc>
                <a:extLst>
                  <a:ext uri="{0D108BD9-81ED-4DB2-BD59-A6C34878D82A}">
                    <a16:rowId xmlns:a16="http://schemas.microsoft.com/office/drawing/2014/main" val="412851594"/>
                  </a:ext>
                </a:extLst>
              </a:tr>
            </a:tbl>
          </a:graphicData>
        </a:graphic>
      </p:graphicFrame>
      <p:sp>
        <p:nvSpPr>
          <p:cNvPr id="5" name="Rectangle 1">
            <a:extLst>
              <a:ext uri="{FF2B5EF4-FFF2-40B4-BE49-F238E27FC236}">
                <a16:creationId xmlns:a16="http://schemas.microsoft.com/office/drawing/2014/main" id="{E9A24792-A535-4DF0-88D5-2D97D73F4D55}"/>
              </a:ext>
            </a:extLst>
          </p:cNvPr>
          <p:cNvSpPr>
            <a:spLocks noChangeArrowheads="1"/>
          </p:cNvSpPr>
          <p:nvPr/>
        </p:nvSpPr>
        <p:spPr bwMode="auto">
          <a:xfrm>
            <a:off x="632861" y="1332984"/>
            <a:ext cx="10846835" cy="564249"/>
          </a:xfrm>
          <a:prstGeom prst="rect">
            <a:avLst/>
          </a:prstGeom>
          <a:solidFill>
            <a:srgbClr val="F2F2F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25392"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a:t>
            </a:r>
            <a:r>
              <a:rPr kumimoji="0" lang="en-GB" altLang="en-US" sz="1400" b="1" i="0" u="none" strike="noStrike" cap="none" normalizeH="0" baseline="0" dirty="0" bmk="">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Overview of which court order or order/s are being sought</a:t>
            </a:r>
            <a:endParaRPr kumimoji="0" lang="en-GB" altLang="en-US" sz="1300" b="0" i="0" u="none" strike="noStrike" cap="none" normalizeH="0" baseline="0" dirty="0">
              <a:ln>
                <a:noFill/>
              </a:ln>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6" name="TextBox 5">
            <a:extLst>
              <a:ext uri="{FF2B5EF4-FFF2-40B4-BE49-F238E27FC236}">
                <a16:creationId xmlns:a16="http://schemas.microsoft.com/office/drawing/2014/main" id="{419CB4D9-1E42-4C70-B70C-DC514751DC00}"/>
              </a:ext>
            </a:extLst>
          </p:cNvPr>
          <p:cNvSpPr txBox="1"/>
          <p:nvPr/>
        </p:nvSpPr>
        <p:spPr>
          <a:xfrm>
            <a:off x="8050696" y="2124730"/>
            <a:ext cx="2335696" cy="1938992"/>
          </a:xfrm>
          <a:prstGeom prst="rect">
            <a:avLst/>
          </a:prstGeom>
          <a:noFill/>
        </p:spPr>
        <p:txBody>
          <a:bodyPr wrap="square" rtlCol="0">
            <a:spAutoFit/>
          </a:bodyPr>
          <a:lstStyle/>
          <a:p>
            <a:pPr algn="ctr"/>
            <a:r>
              <a:rPr lang="en-GB" sz="2800" dirty="0">
                <a:solidFill>
                  <a:schemeClr val="bg1"/>
                </a:solidFill>
              </a:rPr>
              <a:t>Not a repeat of the chronology</a:t>
            </a:r>
          </a:p>
          <a:p>
            <a:endParaRPr lang="en-GB" dirty="0"/>
          </a:p>
          <a:p>
            <a:endParaRPr lang="en-GB" dirty="0"/>
          </a:p>
        </p:txBody>
      </p:sp>
      <p:sp>
        <p:nvSpPr>
          <p:cNvPr id="7" name="Multiplication Sign 6">
            <a:extLst>
              <a:ext uri="{FF2B5EF4-FFF2-40B4-BE49-F238E27FC236}">
                <a16:creationId xmlns:a16="http://schemas.microsoft.com/office/drawing/2014/main" id="{B16C3C0D-2C4F-471B-B28E-CFB82586F6F1}"/>
              </a:ext>
            </a:extLst>
          </p:cNvPr>
          <p:cNvSpPr/>
          <p:nvPr/>
        </p:nvSpPr>
        <p:spPr>
          <a:xfrm>
            <a:off x="8639424" y="4038044"/>
            <a:ext cx="914400" cy="914400"/>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595102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E2603818-F5ED-4B0F-837E-2C8EDF4861E8}"/>
              </a:ext>
            </a:extLst>
          </p:cNvPr>
          <p:cNvSpPr>
            <a:spLocks noChangeArrowheads="1"/>
          </p:cNvSpPr>
          <p:nvPr/>
        </p:nvSpPr>
        <p:spPr bwMode="auto">
          <a:xfrm>
            <a:off x="446791" y="553552"/>
            <a:ext cx="10846835" cy="348805"/>
          </a:xfrm>
          <a:prstGeom prst="rect">
            <a:avLst/>
          </a:prstGeom>
          <a:solidFill>
            <a:srgbClr val="F2F2F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25392" rIns="91440" bIns="45720" numCol="1" anchor="ctr" anchorCtr="0" compatLnSpc="1">
            <a:prstTxWarp prst="textNoShape">
              <a:avLst/>
            </a:prstTxWarp>
            <a:spAutoFit/>
          </a:bodyPr>
          <a:lstStyle/>
          <a:p>
            <a:pPr lvl="0" eaLnBrk="0" fontAlgn="base" hangingPunct="0">
              <a:spcBef>
                <a:spcPct val="0"/>
              </a:spcBef>
              <a:spcAft>
                <a:spcPct val="0"/>
              </a:spcAft>
            </a:pPr>
            <a:r>
              <a:rPr lang="en-GB" altLang="en-US" b="1" dirty="0">
                <a:solidFill>
                  <a:srgbClr val="1D2C12"/>
                </a:solidFill>
                <a:latin typeface="Arial" panose="020B0604020202020204" pitchFamily="34" charset="0"/>
                <a:ea typeface="Times New Roman" panose="02020603050405020304" pitchFamily="18" charset="0"/>
                <a:cs typeface="Arial" panose="020B0604020202020204" pitchFamily="34" charset="0"/>
              </a:rPr>
              <a:t>3</a:t>
            </a:r>
            <a:r>
              <a:rPr lang="en-GB" altLang="en-US" b="1" dirty="0" bmk="">
                <a:solidFill>
                  <a:srgbClr val="1D2C12"/>
                </a:solidFill>
                <a:latin typeface="Arial" panose="020B0604020202020204" pitchFamily="34" charset="0"/>
                <a:ea typeface="Times New Roman" panose="02020603050405020304" pitchFamily="18" charset="0"/>
                <a:cs typeface="Arial" panose="020B0604020202020204" pitchFamily="34" charset="0"/>
              </a:rPr>
              <a:t>  Child Impact Analysis (complete for each individual child)</a:t>
            </a:r>
            <a:endParaRPr kumimoji="0" lang="en-GB" altLang="en-US" sz="1800" b="0" i="0" u="none" strike="noStrike" cap="none" normalizeH="0" baseline="0" dirty="0">
              <a:ln>
                <a:noFill/>
              </a:ln>
              <a:solidFill>
                <a:srgbClr val="1D2C12"/>
              </a:solidFill>
              <a:effectLst/>
              <a:latin typeface="Arial" panose="020B0604020202020204" pitchFamily="34" charset="0"/>
            </a:endParaRPr>
          </a:p>
        </p:txBody>
      </p:sp>
      <p:sp>
        <p:nvSpPr>
          <p:cNvPr id="5" name="Rectangle 1">
            <a:extLst>
              <a:ext uri="{FF2B5EF4-FFF2-40B4-BE49-F238E27FC236}">
                <a16:creationId xmlns:a16="http://schemas.microsoft.com/office/drawing/2014/main" id="{F186D461-E24C-44B7-93CC-683EE1C38800}"/>
              </a:ext>
            </a:extLst>
          </p:cNvPr>
          <p:cNvSpPr>
            <a:spLocks noChangeArrowheads="1"/>
          </p:cNvSpPr>
          <p:nvPr/>
        </p:nvSpPr>
        <p:spPr bwMode="auto">
          <a:xfrm>
            <a:off x="1017142" y="4034395"/>
            <a:ext cx="3534310" cy="902803"/>
          </a:xfrm>
          <a:prstGeom prst="rect">
            <a:avLst/>
          </a:prstGeom>
          <a:solidFill>
            <a:srgbClr val="F2F2F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25392" rIns="91440" bIns="45720" numCol="1" anchor="ctr" anchorCtr="0" compatLnSpc="1">
            <a:prstTxWarp prst="textNoShape">
              <a:avLst/>
            </a:prstTxWarp>
            <a:spAutoFit/>
          </a:bodyPr>
          <a:lstStyle/>
          <a:p>
            <a:pPr lvl="0" eaLnBrk="0" fontAlgn="base" hangingPunct="0">
              <a:spcBef>
                <a:spcPct val="0"/>
              </a:spcBef>
              <a:spcAft>
                <a:spcPct val="0"/>
              </a:spcAft>
            </a:pPr>
            <a:r>
              <a:rPr lang="en-GB" altLang="en-US" b="1" dirty="0">
                <a:solidFill>
                  <a:srgbClr val="1D2C12"/>
                </a:solidFill>
                <a:latin typeface="Arial" panose="020B0604020202020204" pitchFamily="34" charset="0"/>
                <a:ea typeface="Times New Roman" panose="02020603050405020304" pitchFamily="18" charset="0"/>
                <a:cs typeface="Arial" panose="020B0604020202020204" pitchFamily="34" charset="0"/>
              </a:rPr>
              <a:t>3</a:t>
            </a:r>
            <a:r>
              <a:rPr lang="en-GB" altLang="en-US" b="1" dirty="0" bmk="">
                <a:solidFill>
                  <a:srgbClr val="1D2C12"/>
                </a:solidFill>
                <a:latin typeface="Arial" panose="020B0604020202020204" pitchFamily="34" charset="0"/>
                <a:ea typeface="Times New Roman" panose="02020603050405020304" pitchFamily="18" charset="0"/>
                <a:cs typeface="Arial" panose="020B0604020202020204" pitchFamily="34" charset="0"/>
              </a:rPr>
              <a:t>.2 The child</a:t>
            </a:r>
            <a:r>
              <a:rPr lang="en-GB" altLang="en-US" b="1" dirty="0" bmk="">
                <a:solidFill>
                  <a:srgbClr val="1D2C12"/>
                </a:solidFill>
                <a:latin typeface="Calibri Light" panose="020F0302020204030204" pitchFamily="34" charset="0"/>
                <a:ea typeface="Times New Roman" panose="02020603050405020304" pitchFamily="18" charset="0"/>
                <a:cs typeface="Arial" panose="020B0604020202020204" pitchFamily="34" charset="0"/>
              </a:rPr>
              <a:t>’</a:t>
            </a:r>
            <a:r>
              <a:rPr lang="en-GB" altLang="en-US" b="1" dirty="0" bmk="">
                <a:solidFill>
                  <a:srgbClr val="1D2C12"/>
                </a:solidFill>
                <a:latin typeface="Arial" panose="020B0604020202020204" pitchFamily="34" charset="0"/>
                <a:ea typeface="Times New Roman" panose="02020603050405020304" pitchFamily="18" charset="0"/>
                <a:cs typeface="Arial" panose="020B0604020202020204" pitchFamily="34" charset="0"/>
              </a:rPr>
              <a:t>s needs. An analysis of the harm they face. Risk and protective factors</a:t>
            </a:r>
            <a:endParaRPr kumimoji="0" lang="en-GB" altLang="en-US" sz="1800" b="0" i="0" u="none" strike="noStrike" cap="none" normalizeH="0" baseline="0" dirty="0">
              <a:ln>
                <a:noFill/>
              </a:ln>
              <a:solidFill>
                <a:srgbClr val="1D2C12"/>
              </a:solidFill>
              <a:effectLst/>
              <a:latin typeface="Arial" panose="020B0604020202020204" pitchFamily="34" charset="0"/>
            </a:endParaRPr>
          </a:p>
        </p:txBody>
      </p:sp>
      <p:sp>
        <p:nvSpPr>
          <p:cNvPr id="6" name="Rectangle 1">
            <a:extLst>
              <a:ext uri="{FF2B5EF4-FFF2-40B4-BE49-F238E27FC236}">
                <a16:creationId xmlns:a16="http://schemas.microsoft.com/office/drawing/2014/main" id="{47BFA6C6-E765-4348-A621-3E2D73FC1645}"/>
              </a:ext>
            </a:extLst>
          </p:cNvPr>
          <p:cNvSpPr>
            <a:spLocks noChangeArrowheads="1"/>
          </p:cNvSpPr>
          <p:nvPr/>
        </p:nvSpPr>
        <p:spPr bwMode="auto">
          <a:xfrm>
            <a:off x="446791" y="1619968"/>
            <a:ext cx="5020773" cy="902803"/>
          </a:xfrm>
          <a:prstGeom prst="rect">
            <a:avLst/>
          </a:prstGeom>
          <a:solidFill>
            <a:srgbClr val="F2F2F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25392" rIns="91440" bIns="45720" numCol="1" anchor="ctr" anchorCtr="0" compatLnSpc="1">
            <a:prstTxWarp prst="textNoShape">
              <a:avLst/>
            </a:prstTxWarp>
            <a:spAutoFit/>
          </a:bodyPr>
          <a:lstStyle/>
          <a:p>
            <a:pPr lvl="0" algn="ctr" eaLnBrk="0" fontAlgn="base" hangingPunct="0">
              <a:spcBef>
                <a:spcPct val="0"/>
              </a:spcBef>
              <a:spcAft>
                <a:spcPct val="0"/>
              </a:spcAft>
            </a:pPr>
            <a:r>
              <a:rPr lang="en-GB" altLang="en-US" b="1" dirty="0">
                <a:solidFill>
                  <a:srgbClr val="1D2C12"/>
                </a:solidFill>
                <a:latin typeface="Arial" panose="020B0604020202020204" pitchFamily="34" charset="0"/>
                <a:ea typeface="Times New Roman" panose="02020603050405020304" pitchFamily="18" charset="0"/>
                <a:cs typeface="Arial" panose="020B0604020202020204" pitchFamily="34" charset="0"/>
              </a:rPr>
              <a:t>3.1 Description of the child’s day to day experiences during the period under consideration</a:t>
            </a:r>
            <a:endParaRPr kumimoji="0" lang="en-GB" altLang="en-US" sz="1800" b="0" i="0" u="none" strike="noStrike" cap="none" normalizeH="0" baseline="0" dirty="0">
              <a:ln>
                <a:noFill/>
              </a:ln>
              <a:solidFill>
                <a:srgbClr val="1D2C12"/>
              </a:solidFill>
              <a:effectLst/>
              <a:latin typeface="Arial" panose="020B0604020202020204" pitchFamily="34" charset="0"/>
            </a:endParaRPr>
          </a:p>
        </p:txBody>
      </p:sp>
      <p:sp>
        <p:nvSpPr>
          <p:cNvPr id="9" name="TextBox 8">
            <a:extLst>
              <a:ext uri="{FF2B5EF4-FFF2-40B4-BE49-F238E27FC236}">
                <a16:creationId xmlns:a16="http://schemas.microsoft.com/office/drawing/2014/main" id="{1F663B9F-2A75-4F35-ACDD-C85479676307}"/>
              </a:ext>
            </a:extLst>
          </p:cNvPr>
          <p:cNvSpPr txBox="1"/>
          <p:nvPr/>
        </p:nvSpPr>
        <p:spPr>
          <a:xfrm>
            <a:off x="8733033" y="1797978"/>
            <a:ext cx="1736333" cy="923330"/>
          </a:xfrm>
          <a:prstGeom prst="rect">
            <a:avLst/>
          </a:prstGeom>
          <a:noFill/>
        </p:spPr>
        <p:txBody>
          <a:bodyPr wrap="square" rtlCol="0">
            <a:spAutoFit/>
          </a:bodyPr>
          <a:lstStyle/>
          <a:p>
            <a:pPr algn="ctr"/>
            <a:r>
              <a:rPr lang="en-GB" dirty="0">
                <a:solidFill>
                  <a:schemeClr val="bg1"/>
                </a:solidFill>
              </a:rPr>
              <a:t>Lived Experience of that child</a:t>
            </a:r>
          </a:p>
        </p:txBody>
      </p:sp>
      <p:sp>
        <p:nvSpPr>
          <p:cNvPr id="10" name="TextBox 9">
            <a:extLst>
              <a:ext uri="{FF2B5EF4-FFF2-40B4-BE49-F238E27FC236}">
                <a16:creationId xmlns:a16="http://schemas.microsoft.com/office/drawing/2014/main" id="{16C09A23-64D4-4B5E-A6DC-E1385CB364AE}"/>
              </a:ext>
            </a:extLst>
          </p:cNvPr>
          <p:cNvSpPr txBox="1"/>
          <p:nvPr/>
        </p:nvSpPr>
        <p:spPr>
          <a:xfrm>
            <a:off x="8553235" y="4376791"/>
            <a:ext cx="2095928" cy="646331"/>
          </a:xfrm>
          <a:prstGeom prst="rect">
            <a:avLst/>
          </a:prstGeom>
          <a:noFill/>
        </p:spPr>
        <p:txBody>
          <a:bodyPr wrap="square" rtlCol="0">
            <a:spAutoFit/>
          </a:bodyPr>
          <a:lstStyle/>
          <a:p>
            <a:pPr algn="ctr"/>
            <a:r>
              <a:rPr lang="en-GB" dirty="0">
                <a:solidFill>
                  <a:schemeClr val="bg1"/>
                </a:solidFill>
              </a:rPr>
              <a:t>What their needs are</a:t>
            </a:r>
          </a:p>
        </p:txBody>
      </p:sp>
      <p:sp>
        <p:nvSpPr>
          <p:cNvPr id="11" name="Not Equal 10">
            <a:extLst>
              <a:ext uri="{FF2B5EF4-FFF2-40B4-BE49-F238E27FC236}">
                <a16:creationId xmlns:a16="http://schemas.microsoft.com/office/drawing/2014/main" id="{E75096F3-8CCF-4E28-86E3-22A24E01DED9}"/>
              </a:ext>
            </a:extLst>
          </p:cNvPr>
          <p:cNvSpPr/>
          <p:nvPr/>
        </p:nvSpPr>
        <p:spPr>
          <a:xfrm>
            <a:off x="9143999" y="3130695"/>
            <a:ext cx="914400" cy="914400"/>
          </a:xfrm>
          <a:prstGeom prst="mathNotEqual">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275817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B0623572-C5F2-4324-A729-28D9A63795C9}"/>
              </a:ext>
            </a:extLst>
          </p:cNvPr>
          <p:cNvGraphicFramePr>
            <a:graphicFrameLocks noGrp="1"/>
          </p:cNvGraphicFramePr>
          <p:nvPr>
            <p:extLst>
              <p:ext uri="{D42A27DB-BD31-4B8C-83A1-F6EECF244321}">
                <p14:modId xmlns:p14="http://schemas.microsoft.com/office/powerpoint/2010/main" val="2028844869"/>
              </p:ext>
            </p:extLst>
          </p:nvPr>
        </p:nvGraphicFramePr>
        <p:xfrm>
          <a:off x="446791" y="902357"/>
          <a:ext cx="5649209" cy="5958840"/>
        </p:xfrm>
        <a:graphic>
          <a:graphicData uri="http://schemas.openxmlformats.org/drawingml/2006/table">
            <a:tbl>
              <a:tblPr firstRow="1" firstCol="1" bandRow="1">
                <a:tableStyleId>{5C22544A-7EE6-4342-B048-85BDC9FD1C3A}</a:tableStyleId>
              </a:tblPr>
              <a:tblGrid>
                <a:gridCol w="5649209">
                  <a:extLst>
                    <a:ext uri="{9D8B030D-6E8A-4147-A177-3AD203B41FA5}">
                      <a16:colId xmlns:a16="http://schemas.microsoft.com/office/drawing/2014/main" val="403201641"/>
                    </a:ext>
                  </a:extLst>
                </a:gridCol>
              </a:tblGrid>
              <a:tr h="5553264">
                <a:tc>
                  <a:txBody>
                    <a:bodyPr/>
                    <a:lstStyle/>
                    <a:p>
                      <a:pPr>
                        <a:lnSpc>
                          <a:spcPct val="107000"/>
                        </a:lnSpc>
                        <a:spcAft>
                          <a:spcPts val="800"/>
                        </a:spcAft>
                      </a:pPr>
                      <a:endParaRPr lang="en-GB" sz="1100" dirty="0">
                        <a:effectLst/>
                      </a:endParaRPr>
                    </a:p>
                    <a:p>
                      <a:pPr marL="285750" indent="-285750">
                        <a:lnSpc>
                          <a:spcPct val="107000"/>
                        </a:lnSpc>
                        <a:spcAft>
                          <a:spcPts val="800"/>
                        </a:spcAft>
                        <a:buFont typeface="Arial" panose="020B0604020202020204" pitchFamily="34" charset="0"/>
                        <a:buChar char="•"/>
                      </a:pPr>
                      <a:r>
                        <a:rPr lang="en-GB" sz="1400" dirty="0">
                          <a:effectLst/>
                        </a:rPr>
                        <a:t>Analysis of the harm the child (or each child) has suffered or is likely to suffer, and why they are at a high level of risk, should touch on the event/s that led to the application. This information should be balanced, and protective factors should be identified here too. The welfare checklist should be applied as appropriate throughout (see section 11).</a:t>
                      </a:r>
                    </a:p>
                    <a:p>
                      <a:pPr marL="342900" lvl="0" indent="-342900">
                        <a:lnSpc>
                          <a:spcPct val="107000"/>
                        </a:lnSpc>
                        <a:buFont typeface="Symbol" panose="05050102010706020507" pitchFamily="18" charset="2"/>
                        <a:buChar char=""/>
                      </a:pPr>
                      <a:r>
                        <a:rPr lang="en-GB" sz="1400" dirty="0">
                          <a:effectLst/>
                        </a:rPr>
                        <a:t>It may be helpful to specifically consider the interim position, harm and any changes proposed. </a:t>
                      </a:r>
                    </a:p>
                    <a:p>
                      <a:pPr marL="342900" lvl="0" indent="-342900">
                        <a:lnSpc>
                          <a:spcPct val="107000"/>
                        </a:lnSpc>
                        <a:buFont typeface="Symbol" panose="05050102010706020507" pitchFamily="18" charset="2"/>
                        <a:buChar char=""/>
                      </a:pPr>
                      <a:r>
                        <a:rPr lang="en-GB" sz="1400" dirty="0">
                          <a:effectLst/>
                        </a:rPr>
                        <a:t>Set out the steps taken to meet the child’s identified needs e.g. the services and support that have been and/or are being provided as well as the outcomes (or intended outcomes).</a:t>
                      </a:r>
                    </a:p>
                    <a:p>
                      <a:pPr marL="342900" lvl="0" indent="-342900">
                        <a:lnSpc>
                          <a:spcPct val="107000"/>
                        </a:lnSpc>
                        <a:buFont typeface="Symbol" panose="05050102010706020507" pitchFamily="18" charset="2"/>
                        <a:buChar char=""/>
                      </a:pPr>
                      <a:r>
                        <a:rPr lang="en-GB" sz="1400" dirty="0">
                          <a:effectLst/>
                        </a:rPr>
                        <a:t>The aim here is to provide an understanding of the impact of what has happened on the child (or each individual child within a sibling group). </a:t>
                      </a:r>
                    </a:p>
                    <a:p>
                      <a:pPr marL="342900" lvl="0" indent="-342900">
                        <a:lnSpc>
                          <a:spcPct val="107000"/>
                        </a:lnSpc>
                        <a:buFont typeface="Symbol" panose="05050102010706020507" pitchFamily="18" charset="2"/>
                        <a:buChar char=""/>
                      </a:pPr>
                      <a:r>
                        <a:rPr lang="en-GB" sz="1400" dirty="0">
                          <a:effectLst/>
                        </a:rPr>
                        <a:t>It is important to note that the same event can affect children within the same family differently, so this differential impact should be drawn out in the analysis, as well as the factors supporting a child’s resilience in the face of what has happened.</a:t>
                      </a:r>
                    </a:p>
                    <a:p>
                      <a:pPr marL="342900" lvl="0" indent="-342900">
                        <a:lnSpc>
                          <a:spcPct val="107000"/>
                        </a:lnSpc>
                        <a:spcAft>
                          <a:spcPts val="800"/>
                        </a:spcAft>
                        <a:buFont typeface="Symbol" panose="05050102010706020507" pitchFamily="18" charset="2"/>
                        <a:buChar char=""/>
                      </a:pPr>
                      <a:r>
                        <a:rPr lang="en-GB" sz="1400" dirty="0">
                          <a:effectLst/>
                        </a:rPr>
                        <a:t>The evidence used here can be primary – the direct experience of the social worker – or secondary – the social worker’s evaluation of evidence from assessments or the views of other people who know the child/ren or who have assessed their needs</a:t>
                      </a:r>
                    </a:p>
                    <a:p>
                      <a:pPr>
                        <a:lnSpc>
                          <a:spcPct val="107000"/>
                        </a:lnSpc>
                        <a:spcAft>
                          <a:spcPts val="800"/>
                        </a:spcAft>
                      </a:pPr>
                      <a:r>
                        <a:rPr lang="en-GB" sz="1100" dirty="0">
                          <a:effectLst/>
                        </a:rPr>
                        <a:t> </a:t>
                      </a:r>
                    </a:p>
                    <a:p>
                      <a:pPr>
                        <a:lnSpc>
                          <a:spcPct val="107000"/>
                        </a:lnSpc>
                        <a:spcAft>
                          <a:spcPts val="800"/>
                        </a:spcAf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75000"/>
                      </a:schemeClr>
                    </a:solidFill>
                  </a:tcPr>
                </a:tc>
                <a:extLst>
                  <a:ext uri="{0D108BD9-81ED-4DB2-BD59-A6C34878D82A}">
                    <a16:rowId xmlns:a16="http://schemas.microsoft.com/office/drawing/2014/main" val="351066782"/>
                  </a:ext>
                </a:extLst>
              </a:tr>
            </a:tbl>
          </a:graphicData>
        </a:graphic>
      </p:graphicFrame>
      <p:sp>
        <p:nvSpPr>
          <p:cNvPr id="4" name="Multiplication Sign 3">
            <a:extLst>
              <a:ext uri="{FF2B5EF4-FFF2-40B4-BE49-F238E27FC236}">
                <a16:creationId xmlns:a16="http://schemas.microsoft.com/office/drawing/2014/main" id="{DBB9F446-BB86-4820-A8DB-2E8EB756645B}"/>
              </a:ext>
            </a:extLst>
          </p:cNvPr>
          <p:cNvSpPr/>
          <p:nvPr/>
        </p:nvSpPr>
        <p:spPr>
          <a:xfrm>
            <a:off x="10221921" y="1859523"/>
            <a:ext cx="914400" cy="914400"/>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DEDB8198-2EB5-4309-BB3F-F5275D5FBCF5}"/>
              </a:ext>
            </a:extLst>
          </p:cNvPr>
          <p:cNvSpPr txBox="1"/>
          <p:nvPr/>
        </p:nvSpPr>
        <p:spPr>
          <a:xfrm>
            <a:off x="7427440" y="1750847"/>
            <a:ext cx="1920241" cy="1200329"/>
          </a:xfrm>
          <a:prstGeom prst="rect">
            <a:avLst/>
          </a:prstGeom>
          <a:noFill/>
        </p:spPr>
        <p:txBody>
          <a:bodyPr wrap="square" rtlCol="0">
            <a:spAutoFit/>
          </a:bodyPr>
          <a:lstStyle/>
          <a:p>
            <a:pPr algn="ctr"/>
            <a:r>
              <a:rPr lang="en-GB" dirty="0">
                <a:solidFill>
                  <a:schemeClr val="bg1"/>
                </a:solidFill>
              </a:rPr>
              <a:t>Not a repeat of the parenting capacity assessment</a:t>
            </a:r>
          </a:p>
        </p:txBody>
      </p:sp>
      <p:sp>
        <p:nvSpPr>
          <p:cNvPr id="6" name="TextBox 5">
            <a:extLst>
              <a:ext uri="{FF2B5EF4-FFF2-40B4-BE49-F238E27FC236}">
                <a16:creationId xmlns:a16="http://schemas.microsoft.com/office/drawing/2014/main" id="{390F2061-242D-4E6C-B6C3-F54265CA97A0}"/>
              </a:ext>
            </a:extLst>
          </p:cNvPr>
          <p:cNvSpPr txBox="1"/>
          <p:nvPr/>
        </p:nvSpPr>
        <p:spPr>
          <a:xfrm>
            <a:off x="7768600" y="4645489"/>
            <a:ext cx="1381760" cy="646331"/>
          </a:xfrm>
          <a:prstGeom prst="rect">
            <a:avLst/>
          </a:prstGeom>
          <a:noFill/>
        </p:spPr>
        <p:txBody>
          <a:bodyPr wrap="square" rtlCol="0">
            <a:spAutoFit/>
          </a:bodyPr>
          <a:lstStyle/>
          <a:p>
            <a:pPr algn="ctr"/>
            <a:r>
              <a:rPr lang="en-GB" dirty="0">
                <a:solidFill>
                  <a:schemeClr val="bg1"/>
                </a:solidFill>
              </a:rPr>
              <a:t>Focus on the child.  </a:t>
            </a:r>
          </a:p>
        </p:txBody>
      </p:sp>
      <p:pic>
        <p:nvPicPr>
          <p:cNvPr id="8" name="Graphic 7" descr="Checkmark with solid fill">
            <a:extLst>
              <a:ext uri="{FF2B5EF4-FFF2-40B4-BE49-F238E27FC236}">
                <a16:creationId xmlns:a16="http://schemas.microsoft.com/office/drawing/2014/main" id="{EA92E5AD-E284-4090-8808-5E29B6810E8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79226" y="4645489"/>
            <a:ext cx="914400" cy="914400"/>
          </a:xfrm>
          <a:prstGeom prst="rect">
            <a:avLst/>
          </a:prstGeom>
        </p:spPr>
      </p:pic>
      <p:sp>
        <p:nvSpPr>
          <p:cNvPr id="9" name="Rectangle 1">
            <a:extLst>
              <a:ext uri="{FF2B5EF4-FFF2-40B4-BE49-F238E27FC236}">
                <a16:creationId xmlns:a16="http://schemas.microsoft.com/office/drawing/2014/main" id="{32EF508A-BB0B-4FD8-9953-B9A21EC18675}"/>
              </a:ext>
            </a:extLst>
          </p:cNvPr>
          <p:cNvSpPr>
            <a:spLocks noChangeArrowheads="1"/>
          </p:cNvSpPr>
          <p:nvPr/>
        </p:nvSpPr>
        <p:spPr bwMode="auto">
          <a:xfrm>
            <a:off x="446791" y="553552"/>
            <a:ext cx="10846835" cy="348805"/>
          </a:xfrm>
          <a:prstGeom prst="rect">
            <a:avLst/>
          </a:prstGeom>
          <a:solidFill>
            <a:srgbClr val="F2F2F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25392" rIns="91440" bIns="45720" numCol="1" anchor="ctr" anchorCtr="0" compatLnSpc="1">
            <a:prstTxWarp prst="textNoShape">
              <a:avLst/>
            </a:prstTxWarp>
            <a:spAutoFit/>
          </a:bodyPr>
          <a:lstStyle/>
          <a:p>
            <a:pPr lvl="0" eaLnBrk="0" fontAlgn="base" hangingPunct="0">
              <a:spcBef>
                <a:spcPct val="0"/>
              </a:spcBef>
              <a:spcAft>
                <a:spcPct val="0"/>
              </a:spcAft>
            </a:pPr>
            <a:r>
              <a:rPr lang="en-GB" altLang="en-US" b="1" dirty="0">
                <a:solidFill>
                  <a:srgbClr val="1D2C12"/>
                </a:solidFill>
                <a:latin typeface="Arial" panose="020B0604020202020204" pitchFamily="34" charset="0"/>
                <a:ea typeface="Times New Roman" panose="02020603050405020304" pitchFamily="18" charset="0"/>
                <a:cs typeface="Arial" panose="020B0604020202020204" pitchFamily="34" charset="0"/>
              </a:rPr>
              <a:t>3</a:t>
            </a:r>
            <a:r>
              <a:rPr lang="en-GB" altLang="en-US" b="1" dirty="0" bmk="">
                <a:solidFill>
                  <a:srgbClr val="1D2C12"/>
                </a:solidFill>
                <a:latin typeface="Arial" panose="020B0604020202020204" pitchFamily="34" charset="0"/>
                <a:ea typeface="Times New Roman" panose="02020603050405020304" pitchFamily="18" charset="0"/>
                <a:cs typeface="Arial" panose="020B0604020202020204" pitchFamily="34" charset="0"/>
              </a:rPr>
              <a:t>.2 The child</a:t>
            </a:r>
            <a:r>
              <a:rPr lang="en-GB" altLang="en-US" b="1" dirty="0" bmk="">
                <a:solidFill>
                  <a:srgbClr val="1D2C12"/>
                </a:solidFill>
                <a:latin typeface="Calibri Light" panose="020F0302020204030204" pitchFamily="34" charset="0"/>
                <a:ea typeface="Times New Roman" panose="02020603050405020304" pitchFamily="18" charset="0"/>
                <a:cs typeface="Arial" panose="020B0604020202020204" pitchFamily="34" charset="0"/>
              </a:rPr>
              <a:t>’</a:t>
            </a:r>
            <a:r>
              <a:rPr lang="en-GB" altLang="en-US" b="1" dirty="0" bmk="">
                <a:solidFill>
                  <a:srgbClr val="1D2C12"/>
                </a:solidFill>
                <a:latin typeface="Arial" panose="020B0604020202020204" pitchFamily="34" charset="0"/>
                <a:ea typeface="Times New Roman" panose="02020603050405020304" pitchFamily="18" charset="0"/>
                <a:cs typeface="Arial" panose="020B0604020202020204" pitchFamily="34" charset="0"/>
              </a:rPr>
              <a:t>s needs. An analysis of the harm they face. Risk and protective factors</a:t>
            </a:r>
            <a:endParaRPr kumimoji="0" lang="en-GB" altLang="en-US" sz="1800" b="0" i="0" u="none" strike="noStrike" cap="none" normalizeH="0" baseline="0" dirty="0">
              <a:ln>
                <a:noFill/>
              </a:ln>
              <a:solidFill>
                <a:srgbClr val="1D2C12"/>
              </a:solidFill>
              <a:effectLst/>
              <a:latin typeface="Arial" panose="020B0604020202020204" pitchFamily="34" charset="0"/>
            </a:endParaRPr>
          </a:p>
        </p:txBody>
      </p:sp>
    </p:spTree>
    <p:extLst>
      <p:ext uri="{BB962C8B-B14F-4D97-AF65-F5344CB8AC3E}">
        <p14:creationId xmlns:p14="http://schemas.microsoft.com/office/powerpoint/2010/main" val="4234915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8163E30-8CF0-4A54-9B4B-0B45B87DE114}"/>
              </a:ext>
            </a:extLst>
          </p:cNvPr>
          <p:cNvSpPr txBox="1"/>
          <p:nvPr/>
        </p:nvSpPr>
        <p:spPr>
          <a:xfrm>
            <a:off x="521413" y="962590"/>
            <a:ext cx="5502668" cy="1617815"/>
          </a:xfrm>
          <a:prstGeom prst="rect">
            <a:avLst/>
          </a:prstGeom>
          <a:noFill/>
        </p:spPr>
        <p:txBody>
          <a:bodyPr wrap="square">
            <a:spAutoFit/>
          </a:bodyPr>
          <a:lstStyle/>
          <a:p>
            <a:pPr>
              <a:lnSpc>
                <a:spcPct val="107000"/>
              </a:lnSpc>
              <a:spcBef>
                <a:spcPts val="200"/>
              </a:spcBef>
            </a:pPr>
            <a:r>
              <a:rPr lang="en-GB" sz="20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9. Case management issues and proposals</a:t>
            </a:r>
            <a:endParaRPr lang="en-GB" sz="2000" b="1" dirty="0">
              <a:solidFill>
                <a:schemeClr val="bg1"/>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07000"/>
              </a:lnSpc>
              <a:spcBef>
                <a:spcPts val="200"/>
              </a:spcBef>
            </a:pPr>
            <a:br>
              <a:rPr lang="en-GB" sz="1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br>
            <a:r>
              <a:rPr lang="en-GB" sz="1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9.1 Record case management issues here alongside details of any further proposed assessments</a:t>
            </a:r>
            <a:endParaRPr lang="en-GB" sz="1800" b="1" dirty="0">
              <a:solidFill>
                <a:schemeClr val="bg1"/>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graphicFrame>
        <p:nvGraphicFramePr>
          <p:cNvPr id="6" name="Table 5">
            <a:extLst>
              <a:ext uri="{FF2B5EF4-FFF2-40B4-BE49-F238E27FC236}">
                <a16:creationId xmlns:a16="http://schemas.microsoft.com/office/drawing/2014/main" id="{AB79B813-C817-460D-AAC5-B512B3A34F28}"/>
              </a:ext>
            </a:extLst>
          </p:cNvPr>
          <p:cNvGraphicFramePr>
            <a:graphicFrameLocks noGrp="1"/>
          </p:cNvGraphicFramePr>
          <p:nvPr>
            <p:extLst>
              <p:ext uri="{D42A27DB-BD31-4B8C-83A1-F6EECF244321}">
                <p14:modId xmlns:p14="http://schemas.microsoft.com/office/powerpoint/2010/main" val="4024379431"/>
              </p:ext>
            </p:extLst>
          </p:nvPr>
        </p:nvGraphicFramePr>
        <p:xfrm>
          <a:off x="307176" y="2890218"/>
          <a:ext cx="5716905" cy="2647554"/>
        </p:xfrm>
        <a:graphic>
          <a:graphicData uri="http://schemas.openxmlformats.org/drawingml/2006/table">
            <a:tbl>
              <a:tblPr firstRow="1" firstCol="1" bandRow="1">
                <a:tableStyleId>{5C22544A-7EE6-4342-B048-85BDC9FD1C3A}</a:tableStyleId>
              </a:tblPr>
              <a:tblGrid>
                <a:gridCol w="5716905">
                  <a:extLst>
                    <a:ext uri="{9D8B030D-6E8A-4147-A177-3AD203B41FA5}">
                      <a16:colId xmlns:a16="http://schemas.microsoft.com/office/drawing/2014/main" val="269042293"/>
                    </a:ext>
                  </a:extLst>
                </a:gridCol>
              </a:tblGrid>
              <a:tr h="2647554">
                <a:tc>
                  <a:txBody>
                    <a:bodyPr/>
                    <a:lstStyle/>
                    <a:p>
                      <a:pPr>
                        <a:lnSpc>
                          <a:spcPct val="107000"/>
                        </a:lnSpc>
                        <a:spcAft>
                          <a:spcPts val="800"/>
                        </a:spcAft>
                      </a:pPr>
                      <a:r>
                        <a:rPr lang="en-GB" sz="1100" dirty="0">
                          <a:effectLst/>
                        </a:rPr>
                        <a:t> </a:t>
                      </a:r>
                    </a:p>
                    <a:p>
                      <a:r>
                        <a:rPr lang="en-GB" sz="1100" dirty="0">
                          <a:effectLst/>
                        </a:rPr>
                        <a:t> </a:t>
                      </a:r>
                      <a:endParaRPr lang="en-GB" sz="1200" dirty="0">
                        <a:effectLst/>
                      </a:endParaRPr>
                    </a:p>
                    <a:p>
                      <a:pPr marL="171450" indent="-171450">
                        <a:buFont typeface="Arial" panose="020B0604020202020204" pitchFamily="34" charset="0"/>
                        <a:buChar char="•"/>
                      </a:pPr>
                      <a:r>
                        <a:rPr lang="en-GB" sz="1600" dirty="0">
                          <a:effectLst/>
                        </a:rPr>
                        <a:t> Outline any assessments that need to be completed</a:t>
                      </a:r>
                    </a:p>
                    <a:p>
                      <a:pPr marL="171450" indent="-171450">
                        <a:buFont typeface="Arial" panose="020B0604020202020204" pitchFamily="34" charset="0"/>
                        <a:buChar char="•"/>
                      </a:pPr>
                      <a:r>
                        <a:rPr lang="en-GB" sz="1600" dirty="0">
                          <a:effectLst/>
                        </a:rPr>
                        <a:t>Why an expert assessment is necessary (the legal test)</a:t>
                      </a:r>
                    </a:p>
                    <a:p>
                      <a:pPr marL="171450" indent="-171450">
                        <a:buFont typeface="Arial" panose="020B0604020202020204" pitchFamily="34" charset="0"/>
                        <a:buChar char="•"/>
                      </a:pPr>
                      <a:r>
                        <a:rPr lang="en-GB" sz="1600" dirty="0">
                          <a:effectLst/>
                        </a:rPr>
                        <a:t>Give dates for when we will complete our assessments</a:t>
                      </a:r>
                    </a:p>
                    <a:p>
                      <a:pPr marL="171450" indent="-171450">
                        <a:buFont typeface="Arial" panose="020B0604020202020204" pitchFamily="34" charset="0"/>
                        <a:buChar char="•"/>
                      </a:pPr>
                      <a:r>
                        <a:rPr lang="en-GB" sz="1600" dirty="0">
                          <a:effectLst/>
                        </a:rPr>
                        <a:t>Highlight 26 weeks and when the child needs an outcome of these proceedings</a:t>
                      </a:r>
                    </a:p>
                  </a:txBody>
                  <a:tcPr marL="68580" marR="68580" marT="0" marB="0">
                    <a:solidFill>
                      <a:schemeClr val="accent6">
                        <a:lumMod val="75000"/>
                      </a:schemeClr>
                    </a:solidFill>
                  </a:tcPr>
                </a:tc>
                <a:extLst>
                  <a:ext uri="{0D108BD9-81ED-4DB2-BD59-A6C34878D82A}">
                    <a16:rowId xmlns:a16="http://schemas.microsoft.com/office/drawing/2014/main" val="412851594"/>
                  </a:ext>
                </a:extLst>
              </a:tr>
            </a:tbl>
          </a:graphicData>
        </a:graphic>
      </p:graphicFrame>
      <p:graphicFrame>
        <p:nvGraphicFramePr>
          <p:cNvPr id="9" name="Table 8">
            <a:extLst>
              <a:ext uri="{FF2B5EF4-FFF2-40B4-BE49-F238E27FC236}">
                <a16:creationId xmlns:a16="http://schemas.microsoft.com/office/drawing/2014/main" id="{89F2FC8E-B2E8-4E15-831C-2556765FDEDF}"/>
              </a:ext>
            </a:extLst>
          </p:cNvPr>
          <p:cNvGraphicFramePr>
            <a:graphicFrameLocks noGrp="1"/>
          </p:cNvGraphicFramePr>
          <p:nvPr>
            <p:extLst>
              <p:ext uri="{D42A27DB-BD31-4B8C-83A1-F6EECF244321}">
                <p14:modId xmlns:p14="http://schemas.microsoft.com/office/powerpoint/2010/main" val="328315386"/>
              </p:ext>
            </p:extLst>
          </p:nvPr>
        </p:nvGraphicFramePr>
        <p:xfrm>
          <a:off x="6287010" y="2890218"/>
          <a:ext cx="5716905" cy="2697480"/>
        </p:xfrm>
        <a:graphic>
          <a:graphicData uri="http://schemas.openxmlformats.org/drawingml/2006/table">
            <a:tbl>
              <a:tblPr firstRow="1" firstCol="1" bandRow="1">
                <a:tableStyleId>{5C22544A-7EE6-4342-B048-85BDC9FD1C3A}</a:tableStyleId>
              </a:tblPr>
              <a:tblGrid>
                <a:gridCol w="5716905">
                  <a:extLst>
                    <a:ext uri="{9D8B030D-6E8A-4147-A177-3AD203B41FA5}">
                      <a16:colId xmlns:a16="http://schemas.microsoft.com/office/drawing/2014/main" val="2819597108"/>
                    </a:ext>
                  </a:extLst>
                </a:gridCol>
              </a:tblGrid>
              <a:tr h="876987">
                <a:tc>
                  <a:txBody>
                    <a:bodyPr/>
                    <a:lstStyle/>
                    <a:p>
                      <a:pPr marL="285750" indent="-285750">
                        <a:buFont typeface="Arial" panose="020B0604020202020204" pitchFamily="34" charset="0"/>
                        <a:buChar char="•"/>
                      </a:pPr>
                      <a:r>
                        <a:rPr lang="en-GB" sz="1600" b="1" kern="1200" dirty="0">
                          <a:solidFill>
                            <a:schemeClr val="lt1"/>
                          </a:solidFill>
                          <a:effectLst/>
                          <a:latin typeface="+mn-lt"/>
                          <a:ea typeface="+mn-ea"/>
                          <a:cs typeface="+mn-cs"/>
                        </a:rPr>
                        <a:t>Confirm here that the local authority’s concerns and the contents of this statement have been communicated to the child/ren, mother, father, and significant others,</a:t>
                      </a:r>
                    </a:p>
                    <a:p>
                      <a:pPr marL="285750" indent="-285750">
                        <a:buFont typeface="Arial" panose="020B0604020202020204" pitchFamily="34" charset="0"/>
                        <a:buChar char="•"/>
                      </a:pPr>
                      <a:r>
                        <a:rPr lang="en-GB" sz="1600" b="1" kern="1200" dirty="0">
                          <a:solidFill>
                            <a:schemeClr val="lt1"/>
                          </a:solidFill>
                          <a:effectLst/>
                          <a:latin typeface="+mn-lt"/>
                          <a:ea typeface="+mn-ea"/>
                          <a:cs typeface="+mn-cs"/>
                        </a:rPr>
                        <a:t> and state how this has been communicated. </a:t>
                      </a:r>
                    </a:p>
                    <a:p>
                      <a:pPr marL="285750" indent="-285750">
                        <a:buFont typeface="Arial" panose="020B0604020202020204" pitchFamily="34" charset="0"/>
                        <a:buChar char="•"/>
                      </a:pPr>
                      <a:r>
                        <a:rPr lang="en-GB" sz="1600" b="1" kern="1200" dirty="0">
                          <a:solidFill>
                            <a:schemeClr val="lt1"/>
                          </a:solidFill>
                          <a:effectLst/>
                          <a:latin typeface="+mn-lt"/>
                          <a:ea typeface="+mn-ea"/>
                          <a:cs typeface="+mn-cs"/>
                        </a:rPr>
                        <a:t>Have these concerns been clearly understood? If not, please be explicit about attempts to engage parties and any help that has been provided to them to participate in the process. </a:t>
                      </a:r>
                    </a:p>
                    <a:p>
                      <a:pPr marL="285750" indent="-285750">
                        <a:buFont typeface="Arial" panose="020B0604020202020204" pitchFamily="34" charset="0"/>
                        <a:buChar char="•"/>
                      </a:pPr>
                      <a:r>
                        <a:rPr lang="en-GB" sz="1600" b="1" kern="1200" dirty="0">
                          <a:solidFill>
                            <a:schemeClr val="lt1"/>
                          </a:solidFill>
                          <a:effectLst/>
                          <a:latin typeface="+mn-lt"/>
                          <a:ea typeface="+mn-ea"/>
                          <a:cs typeface="+mn-cs"/>
                        </a:rPr>
                        <a:t>This may include access to legal advice and representation, translators, advocates etc.</a:t>
                      </a:r>
                    </a:p>
                    <a:p>
                      <a:r>
                        <a:rPr lang="en-GB" sz="1100" dirty="0">
                          <a:effectLst/>
                        </a:rPr>
                        <a:t> </a:t>
                      </a:r>
                      <a:endParaRPr lang="en-GB" sz="1200" dirty="0">
                        <a:effectLst/>
                      </a:endParaRPr>
                    </a:p>
                    <a:p>
                      <a:r>
                        <a:rPr lang="en-GB" sz="1100" dirty="0">
                          <a:effectLst/>
                        </a:rPr>
                        <a:t> </a:t>
                      </a:r>
                      <a:endParaRPr lang="en-GB" sz="1200" dirty="0">
                        <a:effectLst/>
                      </a:endParaRPr>
                    </a:p>
                    <a:p>
                      <a:r>
                        <a:rPr lang="en-GB" sz="1100" dirty="0">
                          <a:effectLst/>
                        </a:rPr>
                        <a:t> </a:t>
                      </a:r>
                      <a:endParaRPr lang="en-GB"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accent6">
                        <a:lumMod val="75000"/>
                      </a:schemeClr>
                    </a:solidFill>
                  </a:tcPr>
                </a:tc>
                <a:extLst>
                  <a:ext uri="{0D108BD9-81ED-4DB2-BD59-A6C34878D82A}">
                    <a16:rowId xmlns:a16="http://schemas.microsoft.com/office/drawing/2014/main" val="472331069"/>
                  </a:ext>
                </a:extLst>
              </a:tr>
            </a:tbl>
          </a:graphicData>
        </a:graphic>
      </p:graphicFrame>
      <p:sp>
        <p:nvSpPr>
          <p:cNvPr id="11" name="TextBox 10">
            <a:extLst>
              <a:ext uri="{FF2B5EF4-FFF2-40B4-BE49-F238E27FC236}">
                <a16:creationId xmlns:a16="http://schemas.microsoft.com/office/drawing/2014/main" id="{60371604-7DD7-409F-9081-D227CD0F3E9D}"/>
              </a:ext>
            </a:extLst>
          </p:cNvPr>
          <p:cNvSpPr txBox="1"/>
          <p:nvPr/>
        </p:nvSpPr>
        <p:spPr>
          <a:xfrm>
            <a:off x="6394129" y="993059"/>
            <a:ext cx="5502668" cy="405047"/>
          </a:xfrm>
          <a:prstGeom prst="rect">
            <a:avLst/>
          </a:prstGeom>
          <a:noFill/>
        </p:spPr>
        <p:txBody>
          <a:bodyPr wrap="square">
            <a:spAutoFit/>
          </a:bodyPr>
          <a:lstStyle/>
          <a:p>
            <a:pPr>
              <a:lnSpc>
                <a:spcPct val="107000"/>
              </a:lnSpc>
              <a:spcBef>
                <a:spcPts val="200"/>
              </a:spcBef>
            </a:pPr>
            <a:r>
              <a:rPr lang="en-GB" sz="20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10. Statement of procedural fairness </a:t>
            </a:r>
            <a:endParaRPr lang="en-GB" sz="1800" b="1" dirty="0">
              <a:solidFill>
                <a:schemeClr val="bg1"/>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0158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8888D68-6F79-4ABE-AB2F-ACC3CFE76811}"/>
              </a:ext>
            </a:extLst>
          </p:cNvPr>
          <p:cNvSpPr txBox="1"/>
          <p:nvPr/>
        </p:nvSpPr>
        <p:spPr>
          <a:xfrm>
            <a:off x="2476500" y="1333500"/>
            <a:ext cx="7096125" cy="2862322"/>
          </a:xfrm>
          <a:prstGeom prst="rect">
            <a:avLst/>
          </a:prstGeom>
          <a:noFill/>
        </p:spPr>
        <p:txBody>
          <a:bodyPr wrap="square" rtlCol="0">
            <a:spAutoFit/>
          </a:bodyPr>
          <a:lstStyle/>
          <a:p>
            <a:r>
              <a:rPr lang="en-GB" dirty="0">
                <a:solidFill>
                  <a:schemeClr val="bg1"/>
                </a:solidFill>
                <a:hlinkClick r:id="rId2">
                  <a:extLst>
                    <a:ext uri="{A12FA001-AC4F-418D-AE19-62706E023703}">
                      <ahyp:hlinkClr xmlns:ahyp="http://schemas.microsoft.com/office/drawing/2018/hyperlinkcolor" val="tx"/>
                    </a:ext>
                  </a:extLst>
                </a:hlinkClick>
              </a:rPr>
              <a:t>Language-Matters-October-2022-with-annexes.pdf (familysolutionsgroup.co.uk)</a:t>
            </a:r>
            <a:endParaRPr lang="en-GB" dirty="0">
              <a:solidFill>
                <a:schemeClr val="bg1"/>
              </a:solidFill>
            </a:endParaRPr>
          </a:p>
          <a:p>
            <a:endParaRPr lang="en-GB" dirty="0">
              <a:solidFill>
                <a:schemeClr val="bg1"/>
              </a:solidFill>
            </a:endParaRPr>
          </a:p>
          <a:p>
            <a:endParaRPr lang="en-GB" dirty="0">
              <a:solidFill>
                <a:schemeClr val="bg1"/>
              </a:solidFill>
            </a:endParaRPr>
          </a:p>
          <a:p>
            <a:r>
              <a:rPr lang="en-GB" dirty="0">
                <a:solidFill>
                  <a:schemeClr val="bg1"/>
                </a:solidFill>
                <a:hlinkClick r:id="rId3">
                  <a:extLst>
                    <a:ext uri="{A12FA001-AC4F-418D-AE19-62706E023703}">
                      <ahyp:hlinkClr xmlns:ahyp="http://schemas.microsoft.com/office/drawing/2018/hyperlinkcolor" val="tx"/>
                    </a:ext>
                  </a:extLst>
                </a:hlinkClick>
              </a:rPr>
              <a:t>Microsoft Word - Practice guidance for social workers.doc (llfjb.com)</a:t>
            </a:r>
            <a:endParaRPr lang="en-GB" dirty="0">
              <a:solidFill>
                <a:schemeClr val="bg1"/>
              </a:solidFill>
            </a:endParaRPr>
          </a:p>
          <a:p>
            <a:endParaRPr lang="en-GB" dirty="0">
              <a:solidFill>
                <a:schemeClr val="bg1"/>
              </a:solidFill>
            </a:endParaRPr>
          </a:p>
          <a:p>
            <a:endParaRPr lang="en-GB" dirty="0">
              <a:solidFill>
                <a:schemeClr val="bg1"/>
              </a:solidFill>
            </a:endParaRPr>
          </a:p>
          <a:p>
            <a:r>
              <a:rPr lang="en-GB" sz="1800" u="sng" dirty="0">
                <a:solidFill>
                  <a:schemeClr val="bg1"/>
                </a:solidFill>
                <a:effectLst/>
                <a:latin typeface="Calibri" panose="020F0502020204030204" pitchFamily="34" charset="0"/>
                <a:ea typeface="Calibri" panose="020F0502020204030204" pitchFamily="34" charset="0"/>
                <a:hlinkClick r:id="rId4">
                  <a:extLst>
                    <a:ext uri="{A12FA001-AC4F-418D-AE19-62706E023703}">
                      <ahyp:hlinkClr xmlns:ahyp="http://schemas.microsoft.com/office/drawing/2018/hyperlinkcolor" val="tx"/>
                    </a:ext>
                  </a:extLst>
                </a:hlinkClick>
              </a:rPr>
              <a:t>SWET_guidance_April2021_FINAL.pdf (adcs.org.uk)</a:t>
            </a:r>
            <a:endParaRPr lang="en-GB" sz="1800" dirty="0">
              <a:solidFill>
                <a:schemeClr val="bg1"/>
              </a:solidFill>
              <a:effectLst/>
              <a:latin typeface="Calibri" panose="020F0502020204030204" pitchFamily="34" charset="0"/>
              <a:ea typeface="Calibri" panose="020F0502020204030204" pitchFamily="34" charset="0"/>
            </a:endParaRPr>
          </a:p>
          <a:p>
            <a:endParaRPr lang="en-GB" dirty="0"/>
          </a:p>
          <a:p>
            <a:endParaRPr lang="en-GB" dirty="0"/>
          </a:p>
        </p:txBody>
      </p:sp>
    </p:spTree>
    <p:extLst>
      <p:ext uri="{BB962C8B-B14F-4D97-AF65-F5344CB8AC3E}">
        <p14:creationId xmlns:p14="http://schemas.microsoft.com/office/powerpoint/2010/main" val="38975099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316</TotalTime>
  <Words>857</Words>
  <Application>Microsoft Office PowerPoint</Application>
  <PresentationFormat>Widescreen</PresentationFormat>
  <Paragraphs>82</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Symbol</vt:lpstr>
      <vt:lpstr>Office Theme</vt:lpstr>
      <vt:lpstr>What makes a good SWET?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London Borough of Camden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makes a good SWET?</dc:title>
  <dc:creator>Lake Gledhill</dc:creator>
  <cp:lastModifiedBy>Deborah Dempsey</cp:lastModifiedBy>
  <cp:revision>2</cp:revision>
  <dcterms:created xsi:type="dcterms:W3CDTF">2022-10-27T09:10:49Z</dcterms:created>
  <dcterms:modified xsi:type="dcterms:W3CDTF">2022-11-22T14:01:02Z</dcterms:modified>
</cp:coreProperties>
</file>