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697" r:id="rId5"/>
    <p:sldMasterId id="2147483683" r:id="rId6"/>
    <p:sldMasterId id="2147483672" r:id="rId7"/>
    <p:sldMasterId id="2147483717" r:id="rId8"/>
    <p:sldMasterId id="2147483722" r:id="rId9"/>
  </p:sldMasterIdLst>
  <p:notesMasterIdLst>
    <p:notesMasterId r:id="rId32"/>
  </p:notesMasterIdLst>
  <p:sldIdLst>
    <p:sldId id="266" r:id="rId10"/>
    <p:sldId id="313" r:id="rId11"/>
    <p:sldId id="314" r:id="rId12"/>
    <p:sldId id="315" r:id="rId13"/>
    <p:sldId id="282" r:id="rId14"/>
    <p:sldId id="316" r:id="rId15"/>
    <p:sldId id="327" r:id="rId16"/>
    <p:sldId id="309" r:id="rId17"/>
    <p:sldId id="318" r:id="rId18"/>
    <p:sldId id="322" r:id="rId19"/>
    <p:sldId id="310" r:id="rId20"/>
    <p:sldId id="272" r:id="rId21"/>
    <p:sldId id="841" r:id="rId22"/>
    <p:sldId id="332" r:id="rId23"/>
    <p:sldId id="323" r:id="rId24"/>
    <p:sldId id="325" r:id="rId25"/>
    <p:sldId id="297" r:id="rId26"/>
    <p:sldId id="324" r:id="rId27"/>
    <p:sldId id="270" r:id="rId28"/>
    <p:sldId id="840" r:id="rId29"/>
    <p:sldId id="321" r:id="rId30"/>
    <p:sldId id="32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A3AC20-80B7-1755-EACA-BE653026A029}" name="Victoria Hart" initials="VH" userId="S::victoria.hart@socialworkengland.org.uk::6a699890-2243-425f-8f0c-9082e3e5b2a2" providerId="AD"/>
  <p188:author id="{7E01FE8D-3878-9B3C-04D8-1B7B73E8FFEF}" name="Claudia Downs" initials="CD" userId="S::Claudia.Downs@socialworkengland.org.uk::7a1510b5-f009-4239-83c2-16f7477112f7" providerId="AD"/>
  <p188:author id="{E7E36C8F-D0F9-7F5B-0934-934B31C88C37}" name="Connie Koh-Grieve" initials="CK" userId="S::connie.koh-grieve@socialworkengland.org.uk::4698d398-509e-423e-bdfb-6b568f3b7bc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05B"/>
    <a:srgbClr val="19182B"/>
    <a:srgbClr val="7471B0"/>
    <a:srgbClr val="044D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22" autoAdjust="0"/>
  </p:normalViewPr>
  <p:slideViewPr>
    <p:cSldViewPr snapToGrid="0">
      <p:cViewPr varScale="1">
        <p:scale>
          <a:sx n="56" d="100"/>
          <a:sy n="56" d="100"/>
        </p:scale>
        <p:origin x="1044"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178C8-DD16-46FC-BBF8-40374B297E05}" type="doc">
      <dgm:prSet loTypeId="urn:microsoft.com/office/officeart/2005/8/layout/vList2" loCatId="list" qsTypeId="urn:microsoft.com/office/officeart/2005/8/quickstyle/simple4" qsCatId="simple" csTypeId="urn:microsoft.com/office/officeart/2005/8/colors/accent5_5" csCatId="accent5" phldr="1"/>
      <dgm:spPr/>
      <dgm:t>
        <a:bodyPr/>
        <a:lstStyle/>
        <a:p>
          <a:endParaRPr lang="en-US"/>
        </a:p>
      </dgm:t>
    </dgm:pt>
    <dgm:pt modelId="{0DE10EA2-0B96-4050-BDCB-E6E9DC3184A3}">
      <dgm:prSet custT="1"/>
      <dgm:spPr/>
      <dgm:t>
        <a:bodyPr/>
        <a:lstStyle/>
        <a:p>
          <a:endParaRPr lang="en-US" sz="1600"/>
        </a:p>
      </dgm:t>
    </dgm:pt>
    <dgm:pt modelId="{3F017429-DE52-44EB-9696-28465DFFB9A5}" type="parTrans" cxnId="{F3A5B352-BEDF-4C34-BDBA-A8CF5351B3E0}">
      <dgm:prSet/>
      <dgm:spPr/>
      <dgm:t>
        <a:bodyPr/>
        <a:lstStyle/>
        <a:p>
          <a:endParaRPr lang="en-US"/>
        </a:p>
      </dgm:t>
    </dgm:pt>
    <dgm:pt modelId="{6B705CC3-38D4-4A4B-89C0-D63EFD6A6424}" type="sibTrans" cxnId="{F3A5B352-BEDF-4C34-BDBA-A8CF5351B3E0}">
      <dgm:prSet/>
      <dgm:spPr/>
      <dgm:t>
        <a:bodyPr/>
        <a:lstStyle/>
        <a:p>
          <a:endParaRPr lang="en-US"/>
        </a:p>
      </dgm:t>
    </dgm:pt>
    <dgm:pt modelId="{7B5028BD-EFFE-49DE-9B67-2BC549312ACF}">
      <dgm:prSet custT="1"/>
      <dgm:spPr/>
      <dgm:t>
        <a:bodyPr/>
        <a:lstStyle/>
        <a:p>
          <a:endParaRPr lang="en-US" sz="1600"/>
        </a:p>
      </dgm:t>
    </dgm:pt>
    <dgm:pt modelId="{2EB48104-CE74-4442-9F2B-BBA71E5A348B}" type="parTrans" cxnId="{25C1A3C6-7A97-4CDC-8223-5F313F0D1E40}">
      <dgm:prSet/>
      <dgm:spPr/>
      <dgm:t>
        <a:bodyPr/>
        <a:lstStyle/>
        <a:p>
          <a:endParaRPr lang="en-US"/>
        </a:p>
      </dgm:t>
    </dgm:pt>
    <dgm:pt modelId="{5ECA4A67-5C68-4E0B-84A4-8DB17C65916B}" type="sibTrans" cxnId="{25C1A3C6-7A97-4CDC-8223-5F313F0D1E40}">
      <dgm:prSet/>
      <dgm:spPr/>
      <dgm:t>
        <a:bodyPr/>
        <a:lstStyle/>
        <a:p>
          <a:endParaRPr lang="en-US"/>
        </a:p>
      </dgm:t>
    </dgm:pt>
    <dgm:pt modelId="{C522A0FB-26A3-434E-BDAB-0529BAFD3A37}">
      <dgm:prSet custT="1"/>
      <dgm:spPr/>
      <dgm:t>
        <a:bodyPr/>
        <a:lstStyle/>
        <a:p>
          <a:pPr rtl="0"/>
          <a:endParaRPr lang="en-US" sz="1600" b="0"/>
        </a:p>
      </dgm:t>
    </dgm:pt>
    <dgm:pt modelId="{7722692F-C620-4FDB-97CA-BFA90178EA25}" type="parTrans" cxnId="{18A97610-9E13-41BF-8A12-4652B5A96726}">
      <dgm:prSet/>
      <dgm:spPr/>
      <dgm:t>
        <a:bodyPr/>
        <a:lstStyle/>
        <a:p>
          <a:endParaRPr lang="en-US"/>
        </a:p>
      </dgm:t>
    </dgm:pt>
    <dgm:pt modelId="{F20FE676-36A7-45A5-9747-0BF8B640CC05}" type="sibTrans" cxnId="{18A97610-9E13-41BF-8A12-4652B5A96726}">
      <dgm:prSet/>
      <dgm:spPr/>
      <dgm:t>
        <a:bodyPr/>
        <a:lstStyle/>
        <a:p>
          <a:endParaRPr lang="en-US"/>
        </a:p>
      </dgm:t>
    </dgm:pt>
    <dgm:pt modelId="{C2783DCE-9018-499B-9AFA-B753EF04BB0F}">
      <dgm:prSet custT="1"/>
      <dgm:spPr/>
      <dgm:t>
        <a:bodyPr/>
        <a:lstStyle/>
        <a:p>
          <a:endParaRPr lang="en-US" sz="1600" b="0"/>
        </a:p>
      </dgm:t>
    </dgm:pt>
    <dgm:pt modelId="{7E576C9A-29F2-4F19-961D-AC78064F4178}" type="parTrans" cxnId="{9F90151B-DED2-4159-87E6-42AD02326422}">
      <dgm:prSet/>
      <dgm:spPr/>
      <dgm:t>
        <a:bodyPr/>
        <a:lstStyle/>
        <a:p>
          <a:endParaRPr lang="en-US"/>
        </a:p>
      </dgm:t>
    </dgm:pt>
    <dgm:pt modelId="{44130163-6F02-43C4-90EE-121F299DE1A7}" type="sibTrans" cxnId="{9F90151B-DED2-4159-87E6-42AD02326422}">
      <dgm:prSet/>
      <dgm:spPr/>
      <dgm:t>
        <a:bodyPr/>
        <a:lstStyle/>
        <a:p>
          <a:endParaRPr lang="en-US"/>
        </a:p>
      </dgm:t>
    </dgm:pt>
    <dgm:pt modelId="{17E89129-8A29-4871-9031-8AC2DDA650F7}" type="pres">
      <dgm:prSet presAssocID="{8C0178C8-DD16-46FC-BBF8-40374B297E05}" presName="linear" presStyleCnt="0">
        <dgm:presLayoutVars>
          <dgm:animLvl val="lvl"/>
          <dgm:resizeHandles val="exact"/>
        </dgm:presLayoutVars>
      </dgm:prSet>
      <dgm:spPr/>
    </dgm:pt>
    <dgm:pt modelId="{2226DAFF-9433-4BB8-A90D-8106376B45CE}" type="pres">
      <dgm:prSet presAssocID="{0DE10EA2-0B96-4050-BDCB-E6E9DC3184A3}" presName="parentText" presStyleLbl="node1" presStyleIdx="0" presStyleCnt="4" custLinFactNeighborX="3149" custLinFactNeighborY="-28670">
        <dgm:presLayoutVars>
          <dgm:chMax val="0"/>
          <dgm:bulletEnabled val="1"/>
        </dgm:presLayoutVars>
      </dgm:prSet>
      <dgm:spPr/>
    </dgm:pt>
    <dgm:pt modelId="{3C55ECEB-F36B-458F-B2A3-810BD83AE753}" type="pres">
      <dgm:prSet presAssocID="{6B705CC3-38D4-4A4B-89C0-D63EFD6A6424}" presName="spacer" presStyleCnt="0"/>
      <dgm:spPr/>
    </dgm:pt>
    <dgm:pt modelId="{44791A12-09D9-47B6-B65F-13D9AEAF7640}" type="pres">
      <dgm:prSet presAssocID="{7B5028BD-EFFE-49DE-9B67-2BC549312ACF}" presName="parentText" presStyleLbl="node1" presStyleIdx="1" presStyleCnt="4" custLinFactNeighborX="-11546">
        <dgm:presLayoutVars>
          <dgm:chMax val="0"/>
          <dgm:bulletEnabled val="1"/>
        </dgm:presLayoutVars>
      </dgm:prSet>
      <dgm:spPr/>
    </dgm:pt>
    <dgm:pt modelId="{9649614A-B440-43F9-8421-5A5B4C1E7E16}" type="pres">
      <dgm:prSet presAssocID="{5ECA4A67-5C68-4E0B-84A4-8DB17C65916B}" presName="spacer" presStyleCnt="0"/>
      <dgm:spPr/>
    </dgm:pt>
    <dgm:pt modelId="{2861E8FC-7233-491A-A0F8-69880A94F75C}" type="pres">
      <dgm:prSet presAssocID="{C522A0FB-26A3-434E-BDAB-0529BAFD3A37}" presName="parentText" presStyleLbl="node1" presStyleIdx="2" presStyleCnt="4" custLinFactNeighborX="60">
        <dgm:presLayoutVars>
          <dgm:chMax val="0"/>
          <dgm:bulletEnabled val="1"/>
        </dgm:presLayoutVars>
      </dgm:prSet>
      <dgm:spPr/>
    </dgm:pt>
    <dgm:pt modelId="{067F60DA-A4D0-4443-A4A3-A70F88BBF5A9}" type="pres">
      <dgm:prSet presAssocID="{F20FE676-36A7-45A5-9747-0BF8B640CC05}" presName="spacer" presStyleCnt="0"/>
      <dgm:spPr/>
    </dgm:pt>
    <dgm:pt modelId="{E1B24F9A-BEBC-4E05-A441-74D69B34C607}" type="pres">
      <dgm:prSet presAssocID="{C2783DCE-9018-499B-9AFA-B753EF04BB0F}" presName="parentText" presStyleLbl="node1" presStyleIdx="3" presStyleCnt="4">
        <dgm:presLayoutVars>
          <dgm:chMax val="0"/>
          <dgm:bulletEnabled val="1"/>
        </dgm:presLayoutVars>
      </dgm:prSet>
      <dgm:spPr/>
    </dgm:pt>
  </dgm:ptLst>
  <dgm:cxnLst>
    <dgm:cxn modelId="{18A97610-9E13-41BF-8A12-4652B5A96726}" srcId="{8C0178C8-DD16-46FC-BBF8-40374B297E05}" destId="{C522A0FB-26A3-434E-BDAB-0529BAFD3A37}" srcOrd="2" destOrd="0" parTransId="{7722692F-C620-4FDB-97CA-BFA90178EA25}" sibTransId="{F20FE676-36A7-45A5-9747-0BF8B640CC05}"/>
    <dgm:cxn modelId="{9F90151B-DED2-4159-87E6-42AD02326422}" srcId="{8C0178C8-DD16-46FC-BBF8-40374B297E05}" destId="{C2783DCE-9018-499B-9AFA-B753EF04BB0F}" srcOrd="3" destOrd="0" parTransId="{7E576C9A-29F2-4F19-961D-AC78064F4178}" sibTransId="{44130163-6F02-43C4-90EE-121F299DE1A7}"/>
    <dgm:cxn modelId="{324FD43F-09CD-440E-A536-5DFAB446BDC4}" type="presOf" srcId="{C522A0FB-26A3-434E-BDAB-0529BAFD3A37}" destId="{2861E8FC-7233-491A-A0F8-69880A94F75C}" srcOrd="0" destOrd="0" presId="urn:microsoft.com/office/officeart/2005/8/layout/vList2"/>
    <dgm:cxn modelId="{028C4263-3765-4D90-8BF4-04E9E8D75B17}" type="presOf" srcId="{0DE10EA2-0B96-4050-BDCB-E6E9DC3184A3}" destId="{2226DAFF-9433-4BB8-A90D-8106376B45CE}" srcOrd="0" destOrd="0" presId="urn:microsoft.com/office/officeart/2005/8/layout/vList2"/>
    <dgm:cxn modelId="{F3A5B352-BEDF-4C34-BDBA-A8CF5351B3E0}" srcId="{8C0178C8-DD16-46FC-BBF8-40374B297E05}" destId="{0DE10EA2-0B96-4050-BDCB-E6E9DC3184A3}" srcOrd="0" destOrd="0" parTransId="{3F017429-DE52-44EB-9696-28465DFFB9A5}" sibTransId="{6B705CC3-38D4-4A4B-89C0-D63EFD6A6424}"/>
    <dgm:cxn modelId="{7E2AA386-F57D-4CEC-AACA-105FA54FD0F4}" type="presOf" srcId="{7B5028BD-EFFE-49DE-9B67-2BC549312ACF}" destId="{44791A12-09D9-47B6-B65F-13D9AEAF7640}" srcOrd="0" destOrd="0" presId="urn:microsoft.com/office/officeart/2005/8/layout/vList2"/>
    <dgm:cxn modelId="{588BA696-4E34-47B7-B7BE-C40D2ECE7181}" type="presOf" srcId="{8C0178C8-DD16-46FC-BBF8-40374B297E05}" destId="{17E89129-8A29-4871-9031-8AC2DDA650F7}" srcOrd="0" destOrd="0" presId="urn:microsoft.com/office/officeart/2005/8/layout/vList2"/>
    <dgm:cxn modelId="{F16FD6B4-58D3-48D3-9C77-AA4576CD741B}" type="presOf" srcId="{C2783DCE-9018-499B-9AFA-B753EF04BB0F}" destId="{E1B24F9A-BEBC-4E05-A441-74D69B34C607}" srcOrd="0" destOrd="0" presId="urn:microsoft.com/office/officeart/2005/8/layout/vList2"/>
    <dgm:cxn modelId="{25C1A3C6-7A97-4CDC-8223-5F313F0D1E40}" srcId="{8C0178C8-DD16-46FC-BBF8-40374B297E05}" destId="{7B5028BD-EFFE-49DE-9B67-2BC549312ACF}" srcOrd="1" destOrd="0" parTransId="{2EB48104-CE74-4442-9F2B-BBA71E5A348B}" sibTransId="{5ECA4A67-5C68-4E0B-84A4-8DB17C65916B}"/>
    <dgm:cxn modelId="{ACA77E62-8C2A-48FE-A736-796038BAF1C0}" type="presParOf" srcId="{17E89129-8A29-4871-9031-8AC2DDA650F7}" destId="{2226DAFF-9433-4BB8-A90D-8106376B45CE}" srcOrd="0" destOrd="0" presId="urn:microsoft.com/office/officeart/2005/8/layout/vList2"/>
    <dgm:cxn modelId="{7A8861BC-8F71-4E1C-AEEC-A6FB580A464F}" type="presParOf" srcId="{17E89129-8A29-4871-9031-8AC2DDA650F7}" destId="{3C55ECEB-F36B-458F-B2A3-810BD83AE753}" srcOrd="1" destOrd="0" presId="urn:microsoft.com/office/officeart/2005/8/layout/vList2"/>
    <dgm:cxn modelId="{A5C49BF7-8D32-40B3-A199-1137E17C8C07}" type="presParOf" srcId="{17E89129-8A29-4871-9031-8AC2DDA650F7}" destId="{44791A12-09D9-47B6-B65F-13D9AEAF7640}" srcOrd="2" destOrd="0" presId="urn:microsoft.com/office/officeart/2005/8/layout/vList2"/>
    <dgm:cxn modelId="{BBE3628D-1F6C-46AF-95A6-C65CC6B06CCF}" type="presParOf" srcId="{17E89129-8A29-4871-9031-8AC2DDA650F7}" destId="{9649614A-B440-43F9-8421-5A5B4C1E7E16}" srcOrd="3" destOrd="0" presId="urn:microsoft.com/office/officeart/2005/8/layout/vList2"/>
    <dgm:cxn modelId="{5C6BD343-A0AB-4917-9AB2-7FFF685208F6}" type="presParOf" srcId="{17E89129-8A29-4871-9031-8AC2DDA650F7}" destId="{2861E8FC-7233-491A-A0F8-69880A94F75C}" srcOrd="4" destOrd="0" presId="urn:microsoft.com/office/officeart/2005/8/layout/vList2"/>
    <dgm:cxn modelId="{875E8DD2-0F2F-4491-9D07-338192154023}" type="presParOf" srcId="{17E89129-8A29-4871-9031-8AC2DDA650F7}" destId="{067F60DA-A4D0-4443-A4A3-A70F88BBF5A9}" srcOrd="5" destOrd="0" presId="urn:microsoft.com/office/officeart/2005/8/layout/vList2"/>
    <dgm:cxn modelId="{2D54C609-441D-481B-98C6-913B1F256A45}" type="presParOf" srcId="{17E89129-8A29-4871-9031-8AC2DDA650F7}" destId="{E1B24F9A-BEBC-4E05-A441-74D69B34C60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0178C8-DD16-46FC-BBF8-40374B297E05}" type="doc">
      <dgm:prSet loTypeId="urn:microsoft.com/office/officeart/2005/8/layout/vList2" loCatId="list" qsTypeId="urn:microsoft.com/office/officeart/2005/8/quickstyle/simple4" qsCatId="simple" csTypeId="urn:microsoft.com/office/officeart/2005/8/colors/accent2_5" csCatId="accent2" phldr="1"/>
      <dgm:spPr/>
      <dgm:t>
        <a:bodyPr/>
        <a:lstStyle/>
        <a:p>
          <a:endParaRPr lang="en-US"/>
        </a:p>
      </dgm:t>
    </dgm:pt>
    <dgm:pt modelId="{0DE10EA2-0B96-4050-BDCB-E6E9DC3184A3}">
      <dgm:prSet custT="1"/>
      <dgm:spPr/>
      <dgm:t>
        <a:bodyPr/>
        <a:lstStyle/>
        <a:p>
          <a:endParaRPr lang="en-US" sz="1600"/>
        </a:p>
      </dgm:t>
    </dgm:pt>
    <dgm:pt modelId="{3F017429-DE52-44EB-9696-28465DFFB9A5}" type="parTrans" cxnId="{F3A5B352-BEDF-4C34-BDBA-A8CF5351B3E0}">
      <dgm:prSet/>
      <dgm:spPr/>
      <dgm:t>
        <a:bodyPr/>
        <a:lstStyle/>
        <a:p>
          <a:endParaRPr lang="en-US"/>
        </a:p>
      </dgm:t>
    </dgm:pt>
    <dgm:pt modelId="{6B705CC3-38D4-4A4B-89C0-D63EFD6A6424}" type="sibTrans" cxnId="{F3A5B352-BEDF-4C34-BDBA-A8CF5351B3E0}">
      <dgm:prSet/>
      <dgm:spPr/>
      <dgm:t>
        <a:bodyPr/>
        <a:lstStyle/>
        <a:p>
          <a:endParaRPr lang="en-US"/>
        </a:p>
      </dgm:t>
    </dgm:pt>
    <dgm:pt modelId="{7B5028BD-EFFE-49DE-9B67-2BC549312ACF}">
      <dgm:prSet custT="1"/>
      <dgm:spPr/>
      <dgm:t>
        <a:bodyPr/>
        <a:lstStyle/>
        <a:p>
          <a:endParaRPr lang="en-US" sz="1600"/>
        </a:p>
      </dgm:t>
    </dgm:pt>
    <dgm:pt modelId="{2EB48104-CE74-4442-9F2B-BBA71E5A348B}" type="parTrans" cxnId="{25C1A3C6-7A97-4CDC-8223-5F313F0D1E40}">
      <dgm:prSet/>
      <dgm:spPr/>
      <dgm:t>
        <a:bodyPr/>
        <a:lstStyle/>
        <a:p>
          <a:endParaRPr lang="en-US"/>
        </a:p>
      </dgm:t>
    </dgm:pt>
    <dgm:pt modelId="{5ECA4A67-5C68-4E0B-84A4-8DB17C65916B}" type="sibTrans" cxnId="{25C1A3C6-7A97-4CDC-8223-5F313F0D1E40}">
      <dgm:prSet/>
      <dgm:spPr/>
      <dgm:t>
        <a:bodyPr/>
        <a:lstStyle/>
        <a:p>
          <a:endParaRPr lang="en-US"/>
        </a:p>
      </dgm:t>
    </dgm:pt>
    <dgm:pt modelId="{C522A0FB-26A3-434E-BDAB-0529BAFD3A37}">
      <dgm:prSet custT="1"/>
      <dgm:spPr/>
      <dgm:t>
        <a:bodyPr/>
        <a:lstStyle/>
        <a:p>
          <a:pPr rtl="0"/>
          <a:endParaRPr lang="en-US" sz="1600" b="0"/>
        </a:p>
      </dgm:t>
    </dgm:pt>
    <dgm:pt modelId="{7722692F-C620-4FDB-97CA-BFA90178EA25}" type="parTrans" cxnId="{18A97610-9E13-41BF-8A12-4652B5A96726}">
      <dgm:prSet/>
      <dgm:spPr/>
      <dgm:t>
        <a:bodyPr/>
        <a:lstStyle/>
        <a:p>
          <a:endParaRPr lang="en-US"/>
        </a:p>
      </dgm:t>
    </dgm:pt>
    <dgm:pt modelId="{F20FE676-36A7-45A5-9747-0BF8B640CC05}" type="sibTrans" cxnId="{18A97610-9E13-41BF-8A12-4652B5A96726}">
      <dgm:prSet/>
      <dgm:spPr/>
      <dgm:t>
        <a:bodyPr/>
        <a:lstStyle/>
        <a:p>
          <a:endParaRPr lang="en-US"/>
        </a:p>
      </dgm:t>
    </dgm:pt>
    <dgm:pt modelId="{C2783DCE-9018-499B-9AFA-B753EF04BB0F}">
      <dgm:prSet custT="1"/>
      <dgm:spPr/>
      <dgm:t>
        <a:bodyPr/>
        <a:lstStyle/>
        <a:p>
          <a:endParaRPr lang="en-US" sz="1600" b="0"/>
        </a:p>
      </dgm:t>
    </dgm:pt>
    <dgm:pt modelId="{7E576C9A-29F2-4F19-961D-AC78064F4178}" type="parTrans" cxnId="{9F90151B-DED2-4159-87E6-42AD02326422}">
      <dgm:prSet/>
      <dgm:spPr/>
      <dgm:t>
        <a:bodyPr/>
        <a:lstStyle/>
        <a:p>
          <a:endParaRPr lang="en-US"/>
        </a:p>
      </dgm:t>
    </dgm:pt>
    <dgm:pt modelId="{44130163-6F02-43C4-90EE-121F299DE1A7}" type="sibTrans" cxnId="{9F90151B-DED2-4159-87E6-42AD02326422}">
      <dgm:prSet/>
      <dgm:spPr/>
      <dgm:t>
        <a:bodyPr/>
        <a:lstStyle/>
        <a:p>
          <a:endParaRPr lang="en-US"/>
        </a:p>
      </dgm:t>
    </dgm:pt>
    <dgm:pt modelId="{17E89129-8A29-4871-9031-8AC2DDA650F7}" type="pres">
      <dgm:prSet presAssocID="{8C0178C8-DD16-46FC-BBF8-40374B297E05}" presName="linear" presStyleCnt="0">
        <dgm:presLayoutVars>
          <dgm:animLvl val="lvl"/>
          <dgm:resizeHandles val="exact"/>
        </dgm:presLayoutVars>
      </dgm:prSet>
      <dgm:spPr/>
    </dgm:pt>
    <dgm:pt modelId="{2226DAFF-9433-4BB8-A90D-8106376B45CE}" type="pres">
      <dgm:prSet presAssocID="{0DE10EA2-0B96-4050-BDCB-E6E9DC3184A3}" presName="parentText" presStyleLbl="node1" presStyleIdx="0" presStyleCnt="4" custLinFactNeighborX="-13941" custLinFactNeighborY="-84639">
        <dgm:presLayoutVars>
          <dgm:chMax val="0"/>
          <dgm:bulletEnabled val="1"/>
        </dgm:presLayoutVars>
      </dgm:prSet>
      <dgm:spPr/>
    </dgm:pt>
    <dgm:pt modelId="{3C55ECEB-F36B-458F-B2A3-810BD83AE753}" type="pres">
      <dgm:prSet presAssocID="{6B705CC3-38D4-4A4B-89C0-D63EFD6A6424}" presName="spacer" presStyleCnt="0"/>
      <dgm:spPr/>
    </dgm:pt>
    <dgm:pt modelId="{44791A12-09D9-47B6-B65F-13D9AEAF7640}" type="pres">
      <dgm:prSet presAssocID="{7B5028BD-EFFE-49DE-9B67-2BC549312ACF}" presName="parentText" presStyleLbl="node1" presStyleIdx="1" presStyleCnt="4" custLinFactNeighborX="-11546">
        <dgm:presLayoutVars>
          <dgm:chMax val="0"/>
          <dgm:bulletEnabled val="1"/>
        </dgm:presLayoutVars>
      </dgm:prSet>
      <dgm:spPr/>
    </dgm:pt>
    <dgm:pt modelId="{9649614A-B440-43F9-8421-5A5B4C1E7E16}" type="pres">
      <dgm:prSet presAssocID="{5ECA4A67-5C68-4E0B-84A4-8DB17C65916B}" presName="spacer" presStyleCnt="0"/>
      <dgm:spPr/>
    </dgm:pt>
    <dgm:pt modelId="{2861E8FC-7233-491A-A0F8-69880A94F75C}" type="pres">
      <dgm:prSet presAssocID="{C522A0FB-26A3-434E-BDAB-0529BAFD3A37}" presName="parentText" presStyleLbl="node1" presStyleIdx="2" presStyleCnt="4" custLinFactNeighborX="60">
        <dgm:presLayoutVars>
          <dgm:chMax val="0"/>
          <dgm:bulletEnabled val="1"/>
        </dgm:presLayoutVars>
      </dgm:prSet>
      <dgm:spPr/>
    </dgm:pt>
    <dgm:pt modelId="{067F60DA-A4D0-4443-A4A3-A70F88BBF5A9}" type="pres">
      <dgm:prSet presAssocID="{F20FE676-36A7-45A5-9747-0BF8B640CC05}" presName="spacer" presStyleCnt="0"/>
      <dgm:spPr/>
    </dgm:pt>
    <dgm:pt modelId="{E1B24F9A-BEBC-4E05-A441-74D69B34C607}" type="pres">
      <dgm:prSet presAssocID="{C2783DCE-9018-499B-9AFA-B753EF04BB0F}" presName="parentText" presStyleLbl="node1" presStyleIdx="3" presStyleCnt="4">
        <dgm:presLayoutVars>
          <dgm:chMax val="0"/>
          <dgm:bulletEnabled val="1"/>
        </dgm:presLayoutVars>
      </dgm:prSet>
      <dgm:spPr/>
    </dgm:pt>
  </dgm:ptLst>
  <dgm:cxnLst>
    <dgm:cxn modelId="{18A97610-9E13-41BF-8A12-4652B5A96726}" srcId="{8C0178C8-DD16-46FC-BBF8-40374B297E05}" destId="{C522A0FB-26A3-434E-BDAB-0529BAFD3A37}" srcOrd="2" destOrd="0" parTransId="{7722692F-C620-4FDB-97CA-BFA90178EA25}" sibTransId="{F20FE676-36A7-45A5-9747-0BF8B640CC05}"/>
    <dgm:cxn modelId="{9F90151B-DED2-4159-87E6-42AD02326422}" srcId="{8C0178C8-DD16-46FC-BBF8-40374B297E05}" destId="{C2783DCE-9018-499B-9AFA-B753EF04BB0F}" srcOrd="3" destOrd="0" parTransId="{7E576C9A-29F2-4F19-961D-AC78064F4178}" sibTransId="{44130163-6F02-43C4-90EE-121F299DE1A7}"/>
    <dgm:cxn modelId="{324FD43F-09CD-440E-A536-5DFAB446BDC4}" type="presOf" srcId="{C522A0FB-26A3-434E-BDAB-0529BAFD3A37}" destId="{2861E8FC-7233-491A-A0F8-69880A94F75C}" srcOrd="0" destOrd="0" presId="urn:microsoft.com/office/officeart/2005/8/layout/vList2"/>
    <dgm:cxn modelId="{028C4263-3765-4D90-8BF4-04E9E8D75B17}" type="presOf" srcId="{0DE10EA2-0B96-4050-BDCB-E6E9DC3184A3}" destId="{2226DAFF-9433-4BB8-A90D-8106376B45CE}" srcOrd="0" destOrd="0" presId="urn:microsoft.com/office/officeart/2005/8/layout/vList2"/>
    <dgm:cxn modelId="{F3A5B352-BEDF-4C34-BDBA-A8CF5351B3E0}" srcId="{8C0178C8-DD16-46FC-BBF8-40374B297E05}" destId="{0DE10EA2-0B96-4050-BDCB-E6E9DC3184A3}" srcOrd="0" destOrd="0" parTransId="{3F017429-DE52-44EB-9696-28465DFFB9A5}" sibTransId="{6B705CC3-38D4-4A4B-89C0-D63EFD6A6424}"/>
    <dgm:cxn modelId="{7E2AA386-F57D-4CEC-AACA-105FA54FD0F4}" type="presOf" srcId="{7B5028BD-EFFE-49DE-9B67-2BC549312ACF}" destId="{44791A12-09D9-47B6-B65F-13D9AEAF7640}" srcOrd="0" destOrd="0" presId="urn:microsoft.com/office/officeart/2005/8/layout/vList2"/>
    <dgm:cxn modelId="{588BA696-4E34-47B7-B7BE-C40D2ECE7181}" type="presOf" srcId="{8C0178C8-DD16-46FC-BBF8-40374B297E05}" destId="{17E89129-8A29-4871-9031-8AC2DDA650F7}" srcOrd="0" destOrd="0" presId="urn:microsoft.com/office/officeart/2005/8/layout/vList2"/>
    <dgm:cxn modelId="{F16FD6B4-58D3-48D3-9C77-AA4576CD741B}" type="presOf" srcId="{C2783DCE-9018-499B-9AFA-B753EF04BB0F}" destId="{E1B24F9A-BEBC-4E05-A441-74D69B34C607}" srcOrd="0" destOrd="0" presId="urn:microsoft.com/office/officeart/2005/8/layout/vList2"/>
    <dgm:cxn modelId="{25C1A3C6-7A97-4CDC-8223-5F313F0D1E40}" srcId="{8C0178C8-DD16-46FC-BBF8-40374B297E05}" destId="{7B5028BD-EFFE-49DE-9B67-2BC549312ACF}" srcOrd="1" destOrd="0" parTransId="{2EB48104-CE74-4442-9F2B-BBA71E5A348B}" sibTransId="{5ECA4A67-5C68-4E0B-84A4-8DB17C65916B}"/>
    <dgm:cxn modelId="{ACA77E62-8C2A-48FE-A736-796038BAF1C0}" type="presParOf" srcId="{17E89129-8A29-4871-9031-8AC2DDA650F7}" destId="{2226DAFF-9433-4BB8-A90D-8106376B45CE}" srcOrd="0" destOrd="0" presId="urn:microsoft.com/office/officeart/2005/8/layout/vList2"/>
    <dgm:cxn modelId="{7A8861BC-8F71-4E1C-AEEC-A6FB580A464F}" type="presParOf" srcId="{17E89129-8A29-4871-9031-8AC2DDA650F7}" destId="{3C55ECEB-F36B-458F-B2A3-810BD83AE753}" srcOrd="1" destOrd="0" presId="urn:microsoft.com/office/officeart/2005/8/layout/vList2"/>
    <dgm:cxn modelId="{A5C49BF7-8D32-40B3-A199-1137E17C8C07}" type="presParOf" srcId="{17E89129-8A29-4871-9031-8AC2DDA650F7}" destId="{44791A12-09D9-47B6-B65F-13D9AEAF7640}" srcOrd="2" destOrd="0" presId="urn:microsoft.com/office/officeart/2005/8/layout/vList2"/>
    <dgm:cxn modelId="{BBE3628D-1F6C-46AF-95A6-C65CC6B06CCF}" type="presParOf" srcId="{17E89129-8A29-4871-9031-8AC2DDA650F7}" destId="{9649614A-B440-43F9-8421-5A5B4C1E7E16}" srcOrd="3" destOrd="0" presId="urn:microsoft.com/office/officeart/2005/8/layout/vList2"/>
    <dgm:cxn modelId="{5C6BD343-A0AB-4917-9AB2-7FFF685208F6}" type="presParOf" srcId="{17E89129-8A29-4871-9031-8AC2DDA650F7}" destId="{2861E8FC-7233-491A-A0F8-69880A94F75C}" srcOrd="4" destOrd="0" presId="urn:microsoft.com/office/officeart/2005/8/layout/vList2"/>
    <dgm:cxn modelId="{875E8DD2-0F2F-4491-9D07-338192154023}" type="presParOf" srcId="{17E89129-8A29-4871-9031-8AC2DDA650F7}" destId="{067F60DA-A4D0-4443-A4A3-A70F88BBF5A9}" srcOrd="5" destOrd="0" presId="urn:microsoft.com/office/officeart/2005/8/layout/vList2"/>
    <dgm:cxn modelId="{2D54C609-441D-481B-98C6-913B1F256A45}" type="presParOf" srcId="{17E89129-8A29-4871-9031-8AC2DDA650F7}" destId="{E1B24F9A-BEBC-4E05-A441-74D69B34C60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6DAFF-9433-4BB8-A90D-8106376B45CE}">
      <dsp:nvSpPr>
        <dsp:cNvPr id="0" name=""/>
        <dsp:cNvSpPr/>
      </dsp:nvSpPr>
      <dsp:spPr>
        <a:xfrm>
          <a:off x="0" y="0"/>
          <a:ext cx="6900512" cy="1216800"/>
        </a:xfrm>
        <a:prstGeom prst="roundRect">
          <a:avLst/>
        </a:prstGeom>
        <a:gradFill rotWithShape="0">
          <a:gsLst>
            <a:gs pos="0">
              <a:schemeClr val="accent5">
                <a:alpha val="90000"/>
                <a:hueOff val="0"/>
                <a:satOff val="0"/>
                <a:lumOff val="0"/>
                <a:alphaOff val="0"/>
                <a:satMod val="103000"/>
                <a:lumMod val="102000"/>
                <a:tint val="94000"/>
              </a:schemeClr>
            </a:gs>
            <a:gs pos="50000">
              <a:schemeClr val="accent5">
                <a:alpha val="90000"/>
                <a:hueOff val="0"/>
                <a:satOff val="0"/>
                <a:lumOff val="0"/>
                <a:alphaOff val="0"/>
                <a:satMod val="110000"/>
                <a:lumMod val="100000"/>
                <a:shade val="100000"/>
              </a:schemeClr>
            </a:gs>
            <a:gs pos="100000">
              <a:schemeClr val="accent5">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kern="1200"/>
        </a:p>
      </dsp:txBody>
      <dsp:txXfrm>
        <a:off x="59399" y="59399"/>
        <a:ext cx="6781714" cy="1098002"/>
      </dsp:txXfrm>
    </dsp:sp>
    <dsp:sp modelId="{44791A12-09D9-47B6-B65F-13D9AEAF7640}">
      <dsp:nvSpPr>
        <dsp:cNvPr id="0" name=""/>
        <dsp:cNvSpPr/>
      </dsp:nvSpPr>
      <dsp:spPr>
        <a:xfrm>
          <a:off x="0" y="1457670"/>
          <a:ext cx="6900512" cy="1216800"/>
        </a:xfrm>
        <a:prstGeom prst="roundRect">
          <a:avLst/>
        </a:prstGeom>
        <a:gradFill rotWithShape="0">
          <a:gsLst>
            <a:gs pos="0">
              <a:schemeClr val="accent5">
                <a:alpha val="90000"/>
                <a:hueOff val="0"/>
                <a:satOff val="0"/>
                <a:lumOff val="0"/>
                <a:alphaOff val="-13333"/>
                <a:satMod val="103000"/>
                <a:lumMod val="102000"/>
                <a:tint val="94000"/>
              </a:schemeClr>
            </a:gs>
            <a:gs pos="50000">
              <a:schemeClr val="accent5">
                <a:alpha val="90000"/>
                <a:hueOff val="0"/>
                <a:satOff val="0"/>
                <a:lumOff val="0"/>
                <a:alphaOff val="-13333"/>
                <a:satMod val="110000"/>
                <a:lumMod val="100000"/>
                <a:shade val="100000"/>
              </a:schemeClr>
            </a:gs>
            <a:gs pos="100000">
              <a:schemeClr val="accent5">
                <a:alpha val="90000"/>
                <a:hueOff val="0"/>
                <a:satOff val="0"/>
                <a:lumOff val="0"/>
                <a:alphaOff val="-13333"/>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kern="1200"/>
        </a:p>
      </dsp:txBody>
      <dsp:txXfrm>
        <a:off x="59399" y="1517069"/>
        <a:ext cx="6781714" cy="1098002"/>
      </dsp:txXfrm>
    </dsp:sp>
    <dsp:sp modelId="{2861E8FC-7233-491A-A0F8-69880A94F75C}">
      <dsp:nvSpPr>
        <dsp:cNvPr id="0" name=""/>
        <dsp:cNvSpPr/>
      </dsp:nvSpPr>
      <dsp:spPr>
        <a:xfrm>
          <a:off x="0" y="2861670"/>
          <a:ext cx="6900512" cy="1216800"/>
        </a:xfrm>
        <a:prstGeom prst="roundRect">
          <a:avLst/>
        </a:prstGeom>
        <a:gradFill rotWithShape="0">
          <a:gsLst>
            <a:gs pos="0">
              <a:schemeClr val="accent5">
                <a:alpha val="90000"/>
                <a:hueOff val="0"/>
                <a:satOff val="0"/>
                <a:lumOff val="0"/>
                <a:alphaOff val="-26667"/>
                <a:satMod val="103000"/>
                <a:lumMod val="102000"/>
                <a:tint val="94000"/>
              </a:schemeClr>
            </a:gs>
            <a:gs pos="50000">
              <a:schemeClr val="accent5">
                <a:alpha val="90000"/>
                <a:hueOff val="0"/>
                <a:satOff val="0"/>
                <a:lumOff val="0"/>
                <a:alphaOff val="-26667"/>
                <a:satMod val="110000"/>
                <a:lumMod val="100000"/>
                <a:shade val="100000"/>
              </a:schemeClr>
            </a:gs>
            <a:gs pos="100000">
              <a:schemeClr val="accent5">
                <a:alpha val="90000"/>
                <a:hueOff val="0"/>
                <a:satOff val="0"/>
                <a:lumOff val="0"/>
                <a:alphaOff val="-26667"/>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endParaRPr lang="en-US" sz="1600" b="0" kern="1200"/>
        </a:p>
      </dsp:txBody>
      <dsp:txXfrm>
        <a:off x="59399" y="2921069"/>
        <a:ext cx="6781714" cy="1098002"/>
      </dsp:txXfrm>
    </dsp:sp>
    <dsp:sp modelId="{E1B24F9A-BEBC-4E05-A441-74D69B34C607}">
      <dsp:nvSpPr>
        <dsp:cNvPr id="0" name=""/>
        <dsp:cNvSpPr/>
      </dsp:nvSpPr>
      <dsp:spPr>
        <a:xfrm>
          <a:off x="0" y="4265670"/>
          <a:ext cx="6900512" cy="1216800"/>
        </a:xfrm>
        <a:prstGeom prst="roundRect">
          <a:avLst/>
        </a:prstGeom>
        <a:gradFill rotWithShape="0">
          <a:gsLst>
            <a:gs pos="0">
              <a:schemeClr val="accent5">
                <a:alpha val="90000"/>
                <a:hueOff val="0"/>
                <a:satOff val="0"/>
                <a:lumOff val="0"/>
                <a:alphaOff val="-40000"/>
                <a:satMod val="103000"/>
                <a:lumMod val="102000"/>
                <a:tint val="94000"/>
              </a:schemeClr>
            </a:gs>
            <a:gs pos="50000">
              <a:schemeClr val="accent5">
                <a:alpha val="90000"/>
                <a:hueOff val="0"/>
                <a:satOff val="0"/>
                <a:lumOff val="0"/>
                <a:alphaOff val="-40000"/>
                <a:satMod val="110000"/>
                <a:lumMod val="100000"/>
                <a:shade val="100000"/>
              </a:schemeClr>
            </a:gs>
            <a:gs pos="100000">
              <a:schemeClr val="accent5">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b="0" kern="1200"/>
        </a:p>
      </dsp:txBody>
      <dsp:txXfrm>
        <a:off x="59399" y="4325069"/>
        <a:ext cx="6781714"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6DAFF-9433-4BB8-A90D-8106376B45CE}">
      <dsp:nvSpPr>
        <dsp:cNvPr id="0" name=""/>
        <dsp:cNvSpPr/>
      </dsp:nvSpPr>
      <dsp:spPr>
        <a:xfrm>
          <a:off x="0" y="0"/>
          <a:ext cx="6900512" cy="1216800"/>
        </a:xfrm>
        <a:prstGeom prst="roundRect">
          <a:avLst/>
        </a:prstGeom>
        <a:gradFill rotWithShape="0">
          <a:gsLst>
            <a:gs pos="0">
              <a:schemeClr val="accent2">
                <a:alpha val="90000"/>
                <a:hueOff val="0"/>
                <a:satOff val="0"/>
                <a:lumOff val="0"/>
                <a:alphaOff val="0"/>
                <a:satMod val="103000"/>
                <a:lumMod val="102000"/>
                <a:tint val="94000"/>
              </a:schemeClr>
            </a:gs>
            <a:gs pos="50000">
              <a:schemeClr val="accent2">
                <a:alpha val="90000"/>
                <a:hueOff val="0"/>
                <a:satOff val="0"/>
                <a:lumOff val="0"/>
                <a:alphaOff val="0"/>
                <a:satMod val="110000"/>
                <a:lumMod val="100000"/>
                <a:shade val="100000"/>
              </a:schemeClr>
            </a:gs>
            <a:gs pos="100000">
              <a:schemeClr val="accent2">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kern="1200"/>
        </a:p>
      </dsp:txBody>
      <dsp:txXfrm>
        <a:off x="59399" y="59399"/>
        <a:ext cx="6781714" cy="1098002"/>
      </dsp:txXfrm>
    </dsp:sp>
    <dsp:sp modelId="{44791A12-09D9-47B6-B65F-13D9AEAF7640}">
      <dsp:nvSpPr>
        <dsp:cNvPr id="0" name=""/>
        <dsp:cNvSpPr/>
      </dsp:nvSpPr>
      <dsp:spPr>
        <a:xfrm>
          <a:off x="0" y="1457670"/>
          <a:ext cx="6900512" cy="1216800"/>
        </a:xfrm>
        <a:prstGeom prst="roundRect">
          <a:avLst/>
        </a:prstGeom>
        <a:gradFill rotWithShape="0">
          <a:gsLst>
            <a:gs pos="0">
              <a:schemeClr val="accent2">
                <a:alpha val="90000"/>
                <a:hueOff val="0"/>
                <a:satOff val="0"/>
                <a:lumOff val="0"/>
                <a:alphaOff val="-13333"/>
                <a:satMod val="103000"/>
                <a:lumMod val="102000"/>
                <a:tint val="94000"/>
              </a:schemeClr>
            </a:gs>
            <a:gs pos="50000">
              <a:schemeClr val="accent2">
                <a:alpha val="90000"/>
                <a:hueOff val="0"/>
                <a:satOff val="0"/>
                <a:lumOff val="0"/>
                <a:alphaOff val="-13333"/>
                <a:satMod val="110000"/>
                <a:lumMod val="100000"/>
                <a:shade val="100000"/>
              </a:schemeClr>
            </a:gs>
            <a:gs pos="100000">
              <a:schemeClr val="accent2">
                <a:alpha val="90000"/>
                <a:hueOff val="0"/>
                <a:satOff val="0"/>
                <a:lumOff val="0"/>
                <a:alphaOff val="-13333"/>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kern="1200"/>
        </a:p>
      </dsp:txBody>
      <dsp:txXfrm>
        <a:off x="59399" y="1517069"/>
        <a:ext cx="6781714" cy="1098002"/>
      </dsp:txXfrm>
    </dsp:sp>
    <dsp:sp modelId="{2861E8FC-7233-491A-A0F8-69880A94F75C}">
      <dsp:nvSpPr>
        <dsp:cNvPr id="0" name=""/>
        <dsp:cNvSpPr/>
      </dsp:nvSpPr>
      <dsp:spPr>
        <a:xfrm>
          <a:off x="0" y="2861670"/>
          <a:ext cx="6900512" cy="1216800"/>
        </a:xfrm>
        <a:prstGeom prst="roundRect">
          <a:avLst/>
        </a:prstGeom>
        <a:gradFill rotWithShape="0">
          <a:gsLst>
            <a:gs pos="0">
              <a:schemeClr val="accent2">
                <a:alpha val="90000"/>
                <a:hueOff val="0"/>
                <a:satOff val="0"/>
                <a:lumOff val="0"/>
                <a:alphaOff val="-26667"/>
                <a:satMod val="103000"/>
                <a:lumMod val="102000"/>
                <a:tint val="94000"/>
              </a:schemeClr>
            </a:gs>
            <a:gs pos="50000">
              <a:schemeClr val="accent2">
                <a:alpha val="90000"/>
                <a:hueOff val="0"/>
                <a:satOff val="0"/>
                <a:lumOff val="0"/>
                <a:alphaOff val="-26667"/>
                <a:satMod val="110000"/>
                <a:lumMod val="100000"/>
                <a:shade val="100000"/>
              </a:schemeClr>
            </a:gs>
            <a:gs pos="100000">
              <a:schemeClr val="accent2">
                <a:alpha val="90000"/>
                <a:hueOff val="0"/>
                <a:satOff val="0"/>
                <a:lumOff val="0"/>
                <a:alphaOff val="-26667"/>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endParaRPr lang="en-US" sz="1600" b="0" kern="1200"/>
        </a:p>
      </dsp:txBody>
      <dsp:txXfrm>
        <a:off x="59399" y="2921069"/>
        <a:ext cx="6781714" cy="1098002"/>
      </dsp:txXfrm>
    </dsp:sp>
    <dsp:sp modelId="{E1B24F9A-BEBC-4E05-A441-74D69B34C607}">
      <dsp:nvSpPr>
        <dsp:cNvPr id="0" name=""/>
        <dsp:cNvSpPr/>
      </dsp:nvSpPr>
      <dsp:spPr>
        <a:xfrm>
          <a:off x="0" y="4265670"/>
          <a:ext cx="6900512" cy="1216800"/>
        </a:xfrm>
        <a:prstGeom prst="roundRect">
          <a:avLst/>
        </a:prstGeom>
        <a:gradFill rotWithShape="0">
          <a:gsLst>
            <a:gs pos="0">
              <a:schemeClr val="accent2">
                <a:alpha val="90000"/>
                <a:hueOff val="0"/>
                <a:satOff val="0"/>
                <a:lumOff val="0"/>
                <a:alphaOff val="-40000"/>
                <a:satMod val="103000"/>
                <a:lumMod val="102000"/>
                <a:tint val="94000"/>
              </a:schemeClr>
            </a:gs>
            <a:gs pos="50000">
              <a:schemeClr val="accent2">
                <a:alpha val="90000"/>
                <a:hueOff val="0"/>
                <a:satOff val="0"/>
                <a:lumOff val="0"/>
                <a:alphaOff val="-40000"/>
                <a:satMod val="110000"/>
                <a:lumMod val="100000"/>
                <a:shade val="100000"/>
              </a:schemeClr>
            </a:gs>
            <a:gs pos="100000">
              <a:schemeClr val="accent2">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b="0" kern="1200"/>
        </a:p>
      </dsp:txBody>
      <dsp:txXfrm>
        <a:off x="59399" y="4325069"/>
        <a:ext cx="6781714"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A8A079-701C-4E6C-99D4-AA6A5C3B3F5F}" type="datetimeFigureOut">
              <a:rPr lang="en-US" smtClean="0"/>
              <a:t>4/19/2022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28D7D-51ED-42AD-AD86-87FDA05B8408}" type="slidenum">
              <a:rPr lang="en-US" smtClean="0"/>
              <a:t>‹#›</a:t>
            </a:fld>
            <a:endParaRPr lang="en-US"/>
          </a:p>
        </p:txBody>
      </p:sp>
    </p:spTree>
    <p:extLst>
      <p:ext uri="{BB962C8B-B14F-4D97-AF65-F5344CB8AC3E}">
        <p14:creationId xmlns:p14="http://schemas.microsoft.com/office/powerpoint/2010/main" val="91583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328D7D-51ED-42AD-AD86-87FDA05B8408}" type="slidenum">
              <a:rPr lang="en-US" smtClean="0"/>
              <a:t>2</a:t>
            </a:fld>
            <a:endParaRPr lang="en-US"/>
          </a:p>
        </p:txBody>
      </p:sp>
    </p:spTree>
    <p:extLst>
      <p:ext uri="{BB962C8B-B14F-4D97-AF65-F5344CB8AC3E}">
        <p14:creationId xmlns:p14="http://schemas.microsoft.com/office/powerpoint/2010/main" val="333260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Last year we did some analysis of the outcomes from the 89 that were given advice. This mainly was a quantitative exercise to compare the numbers across the team of assessors to ensure that they were being consistent in their outcomes</a:t>
            </a:r>
          </a:p>
          <a:p>
            <a:endParaRPr lang="en-GB"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Advice given outcomes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following are examples of feedback that: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Include a direct reference to the learning activity.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Include specific detail about what is missing from the CPD record.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Include specific questions to consider to improve the CPD record/ guide future reflection.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Include information about how to improve the CPD record/specific examples of how the CPD could have been improved.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References/directs social worker to the professional standards.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Has personalised advice – “you could…”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Example 1: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From the title of this training, it seems likely that this may have been useful training that could have given you lots of impetus for learning. However, you have not provided any detail regarding your work role or made any linkage between this piece of CPD and your professional responsibilities.</a:t>
            </a:r>
            <a:endParaRPr lang="en-GB" sz="1800" dirty="0">
              <a:effectLst/>
              <a:latin typeface="Times New Roman" panose="02020603050405020304" pitchFamily="18" charset="0"/>
              <a:ea typeface="Times New Roman" panose="02020603050405020304" pitchFamily="18" charset="0"/>
            </a:endParaRPr>
          </a:p>
          <a:p>
            <a:pPr fontAlgn="base"/>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The guidance from Social Work England (4.6) states: It is important that you record in your online account the effect the learning has had on your practice, describing the positive changes you have made and evidencing the impact those changes have had with people. Unfortunately, as you have provided so little information, it is not possible for me to assess what impact this training has had on your practice.</a:t>
            </a:r>
            <a:endParaRPr lang="en-GB" sz="1800" dirty="0">
              <a:effectLst/>
              <a:latin typeface="Times New Roman" panose="02020603050405020304" pitchFamily="18" charset="0"/>
              <a:ea typeface="Times New Roman" panose="02020603050405020304" pitchFamily="18" charset="0"/>
            </a:endParaRPr>
          </a:p>
          <a:p>
            <a:pPr fontAlgn="base"/>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In future I would suggest that your CPD record should contain some specific detail regarding what you learnt from the course. Do you come across many adults at risk harm as part of your role? Has this course provided you with any impetus for managing these situations any differently? What feedback have you received from users, colleagues, or supervisors regarding this aspect of your practice? By giving examples, this would strengthen your CPD record.</a:t>
            </a:r>
            <a:endParaRPr lang="en-GB"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Example 2: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Your in-service training appears to have offered several important learning opportunities. However, to provide clearer context for this assessment it would have been helpful to see more detail on the training content.</a:t>
            </a:r>
            <a:endParaRPr lang="en-GB" sz="1800" dirty="0">
              <a:effectLst/>
              <a:latin typeface="Times New Roman" panose="02020603050405020304" pitchFamily="18" charset="0"/>
              <a:ea typeface="Times New Roman" panose="02020603050405020304" pitchFamily="18" charset="0"/>
            </a:endParaRPr>
          </a:p>
          <a:p>
            <a:pPr fontAlgn="base"/>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Additionally, from the information you have presented, it is unclear what impact your learning has had (or will have) on your practice. For example, you indicate that training has helped you reflect on your own values, but there is no further detail on how this has helped guide your future approach (please see Section 4.8 of the CPD Standard).</a:t>
            </a:r>
            <a:endParaRPr lang="en-GB" sz="1800" dirty="0">
              <a:effectLst/>
              <a:latin typeface="Times New Roman" panose="02020603050405020304" pitchFamily="18" charset="0"/>
              <a:ea typeface="Times New Roman" panose="02020603050405020304" pitchFamily="18" charset="0"/>
            </a:endParaRPr>
          </a:p>
          <a:p>
            <a:pPr fontAlgn="base"/>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In future, my suggestion is that you might want to provide clearer reflection on which of the CPD Standards have been most relevant to your learning.  Additionally, when structuring your answer on the impact of your learning you might find it helpful to consider section 4.6 of the CPD Standard (and the corresponding part of the CPD Guidance for Social Workers).  </a:t>
            </a:r>
            <a:endParaRPr lang="en-GB"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Example 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have provided a good example of how you communicated with management in relation to a policy review.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However, what I would like to have seen is what specifically you have learnt from this experience and what positive changes you have made to your practice as a result. For example, are there alternative ways in which you could express your concerns that may be more effective? It may be, with this example, that there is nothing you believe you could have done differently. If that is the case, it would have been advisable to use a different example and one where, upon reflection of your actions and performance, you have identified an area for improvement in your own practice. I would then want to know how you have implemented that improvement in your practice moving forward.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Example 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It is positive that you were able to upload 4 pieces of CPD during the year.</a:t>
            </a:r>
            <a:endParaRPr lang="en-GB" sz="1800" dirty="0">
              <a:effectLst/>
              <a:latin typeface="Times New Roman" panose="02020603050405020304" pitchFamily="18" charset="0"/>
              <a:ea typeface="Times New Roman" panose="02020603050405020304" pitchFamily="18" charset="0"/>
            </a:endParaRPr>
          </a:p>
          <a:p>
            <a:pPr fontAlgn="base"/>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It would have been helpful if you could have given more information about the impact on your practice. The training has increased and updated your knowledgebase, but it is not clear what you would do differently as a result of this increased knowledge and skills, and how this would be implemented in practice. </a:t>
            </a:r>
            <a:endParaRPr lang="en-GB" sz="1800" dirty="0">
              <a:effectLst/>
              <a:latin typeface="Times New Roman" panose="02020603050405020304" pitchFamily="18"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For example, if the safeguarding training had included information about gangs or county lines, you could perhaps have commented that you are now more aware of what to look for in relation to young people being at risk of county lines and you ensure that you look for any evidence of these signs. </a:t>
            </a:r>
            <a:endParaRPr lang="en-GB" sz="1800" dirty="0">
              <a:effectLst/>
              <a:latin typeface="Times New Roman" panose="02020603050405020304" pitchFamily="18" charset="0"/>
              <a:ea typeface="Times New Roman" panose="02020603050405020304" pitchFamily="18" charset="0"/>
            </a:endParaRPr>
          </a:p>
          <a:p>
            <a:pPr fontAlgn="base"/>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I would have liked to have seen a bit more information about what you learned from the lifelong links learning and how this would be implemented in practice, rather than a comment that you are now able to do this work. What specific additional knowledge and skills do you now have to make you a more effective practitioner? </a:t>
            </a:r>
            <a:endParaRPr lang="en-GB"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Example 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Calibri" panose="020F0502020204030204" pitchFamily="34" charset="0"/>
              </a:rPr>
              <a:t>The training session is clearly relevant to social work. However, there is a lack of detail regarding what training you actually delivered. We would have expected you to describe the feedback you received from foster carers and residential care workers, and how you changed the course content or delivery based on that feedback.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Calibri" panose="020F0502020204030204" pitchFamily="34" charset="0"/>
              </a:rPr>
              <a:t>We would also have expected you to include a reflection on this learning, and how this has informed your social work practice. What works well in the training session? What do you learn from the individuals who attend the training?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Calibri" panose="020F0502020204030204" pitchFamily="34" charset="0"/>
              </a:rPr>
              <a:t>It may assist if you refer to the relevant elements of the CPD Standard.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9328D7D-51ED-42AD-AD86-87FDA05B8408}" type="slidenum">
              <a:rPr lang="en-US" smtClean="0"/>
              <a:t>19</a:t>
            </a:fld>
            <a:endParaRPr lang="en-US"/>
          </a:p>
        </p:txBody>
      </p:sp>
    </p:spTree>
    <p:extLst>
      <p:ext uri="{BB962C8B-B14F-4D97-AF65-F5344CB8AC3E}">
        <p14:creationId xmlns:p14="http://schemas.microsoft.com/office/powerpoint/2010/main" val="3148671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Context Social Work in England report </a:t>
            </a:r>
          </a:p>
        </p:txBody>
      </p:sp>
      <p:sp>
        <p:nvSpPr>
          <p:cNvPr id="4" name="Slide Number Placeholder 3"/>
          <p:cNvSpPr>
            <a:spLocks noGrp="1"/>
          </p:cNvSpPr>
          <p:nvPr>
            <p:ph type="sldNum" sz="quarter" idx="5"/>
          </p:nvPr>
        </p:nvSpPr>
        <p:spPr/>
        <p:txBody>
          <a:bodyPr/>
          <a:lstStyle/>
          <a:p>
            <a:fld id="{B9328D7D-51ED-42AD-AD86-87FDA05B8408}" type="slidenum">
              <a:rPr lang="en-US" smtClean="0"/>
              <a:t>3</a:t>
            </a:fld>
            <a:endParaRPr lang="en-US"/>
          </a:p>
        </p:txBody>
      </p:sp>
    </p:spTree>
    <p:extLst>
      <p:ext uri="{BB962C8B-B14F-4D97-AF65-F5344CB8AC3E}">
        <p14:creationId xmlns:p14="http://schemas.microsoft.com/office/powerpoint/2010/main" val="2804324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328D7D-51ED-42AD-AD86-87FDA05B8408}" type="slidenum">
              <a:rPr lang="en-US" smtClean="0"/>
              <a:t>4</a:t>
            </a:fld>
            <a:endParaRPr lang="en-US"/>
          </a:p>
        </p:txBody>
      </p:sp>
    </p:spTree>
    <p:extLst>
      <p:ext uri="{BB962C8B-B14F-4D97-AF65-F5344CB8AC3E}">
        <p14:creationId xmlns:p14="http://schemas.microsoft.com/office/powerpoint/2010/main" val="1528704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explore professional standard 4 later in the presentation.</a:t>
            </a:r>
          </a:p>
          <a:p>
            <a:endParaRPr lang="en-GB" dirty="0"/>
          </a:p>
          <a:p>
            <a:pPr marL="285750" indent="-285750" fontAlgn="base">
              <a:lnSpc>
                <a:spcPct val="90000"/>
              </a:lnSpc>
              <a:spcAft>
                <a:spcPts val="600"/>
              </a:spcAft>
              <a:buClr>
                <a:schemeClr val="accent4"/>
              </a:buClr>
              <a:buFont typeface="Arial" panose="020B0604020202020204" pitchFamily="34" charset="0"/>
              <a:buChar char="•"/>
            </a:pPr>
            <a:r>
              <a:rPr lang="en-US" b="1" i="0" u="none" strike="noStrike" dirty="0">
                <a:effectLst/>
              </a:rPr>
              <a:t>1.1</a:t>
            </a:r>
            <a:r>
              <a:rPr lang="en-US" b="0" i="0" u="none" strike="noStrike" dirty="0">
                <a:effectLst/>
              </a:rPr>
              <a:t> Value each person as an individual, </a:t>
            </a:r>
            <a:r>
              <a:rPr lang="en-GB" b="0" i="0" u="none" strike="noStrike" dirty="0">
                <a:effectLst/>
              </a:rPr>
              <a:t>recognising</a:t>
            </a:r>
            <a:r>
              <a:rPr lang="en-US" b="0" i="0" u="none" strike="noStrike" dirty="0">
                <a:effectLst/>
              </a:rPr>
              <a:t> their strengths and abilities.</a:t>
            </a:r>
            <a:r>
              <a:rPr lang="en-US" b="0" i="0" dirty="0">
                <a:effectLst/>
              </a:rPr>
              <a:t>​</a:t>
            </a:r>
            <a:br>
              <a:rPr lang="en-US" b="0" i="0" dirty="0">
                <a:effectLst/>
              </a:rPr>
            </a:br>
            <a:endParaRPr lang="en-US" b="0" i="0" dirty="0">
              <a:effectLst/>
            </a:endParaRPr>
          </a:p>
          <a:p>
            <a:pPr marL="285750" indent="-285750" fontAlgn="base">
              <a:lnSpc>
                <a:spcPct val="90000"/>
              </a:lnSpc>
              <a:spcAft>
                <a:spcPts val="600"/>
              </a:spcAft>
              <a:buClr>
                <a:schemeClr val="accent4"/>
              </a:buClr>
              <a:buFont typeface="Arial" panose="020B0604020202020204" pitchFamily="34" charset="0"/>
              <a:buChar char="•"/>
            </a:pPr>
            <a:r>
              <a:rPr lang="en-US" b="1" i="0" u="none" strike="noStrike" dirty="0">
                <a:effectLst/>
              </a:rPr>
              <a:t>1.5</a:t>
            </a:r>
            <a:r>
              <a:rPr lang="en-US" b="0" i="0" u="none" strike="noStrike" dirty="0">
                <a:effectLst/>
              </a:rPr>
              <a:t> </a:t>
            </a:r>
            <a:r>
              <a:rPr lang="en-GB" b="0" i="0" u="none" strike="noStrike" dirty="0">
                <a:effectLst/>
              </a:rPr>
              <a:t>Recognise</a:t>
            </a:r>
            <a:r>
              <a:rPr lang="en-US" b="0" i="0" u="none" strike="noStrike" dirty="0">
                <a:effectLst/>
              </a:rPr>
              <a:t> differences across diverse communities and challenge the impact of disadvantage and discrimination on people and their families and communities.</a:t>
            </a:r>
            <a:r>
              <a:rPr lang="en-US" b="0" i="0" dirty="0">
                <a:effectLst/>
              </a:rPr>
              <a:t>​</a:t>
            </a:r>
            <a:br>
              <a:rPr lang="en-US" b="0" i="0" dirty="0">
                <a:effectLst/>
              </a:rPr>
            </a:br>
            <a:endParaRPr lang="en-US" b="0" i="0" dirty="0">
              <a:effectLst/>
            </a:endParaRPr>
          </a:p>
          <a:p>
            <a:pPr marL="285750" indent="-285750" fontAlgn="base">
              <a:lnSpc>
                <a:spcPct val="90000"/>
              </a:lnSpc>
              <a:spcAft>
                <a:spcPts val="600"/>
              </a:spcAft>
              <a:buClr>
                <a:schemeClr val="accent4"/>
              </a:buClr>
              <a:buFont typeface="Arial" panose="020B0604020202020204" pitchFamily="34" charset="0"/>
              <a:buChar char="•"/>
            </a:pPr>
            <a:r>
              <a:rPr lang="en-US" b="1" i="0" u="none" strike="noStrike" dirty="0">
                <a:effectLst/>
              </a:rPr>
              <a:t>1.6</a:t>
            </a:r>
            <a:r>
              <a:rPr lang="en-US" b="0" i="0" u="none" strike="noStrike" dirty="0">
                <a:solidFill>
                  <a:schemeClr val="tx2"/>
                </a:solidFill>
                <a:effectLst/>
              </a:rPr>
              <a:t> </a:t>
            </a:r>
            <a:r>
              <a:rPr lang="en-US" b="0" i="0" u="none" strike="noStrike" dirty="0">
                <a:effectLst/>
              </a:rPr>
              <a:t>Promote social justice, helping to confront and resolve issues of inequality and inclusion.</a:t>
            </a:r>
            <a:r>
              <a:rPr lang="en-US" b="0" i="0" dirty="0">
                <a:effectLst/>
              </a:rPr>
              <a:t>​</a:t>
            </a:r>
            <a:br>
              <a:rPr lang="en-US" b="0" i="0" dirty="0">
                <a:effectLst/>
              </a:rPr>
            </a:br>
            <a:endParaRPr lang="en-US" b="0" i="0" dirty="0">
              <a:effectLst/>
            </a:endParaRPr>
          </a:p>
          <a:p>
            <a:pPr marL="285750" indent="-285750" fontAlgn="base">
              <a:lnSpc>
                <a:spcPct val="90000"/>
              </a:lnSpc>
              <a:spcAft>
                <a:spcPts val="600"/>
              </a:spcAft>
              <a:buClr>
                <a:schemeClr val="accent4"/>
              </a:buClr>
              <a:buFont typeface="Arial" panose="020B0604020202020204" pitchFamily="34" charset="0"/>
              <a:buChar char="•"/>
            </a:pPr>
            <a:r>
              <a:rPr lang="en-US" b="1" i="0" u="none" strike="noStrike" dirty="0">
                <a:effectLst/>
              </a:rPr>
              <a:t>5.1</a:t>
            </a:r>
            <a:r>
              <a:rPr lang="en-US" b="0" i="0" u="none" strike="noStrike" dirty="0">
                <a:solidFill>
                  <a:schemeClr val="tx2"/>
                </a:solidFill>
                <a:effectLst/>
              </a:rPr>
              <a:t> </a:t>
            </a:r>
            <a:r>
              <a:rPr lang="en-US" b="0" i="0" u="none" strike="noStrike" dirty="0">
                <a:effectLst/>
              </a:rPr>
              <a:t>Do not abuse, neglect, discriminate, exploit or harm anyone, or condone this by others.</a:t>
            </a:r>
            <a:r>
              <a:rPr lang="en-US" b="0" i="0" dirty="0">
                <a:effectLst/>
              </a:rPr>
              <a:t>​</a:t>
            </a:r>
          </a:p>
          <a:p>
            <a:pPr indent="-228600" fontAlgn="base">
              <a:lnSpc>
                <a:spcPct val="90000"/>
              </a:lnSpc>
              <a:spcAft>
                <a:spcPts val="600"/>
              </a:spcAft>
              <a:buFont typeface="Arial" panose="020B0604020202020204" pitchFamily="34" charset="0"/>
              <a:buChar char="•"/>
            </a:pPr>
            <a:endParaRPr lang="en-US" b="0" i="0" dirty="0">
              <a:effectLst/>
            </a:endParaRPr>
          </a:p>
          <a:p>
            <a:pPr marL="285750" indent="-285750" fontAlgn="base">
              <a:lnSpc>
                <a:spcPct val="90000"/>
              </a:lnSpc>
              <a:spcAft>
                <a:spcPts val="600"/>
              </a:spcAft>
              <a:buClr>
                <a:schemeClr val="accent4"/>
              </a:buClr>
              <a:buFont typeface="Arial" panose="020B0604020202020204" pitchFamily="34" charset="0"/>
              <a:buChar char="•"/>
            </a:pPr>
            <a:r>
              <a:rPr lang="en-US" b="1" i="0" u="none" strike="noStrike" dirty="0">
                <a:effectLst/>
              </a:rPr>
              <a:t>6.1</a:t>
            </a:r>
            <a:r>
              <a:rPr lang="en-US" b="0" i="0" u="none" strike="noStrike" dirty="0">
                <a:effectLst/>
              </a:rPr>
              <a:t> Report allegations of harm and challenge and report exploitation and any dangerous, abusive or discriminatory </a:t>
            </a:r>
            <a:r>
              <a:rPr lang="en-US" b="0" i="0" u="none" strike="noStrike" dirty="0" err="1">
                <a:effectLst/>
              </a:rPr>
              <a:t>behaviour</a:t>
            </a:r>
            <a:r>
              <a:rPr lang="en-US" b="0" i="0" u="none" strike="noStrike" dirty="0">
                <a:effectLst/>
              </a:rPr>
              <a:t> or practice.</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B9328D7D-51ED-42AD-AD86-87FDA05B8408}" type="slidenum">
              <a:rPr lang="en-US" smtClean="0"/>
              <a:t>5</a:t>
            </a:fld>
            <a:endParaRPr lang="en-US"/>
          </a:p>
        </p:txBody>
      </p:sp>
    </p:spTree>
    <p:extLst>
      <p:ext uri="{BB962C8B-B14F-4D97-AF65-F5344CB8AC3E}">
        <p14:creationId xmlns:p14="http://schemas.microsoft.com/office/powerpoint/2010/main" val="425472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ts val="0"/>
              </a:spcBef>
              <a:spcAft>
                <a:spcPts val="600"/>
              </a:spcAft>
              <a:buClr>
                <a:schemeClr val="accent4"/>
              </a:buClr>
              <a:defRPr/>
            </a:pPr>
            <a:r>
              <a:rPr lang="en-US" sz="1200" dirty="0"/>
              <a:t>One of our key responsibilities as the regulator is to maintain the social work register.</a:t>
            </a:r>
            <a:br>
              <a:rPr lang="en-US" sz="1200" dirty="0"/>
            </a:br>
            <a:endParaRPr lang="en-US" sz="1200" dirty="0"/>
          </a:p>
          <a:p>
            <a:pPr fontAlgn="base">
              <a:spcBef>
                <a:spcPts val="0"/>
              </a:spcBef>
              <a:spcAft>
                <a:spcPts val="600"/>
              </a:spcAft>
              <a:buClr>
                <a:schemeClr val="accent4"/>
              </a:buClr>
              <a:defRPr/>
            </a:pPr>
            <a:r>
              <a:rPr lang="en-US" sz="1200" dirty="0"/>
              <a:t>Our </a:t>
            </a:r>
            <a:r>
              <a:rPr lang="en-US" sz="1200" b="1" u="sng" dirty="0"/>
              <a:t>registration rules</a:t>
            </a:r>
            <a:r>
              <a:rPr lang="en-US" sz="1200" b="1" dirty="0"/>
              <a:t> </a:t>
            </a:r>
            <a:r>
              <a:rPr lang="en-US" sz="1200" dirty="0"/>
              <a:t>ensure that all social workers on our register are able to </a:t>
            </a:r>
            <a:r>
              <a:rPr lang="en-US" sz="1200" dirty="0" err="1"/>
              <a:t>practise</a:t>
            </a:r>
            <a:r>
              <a:rPr lang="en-US" sz="1200" dirty="0"/>
              <a:t> safely and effectively.</a:t>
            </a:r>
            <a:br>
              <a:rPr lang="en-US" sz="1200" dirty="0"/>
            </a:br>
            <a:endParaRPr kumimoji="0" lang="en-US" sz="1200" b="0" i="0" u="none" strike="noStrike" cap="none" spc="0" normalizeH="0" baseline="0" noProof="0" dirty="0">
              <a:ln>
                <a:noFill/>
              </a:ln>
              <a:effectLst/>
              <a:uLnTx/>
              <a:uFillTx/>
            </a:endParaRPr>
          </a:p>
          <a:p>
            <a:pPr fontAlgn="base">
              <a:spcBef>
                <a:spcPts val="0"/>
              </a:spcBef>
              <a:spcAft>
                <a:spcPts val="600"/>
              </a:spcAft>
              <a:buClr>
                <a:schemeClr val="accent4"/>
              </a:buClr>
              <a:defRPr/>
            </a:pPr>
            <a:r>
              <a:rPr lang="en-US" sz="1200" dirty="0"/>
              <a:t>If you are removed from the register for any reason, you will not be able to </a:t>
            </a:r>
            <a:r>
              <a:rPr lang="en-US" sz="1200" dirty="0" err="1"/>
              <a:t>practise</a:t>
            </a:r>
            <a:r>
              <a:rPr lang="en-US" sz="1200" dirty="0"/>
              <a:t> under the protected title of social worker until you have restored your registration.</a:t>
            </a:r>
            <a:br>
              <a:rPr lang="en-US" sz="1200" dirty="0"/>
            </a:br>
            <a:endParaRPr lang="en-US" sz="1200" dirty="0"/>
          </a:p>
          <a:p>
            <a:pPr fontAlgn="base">
              <a:spcBef>
                <a:spcPts val="0"/>
              </a:spcBef>
              <a:spcAft>
                <a:spcPts val="600"/>
              </a:spcAft>
              <a:buClr>
                <a:schemeClr val="accent4"/>
              </a:buClr>
              <a:defRPr/>
            </a:pPr>
            <a:r>
              <a:rPr lang="en-US" sz="1200" dirty="0"/>
              <a:t>If you wish to re-join the register after leaving or being removed, you will need to pay a restoration fee of £135 (non-refundable) as well as a registration fee of £90. </a:t>
            </a:r>
          </a:p>
          <a:p>
            <a:endParaRPr lang="en-US" dirty="0"/>
          </a:p>
        </p:txBody>
      </p:sp>
      <p:sp>
        <p:nvSpPr>
          <p:cNvPr id="4" name="Slide Number Placeholder 3"/>
          <p:cNvSpPr>
            <a:spLocks noGrp="1"/>
          </p:cNvSpPr>
          <p:nvPr>
            <p:ph type="sldNum" sz="quarter" idx="5"/>
          </p:nvPr>
        </p:nvSpPr>
        <p:spPr/>
        <p:txBody>
          <a:bodyPr/>
          <a:lstStyle/>
          <a:p>
            <a:fld id="{B9328D7D-51ED-42AD-AD86-87FDA05B8408}" type="slidenum">
              <a:rPr lang="en-US" smtClean="0"/>
              <a:t>7</a:t>
            </a:fld>
            <a:endParaRPr lang="en-US"/>
          </a:p>
        </p:txBody>
      </p:sp>
    </p:spTree>
    <p:extLst>
      <p:ext uri="{BB962C8B-B14F-4D97-AF65-F5344CB8AC3E}">
        <p14:creationId xmlns:p14="http://schemas.microsoft.com/office/powerpoint/2010/main" val="650992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ts val="0"/>
              </a:spcBef>
              <a:spcAft>
                <a:spcPts val="600"/>
              </a:spcAft>
              <a:buClr>
                <a:schemeClr val="accent4"/>
              </a:buClr>
              <a:defRPr/>
            </a:pPr>
            <a:r>
              <a:rPr lang="en-US" sz="1200" dirty="0"/>
              <a:t>One of our key responsibilities as the regulator is to maintain the social work register.</a:t>
            </a:r>
            <a:br>
              <a:rPr lang="en-US" sz="1200" dirty="0"/>
            </a:br>
            <a:endParaRPr lang="en-US" sz="1200" dirty="0"/>
          </a:p>
          <a:p>
            <a:pPr fontAlgn="base">
              <a:spcBef>
                <a:spcPts val="0"/>
              </a:spcBef>
              <a:spcAft>
                <a:spcPts val="600"/>
              </a:spcAft>
              <a:buClr>
                <a:schemeClr val="accent4"/>
              </a:buClr>
              <a:defRPr/>
            </a:pPr>
            <a:r>
              <a:rPr lang="en-US" sz="1200" dirty="0"/>
              <a:t>Our </a:t>
            </a:r>
            <a:r>
              <a:rPr lang="en-US" sz="1200" b="1" u="sng" dirty="0"/>
              <a:t>registration rules</a:t>
            </a:r>
            <a:r>
              <a:rPr lang="en-US" sz="1200" b="1" dirty="0"/>
              <a:t> </a:t>
            </a:r>
            <a:r>
              <a:rPr lang="en-US" sz="1200" dirty="0"/>
              <a:t>ensure that all social workers on our register are able to </a:t>
            </a:r>
            <a:r>
              <a:rPr lang="en-US" sz="1200" dirty="0" err="1"/>
              <a:t>practise</a:t>
            </a:r>
            <a:r>
              <a:rPr lang="en-US" sz="1200" dirty="0"/>
              <a:t> safely and effectively.</a:t>
            </a:r>
            <a:br>
              <a:rPr lang="en-US" sz="1200" dirty="0"/>
            </a:br>
            <a:endParaRPr kumimoji="0" lang="en-US" sz="1200" b="0" i="0" u="none" strike="noStrike" cap="none" spc="0" normalizeH="0" baseline="0" noProof="0" dirty="0">
              <a:ln>
                <a:noFill/>
              </a:ln>
              <a:effectLst/>
              <a:uLnTx/>
              <a:uFillTx/>
            </a:endParaRPr>
          </a:p>
          <a:p>
            <a:pPr fontAlgn="base">
              <a:spcBef>
                <a:spcPts val="0"/>
              </a:spcBef>
              <a:spcAft>
                <a:spcPts val="600"/>
              </a:spcAft>
              <a:buClr>
                <a:schemeClr val="accent4"/>
              </a:buClr>
              <a:defRPr/>
            </a:pPr>
            <a:r>
              <a:rPr lang="en-US" sz="1200" dirty="0"/>
              <a:t>If you are removed from the register for any reason, you will not be able to </a:t>
            </a:r>
            <a:r>
              <a:rPr lang="en-US" sz="1200" dirty="0" err="1"/>
              <a:t>practise</a:t>
            </a:r>
            <a:r>
              <a:rPr lang="en-US" sz="1200" dirty="0"/>
              <a:t> under the protected title of social worker until you have restored your registration.</a:t>
            </a:r>
            <a:br>
              <a:rPr lang="en-US" sz="1200" dirty="0"/>
            </a:br>
            <a:endParaRPr lang="en-US" sz="1200" dirty="0"/>
          </a:p>
          <a:p>
            <a:pPr fontAlgn="base">
              <a:spcBef>
                <a:spcPts val="0"/>
              </a:spcBef>
              <a:spcAft>
                <a:spcPts val="600"/>
              </a:spcAft>
              <a:buClr>
                <a:schemeClr val="accent4"/>
              </a:buClr>
              <a:defRPr/>
            </a:pPr>
            <a:r>
              <a:rPr lang="en-US" sz="1200" dirty="0"/>
              <a:t>If you wish to re-join the register after leaving or being removed, you will need to pay a restoration fee of £135 (non-refundable) as well as a registration fee of £90. </a:t>
            </a:r>
          </a:p>
          <a:p>
            <a:endParaRPr lang="en-GB" dirty="0"/>
          </a:p>
        </p:txBody>
      </p:sp>
      <p:sp>
        <p:nvSpPr>
          <p:cNvPr id="4" name="Slide Number Placeholder 3"/>
          <p:cNvSpPr>
            <a:spLocks noGrp="1"/>
          </p:cNvSpPr>
          <p:nvPr>
            <p:ph type="sldNum" sz="quarter" idx="5"/>
          </p:nvPr>
        </p:nvSpPr>
        <p:spPr/>
        <p:txBody>
          <a:bodyPr/>
          <a:lstStyle/>
          <a:p>
            <a:fld id="{B9328D7D-51ED-42AD-AD86-87FDA05B8408}" type="slidenum">
              <a:rPr lang="en-US" smtClean="0"/>
              <a:t>8</a:t>
            </a:fld>
            <a:endParaRPr lang="en-US"/>
          </a:p>
        </p:txBody>
      </p:sp>
    </p:spTree>
    <p:extLst>
      <p:ext uri="{BB962C8B-B14F-4D97-AF65-F5344CB8AC3E}">
        <p14:creationId xmlns:p14="http://schemas.microsoft.com/office/powerpoint/2010/main" val="3612716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your screen </a:t>
            </a:r>
          </a:p>
          <a:p>
            <a:r>
              <a:rPr lang="en-GB" dirty="0"/>
              <a:t>EDI survey </a:t>
            </a:r>
          </a:p>
        </p:txBody>
      </p:sp>
      <p:sp>
        <p:nvSpPr>
          <p:cNvPr id="4" name="Slide Number Placeholder 3"/>
          <p:cNvSpPr>
            <a:spLocks noGrp="1"/>
          </p:cNvSpPr>
          <p:nvPr>
            <p:ph type="sldNum" sz="quarter" idx="5"/>
          </p:nvPr>
        </p:nvSpPr>
        <p:spPr/>
        <p:txBody>
          <a:bodyPr/>
          <a:lstStyle/>
          <a:p>
            <a:fld id="{B9328D7D-51ED-42AD-AD86-87FDA05B8408}" type="slidenum">
              <a:rPr lang="en-US" smtClean="0"/>
              <a:t>14</a:t>
            </a:fld>
            <a:endParaRPr lang="en-US"/>
          </a:p>
        </p:txBody>
      </p:sp>
    </p:spTree>
    <p:extLst>
      <p:ext uri="{BB962C8B-B14F-4D97-AF65-F5344CB8AC3E}">
        <p14:creationId xmlns:p14="http://schemas.microsoft.com/office/powerpoint/2010/main" val="2360069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 and As </a:t>
            </a:r>
          </a:p>
        </p:txBody>
      </p:sp>
      <p:sp>
        <p:nvSpPr>
          <p:cNvPr id="4" name="Slide Number Placeholder 3"/>
          <p:cNvSpPr>
            <a:spLocks noGrp="1"/>
          </p:cNvSpPr>
          <p:nvPr>
            <p:ph type="sldNum" sz="quarter" idx="5"/>
          </p:nvPr>
        </p:nvSpPr>
        <p:spPr/>
        <p:txBody>
          <a:bodyPr/>
          <a:lstStyle/>
          <a:p>
            <a:fld id="{B9328D7D-51ED-42AD-AD86-87FDA05B8408}" type="slidenum">
              <a:rPr lang="en-US" smtClean="0"/>
              <a:t>15</a:t>
            </a:fld>
            <a:endParaRPr lang="en-US"/>
          </a:p>
        </p:txBody>
      </p:sp>
    </p:spTree>
    <p:extLst>
      <p:ext uri="{BB962C8B-B14F-4D97-AF65-F5344CB8AC3E}">
        <p14:creationId xmlns:p14="http://schemas.microsoft.com/office/powerpoint/2010/main" val="1563220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LGA employers' standards – reference </a:t>
            </a:r>
          </a:p>
        </p:txBody>
      </p:sp>
      <p:sp>
        <p:nvSpPr>
          <p:cNvPr id="4" name="Slide Number Placeholder 3"/>
          <p:cNvSpPr>
            <a:spLocks noGrp="1"/>
          </p:cNvSpPr>
          <p:nvPr>
            <p:ph type="sldNum" sz="quarter" idx="5"/>
          </p:nvPr>
        </p:nvSpPr>
        <p:spPr/>
        <p:txBody>
          <a:bodyPr/>
          <a:lstStyle/>
          <a:p>
            <a:fld id="{B9328D7D-51ED-42AD-AD86-87FDA05B8408}" type="slidenum">
              <a:rPr lang="en-US" smtClean="0"/>
              <a:t>17</a:t>
            </a:fld>
            <a:endParaRPr lang="en-US"/>
          </a:p>
        </p:txBody>
      </p:sp>
    </p:spTree>
    <p:extLst>
      <p:ext uri="{BB962C8B-B14F-4D97-AF65-F5344CB8AC3E}">
        <p14:creationId xmlns:p14="http://schemas.microsoft.com/office/powerpoint/2010/main" val="3942510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4.xml"/><Relationship Id="rId4" Type="http://schemas.openxmlformats.org/officeDocument/2006/relationships/image" Target="../media/image30.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5.xml"/><Relationship Id="rId4" Type="http://schemas.openxmlformats.org/officeDocument/2006/relationships/image" Target="../media/image3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7.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42.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int Titl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E88388C-5397-4991-B7DA-1F33F4D90E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28763" y="157163"/>
            <a:ext cx="4500086" cy="6460920"/>
          </a:xfrm>
          <a:prstGeom prst="rect">
            <a:avLst/>
          </a:prstGeom>
        </p:spPr>
      </p:pic>
      <p:sp>
        <p:nvSpPr>
          <p:cNvPr id="23" name="Title 1">
            <a:extLst>
              <a:ext uri="{FF2B5EF4-FFF2-40B4-BE49-F238E27FC236}">
                <a16:creationId xmlns:a16="http://schemas.microsoft.com/office/drawing/2014/main" id="{91955CB2-FC52-4681-884A-D5E05E195A64}"/>
              </a:ext>
            </a:extLst>
          </p:cNvPr>
          <p:cNvSpPr>
            <a:spLocks noGrp="1"/>
          </p:cNvSpPr>
          <p:nvPr>
            <p:ph type="ctrTitle"/>
          </p:nvPr>
        </p:nvSpPr>
        <p:spPr>
          <a:xfrm>
            <a:off x="664190" y="2593074"/>
            <a:ext cx="6564573" cy="971479"/>
          </a:xfrm>
          <a:prstGeom prst="rect">
            <a:avLst/>
          </a:prstGeom>
        </p:spPr>
        <p:txBody>
          <a:bodyPr>
            <a:normAutofit fontScale="90000"/>
          </a:bodyPr>
          <a:lstStyle>
            <a:lvl1pPr>
              <a:defRPr b="1" baseline="0">
                <a:solidFill>
                  <a:schemeClr val="bg2"/>
                </a:solidFill>
              </a:defRPr>
            </a:lvl1pPr>
          </a:lstStyle>
          <a:p>
            <a:pPr algn="l"/>
            <a:r>
              <a:rPr lang="en-GB"/>
              <a:t>Introduction slide 1</a:t>
            </a:r>
            <a:endParaRPr lang="en-US"/>
          </a:p>
        </p:txBody>
      </p:sp>
      <p:sp>
        <p:nvSpPr>
          <p:cNvPr id="24" name="Subtitle 2">
            <a:extLst>
              <a:ext uri="{FF2B5EF4-FFF2-40B4-BE49-F238E27FC236}">
                <a16:creationId xmlns:a16="http://schemas.microsoft.com/office/drawing/2014/main" id="{72177743-B1F1-4405-BD08-1BA0D44F2D13}"/>
              </a:ext>
            </a:extLst>
          </p:cNvPr>
          <p:cNvSpPr>
            <a:spLocks noGrp="1"/>
          </p:cNvSpPr>
          <p:nvPr>
            <p:ph type="subTitle" idx="1"/>
          </p:nvPr>
        </p:nvSpPr>
        <p:spPr>
          <a:xfrm>
            <a:off x="664190" y="3920000"/>
            <a:ext cx="6671481" cy="971479"/>
          </a:xfrm>
          <a:prstGeom prst="rect">
            <a:avLst/>
          </a:prstGeom>
        </p:spPr>
        <p:txBody>
          <a:bodyPr/>
          <a:lstStyle>
            <a:lvl1pPr marL="0" indent="0">
              <a:buNone/>
              <a:defRPr/>
            </a:lvl1pPr>
          </a:lstStyle>
          <a:p>
            <a:pPr algn="l"/>
            <a:r>
              <a:rPr lang="en-GB" err="1"/>
              <a:t>Subheader</a:t>
            </a:r>
            <a:r>
              <a:rPr lang="en-GB"/>
              <a:t> goes here</a:t>
            </a:r>
            <a:endParaRPr lang="en-US"/>
          </a:p>
        </p:txBody>
      </p:sp>
      <p:pic>
        <p:nvPicPr>
          <p:cNvPr id="26" name="Picture 25" descr="A close up of a sign&#10;&#10;Description automatically generated">
            <a:extLst>
              <a:ext uri="{FF2B5EF4-FFF2-40B4-BE49-F238E27FC236}">
                <a16:creationId xmlns:a16="http://schemas.microsoft.com/office/drawing/2014/main" id="{84667330-7FE6-485F-9B96-F382BEEE5D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190" y="627654"/>
            <a:ext cx="1809675" cy="1001097"/>
          </a:xfrm>
          <a:prstGeom prst="rect">
            <a:avLst/>
          </a:prstGeom>
        </p:spPr>
      </p:pic>
    </p:spTree>
    <p:extLst>
      <p:ext uri="{BB962C8B-B14F-4D97-AF65-F5344CB8AC3E}">
        <p14:creationId xmlns:p14="http://schemas.microsoft.com/office/powerpoint/2010/main" val="80352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Divid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F064F60-87BF-415D-886D-22103B1B13B0}"/>
              </a:ext>
            </a:extLst>
          </p:cNvPr>
          <p:cNvSpPr>
            <a:spLocks noGrp="1"/>
          </p:cNvSpPr>
          <p:nvPr>
            <p:ph type="title" hasCustomPrompt="1"/>
          </p:nvPr>
        </p:nvSpPr>
        <p:spPr>
          <a:xfrm>
            <a:off x="1540401" y="575466"/>
            <a:ext cx="9111198" cy="2852737"/>
          </a:xfrm>
          <a:prstGeom prst="rect">
            <a:avLst/>
          </a:prstGeom>
        </p:spPr>
        <p:txBody>
          <a:bodyPr anchor="b"/>
          <a:lstStyle>
            <a:lvl1pPr algn="ctr">
              <a:defRPr sz="6000" b="1">
                <a:solidFill>
                  <a:schemeClr val="bg2"/>
                </a:solidFill>
                <a:latin typeface="+mn-lt"/>
              </a:defRPr>
            </a:lvl1pPr>
          </a:lstStyle>
          <a:p>
            <a:r>
              <a:rPr lang="en-US"/>
              <a:t>Section Divide</a:t>
            </a:r>
          </a:p>
        </p:txBody>
      </p:sp>
      <p:sp>
        <p:nvSpPr>
          <p:cNvPr id="6" name="Text Placeholder 2">
            <a:extLst>
              <a:ext uri="{FF2B5EF4-FFF2-40B4-BE49-F238E27FC236}">
                <a16:creationId xmlns:a16="http://schemas.microsoft.com/office/drawing/2014/main" id="{EC5C145E-FB28-4963-BD48-7C997769A68B}"/>
              </a:ext>
            </a:extLst>
          </p:cNvPr>
          <p:cNvSpPr>
            <a:spLocks noGrp="1"/>
          </p:cNvSpPr>
          <p:nvPr>
            <p:ph type="body" idx="1" hasCustomPrompt="1"/>
          </p:nvPr>
        </p:nvSpPr>
        <p:spPr>
          <a:xfrm>
            <a:off x="1540400" y="3837954"/>
            <a:ext cx="9111199" cy="1500187"/>
          </a:xfrm>
          <a:prstGeom prst="rect">
            <a:avLst/>
          </a:prstGeo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M</a:t>
            </a:r>
            <a:r>
              <a:rPr lang="en-US"/>
              <a:t>ore detail here</a:t>
            </a:r>
          </a:p>
        </p:txBody>
      </p:sp>
      <p:pic>
        <p:nvPicPr>
          <p:cNvPr id="9" name="Graphic 8">
            <a:extLst>
              <a:ext uri="{FF2B5EF4-FFF2-40B4-BE49-F238E27FC236}">
                <a16:creationId xmlns:a16="http://schemas.microsoft.com/office/drawing/2014/main" id="{A073C2A3-25C0-4774-8487-5ADF427169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2836454" y="2686602"/>
            <a:ext cx="8026757" cy="1484795"/>
          </a:xfrm>
          <a:prstGeom prst="rect">
            <a:avLst/>
          </a:prstGeom>
        </p:spPr>
      </p:pic>
      <p:pic>
        <p:nvPicPr>
          <p:cNvPr id="11" name="Graphic 10">
            <a:extLst>
              <a:ext uri="{FF2B5EF4-FFF2-40B4-BE49-F238E27FC236}">
                <a16:creationId xmlns:a16="http://schemas.microsoft.com/office/drawing/2014/main" id="{6C9C6AB0-7EB8-4DC7-8DB0-66A23A3CB1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001698" y="2686601"/>
            <a:ext cx="8026757" cy="1484795"/>
          </a:xfrm>
          <a:prstGeom prst="rect">
            <a:avLst/>
          </a:prstGeom>
        </p:spPr>
      </p:pic>
    </p:spTree>
    <p:extLst>
      <p:ext uri="{BB962C8B-B14F-4D97-AF65-F5344CB8AC3E}">
        <p14:creationId xmlns:p14="http://schemas.microsoft.com/office/powerpoint/2010/main" val="328143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73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1EC4-063B-48BC-9E3E-5692AE8F1546}"/>
              </a:ext>
            </a:extLst>
          </p:cNvPr>
          <p:cNvSpPr>
            <a:spLocks noGrp="1"/>
          </p:cNvSpPr>
          <p:nvPr>
            <p:ph type="title"/>
          </p:nvPr>
        </p:nvSpPr>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A3E51CAE-067D-42BC-85B6-20BAB51BA3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4917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1A127-B366-4D62-BD1C-9C0F3D4E5242}"/>
              </a:ext>
            </a:extLst>
          </p:cNvPr>
          <p:cNvSpPr>
            <a:spLocks noGrp="1"/>
          </p:cNvSpPr>
          <p:nvPr>
            <p:ph type="title"/>
          </p:nvPr>
        </p:nvSpPr>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A9FDC920-FBBF-4E4C-A381-C198397FEB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6F1318-3E8D-4574-AD1E-00714A70C3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8855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7EDF7-BCFD-4AB7-91A1-AAAC62A28CA0}"/>
              </a:ext>
            </a:extLst>
          </p:cNvPr>
          <p:cNvSpPr>
            <a:spLocks noGrp="1"/>
          </p:cNvSpPr>
          <p:nvPr>
            <p:ph type="title"/>
          </p:nvPr>
        </p:nvSpPr>
        <p:spPr>
          <a:xfrm>
            <a:off x="839788" y="365125"/>
            <a:ext cx="10515600" cy="1325563"/>
          </a:xfrm>
        </p:spPr>
        <p:txBody>
          <a:bodyPr/>
          <a:lstStyle>
            <a:lvl1pPr>
              <a:defRPr b="1">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8D492774-E002-41D5-8652-792460A614AB}"/>
              </a:ext>
            </a:extLst>
          </p:cNvPr>
          <p:cNvSpPr>
            <a:spLocks noGrp="1"/>
          </p:cNvSpPr>
          <p:nvPr>
            <p:ph type="body" idx="1"/>
          </p:nvPr>
        </p:nvSpPr>
        <p:spPr>
          <a:xfrm>
            <a:off x="839788" y="1681163"/>
            <a:ext cx="5157787" cy="823912"/>
          </a:xfrm>
        </p:spPr>
        <p:txBody>
          <a:bodyPr anchor="b"/>
          <a:lstStyle>
            <a:lvl1pPr marL="0" indent="0">
              <a:buNone/>
              <a:defRPr sz="2400" b="1">
                <a:solidFill>
                  <a:srgbClr val="044D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74EB7-CB44-4DE5-BFA4-8E9C54ADAA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AA0060-1BCF-481E-A15C-C10C25ADB86C}"/>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44D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CAC6E-608B-47E9-B7B2-888AF9E362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707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4CF8-36C3-4DDD-A7FB-0019618A8594}"/>
              </a:ext>
            </a:extLst>
          </p:cNvPr>
          <p:cNvSpPr>
            <a:spLocks noGrp="1"/>
          </p:cNvSpPr>
          <p:nvPr>
            <p:ph type="title"/>
          </p:nvPr>
        </p:nvSpPr>
        <p:spPr/>
        <p:txBody>
          <a:bodyPr/>
          <a:lstStyle>
            <a:lvl1pPr>
              <a:defRPr b="1">
                <a:latin typeface="+mn-lt"/>
              </a:defRPr>
            </a:lvl1pPr>
          </a:lstStyle>
          <a:p>
            <a:r>
              <a:rPr lang="en-US"/>
              <a:t>Click to edit Master title style</a:t>
            </a:r>
          </a:p>
        </p:txBody>
      </p:sp>
      <p:pic>
        <p:nvPicPr>
          <p:cNvPr id="11" name="Picture 10" descr="Shape&#10;&#10;Description automatically generated">
            <a:extLst>
              <a:ext uri="{FF2B5EF4-FFF2-40B4-BE49-F238E27FC236}">
                <a16:creationId xmlns:a16="http://schemas.microsoft.com/office/drawing/2014/main" id="{17C58DFF-ECED-4DCB-BB31-DB64E95BF9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5784" y="3999414"/>
            <a:ext cx="2640660" cy="2493461"/>
          </a:xfrm>
          <a:prstGeom prst="rect">
            <a:avLst/>
          </a:prstGeom>
        </p:spPr>
      </p:pic>
    </p:spTree>
    <p:extLst>
      <p:ext uri="{BB962C8B-B14F-4D97-AF65-F5344CB8AC3E}">
        <p14:creationId xmlns:p14="http://schemas.microsoft.com/office/powerpoint/2010/main" val="757265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7802C6B-4F95-4381-9335-FC0497EC5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3257313"/>
            <a:ext cx="2831075" cy="3099037"/>
          </a:xfrm>
          <a:prstGeom prst="rect">
            <a:avLst/>
          </a:prstGeom>
        </p:spPr>
      </p:pic>
    </p:spTree>
    <p:extLst>
      <p:ext uri="{BB962C8B-B14F-4D97-AF65-F5344CB8AC3E}">
        <p14:creationId xmlns:p14="http://schemas.microsoft.com/office/powerpoint/2010/main" val="3929527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737F-17D1-4BBF-BA39-C29893194EBE}"/>
              </a:ext>
            </a:extLst>
          </p:cNvPr>
          <p:cNvSpPr>
            <a:spLocks noGrp="1"/>
          </p:cNvSpPr>
          <p:nvPr>
            <p:ph type="title" hasCustomPrompt="1"/>
          </p:nvPr>
        </p:nvSpPr>
        <p:spPr>
          <a:xfrm>
            <a:off x="839788" y="457200"/>
            <a:ext cx="3932237" cy="1600200"/>
          </a:xfrm>
        </p:spPr>
        <p:txBody>
          <a:bodyPr anchor="b"/>
          <a:lstStyle>
            <a:lvl1pPr>
              <a:defRPr sz="3200"/>
            </a:lvl1pPr>
          </a:lstStyle>
          <a:p>
            <a:r>
              <a:rPr lang="en-US"/>
              <a:t>Content and text</a:t>
            </a:r>
            <a:br>
              <a:rPr lang="en-US"/>
            </a:br>
            <a:r>
              <a:rPr lang="en-US"/>
              <a:t>(for graphs/charts)</a:t>
            </a:r>
          </a:p>
        </p:txBody>
      </p:sp>
      <p:sp>
        <p:nvSpPr>
          <p:cNvPr id="3" name="Content Placeholder 2">
            <a:extLst>
              <a:ext uri="{FF2B5EF4-FFF2-40B4-BE49-F238E27FC236}">
                <a16:creationId xmlns:a16="http://schemas.microsoft.com/office/drawing/2014/main" id="{C96655D1-951B-41BA-B46D-0906E98E59B0}"/>
              </a:ext>
            </a:extLst>
          </p:cNvPr>
          <p:cNvSpPr>
            <a:spLocks noGrp="1"/>
          </p:cNvSpPr>
          <p:nvPr>
            <p:ph idx="1"/>
          </p:nvPr>
        </p:nvSpPr>
        <p:spPr>
          <a:xfrm>
            <a:off x="5625460" y="987425"/>
            <a:ext cx="57299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C04367-F78F-4F21-A63E-FAB16E3E1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42389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FD2E4-D217-4E15-AA0D-BB4114EDB4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4676B4-B929-4417-B1E0-D2C84C67E0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294A76-468D-4BC9-B152-6A57A1E81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44021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int and white ic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5FAD-E044-49BB-BB88-A788F3522C2E}"/>
              </a:ext>
            </a:extLst>
          </p:cNvPr>
          <p:cNvSpPr>
            <a:spLocks noGrp="1"/>
          </p:cNvSpPr>
          <p:nvPr>
            <p:ph type="title"/>
          </p:nvPr>
        </p:nvSpPr>
        <p:spPr>
          <a:xfrm>
            <a:off x="4169876" y="319857"/>
            <a:ext cx="7454774" cy="1325563"/>
          </a:xfrm>
        </p:spPr>
        <p:txBody>
          <a:bodyPr/>
          <a:lstStyle/>
          <a:p>
            <a:r>
              <a:rPr lang="en-US"/>
              <a:t>Click to edit Master title style</a:t>
            </a:r>
            <a:endParaRPr lang="en-GB"/>
          </a:p>
        </p:txBody>
      </p:sp>
      <p:sp>
        <p:nvSpPr>
          <p:cNvPr id="5" name="Rectangle 4">
            <a:extLst>
              <a:ext uri="{FF2B5EF4-FFF2-40B4-BE49-F238E27FC236}">
                <a16:creationId xmlns:a16="http://schemas.microsoft.com/office/drawing/2014/main" id="{D5DEB81F-7FDC-439C-AC01-549F94FB5D05}"/>
              </a:ext>
            </a:extLst>
          </p:cNvPr>
          <p:cNvSpPr/>
          <p:nvPr userDrawn="1"/>
        </p:nvSpPr>
        <p:spPr>
          <a:xfrm>
            <a:off x="416460" y="0"/>
            <a:ext cx="223620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E473DF4-F0F6-4D45-972D-3435D18A839D}"/>
              </a:ext>
            </a:extLst>
          </p:cNvPr>
          <p:cNvSpPr/>
          <p:nvPr userDrawn="1"/>
        </p:nvSpPr>
        <p:spPr>
          <a:xfrm>
            <a:off x="165981" y="147410"/>
            <a:ext cx="2747020" cy="2747020"/>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Boardroom with solid fill">
            <a:extLst>
              <a:ext uri="{FF2B5EF4-FFF2-40B4-BE49-F238E27FC236}">
                <a16:creationId xmlns:a16="http://schemas.microsoft.com/office/drawing/2014/main" id="{ED3B8364-55AC-4042-81F1-C1D5162DA9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8682" y="525039"/>
            <a:ext cx="1991762" cy="1991762"/>
          </a:xfrm>
          <a:prstGeom prst="rect">
            <a:avLst/>
          </a:prstGeom>
        </p:spPr>
      </p:pic>
    </p:spTree>
    <p:extLst>
      <p:ext uri="{BB962C8B-B14F-4D97-AF65-F5344CB8AC3E}">
        <p14:creationId xmlns:p14="http://schemas.microsoft.com/office/powerpoint/2010/main" val="4276018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nt Divider">
    <p:spTree>
      <p:nvGrpSpPr>
        <p:cNvPr id="1" name=""/>
        <p:cNvGrpSpPr/>
        <p:nvPr/>
      </p:nvGrpSpPr>
      <p:grpSpPr>
        <a:xfrm>
          <a:off x="0" y="0"/>
          <a:ext cx="0" cy="0"/>
          <a:chOff x="0" y="0"/>
          <a:chExt cx="0" cy="0"/>
        </a:xfrm>
      </p:grpSpPr>
      <p:pic>
        <p:nvPicPr>
          <p:cNvPr id="2" name="Picture 7" descr="A screenshot of a cell phone&#10;&#10;Description automatically generated">
            <a:extLst>
              <a:ext uri="{FF2B5EF4-FFF2-40B4-BE49-F238E27FC236}">
                <a16:creationId xmlns:a16="http://schemas.microsoft.com/office/drawing/2014/main" id="{4838C15A-9D7C-408A-AD09-0CF6E54CE443}"/>
              </a:ext>
            </a:extLst>
          </p:cNvPr>
          <p:cNvPicPr>
            <a:picLocks noChangeAspect="1"/>
          </p:cNvPicPr>
          <p:nvPr userDrawn="1"/>
        </p:nvPicPr>
        <p:blipFill>
          <a:blip r:embed="rId2"/>
          <a:stretch>
            <a:fillRect/>
          </a:stretch>
        </p:blipFill>
        <p:spPr>
          <a:xfrm>
            <a:off x="0" y="4088"/>
            <a:ext cx="12192000" cy="6853912"/>
          </a:xfrm>
          <a:prstGeom prst="rect">
            <a:avLst/>
          </a:prstGeom>
          <a:noFill/>
          <a:ln cap="flat">
            <a:noFill/>
          </a:ln>
        </p:spPr>
      </p:pic>
      <p:sp>
        <p:nvSpPr>
          <p:cNvPr id="12" name="Title 1">
            <a:extLst>
              <a:ext uri="{FF2B5EF4-FFF2-40B4-BE49-F238E27FC236}">
                <a16:creationId xmlns:a16="http://schemas.microsoft.com/office/drawing/2014/main" id="{510A9186-5C3C-4F93-9ED4-7B15395E7D78}"/>
              </a:ext>
            </a:extLst>
          </p:cNvPr>
          <p:cNvSpPr>
            <a:spLocks noGrp="1"/>
          </p:cNvSpPr>
          <p:nvPr>
            <p:ph type="title" hasCustomPrompt="1"/>
          </p:nvPr>
        </p:nvSpPr>
        <p:spPr>
          <a:xfrm>
            <a:off x="1540401" y="575466"/>
            <a:ext cx="9111198" cy="2852737"/>
          </a:xfrm>
          <a:prstGeom prst="rect">
            <a:avLst/>
          </a:prstGeom>
        </p:spPr>
        <p:txBody>
          <a:bodyPr anchor="b"/>
          <a:lstStyle>
            <a:lvl1pPr algn="ctr">
              <a:defRPr sz="6000" b="1">
                <a:solidFill>
                  <a:schemeClr val="bg1"/>
                </a:solidFill>
                <a:latin typeface="+mn-lt"/>
              </a:defRPr>
            </a:lvl1pPr>
          </a:lstStyle>
          <a:p>
            <a:r>
              <a:rPr lang="en-US"/>
              <a:t>Section Divide</a:t>
            </a:r>
          </a:p>
        </p:txBody>
      </p:sp>
      <p:sp>
        <p:nvSpPr>
          <p:cNvPr id="13" name="Text Placeholder 2">
            <a:extLst>
              <a:ext uri="{FF2B5EF4-FFF2-40B4-BE49-F238E27FC236}">
                <a16:creationId xmlns:a16="http://schemas.microsoft.com/office/drawing/2014/main" id="{EDDA83C1-FA19-4B9E-B342-BC7373A0BDA3}"/>
              </a:ext>
            </a:extLst>
          </p:cNvPr>
          <p:cNvSpPr>
            <a:spLocks noGrp="1"/>
          </p:cNvSpPr>
          <p:nvPr>
            <p:ph type="body" idx="1" hasCustomPrompt="1"/>
          </p:nvPr>
        </p:nvSpPr>
        <p:spPr>
          <a:xfrm>
            <a:off x="1540400" y="3837954"/>
            <a:ext cx="9111199"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M</a:t>
            </a:r>
            <a:r>
              <a:rPr lang="en-US"/>
              <a:t>ore detail here</a:t>
            </a:r>
          </a:p>
        </p:txBody>
      </p:sp>
    </p:spTree>
    <p:extLst>
      <p:ext uri="{BB962C8B-B14F-4D97-AF65-F5344CB8AC3E}">
        <p14:creationId xmlns:p14="http://schemas.microsoft.com/office/powerpoint/2010/main" val="3101508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nk and white ic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5FAD-E044-49BB-BB88-A788F3522C2E}"/>
              </a:ext>
            </a:extLst>
          </p:cNvPr>
          <p:cNvSpPr>
            <a:spLocks noGrp="1"/>
          </p:cNvSpPr>
          <p:nvPr>
            <p:ph type="title"/>
          </p:nvPr>
        </p:nvSpPr>
        <p:spPr>
          <a:xfrm>
            <a:off x="4169876" y="319857"/>
            <a:ext cx="7454774" cy="1325563"/>
          </a:xfrm>
        </p:spPr>
        <p:txBody>
          <a:bodyPr/>
          <a:lstStyle>
            <a:lvl1pPr>
              <a:defRPr>
                <a:solidFill>
                  <a:schemeClr val="tx1"/>
                </a:solidFill>
              </a:defRPr>
            </a:lvl1pPr>
          </a:lstStyle>
          <a:p>
            <a:r>
              <a:rPr lang="en-US"/>
              <a:t>Click to edit Master title style</a:t>
            </a:r>
            <a:endParaRPr lang="en-GB"/>
          </a:p>
        </p:txBody>
      </p:sp>
      <p:sp>
        <p:nvSpPr>
          <p:cNvPr id="5" name="Rectangle 4">
            <a:extLst>
              <a:ext uri="{FF2B5EF4-FFF2-40B4-BE49-F238E27FC236}">
                <a16:creationId xmlns:a16="http://schemas.microsoft.com/office/drawing/2014/main" id="{D5DEB81F-7FDC-439C-AC01-549F94FB5D05}"/>
              </a:ext>
            </a:extLst>
          </p:cNvPr>
          <p:cNvSpPr/>
          <p:nvPr userDrawn="1"/>
        </p:nvSpPr>
        <p:spPr>
          <a:xfrm>
            <a:off x="416460" y="0"/>
            <a:ext cx="223620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E473DF4-F0F6-4D45-972D-3435D18A839D}"/>
              </a:ext>
            </a:extLst>
          </p:cNvPr>
          <p:cNvSpPr/>
          <p:nvPr userDrawn="1"/>
        </p:nvSpPr>
        <p:spPr>
          <a:xfrm>
            <a:off x="165981" y="147410"/>
            <a:ext cx="2747020" cy="2747020"/>
          </a:xfrm>
          <a:prstGeom prst="ellipse">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Open book outline">
            <a:extLst>
              <a:ext uri="{FF2B5EF4-FFF2-40B4-BE49-F238E27FC236}">
                <a16:creationId xmlns:a16="http://schemas.microsoft.com/office/drawing/2014/main" id="{B44A7D64-7635-4473-9C0C-A2F9BF03A85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903" y="594260"/>
            <a:ext cx="1853319" cy="1853319"/>
          </a:xfrm>
          <a:prstGeom prst="rect">
            <a:avLst/>
          </a:prstGeom>
        </p:spPr>
      </p:pic>
    </p:spTree>
    <p:extLst>
      <p:ext uri="{BB962C8B-B14F-4D97-AF65-F5344CB8AC3E}">
        <p14:creationId xmlns:p14="http://schemas.microsoft.com/office/powerpoint/2010/main" val="1354434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l and white ic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5FAD-E044-49BB-BB88-A788F3522C2E}"/>
              </a:ext>
            </a:extLst>
          </p:cNvPr>
          <p:cNvSpPr>
            <a:spLocks noGrp="1"/>
          </p:cNvSpPr>
          <p:nvPr>
            <p:ph type="title"/>
          </p:nvPr>
        </p:nvSpPr>
        <p:spPr>
          <a:xfrm>
            <a:off x="4169876" y="319857"/>
            <a:ext cx="7454774" cy="1325563"/>
          </a:xfrm>
        </p:spPr>
        <p:txBody>
          <a:bodyPr/>
          <a:lstStyle>
            <a:lvl1pPr>
              <a:defRPr>
                <a:solidFill>
                  <a:schemeClr val="tx2"/>
                </a:solidFill>
              </a:defRPr>
            </a:lvl1pPr>
          </a:lstStyle>
          <a:p>
            <a:r>
              <a:rPr lang="en-US"/>
              <a:t>Click to edit Master title style</a:t>
            </a:r>
            <a:endParaRPr lang="en-GB"/>
          </a:p>
        </p:txBody>
      </p:sp>
      <p:sp>
        <p:nvSpPr>
          <p:cNvPr id="5" name="Rectangle 4">
            <a:extLst>
              <a:ext uri="{FF2B5EF4-FFF2-40B4-BE49-F238E27FC236}">
                <a16:creationId xmlns:a16="http://schemas.microsoft.com/office/drawing/2014/main" id="{D5DEB81F-7FDC-439C-AC01-549F94FB5D05}"/>
              </a:ext>
            </a:extLst>
          </p:cNvPr>
          <p:cNvSpPr/>
          <p:nvPr userDrawn="1"/>
        </p:nvSpPr>
        <p:spPr>
          <a:xfrm>
            <a:off x="416460" y="0"/>
            <a:ext cx="22362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E473DF4-F0F6-4D45-972D-3435D18A839D}"/>
              </a:ext>
            </a:extLst>
          </p:cNvPr>
          <p:cNvSpPr/>
          <p:nvPr userDrawn="1"/>
        </p:nvSpPr>
        <p:spPr>
          <a:xfrm>
            <a:off x="165981" y="147410"/>
            <a:ext cx="2747020" cy="2747020"/>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Signal with solid fill">
            <a:extLst>
              <a:ext uri="{FF2B5EF4-FFF2-40B4-BE49-F238E27FC236}">
                <a16:creationId xmlns:a16="http://schemas.microsoft.com/office/drawing/2014/main" id="{11B7F006-A9D9-421F-B973-41DE0AECFF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7749" y="494106"/>
            <a:ext cx="2053628" cy="2053628"/>
          </a:xfrm>
          <a:prstGeom prst="rect">
            <a:avLst/>
          </a:prstGeom>
        </p:spPr>
      </p:pic>
    </p:spTree>
    <p:extLst>
      <p:ext uri="{BB962C8B-B14F-4D97-AF65-F5344CB8AC3E}">
        <p14:creationId xmlns:p14="http://schemas.microsoft.com/office/powerpoint/2010/main" val="3580643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range and white ic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5FAD-E044-49BB-BB88-A788F3522C2E}"/>
              </a:ext>
            </a:extLst>
          </p:cNvPr>
          <p:cNvSpPr>
            <a:spLocks noGrp="1"/>
          </p:cNvSpPr>
          <p:nvPr>
            <p:ph type="title"/>
          </p:nvPr>
        </p:nvSpPr>
        <p:spPr>
          <a:xfrm>
            <a:off x="4169876" y="319857"/>
            <a:ext cx="7454774" cy="1325563"/>
          </a:xfrm>
        </p:spPr>
        <p:txBody>
          <a:bodyPr/>
          <a:lstStyle>
            <a:lvl1pPr>
              <a:defRPr>
                <a:solidFill>
                  <a:schemeClr val="accent1"/>
                </a:solidFill>
              </a:defRPr>
            </a:lvl1pPr>
          </a:lstStyle>
          <a:p>
            <a:r>
              <a:rPr lang="en-US"/>
              <a:t>Click to edit Master title style</a:t>
            </a:r>
            <a:endParaRPr lang="en-GB"/>
          </a:p>
        </p:txBody>
      </p:sp>
      <p:sp>
        <p:nvSpPr>
          <p:cNvPr id="5" name="Rectangle 4">
            <a:extLst>
              <a:ext uri="{FF2B5EF4-FFF2-40B4-BE49-F238E27FC236}">
                <a16:creationId xmlns:a16="http://schemas.microsoft.com/office/drawing/2014/main" id="{D5DEB81F-7FDC-439C-AC01-549F94FB5D05}"/>
              </a:ext>
            </a:extLst>
          </p:cNvPr>
          <p:cNvSpPr/>
          <p:nvPr userDrawn="1"/>
        </p:nvSpPr>
        <p:spPr>
          <a:xfrm>
            <a:off x="416460" y="0"/>
            <a:ext cx="22362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E473DF4-F0F6-4D45-972D-3435D18A839D}"/>
              </a:ext>
            </a:extLst>
          </p:cNvPr>
          <p:cNvSpPr/>
          <p:nvPr userDrawn="1"/>
        </p:nvSpPr>
        <p:spPr>
          <a:xfrm>
            <a:off x="165981" y="147410"/>
            <a:ext cx="2747020" cy="2747020"/>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Research with solid fill">
            <a:extLst>
              <a:ext uri="{FF2B5EF4-FFF2-40B4-BE49-F238E27FC236}">
                <a16:creationId xmlns:a16="http://schemas.microsoft.com/office/drawing/2014/main" id="{E15F67CA-7D3B-4961-BE25-545EBE3D3E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860" y="555217"/>
            <a:ext cx="1931406" cy="1931406"/>
          </a:xfrm>
          <a:prstGeom prst="rect">
            <a:avLst/>
          </a:prstGeom>
        </p:spPr>
      </p:pic>
    </p:spTree>
    <p:extLst>
      <p:ext uri="{BB962C8B-B14F-4D97-AF65-F5344CB8AC3E}">
        <p14:creationId xmlns:p14="http://schemas.microsoft.com/office/powerpoint/2010/main" val="3797780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Yellow and white ic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5FAD-E044-49BB-BB88-A788F3522C2E}"/>
              </a:ext>
            </a:extLst>
          </p:cNvPr>
          <p:cNvSpPr>
            <a:spLocks noGrp="1"/>
          </p:cNvSpPr>
          <p:nvPr>
            <p:ph type="title"/>
          </p:nvPr>
        </p:nvSpPr>
        <p:spPr>
          <a:xfrm>
            <a:off x="4169876" y="319857"/>
            <a:ext cx="7454774" cy="1325563"/>
          </a:xfrm>
        </p:spPr>
        <p:txBody>
          <a:bodyPr/>
          <a:lstStyle>
            <a:lvl1pPr>
              <a:defRPr>
                <a:solidFill>
                  <a:srgbClr val="044D42"/>
                </a:solidFill>
              </a:defRPr>
            </a:lvl1pPr>
          </a:lstStyle>
          <a:p>
            <a:r>
              <a:rPr lang="en-US"/>
              <a:t>Click to edit Master title style</a:t>
            </a:r>
            <a:endParaRPr lang="en-GB"/>
          </a:p>
        </p:txBody>
      </p:sp>
      <p:sp>
        <p:nvSpPr>
          <p:cNvPr id="5" name="Rectangle 4">
            <a:extLst>
              <a:ext uri="{FF2B5EF4-FFF2-40B4-BE49-F238E27FC236}">
                <a16:creationId xmlns:a16="http://schemas.microsoft.com/office/drawing/2014/main" id="{D5DEB81F-7FDC-439C-AC01-549F94FB5D05}"/>
              </a:ext>
            </a:extLst>
          </p:cNvPr>
          <p:cNvSpPr/>
          <p:nvPr userDrawn="1"/>
        </p:nvSpPr>
        <p:spPr>
          <a:xfrm>
            <a:off x="416460" y="0"/>
            <a:ext cx="22362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E473DF4-F0F6-4D45-972D-3435D18A839D}"/>
              </a:ext>
            </a:extLst>
          </p:cNvPr>
          <p:cNvSpPr/>
          <p:nvPr userDrawn="1"/>
        </p:nvSpPr>
        <p:spPr>
          <a:xfrm>
            <a:off x="165981" y="147410"/>
            <a:ext cx="2747020" cy="2747020"/>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Chat outline">
            <a:extLst>
              <a:ext uri="{FF2B5EF4-FFF2-40B4-BE49-F238E27FC236}">
                <a16:creationId xmlns:a16="http://schemas.microsoft.com/office/drawing/2014/main" id="{BC543832-0331-4BE0-8FA1-36553B7D145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6460" y="527317"/>
            <a:ext cx="2236206" cy="2236206"/>
          </a:xfrm>
          <a:prstGeom prst="rect">
            <a:avLst/>
          </a:prstGeom>
        </p:spPr>
      </p:pic>
    </p:spTree>
    <p:extLst>
      <p:ext uri="{BB962C8B-B14F-4D97-AF65-F5344CB8AC3E}">
        <p14:creationId xmlns:p14="http://schemas.microsoft.com/office/powerpoint/2010/main" val="3023925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een and white ic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5FAD-E044-49BB-BB88-A788F3522C2E}"/>
              </a:ext>
            </a:extLst>
          </p:cNvPr>
          <p:cNvSpPr>
            <a:spLocks noGrp="1"/>
          </p:cNvSpPr>
          <p:nvPr>
            <p:ph type="title"/>
          </p:nvPr>
        </p:nvSpPr>
        <p:spPr>
          <a:xfrm>
            <a:off x="4169876" y="319857"/>
            <a:ext cx="7454774" cy="1325563"/>
          </a:xfrm>
        </p:spPr>
        <p:txBody>
          <a:bodyPr/>
          <a:lstStyle>
            <a:lvl1pPr>
              <a:defRPr>
                <a:solidFill>
                  <a:srgbClr val="044D42"/>
                </a:solidFill>
              </a:defRPr>
            </a:lvl1pPr>
          </a:lstStyle>
          <a:p>
            <a:r>
              <a:rPr lang="en-US"/>
              <a:t>Click to edit Master title style</a:t>
            </a:r>
            <a:endParaRPr lang="en-GB"/>
          </a:p>
        </p:txBody>
      </p:sp>
      <p:sp>
        <p:nvSpPr>
          <p:cNvPr id="5" name="Rectangle 4">
            <a:extLst>
              <a:ext uri="{FF2B5EF4-FFF2-40B4-BE49-F238E27FC236}">
                <a16:creationId xmlns:a16="http://schemas.microsoft.com/office/drawing/2014/main" id="{D5DEB81F-7FDC-439C-AC01-549F94FB5D05}"/>
              </a:ext>
            </a:extLst>
          </p:cNvPr>
          <p:cNvSpPr/>
          <p:nvPr userDrawn="1"/>
        </p:nvSpPr>
        <p:spPr>
          <a:xfrm>
            <a:off x="416460" y="0"/>
            <a:ext cx="2236206" cy="6858000"/>
          </a:xfrm>
          <a:prstGeom prst="rect">
            <a:avLst/>
          </a:prstGeom>
          <a:solidFill>
            <a:srgbClr val="044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E473DF4-F0F6-4D45-972D-3435D18A839D}"/>
              </a:ext>
            </a:extLst>
          </p:cNvPr>
          <p:cNvSpPr/>
          <p:nvPr userDrawn="1"/>
        </p:nvSpPr>
        <p:spPr>
          <a:xfrm>
            <a:off x="165981" y="147410"/>
            <a:ext cx="2747020" cy="2747020"/>
          </a:xfrm>
          <a:prstGeom prst="ellipse">
            <a:avLst/>
          </a:prstGeom>
          <a:solidFill>
            <a:schemeClr val="bg1"/>
          </a:solidFill>
          <a:ln w="57150">
            <a:solidFill>
              <a:srgbClr val="044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Management with solid fill">
            <a:extLst>
              <a:ext uri="{FF2B5EF4-FFF2-40B4-BE49-F238E27FC236}">
                <a16:creationId xmlns:a16="http://schemas.microsoft.com/office/drawing/2014/main" id="{3D14122C-436A-4AAC-B818-CB21756490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2674" y="439031"/>
            <a:ext cx="2163778" cy="2163778"/>
          </a:xfrm>
          <a:prstGeom prst="rect">
            <a:avLst/>
          </a:prstGeom>
        </p:spPr>
      </p:pic>
    </p:spTree>
    <p:extLst>
      <p:ext uri="{BB962C8B-B14F-4D97-AF65-F5344CB8AC3E}">
        <p14:creationId xmlns:p14="http://schemas.microsoft.com/office/powerpoint/2010/main" val="3105442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ey points pi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C1E656-752A-4E93-BC3D-149BDDEDCE3A}"/>
              </a:ext>
            </a:extLst>
          </p:cNvPr>
          <p:cNvSpPr>
            <a:spLocks noGrp="1"/>
          </p:cNvSpPr>
          <p:nvPr>
            <p:ph type="title" hasCustomPrompt="1"/>
          </p:nvPr>
        </p:nvSpPr>
        <p:spPr>
          <a:xfrm>
            <a:off x="635000" y="640823"/>
            <a:ext cx="3418659" cy="5583148"/>
          </a:xfrm>
        </p:spPr>
        <p:txBody>
          <a:bodyPr vert="horz" lIns="91440" tIns="45720" rIns="91440" bIns="45720" rtlCol="0" anchor="ctr">
            <a:normAutofit/>
          </a:bodyPr>
          <a:lstStyle>
            <a:lvl1pPr>
              <a:defRPr>
                <a:solidFill>
                  <a:schemeClr val="tx1"/>
                </a:solidFill>
              </a:defRPr>
            </a:lvl1pPr>
          </a:lstStyle>
          <a:p>
            <a:pPr algn="ctr"/>
            <a:r>
              <a:rPr lang="en-US" sz="4400" kern="1200">
                <a:solidFill>
                  <a:schemeClr val="tx1"/>
                </a:solidFill>
                <a:ea typeface="+mj-ea"/>
                <a:cs typeface="+mj-cs"/>
              </a:rPr>
              <a:t>Key points</a:t>
            </a:r>
          </a:p>
        </p:txBody>
      </p:sp>
      <p:graphicFrame>
        <p:nvGraphicFramePr>
          <p:cNvPr id="6" name="TextBox 10">
            <a:extLst>
              <a:ext uri="{FF2B5EF4-FFF2-40B4-BE49-F238E27FC236}">
                <a16:creationId xmlns:a16="http://schemas.microsoft.com/office/drawing/2014/main" id="{E874D85A-6DB5-4BB5-A48A-66F2DF9E61ED}"/>
              </a:ext>
            </a:extLst>
          </p:cNvPr>
          <p:cNvGraphicFramePr/>
          <p:nvPr userDrawn="1">
            <p:extLst>
              <p:ext uri="{D42A27DB-BD31-4B8C-83A1-F6EECF244321}">
                <p14:modId xmlns:p14="http://schemas.microsoft.com/office/powerpoint/2010/main" val="250405106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a:extLst>
              <a:ext uri="{FF2B5EF4-FFF2-40B4-BE49-F238E27FC236}">
                <a16:creationId xmlns:a16="http://schemas.microsoft.com/office/drawing/2014/main" id="{7501E27E-9F58-473C-9951-E2FDA02C4F84}"/>
              </a:ext>
            </a:extLst>
          </p:cNvPr>
          <p:cNvCxnSpPr/>
          <p:nvPr userDrawn="1"/>
        </p:nvCxnSpPr>
        <p:spPr>
          <a:xfrm>
            <a:off x="4352925" y="800100"/>
            <a:ext cx="0" cy="5172075"/>
          </a:xfrm>
          <a:prstGeom prst="line">
            <a:avLst/>
          </a:prstGeom>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845015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ey points mi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C1E656-752A-4E93-BC3D-149BDDEDCE3A}"/>
              </a:ext>
            </a:extLst>
          </p:cNvPr>
          <p:cNvSpPr>
            <a:spLocks noGrp="1"/>
          </p:cNvSpPr>
          <p:nvPr>
            <p:ph type="title" hasCustomPrompt="1"/>
          </p:nvPr>
        </p:nvSpPr>
        <p:spPr>
          <a:xfrm>
            <a:off x="635000" y="640823"/>
            <a:ext cx="3418659" cy="5583148"/>
          </a:xfrm>
        </p:spPr>
        <p:txBody>
          <a:bodyPr vert="horz" lIns="91440" tIns="45720" rIns="91440" bIns="45720" rtlCol="0" anchor="ctr">
            <a:normAutofit/>
          </a:bodyPr>
          <a:lstStyle>
            <a:lvl1pPr>
              <a:defRPr>
                <a:solidFill>
                  <a:srgbClr val="044D42"/>
                </a:solidFill>
              </a:defRPr>
            </a:lvl1pPr>
          </a:lstStyle>
          <a:p>
            <a:pPr algn="ctr"/>
            <a:r>
              <a:rPr lang="en-US" sz="4400" kern="1200">
                <a:solidFill>
                  <a:schemeClr val="tx1"/>
                </a:solidFill>
                <a:ea typeface="+mj-ea"/>
                <a:cs typeface="+mj-cs"/>
              </a:rPr>
              <a:t>Key points</a:t>
            </a:r>
          </a:p>
        </p:txBody>
      </p:sp>
      <p:graphicFrame>
        <p:nvGraphicFramePr>
          <p:cNvPr id="6" name="TextBox 10">
            <a:extLst>
              <a:ext uri="{FF2B5EF4-FFF2-40B4-BE49-F238E27FC236}">
                <a16:creationId xmlns:a16="http://schemas.microsoft.com/office/drawing/2014/main" id="{E874D85A-6DB5-4BB5-A48A-66F2DF9E61ED}"/>
              </a:ext>
            </a:extLst>
          </p:cNvPr>
          <p:cNvGraphicFramePr/>
          <p:nvPr userDrawn="1">
            <p:extLst>
              <p:ext uri="{D42A27DB-BD31-4B8C-83A1-F6EECF244321}">
                <p14:modId xmlns:p14="http://schemas.microsoft.com/office/powerpoint/2010/main" val="59656479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a:extLst>
              <a:ext uri="{FF2B5EF4-FFF2-40B4-BE49-F238E27FC236}">
                <a16:creationId xmlns:a16="http://schemas.microsoft.com/office/drawing/2014/main" id="{7501E27E-9F58-473C-9951-E2FDA02C4F84}"/>
              </a:ext>
            </a:extLst>
          </p:cNvPr>
          <p:cNvCxnSpPr/>
          <p:nvPr userDrawn="1"/>
        </p:nvCxnSpPr>
        <p:spPr>
          <a:xfrm>
            <a:off x="4352925" y="800100"/>
            <a:ext cx="0" cy="5172075"/>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35358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l 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2E941FE-1E12-4E12-B0B7-96E17657F31E}"/>
              </a:ext>
            </a:extLst>
          </p:cNvPr>
          <p:cNvSpPr>
            <a:spLocks noGrp="1"/>
          </p:cNvSpPr>
          <p:nvPr>
            <p:ph type="ctrTitle"/>
          </p:nvPr>
        </p:nvSpPr>
        <p:spPr>
          <a:xfrm>
            <a:off x="664190" y="2593074"/>
            <a:ext cx="6564573" cy="971479"/>
          </a:xfrm>
          <a:prstGeom prst="rect">
            <a:avLst/>
          </a:prstGeom>
        </p:spPr>
        <p:txBody>
          <a:bodyPr>
            <a:normAutofit fontScale="90000"/>
          </a:bodyPr>
          <a:lstStyle>
            <a:lvl1pPr>
              <a:defRPr>
                <a:latin typeface="+mn-lt"/>
              </a:defRPr>
            </a:lvl1pPr>
          </a:lstStyle>
          <a:p>
            <a:pPr algn="l"/>
            <a:r>
              <a:rPr lang="en-GB"/>
              <a:t>Introduction slide 1</a:t>
            </a:r>
            <a:endParaRPr lang="en-US"/>
          </a:p>
        </p:txBody>
      </p:sp>
      <p:sp>
        <p:nvSpPr>
          <p:cNvPr id="16" name="Subtitle 2">
            <a:extLst>
              <a:ext uri="{FF2B5EF4-FFF2-40B4-BE49-F238E27FC236}">
                <a16:creationId xmlns:a16="http://schemas.microsoft.com/office/drawing/2014/main" id="{A654C7CB-C492-494F-A626-92D8D0EB5AD9}"/>
              </a:ext>
            </a:extLst>
          </p:cNvPr>
          <p:cNvSpPr>
            <a:spLocks noGrp="1"/>
          </p:cNvSpPr>
          <p:nvPr>
            <p:ph type="subTitle" idx="1"/>
          </p:nvPr>
        </p:nvSpPr>
        <p:spPr>
          <a:xfrm>
            <a:off x="664190" y="3920000"/>
            <a:ext cx="6671481" cy="971479"/>
          </a:xfrm>
          <a:prstGeom prst="rect">
            <a:avLst/>
          </a:prstGeom>
        </p:spPr>
        <p:txBody>
          <a:bodyPr/>
          <a:lstStyle>
            <a:lvl1pPr marL="0" indent="0">
              <a:buNone/>
              <a:defRPr/>
            </a:lvl1pPr>
          </a:lstStyle>
          <a:p>
            <a:pPr algn="l"/>
            <a:r>
              <a:rPr lang="en-GB" err="1"/>
              <a:t>Subheader</a:t>
            </a:r>
            <a:r>
              <a:rPr lang="en-GB"/>
              <a:t> goes here</a:t>
            </a:r>
            <a:endParaRPr lang="en-US"/>
          </a:p>
        </p:txBody>
      </p:sp>
      <p:pic>
        <p:nvPicPr>
          <p:cNvPr id="22" name="Picture 21" descr="A close up of a sign&#10;&#10;Description automatically generated">
            <a:extLst>
              <a:ext uri="{FF2B5EF4-FFF2-40B4-BE49-F238E27FC236}">
                <a16:creationId xmlns:a16="http://schemas.microsoft.com/office/drawing/2014/main" id="{4667596B-CFDD-44D6-89F0-111C2B47D8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301" y="136478"/>
            <a:ext cx="2561331" cy="1772915"/>
          </a:xfrm>
          <a:prstGeom prst="rect">
            <a:avLst/>
          </a:prstGeom>
        </p:spPr>
      </p:pic>
      <p:pic>
        <p:nvPicPr>
          <p:cNvPr id="27" name="Graphic 26">
            <a:extLst>
              <a:ext uri="{FF2B5EF4-FFF2-40B4-BE49-F238E27FC236}">
                <a16:creationId xmlns:a16="http://schemas.microsoft.com/office/drawing/2014/main" id="{6D640499-B05F-4885-B594-E600B536BB1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28763" y="176091"/>
            <a:ext cx="4516163" cy="6405778"/>
          </a:xfrm>
          <a:prstGeom prst="rect">
            <a:avLst/>
          </a:prstGeom>
        </p:spPr>
      </p:pic>
    </p:spTree>
    <p:extLst>
      <p:ext uri="{BB962C8B-B14F-4D97-AF65-F5344CB8AC3E}">
        <p14:creationId xmlns:p14="http://schemas.microsoft.com/office/powerpoint/2010/main" val="2541232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eal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D6650-B8B1-4075-BE2C-1C595C91805B}"/>
              </a:ext>
            </a:extLst>
          </p:cNvPr>
          <p:cNvSpPr>
            <a:spLocks noGrp="1"/>
          </p:cNvSpPr>
          <p:nvPr>
            <p:ph type="title" hasCustomPrompt="1"/>
          </p:nvPr>
        </p:nvSpPr>
        <p:spPr>
          <a:xfrm>
            <a:off x="838200" y="434690"/>
            <a:ext cx="10515600" cy="2852737"/>
          </a:xfrm>
        </p:spPr>
        <p:txBody>
          <a:bodyPr anchor="b"/>
          <a:lstStyle>
            <a:lvl1pPr>
              <a:defRPr sz="6000"/>
            </a:lvl1pPr>
          </a:lstStyle>
          <a:p>
            <a:r>
              <a:rPr lang="en-US"/>
              <a:t>Section Divide</a:t>
            </a:r>
          </a:p>
        </p:txBody>
      </p:sp>
      <p:sp>
        <p:nvSpPr>
          <p:cNvPr id="3" name="Text Placeholder 2">
            <a:extLst>
              <a:ext uri="{FF2B5EF4-FFF2-40B4-BE49-F238E27FC236}">
                <a16:creationId xmlns:a16="http://schemas.microsoft.com/office/drawing/2014/main" id="{4C25DACC-73B1-436A-AF8B-A063482ACAF0}"/>
              </a:ext>
            </a:extLst>
          </p:cNvPr>
          <p:cNvSpPr>
            <a:spLocks noGrp="1"/>
          </p:cNvSpPr>
          <p:nvPr>
            <p:ph type="body" idx="1" hasCustomPrompt="1"/>
          </p:nvPr>
        </p:nvSpPr>
        <p:spPr>
          <a:xfrm>
            <a:off x="838200" y="342900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M</a:t>
            </a:r>
            <a:r>
              <a:rPr lang="en-US"/>
              <a:t>ore detail here</a:t>
            </a:r>
          </a:p>
        </p:txBody>
      </p:sp>
      <p:pic>
        <p:nvPicPr>
          <p:cNvPr id="14" name="Graphic 13">
            <a:extLst>
              <a:ext uri="{FF2B5EF4-FFF2-40B4-BE49-F238E27FC236}">
                <a16:creationId xmlns:a16="http://schemas.microsoft.com/office/drawing/2014/main" id="{82331F0F-75EC-477B-BC8E-55A59AC60E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137310"/>
            <a:ext cx="12358048" cy="2286000"/>
          </a:xfrm>
          <a:prstGeom prst="rect">
            <a:avLst/>
          </a:prstGeom>
        </p:spPr>
      </p:pic>
    </p:spTree>
    <p:extLst>
      <p:ext uri="{BB962C8B-B14F-4D97-AF65-F5344CB8AC3E}">
        <p14:creationId xmlns:p14="http://schemas.microsoft.com/office/powerpoint/2010/main" val="707667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l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EC9-A712-4A84-8C73-61182808EAE4}"/>
              </a:ext>
            </a:extLst>
          </p:cNvPr>
          <p:cNvSpPr>
            <a:spLocks noGrp="1"/>
          </p:cNvSpPr>
          <p:nvPr>
            <p:ph type="title"/>
          </p:nvPr>
        </p:nvSpPr>
        <p:spPr/>
        <p:txBody>
          <a:bodyPr/>
          <a:lstStyle/>
          <a:p>
            <a:r>
              <a:rPr lang="en-US"/>
              <a:t>Click to edit Master title style</a:t>
            </a:r>
          </a:p>
        </p:txBody>
      </p:sp>
      <p:pic>
        <p:nvPicPr>
          <p:cNvPr id="7" name="Picture 6" descr="A picture containing text, vector graphics&#10;&#10;Description automatically generated">
            <a:extLst>
              <a:ext uri="{FF2B5EF4-FFF2-40B4-BE49-F238E27FC236}">
                <a16:creationId xmlns:a16="http://schemas.microsoft.com/office/drawing/2014/main" id="{26169AEF-05DE-4EF5-9AF4-2E5C67F7F1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566" y="3579990"/>
            <a:ext cx="3145742" cy="3084016"/>
          </a:xfrm>
          <a:prstGeom prst="rect">
            <a:avLst/>
          </a:prstGeom>
        </p:spPr>
      </p:pic>
    </p:spTree>
    <p:extLst>
      <p:ext uri="{BB962C8B-B14F-4D97-AF65-F5344CB8AC3E}">
        <p14:creationId xmlns:p14="http://schemas.microsoft.com/office/powerpoint/2010/main" val="344175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nt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FB17-DF98-4976-A2AD-58DA7FD7C813}"/>
              </a:ext>
            </a:extLst>
          </p:cNvPr>
          <p:cNvSpPr>
            <a:spLocks noGrp="1"/>
          </p:cNvSpPr>
          <p:nvPr>
            <p:ph type="title" hasCustomPrompt="1"/>
          </p:nvPr>
        </p:nvSpPr>
        <p:spPr/>
        <p:txBody>
          <a:bodyPr/>
          <a:lstStyle>
            <a:lvl1pPr>
              <a:defRPr/>
            </a:lvl1pPr>
          </a:lstStyle>
          <a:p>
            <a:r>
              <a:rPr lang="en-GB"/>
              <a:t>Title</a:t>
            </a:r>
            <a:endParaRPr lang="en-US"/>
          </a:p>
        </p:txBody>
      </p:sp>
      <p:pic>
        <p:nvPicPr>
          <p:cNvPr id="6" name="Graphic 5">
            <a:extLst>
              <a:ext uri="{FF2B5EF4-FFF2-40B4-BE49-F238E27FC236}">
                <a16:creationId xmlns:a16="http://schemas.microsoft.com/office/drawing/2014/main" id="{18A99F72-A43A-46E1-AF4A-F648C03633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3257313"/>
            <a:ext cx="2831075" cy="3099037"/>
          </a:xfrm>
          <a:prstGeom prst="rect">
            <a:avLst/>
          </a:prstGeom>
        </p:spPr>
      </p:pic>
    </p:spTree>
    <p:extLst>
      <p:ext uri="{BB962C8B-B14F-4D97-AF65-F5344CB8AC3E}">
        <p14:creationId xmlns:p14="http://schemas.microsoft.com/office/powerpoint/2010/main" val="352560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359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avy 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2E941FE-1E12-4E12-B0B7-96E17657F31E}"/>
              </a:ext>
            </a:extLst>
          </p:cNvPr>
          <p:cNvSpPr>
            <a:spLocks noGrp="1"/>
          </p:cNvSpPr>
          <p:nvPr>
            <p:ph type="ctrTitle"/>
          </p:nvPr>
        </p:nvSpPr>
        <p:spPr>
          <a:xfrm>
            <a:off x="664190" y="2593074"/>
            <a:ext cx="6564573" cy="971479"/>
          </a:xfrm>
          <a:prstGeom prst="rect">
            <a:avLst/>
          </a:prstGeom>
        </p:spPr>
        <p:txBody>
          <a:bodyPr>
            <a:normAutofit fontScale="90000"/>
          </a:bodyPr>
          <a:lstStyle>
            <a:lvl1pPr>
              <a:defRPr>
                <a:latin typeface="+mn-lt"/>
              </a:defRPr>
            </a:lvl1pPr>
          </a:lstStyle>
          <a:p>
            <a:pPr algn="l"/>
            <a:r>
              <a:rPr lang="en-GB"/>
              <a:t>Introduction slide 1</a:t>
            </a:r>
            <a:endParaRPr lang="en-US"/>
          </a:p>
        </p:txBody>
      </p:sp>
      <p:sp>
        <p:nvSpPr>
          <p:cNvPr id="16" name="Subtitle 2">
            <a:extLst>
              <a:ext uri="{FF2B5EF4-FFF2-40B4-BE49-F238E27FC236}">
                <a16:creationId xmlns:a16="http://schemas.microsoft.com/office/drawing/2014/main" id="{A654C7CB-C492-494F-A626-92D8D0EB5AD9}"/>
              </a:ext>
            </a:extLst>
          </p:cNvPr>
          <p:cNvSpPr>
            <a:spLocks noGrp="1"/>
          </p:cNvSpPr>
          <p:nvPr>
            <p:ph type="subTitle" idx="1"/>
          </p:nvPr>
        </p:nvSpPr>
        <p:spPr>
          <a:xfrm>
            <a:off x="664190" y="3920000"/>
            <a:ext cx="6671481" cy="971479"/>
          </a:xfrm>
          <a:prstGeom prst="rect">
            <a:avLst/>
          </a:prstGeom>
        </p:spPr>
        <p:txBody>
          <a:bodyPr/>
          <a:lstStyle>
            <a:lvl1pPr marL="0" indent="0">
              <a:buNone/>
              <a:defRPr>
                <a:solidFill>
                  <a:schemeClr val="accent4"/>
                </a:solidFill>
              </a:defRPr>
            </a:lvl1pPr>
          </a:lstStyle>
          <a:p>
            <a:pPr algn="l"/>
            <a:r>
              <a:rPr lang="en-GB" err="1"/>
              <a:t>Subheader</a:t>
            </a:r>
            <a:r>
              <a:rPr lang="en-GB"/>
              <a:t> goes here</a:t>
            </a:r>
            <a:endParaRPr lang="en-US"/>
          </a:p>
        </p:txBody>
      </p:sp>
      <p:pic>
        <p:nvPicPr>
          <p:cNvPr id="27" name="Graphic 26">
            <a:extLst>
              <a:ext uri="{FF2B5EF4-FFF2-40B4-BE49-F238E27FC236}">
                <a16:creationId xmlns:a16="http://schemas.microsoft.com/office/drawing/2014/main" id="{6D640499-B05F-4885-B594-E600B536BB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28763" y="176091"/>
            <a:ext cx="4516163" cy="6405778"/>
          </a:xfrm>
          <a:prstGeom prst="rect">
            <a:avLst/>
          </a:prstGeom>
        </p:spPr>
      </p:pic>
      <p:pic>
        <p:nvPicPr>
          <p:cNvPr id="3" name="Picture 2" descr="Logo&#10;&#10;Description automatically generated">
            <a:extLst>
              <a:ext uri="{FF2B5EF4-FFF2-40B4-BE49-F238E27FC236}">
                <a16:creationId xmlns:a16="http://schemas.microsoft.com/office/drawing/2014/main" id="{FB73FF23-0817-4322-920E-561280D391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2248" y="311018"/>
            <a:ext cx="2509486" cy="1737028"/>
          </a:xfrm>
          <a:prstGeom prst="rect">
            <a:avLst/>
          </a:prstGeom>
        </p:spPr>
      </p:pic>
    </p:spTree>
    <p:extLst>
      <p:ext uri="{BB962C8B-B14F-4D97-AF65-F5344CB8AC3E}">
        <p14:creationId xmlns:p14="http://schemas.microsoft.com/office/powerpoint/2010/main" val="2284475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Navy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D6650-B8B1-4075-BE2C-1C595C91805B}"/>
              </a:ext>
            </a:extLst>
          </p:cNvPr>
          <p:cNvSpPr>
            <a:spLocks noGrp="1"/>
          </p:cNvSpPr>
          <p:nvPr>
            <p:ph type="title" hasCustomPrompt="1"/>
          </p:nvPr>
        </p:nvSpPr>
        <p:spPr>
          <a:xfrm>
            <a:off x="838200" y="434690"/>
            <a:ext cx="10515600" cy="2852737"/>
          </a:xfrm>
        </p:spPr>
        <p:txBody>
          <a:bodyPr anchor="b"/>
          <a:lstStyle>
            <a:lvl1pPr>
              <a:defRPr sz="6000"/>
            </a:lvl1pPr>
          </a:lstStyle>
          <a:p>
            <a:r>
              <a:rPr lang="en-US"/>
              <a:t>Section Divide</a:t>
            </a:r>
          </a:p>
        </p:txBody>
      </p:sp>
      <p:sp>
        <p:nvSpPr>
          <p:cNvPr id="3" name="Text Placeholder 2">
            <a:extLst>
              <a:ext uri="{FF2B5EF4-FFF2-40B4-BE49-F238E27FC236}">
                <a16:creationId xmlns:a16="http://schemas.microsoft.com/office/drawing/2014/main" id="{4C25DACC-73B1-436A-AF8B-A063482ACAF0}"/>
              </a:ext>
            </a:extLst>
          </p:cNvPr>
          <p:cNvSpPr>
            <a:spLocks noGrp="1"/>
          </p:cNvSpPr>
          <p:nvPr>
            <p:ph type="body" idx="1" hasCustomPrompt="1"/>
          </p:nvPr>
        </p:nvSpPr>
        <p:spPr>
          <a:xfrm>
            <a:off x="838200" y="342900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M</a:t>
            </a:r>
            <a:r>
              <a:rPr lang="en-US"/>
              <a:t>ore detail here</a:t>
            </a:r>
          </a:p>
        </p:txBody>
      </p:sp>
      <p:pic>
        <p:nvPicPr>
          <p:cNvPr id="14" name="Graphic 13">
            <a:extLst>
              <a:ext uri="{FF2B5EF4-FFF2-40B4-BE49-F238E27FC236}">
                <a16:creationId xmlns:a16="http://schemas.microsoft.com/office/drawing/2014/main" id="{82331F0F-75EC-477B-BC8E-55A59AC60E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137310"/>
            <a:ext cx="12358048" cy="2286000"/>
          </a:xfrm>
          <a:prstGeom prst="rect">
            <a:avLst/>
          </a:prstGeom>
        </p:spPr>
      </p:pic>
    </p:spTree>
    <p:extLst>
      <p:ext uri="{BB962C8B-B14F-4D97-AF65-F5344CB8AC3E}">
        <p14:creationId xmlns:p14="http://schemas.microsoft.com/office/powerpoint/2010/main" val="4158736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avy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EC9-A712-4A84-8C73-61182808EAE4}"/>
              </a:ext>
            </a:extLst>
          </p:cNvPr>
          <p:cNvSpPr>
            <a:spLocks noGrp="1"/>
          </p:cNvSpPr>
          <p:nvPr>
            <p:ph type="title"/>
          </p:nvPr>
        </p:nvSpPr>
        <p:spPr/>
        <p:txBody>
          <a:bodyPr/>
          <a:lstStyle/>
          <a:p>
            <a:r>
              <a:rPr lang="en-US"/>
              <a:t>Click to edit Master title style</a:t>
            </a:r>
          </a:p>
        </p:txBody>
      </p:sp>
      <p:pic>
        <p:nvPicPr>
          <p:cNvPr id="7" name="Picture 6" descr="A picture containing text, vector graphics&#10;&#10;Description automatically generated">
            <a:extLst>
              <a:ext uri="{FF2B5EF4-FFF2-40B4-BE49-F238E27FC236}">
                <a16:creationId xmlns:a16="http://schemas.microsoft.com/office/drawing/2014/main" id="{26169AEF-05DE-4EF5-9AF4-2E5C67F7F1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566" y="3579990"/>
            <a:ext cx="3145742" cy="3084016"/>
          </a:xfrm>
          <a:prstGeom prst="rect">
            <a:avLst/>
          </a:prstGeom>
        </p:spPr>
      </p:pic>
    </p:spTree>
    <p:extLst>
      <p:ext uri="{BB962C8B-B14F-4D97-AF65-F5344CB8AC3E}">
        <p14:creationId xmlns:p14="http://schemas.microsoft.com/office/powerpoint/2010/main" val="1519387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av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1276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 Titl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B838F91-8F8C-4997-9851-C370CCF22C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20597" y="144045"/>
            <a:ext cx="4527809" cy="6558832"/>
          </a:xfrm>
          <a:prstGeom prst="rect">
            <a:avLst/>
          </a:prstGeom>
        </p:spPr>
      </p:pic>
      <p:sp>
        <p:nvSpPr>
          <p:cNvPr id="6" name="Title 1">
            <a:extLst>
              <a:ext uri="{FF2B5EF4-FFF2-40B4-BE49-F238E27FC236}">
                <a16:creationId xmlns:a16="http://schemas.microsoft.com/office/drawing/2014/main" id="{5D2F4148-85A2-4CBF-9478-D7F19F6E0090}"/>
              </a:ext>
            </a:extLst>
          </p:cNvPr>
          <p:cNvSpPr>
            <a:spLocks noGrp="1"/>
          </p:cNvSpPr>
          <p:nvPr>
            <p:ph type="ctrTitle" hasCustomPrompt="1"/>
          </p:nvPr>
        </p:nvSpPr>
        <p:spPr>
          <a:xfrm>
            <a:off x="664190" y="2753094"/>
            <a:ext cx="6564573" cy="614946"/>
          </a:xfrm>
          <a:prstGeom prst="rect">
            <a:avLst/>
          </a:prstGeom>
        </p:spPr>
        <p:txBody>
          <a:bodyPr>
            <a:normAutofit fontScale="90000"/>
          </a:bodyPr>
          <a:lstStyle>
            <a:lvl1pPr algn="l">
              <a:defRPr b="1" baseline="0">
                <a:solidFill>
                  <a:schemeClr val="bg2"/>
                </a:solidFill>
                <a:latin typeface="+mn-lt"/>
              </a:defRPr>
            </a:lvl1pPr>
          </a:lstStyle>
          <a:p>
            <a:pPr algn="l"/>
            <a:r>
              <a:rPr lang="en-GB"/>
              <a:t>Introduction slide 1</a:t>
            </a:r>
            <a:endParaRPr lang="en-US"/>
          </a:p>
        </p:txBody>
      </p:sp>
      <p:sp>
        <p:nvSpPr>
          <p:cNvPr id="7" name="Subtitle 2">
            <a:extLst>
              <a:ext uri="{FF2B5EF4-FFF2-40B4-BE49-F238E27FC236}">
                <a16:creationId xmlns:a16="http://schemas.microsoft.com/office/drawing/2014/main" id="{E53C0A20-DD5B-4057-A9BE-E8E27ED96B6B}"/>
              </a:ext>
            </a:extLst>
          </p:cNvPr>
          <p:cNvSpPr>
            <a:spLocks noGrp="1"/>
          </p:cNvSpPr>
          <p:nvPr>
            <p:ph type="subTitle" idx="1"/>
          </p:nvPr>
        </p:nvSpPr>
        <p:spPr>
          <a:xfrm>
            <a:off x="664190" y="3920000"/>
            <a:ext cx="6671481" cy="971479"/>
          </a:xfrm>
          <a:prstGeom prst="rect">
            <a:avLst/>
          </a:prstGeom>
        </p:spPr>
        <p:txBody>
          <a:bodyPr/>
          <a:lstStyle>
            <a:lvl1pPr marL="0" indent="0">
              <a:buNone/>
              <a:defRPr/>
            </a:lvl1pPr>
          </a:lstStyle>
          <a:p>
            <a:pPr algn="l"/>
            <a:r>
              <a:rPr lang="en-GB" err="1"/>
              <a:t>Subheader</a:t>
            </a:r>
            <a:r>
              <a:rPr lang="en-GB"/>
              <a:t> goes here</a:t>
            </a:r>
            <a:endParaRPr lang="en-US"/>
          </a:p>
        </p:txBody>
      </p:sp>
      <p:pic>
        <p:nvPicPr>
          <p:cNvPr id="8" name="Picture 7" descr="A close up of a sign&#10;&#10;Description automatically generated">
            <a:extLst>
              <a:ext uri="{FF2B5EF4-FFF2-40B4-BE49-F238E27FC236}">
                <a16:creationId xmlns:a16="http://schemas.microsoft.com/office/drawing/2014/main" id="{069B4E56-FE76-4570-A98D-4FF325DCA36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190" y="627654"/>
            <a:ext cx="1809675" cy="1001097"/>
          </a:xfrm>
          <a:prstGeom prst="rect">
            <a:avLst/>
          </a:prstGeom>
        </p:spPr>
      </p:pic>
    </p:spTree>
    <p:extLst>
      <p:ext uri="{BB962C8B-B14F-4D97-AF65-F5344CB8AC3E}">
        <p14:creationId xmlns:p14="http://schemas.microsoft.com/office/powerpoint/2010/main" val="293703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ite Divid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F064F60-87BF-415D-886D-22103B1B13B0}"/>
              </a:ext>
            </a:extLst>
          </p:cNvPr>
          <p:cNvSpPr>
            <a:spLocks noGrp="1"/>
          </p:cNvSpPr>
          <p:nvPr>
            <p:ph type="title" hasCustomPrompt="1"/>
          </p:nvPr>
        </p:nvSpPr>
        <p:spPr>
          <a:xfrm>
            <a:off x="1540401" y="575466"/>
            <a:ext cx="9111198" cy="2852737"/>
          </a:xfrm>
          <a:prstGeom prst="rect">
            <a:avLst/>
          </a:prstGeom>
        </p:spPr>
        <p:txBody>
          <a:bodyPr anchor="b"/>
          <a:lstStyle>
            <a:lvl1pPr algn="ctr">
              <a:defRPr sz="6000" b="1">
                <a:solidFill>
                  <a:schemeClr val="bg2"/>
                </a:solidFill>
                <a:latin typeface="+mn-lt"/>
              </a:defRPr>
            </a:lvl1pPr>
          </a:lstStyle>
          <a:p>
            <a:r>
              <a:rPr lang="en-US"/>
              <a:t>Section Divide</a:t>
            </a:r>
          </a:p>
        </p:txBody>
      </p:sp>
      <p:sp>
        <p:nvSpPr>
          <p:cNvPr id="6" name="Text Placeholder 2">
            <a:extLst>
              <a:ext uri="{FF2B5EF4-FFF2-40B4-BE49-F238E27FC236}">
                <a16:creationId xmlns:a16="http://schemas.microsoft.com/office/drawing/2014/main" id="{EC5C145E-FB28-4963-BD48-7C997769A68B}"/>
              </a:ext>
            </a:extLst>
          </p:cNvPr>
          <p:cNvSpPr>
            <a:spLocks noGrp="1"/>
          </p:cNvSpPr>
          <p:nvPr>
            <p:ph type="body" idx="1" hasCustomPrompt="1"/>
          </p:nvPr>
        </p:nvSpPr>
        <p:spPr>
          <a:xfrm>
            <a:off x="1540400" y="3837954"/>
            <a:ext cx="9111199" cy="1500187"/>
          </a:xfrm>
          <a:prstGeom prst="rect">
            <a:avLst/>
          </a:prstGeo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M</a:t>
            </a:r>
            <a:r>
              <a:rPr lang="en-US"/>
              <a:t>ore detail here</a:t>
            </a:r>
          </a:p>
        </p:txBody>
      </p:sp>
      <p:sp>
        <p:nvSpPr>
          <p:cNvPr id="7" name="Date Placeholder 3">
            <a:extLst>
              <a:ext uri="{FF2B5EF4-FFF2-40B4-BE49-F238E27FC236}">
                <a16:creationId xmlns:a16="http://schemas.microsoft.com/office/drawing/2014/main" id="{42DEF1A5-5DB7-4004-9F28-82FF9D879861}"/>
              </a:ext>
            </a:extLst>
          </p:cNvPr>
          <p:cNvSpPr>
            <a:spLocks noGrp="1"/>
          </p:cNvSpPr>
          <p:nvPr>
            <p:ph type="dt" sz="half" idx="10"/>
          </p:nvPr>
        </p:nvSpPr>
        <p:spPr>
          <a:xfrm>
            <a:off x="2242602" y="6356349"/>
            <a:ext cx="2743200" cy="365125"/>
          </a:xfrm>
          <a:prstGeom prst="rect">
            <a:avLst/>
          </a:prstGeom>
        </p:spPr>
        <p:txBody>
          <a:bodyPr/>
          <a:lstStyle/>
          <a:p>
            <a:fld id="{501C917F-D527-4B68-BDEC-7DFA8574ED03}" type="datetimeFigureOut">
              <a:rPr lang="en-US" smtClean="0"/>
              <a:t>4/19/2022</a:t>
            </a:fld>
            <a:endParaRPr lang="en-US"/>
          </a:p>
        </p:txBody>
      </p:sp>
      <p:sp>
        <p:nvSpPr>
          <p:cNvPr id="8" name="Slide Number Placeholder 5">
            <a:extLst>
              <a:ext uri="{FF2B5EF4-FFF2-40B4-BE49-F238E27FC236}">
                <a16:creationId xmlns:a16="http://schemas.microsoft.com/office/drawing/2014/main" id="{16C548FE-5004-47D6-82CC-C5C256F5EFF0}"/>
              </a:ext>
            </a:extLst>
          </p:cNvPr>
          <p:cNvSpPr>
            <a:spLocks noGrp="1"/>
          </p:cNvSpPr>
          <p:nvPr>
            <p:ph type="sldNum" sz="quarter" idx="12"/>
          </p:nvPr>
        </p:nvSpPr>
        <p:spPr>
          <a:xfrm>
            <a:off x="8610600" y="6356350"/>
            <a:ext cx="2743200" cy="365125"/>
          </a:xfrm>
          <a:prstGeom prst="rect">
            <a:avLst/>
          </a:prstGeom>
        </p:spPr>
        <p:txBody>
          <a:bodyPr/>
          <a:lstStyle/>
          <a:p>
            <a:fld id="{2495775B-8A11-4B89-8673-01924A725048}" type="slidenum">
              <a:rPr lang="en-US" smtClean="0"/>
              <a:t>‹#›</a:t>
            </a:fld>
            <a:endParaRPr lang="en-US"/>
          </a:p>
        </p:txBody>
      </p:sp>
      <p:pic>
        <p:nvPicPr>
          <p:cNvPr id="9" name="Graphic 8">
            <a:extLst>
              <a:ext uri="{FF2B5EF4-FFF2-40B4-BE49-F238E27FC236}">
                <a16:creationId xmlns:a16="http://schemas.microsoft.com/office/drawing/2014/main" id="{A073C2A3-25C0-4774-8487-5ADF427169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2836454" y="2686602"/>
            <a:ext cx="8026757" cy="1484795"/>
          </a:xfrm>
          <a:prstGeom prst="rect">
            <a:avLst/>
          </a:prstGeom>
        </p:spPr>
      </p:pic>
      <p:pic>
        <p:nvPicPr>
          <p:cNvPr id="11" name="Graphic 10">
            <a:extLst>
              <a:ext uri="{FF2B5EF4-FFF2-40B4-BE49-F238E27FC236}">
                <a16:creationId xmlns:a16="http://schemas.microsoft.com/office/drawing/2014/main" id="{6C9C6AB0-7EB8-4DC7-8DB0-66A23A3CB1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001698" y="2686601"/>
            <a:ext cx="8026757" cy="1484795"/>
          </a:xfrm>
          <a:prstGeom prst="rect">
            <a:avLst/>
          </a:prstGeom>
        </p:spPr>
      </p:pic>
    </p:spTree>
    <p:extLst>
      <p:ext uri="{BB962C8B-B14F-4D97-AF65-F5344CB8AC3E}">
        <p14:creationId xmlns:p14="http://schemas.microsoft.com/office/powerpoint/2010/main" val="353588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1EC4-063B-48BC-9E3E-5692AE8F1546}"/>
              </a:ext>
            </a:extLst>
          </p:cNvPr>
          <p:cNvSpPr>
            <a:spLocks noGrp="1"/>
          </p:cNvSpPr>
          <p:nvPr>
            <p:ph type="title"/>
          </p:nvPr>
        </p:nvSpPr>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A3E51CAE-067D-42BC-85B6-20BAB51BA3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54429-2122-4119-B4DD-97604FC4E139}"/>
              </a:ext>
            </a:extLst>
          </p:cNvPr>
          <p:cNvSpPr>
            <a:spLocks noGrp="1"/>
          </p:cNvSpPr>
          <p:nvPr>
            <p:ph type="dt" sz="half" idx="10"/>
          </p:nvPr>
        </p:nvSpPr>
        <p:spPr/>
        <p:txBody>
          <a:bodyPr/>
          <a:lstStyle/>
          <a:p>
            <a:fld id="{26803615-6E07-480E-A15D-58EED7B2A9F6}" type="datetimeFigureOut">
              <a:rPr lang="en-US" smtClean="0"/>
              <a:t>4/19/2022</a:t>
            </a:fld>
            <a:endParaRPr lang="en-US"/>
          </a:p>
        </p:txBody>
      </p:sp>
      <p:sp>
        <p:nvSpPr>
          <p:cNvPr id="6" name="Slide Number Placeholder 5">
            <a:extLst>
              <a:ext uri="{FF2B5EF4-FFF2-40B4-BE49-F238E27FC236}">
                <a16:creationId xmlns:a16="http://schemas.microsoft.com/office/drawing/2014/main" id="{53BE4426-653F-41C4-A4B4-F7A2F8821BA0}"/>
              </a:ext>
            </a:extLst>
          </p:cNvPr>
          <p:cNvSpPr>
            <a:spLocks noGrp="1"/>
          </p:cNvSpPr>
          <p:nvPr>
            <p:ph type="sldNum" sz="quarter" idx="12"/>
          </p:nvPr>
        </p:nvSpPr>
        <p:spPr/>
        <p:txBody>
          <a:bodyPr/>
          <a:lstStyle/>
          <a:p>
            <a:fld id="{325D2D4B-105D-4271-A20D-FB0A5BBB56B8}" type="slidenum">
              <a:rPr lang="en-US" smtClean="0"/>
              <a:t>‹#›</a:t>
            </a:fld>
            <a:endParaRPr lang="en-US"/>
          </a:p>
        </p:txBody>
      </p:sp>
    </p:spTree>
    <p:extLst>
      <p:ext uri="{BB962C8B-B14F-4D97-AF65-F5344CB8AC3E}">
        <p14:creationId xmlns:p14="http://schemas.microsoft.com/office/powerpoint/2010/main" val="2115561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1A127-B366-4D62-BD1C-9C0F3D4E5242}"/>
              </a:ext>
            </a:extLst>
          </p:cNvPr>
          <p:cNvSpPr>
            <a:spLocks noGrp="1"/>
          </p:cNvSpPr>
          <p:nvPr>
            <p:ph type="title"/>
          </p:nvPr>
        </p:nvSpPr>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A9FDC920-FBBF-4E4C-A381-C198397FEB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6F1318-3E8D-4574-AD1E-00714A70C3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17A1A7-8F18-44A9-81AF-8CE6DED2CF21}"/>
              </a:ext>
            </a:extLst>
          </p:cNvPr>
          <p:cNvSpPr>
            <a:spLocks noGrp="1"/>
          </p:cNvSpPr>
          <p:nvPr>
            <p:ph type="dt" sz="half" idx="10"/>
          </p:nvPr>
        </p:nvSpPr>
        <p:spPr/>
        <p:txBody>
          <a:bodyPr/>
          <a:lstStyle/>
          <a:p>
            <a:fld id="{26803615-6E07-480E-A15D-58EED7B2A9F6}" type="datetimeFigureOut">
              <a:rPr lang="en-US" smtClean="0"/>
              <a:t>4/19/2022</a:t>
            </a:fld>
            <a:endParaRPr lang="en-US"/>
          </a:p>
        </p:txBody>
      </p:sp>
      <p:sp>
        <p:nvSpPr>
          <p:cNvPr id="7" name="Slide Number Placeholder 6">
            <a:extLst>
              <a:ext uri="{FF2B5EF4-FFF2-40B4-BE49-F238E27FC236}">
                <a16:creationId xmlns:a16="http://schemas.microsoft.com/office/drawing/2014/main" id="{36A403F1-DAC2-4A22-B7E2-4C13E9D560F3}"/>
              </a:ext>
            </a:extLst>
          </p:cNvPr>
          <p:cNvSpPr>
            <a:spLocks noGrp="1"/>
          </p:cNvSpPr>
          <p:nvPr>
            <p:ph type="sldNum" sz="quarter" idx="12"/>
          </p:nvPr>
        </p:nvSpPr>
        <p:spPr/>
        <p:txBody>
          <a:bodyPr/>
          <a:lstStyle/>
          <a:p>
            <a:fld id="{325D2D4B-105D-4271-A20D-FB0A5BBB56B8}" type="slidenum">
              <a:rPr lang="en-US" smtClean="0"/>
              <a:t>‹#›</a:t>
            </a:fld>
            <a:endParaRPr lang="en-US"/>
          </a:p>
        </p:txBody>
      </p:sp>
    </p:spTree>
    <p:extLst>
      <p:ext uri="{BB962C8B-B14F-4D97-AF65-F5344CB8AC3E}">
        <p14:creationId xmlns:p14="http://schemas.microsoft.com/office/powerpoint/2010/main" val="10799358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7EDF7-BCFD-4AB7-91A1-AAAC62A28CA0}"/>
              </a:ext>
            </a:extLst>
          </p:cNvPr>
          <p:cNvSpPr>
            <a:spLocks noGrp="1"/>
          </p:cNvSpPr>
          <p:nvPr>
            <p:ph type="title"/>
          </p:nvPr>
        </p:nvSpPr>
        <p:spPr>
          <a:xfrm>
            <a:off x="839788" y="365125"/>
            <a:ext cx="10515600" cy="1325563"/>
          </a:xfrm>
        </p:spPr>
        <p:txBody>
          <a:bodyPr/>
          <a:lstStyle>
            <a:lvl1pPr>
              <a:defRPr b="1">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8D492774-E002-41D5-8652-792460A614AB}"/>
              </a:ext>
            </a:extLst>
          </p:cNvPr>
          <p:cNvSpPr>
            <a:spLocks noGrp="1"/>
          </p:cNvSpPr>
          <p:nvPr>
            <p:ph type="body" idx="1"/>
          </p:nvPr>
        </p:nvSpPr>
        <p:spPr>
          <a:xfrm>
            <a:off x="839788" y="1681163"/>
            <a:ext cx="5157787" cy="823912"/>
          </a:xfrm>
        </p:spPr>
        <p:txBody>
          <a:bodyPr anchor="b"/>
          <a:lstStyle>
            <a:lvl1pPr marL="0" indent="0">
              <a:buNone/>
              <a:defRPr sz="2400" b="1">
                <a:solidFill>
                  <a:srgbClr val="044D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74EB7-CB44-4DE5-BFA4-8E9C54ADAA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AA0060-1BCF-481E-A15C-C10C25ADB86C}"/>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44D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CAC6E-608B-47E9-B7B2-888AF9E362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5DFCC0-0147-4223-82E3-927B9079E505}"/>
              </a:ext>
            </a:extLst>
          </p:cNvPr>
          <p:cNvSpPr>
            <a:spLocks noGrp="1"/>
          </p:cNvSpPr>
          <p:nvPr>
            <p:ph type="dt" sz="half" idx="10"/>
          </p:nvPr>
        </p:nvSpPr>
        <p:spPr/>
        <p:txBody>
          <a:bodyPr/>
          <a:lstStyle/>
          <a:p>
            <a:fld id="{26803615-6E07-480E-A15D-58EED7B2A9F6}" type="datetimeFigureOut">
              <a:rPr lang="en-US" smtClean="0"/>
              <a:t>4/19/2022</a:t>
            </a:fld>
            <a:endParaRPr lang="en-US"/>
          </a:p>
        </p:txBody>
      </p:sp>
      <p:sp>
        <p:nvSpPr>
          <p:cNvPr id="9" name="Slide Number Placeholder 8">
            <a:extLst>
              <a:ext uri="{FF2B5EF4-FFF2-40B4-BE49-F238E27FC236}">
                <a16:creationId xmlns:a16="http://schemas.microsoft.com/office/drawing/2014/main" id="{6CEEBDCE-EAB3-43F6-8D9C-6E0795353B64}"/>
              </a:ext>
            </a:extLst>
          </p:cNvPr>
          <p:cNvSpPr>
            <a:spLocks noGrp="1"/>
          </p:cNvSpPr>
          <p:nvPr>
            <p:ph type="sldNum" sz="quarter" idx="12"/>
          </p:nvPr>
        </p:nvSpPr>
        <p:spPr/>
        <p:txBody>
          <a:bodyPr/>
          <a:lstStyle/>
          <a:p>
            <a:fld id="{325D2D4B-105D-4271-A20D-FB0A5BBB56B8}" type="slidenum">
              <a:rPr lang="en-US" smtClean="0"/>
              <a:t>‹#›</a:t>
            </a:fld>
            <a:endParaRPr lang="en-US"/>
          </a:p>
        </p:txBody>
      </p:sp>
    </p:spTree>
    <p:extLst>
      <p:ext uri="{BB962C8B-B14F-4D97-AF65-F5344CB8AC3E}">
        <p14:creationId xmlns:p14="http://schemas.microsoft.com/office/powerpoint/2010/main" val="359463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00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4CF8-36C3-4DDD-A7FB-0019618A8594}"/>
              </a:ext>
            </a:extLst>
          </p:cNvPr>
          <p:cNvSpPr>
            <a:spLocks noGrp="1"/>
          </p:cNvSpPr>
          <p:nvPr>
            <p:ph type="title"/>
          </p:nvPr>
        </p:nvSpPr>
        <p:spPr/>
        <p:txBody>
          <a:bodyPr/>
          <a:lstStyle>
            <a:lvl1pPr>
              <a:defRPr b="1">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3145BE90-BB37-4296-81FA-2C139803B9C6}"/>
              </a:ext>
            </a:extLst>
          </p:cNvPr>
          <p:cNvSpPr>
            <a:spLocks noGrp="1"/>
          </p:cNvSpPr>
          <p:nvPr>
            <p:ph type="dt" sz="half" idx="10"/>
          </p:nvPr>
        </p:nvSpPr>
        <p:spPr/>
        <p:txBody>
          <a:bodyPr/>
          <a:lstStyle/>
          <a:p>
            <a:fld id="{26803615-6E07-480E-A15D-58EED7B2A9F6}" type="datetimeFigureOut">
              <a:rPr lang="en-US" smtClean="0"/>
              <a:t>4/19/2022</a:t>
            </a:fld>
            <a:endParaRPr lang="en-US"/>
          </a:p>
        </p:txBody>
      </p:sp>
      <p:sp>
        <p:nvSpPr>
          <p:cNvPr id="5" name="Slide Number Placeholder 4">
            <a:extLst>
              <a:ext uri="{FF2B5EF4-FFF2-40B4-BE49-F238E27FC236}">
                <a16:creationId xmlns:a16="http://schemas.microsoft.com/office/drawing/2014/main" id="{9B1791B4-4922-478B-B6EE-FCF4A335DC68}"/>
              </a:ext>
            </a:extLst>
          </p:cNvPr>
          <p:cNvSpPr>
            <a:spLocks noGrp="1"/>
          </p:cNvSpPr>
          <p:nvPr>
            <p:ph type="sldNum" sz="quarter" idx="12"/>
          </p:nvPr>
        </p:nvSpPr>
        <p:spPr/>
        <p:txBody>
          <a:bodyPr/>
          <a:lstStyle/>
          <a:p>
            <a:fld id="{325D2D4B-105D-4271-A20D-FB0A5BBB56B8}" type="slidenum">
              <a:rPr lang="en-US" smtClean="0"/>
              <a:t>‹#›</a:t>
            </a:fld>
            <a:endParaRPr lang="en-US"/>
          </a:p>
        </p:txBody>
      </p:sp>
      <p:pic>
        <p:nvPicPr>
          <p:cNvPr id="7" name="Graphic 6">
            <a:extLst>
              <a:ext uri="{FF2B5EF4-FFF2-40B4-BE49-F238E27FC236}">
                <a16:creationId xmlns:a16="http://schemas.microsoft.com/office/drawing/2014/main" id="{6C3A9202-52E7-42F1-A4F3-D9D9CC3282C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6743" r="27354"/>
          <a:stretch/>
        </p:blipFill>
        <p:spPr>
          <a:xfrm>
            <a:off x="8952931" y="4152969"/>
            <a:ext cx="2498733" cy="2268301"/>
          </a:xfrm>
          <a:prstGeom prst="rect">
            <a:avLst/>
          </a:prstGeom>
        </p:spPr>
      </p:pic>
    </p:spTree>
    <p:extLst>
      <p:ext uri="{BB962C8B-B14F-4D97-AF65-F5344CB8AC3E}">
        <p14:creationId xmlns:p14="http://schemas.microsoft.com/office/powerpoint/2010/main" val="1346828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2F97C2-F6E1-4749-95FA-3485B06E36DA}"/>
              </a:ext>
            </a:extLst>
          </p:cNvPr>
          <p:cNvSpPr>
            <a:spLocks noGrp="1"/>
          </p:cNvSpPr>
          <p:nvPr>
            <p:ph type="dt" sz="half" idx="10"/>
          </p:nvPr>
        </p:nvSpPr>
        <p:spPr/>
        <p:txBody>
          <a:bodyPr/>
          <a:lstStyle/>
          <a:p>
            <a:fld id="{26803615-6E07-480E-A15D-58EED7B2A9F6}" type="datetimeFigureOut">
              <a:rPr lang="en-US" smtClean="0"/>
              <a:t>4/19/2022</a:t>
            </a:fld>
            <a:endParaRPr lang="en-US"/>
          </a:p>
        </p:txBody>
      </p:sp>
      <p:sp>
        <p:nvSpPr>
          <p:cNvPr id="4" name="Slide Number Placeholder 3">
            <a:extLst>
              <a:ext uri="{FF2B5EF4-FFF2-40B4-BE49-F238E27FC236}">
                <a16:creationId xmlns:a16="http://schemas.microsoft.com/office/drawing/2014/main" id="{726DD4A3-E392-43A1-A984-1D17641EF07C}"/>
              </a:ext>
            </a:extLst>
          </p:cNvPr>
          <p:cNvSpPr>
            <a:spLocks noGrp="1"/>
          </p:cNvSpPr>
          <p:nvPr>
            <p:ph type="sldNum" sz="quarter" idx="12"/>
          </p:nvPr>
        </p:nvSpPr>
        <p:spPr/>
        <p:txBody>
          <a:bodyPr/>
          <a:lstStyle/>
          <a:p>
            <a:fld id="{325D2D4B-105D-4271-A20D-FB0A5BBB56B8}" type="slidenum">
              <a:rPr lang="en-US" smtClean="0"/>
              <a:t>‹#›</a:t>
            </a:fld>
            <a:endParaRPr lang="en-US"/>
          </a:p>
        </p:txBody>
      </p:sp>
      <p:pic>
        <p:nvPicPr>
          <p:cNvPr id="6" name="Graphic 5">
            <a:extLst>
              <a:ext uri="{FF2B5EF4-FFF2-40B4-BE49-F238E27FC236}">
                <a16:creationId xmlns:a16="http://schemas.microsoft.com/office/drawing/2014/main" id="{E7802C6B-4F95-4381-9335-FC0497EC5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3257313"/>
            <a:ext cx="2831075" cy="3099037"/>
          </a:xfrm>
          <a:prstGeom prst="rect">
            <a:avLst/>
          </a:prstGeom>
        </p:spPr>
      </p:pic>
    </p:spTree>
    <p:extLst>
      <p:ext uri="{BB962C8B-B14F-4D97-AF65-F5344CB8AC3E}">
        <p14:creationId xmlns:p14="http://schemas.microsoft.com/office/powerpoint/2010/main" val="3625494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737F-17D1-4BBF-BA39-C29893194EBE}"/>
              </a:ext>
            </a:extLst>
          </p:cNvPr>
          <p:cNvSpPr>
            <a:spLocks noGrp="1"/>
          </p:cNvSpPr>
          <p:nvPr>
            <p:ph type="title" hasCustomPrompt="1"/>
          </p:nvPr>
        </p:nvSpPr>
        <p:spPr>
          <a:xfrm>
            <a:off x="839788" y="457200"/>
            <a:ext cx="3932237" cy="1600200"/>
          </a:xfrm>
        </p:spPr>
        <p:txBody>
          <a:bodyPr anchor="b"/>
          <a:lstStyle>
            <a:lvl1pPr>
              <a:defRPr sz="3200"/>
            </a:lvl1pPr>
          </a:lstStyle>
          <a:p>
            <a:r>
              <a:rPr lang="en-US"/>
              <a:t>Content and text</a:t>
            </a:r>
            <a:br>
              <a:rPr lang="en-US"/>
            </a:br>
            <a:r>
              <a:rPr lang="en-US"/>
              <a:t>(for graphs/charts)</a:t>
            </a:r>
          </a:p>
        </p:txBody>
      </p:sp>
      <p:sp>
        <p:nvSpPr>
          <p:cNvPr id="3" name="Content Placeholder 2">
            <a:extLst>
              <a:ext uri="{FF2B5EF4-FFF2-40B4-BE49-F238E27FC236}">
                <a16:creationId xmlns:a16="http://schemas.microsoft.com/office/drawing/2014/main" id="{C96655D1-951B-41BA-B46D-0906E98E59B0}"/>
              </a:ext>
            </a:extLst>
          </p:cNvPr>
          <p:cNvSpPr>
            <a:spLocks noGrp="1"/>
          </p:cNvSpPr>
          <p:nvPr>
            <p:ph idx="1"/>
          </p:nvPr>
        </p:nvSpPr>
        <p:spPr>
          <a:xfrm>
            <a:off x="5625460" y="987425"/>
            <a:ext cx="57299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C04367-F78F-4F21-A63E-FAB16E3E1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F9A222-BAAD-4EAD-93E3-F357F460EAC6}"/>
              </a:ext>
            </a:extLst>
          </p:cNvPr>
          <p:cNvSpPr>
            <a:spLocks noGrp="1"/>
          </p:cNvSpPr>
          <p:nvPr>
            <p:ph type="dt" sz="half" idx="10"/>
          </p:nvPr>
        </p:nvSpPr>
        <p:spPr/>
        <p:txBody>
          <a:bodyPr/>
          <a:lstStyle/>
          <a:p>
            <a:fld id="{26803615-6E07-480E-A15D-58EED7B2A9F6}" type="datetimeFigureOut">
              <a:rPr lang="en-US" smtClean="0"/>
              <a:t>4/19/2022</a:t>
            </a:fld>
            <a:endParaRPr lang="en-US"/>
          </a:p>
        </p:txBody>
      </p:sp>
      <p:sp>
        <p:nvSpPr>
          <p:cNvPr id="7" name="Slide Number Placeholder 6">
            <a:extLst>
              <a:ext uri="{FF2B5EF4-FFF2-40B4-BE49-F238E27FC236}">
                <a16:creationId xmlns:a16="http://schemas.microsoft.com/office/drawing/2014/main" id="{CB47428B-A2B1-466D-974B-A3215DD15480}"/>
              </a:ext>
            </a:extLst>
          </p:cNvPr>
          <p:cNvSpPr>
            <a:spLocks noGrp="1"/>
          </p:cNvSpPr>
          <p:nvPr>
            <p:ph type="sldNum" sz="quarter" idx="12"/>
          </p:nvPr>
        </p:nvSpPr>
        <p:spPr/>
        <p:txBody>
          <a:bodyPr/>
          <a:lstStyle/>
          <a:p>
            <a:fld id="{325D2D4B-105D-4271-A20D-FB0A5BBB56B8}" type="slidenum">
              <a:rPr lang="en-US" smtClean="0"/>
              <a:t>‹#›</a:t>
            </a:fld>
            <a:endParaRPr lang="en-US"/>
          </a:p>
        </p:txBody>
      </p:sp>
    </p:spTree>
    <p:extLst>
      <p:ext uri="{BB962C8B-B14F-4D97-AF65-F5344CB8AC3E}">
        <p14:creationId xmlns:p14="http://schemas.microsoft.com/office/powerpoint/2010/main" val="619602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FD2E4-D217-4E15-AA0D-BB4114EDB4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4676B4-B929-4417-B1E0-D2C84C67E0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294A76-468D-4BC9-B152-6A57A1E81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791AC9-CF97-484D-BBF3-8BF8DBE1881C}"/>
              </a:ext>
            </a:extLst>
          </p:cNvPr>
          <p:cNvSpPr>
            <a:spLocks noGrp="1"/>
          </p:cNvSpPr>
          <p:nvPr>
            <p:ph type="dt" sz="half" idx="10"/>
          </p:nvPr>
        </p:nvSpPr>
        <p:spPr/>
        <p:txBody>
          <a:bodyPr/>
          <a:lstStyle/>
          <a:p>
            <a:fld id="{26803615-6E07-480E-A15D-58EED7B2A9F6}" type="datetimeFigureOut">
              <a:rPr lang="en-US" smtClean="0"/>
              <a:t>4/19/2022</a:t>
            </a:fld>
            <a:endParaRPr lang="en-US"/>
          </a:p>
        </p:txBody>
      </p:sp>
      <p:sp>
        <p:nvSpPr>
          <p:cNvPr id="7" name="Slide Number Placeholder 6">
            <a:extLst>
              <a:ext uri="{FF2B5EF4-FFF2-40B4-BE49-F238E27FC236}">
                <a16:creationId xmlns:a16="http://schemas.microsoft.com/office/drawing/2014/main" id="{FA42AC76-76CF-4458-9426-E829C2CEC783}"/>
              </a:ext>
            </a:extLst>
          </p:cNvPr>
          <p:cNvSpPr>
            <a:spLocks noGrp="1"/>
          </p:cNvSpPr>
          <p:nvPr>
            <p:ph type="sldNum" sz="quarter" idx="12"/>
          </p:nvPr>
        </p:nvSpPr>
        <p:spPr/>
        <p:txBody>
          <a:bodyPr/>
          <a:lstStyle/>
          <a:p>
            <a:fld id="{325D2D4B-105D-4271-A20D-FB0A5BBB56B8}" type="slidenum">
              <a:rPr lang="en-US" smtClean="0"/>
              <a:t>‹#›</a:t>
            </a:fld>
            <a:endParaRPr lang="en-US"/>
          </a:p>
        </p:txBody>
      </p:sp>
    </p:spTree>
    <p:extLst>
      <p:ext uri="{BB962C8B-B14F-4D97-AF65-F5344CB8AC3E}">
        <p14:creationId xmlns:p14="http://schemas.microsoft.com/office/powerpoint/2010/main" val="2336141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nk Titl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0ABA066-7CE6-4605-B136-EB65EA4E26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20597" y="144045"/>
            <a:ext cx="4527809" cy="6558832"/>
          </a:xfrm>
          <a:prstGeom prst="rect">
            <a:avLst/>
          </a:prstGeom>
        </p:spPr>
      </p:pic>
      <p:sp>
        <p:nvSpPr>
          <p:cNvPr id="10" name="Title 1">
            <a:extLst>
              <a:ext uri="{FF2B5EF4-FFF2-40B4-BE49-F238E27FC236}">
                <a16:creationId xmlns:a16="http://schemas.microsoft.com/office/drawing/2014/main" id="{7B172902-3F8C-4687-BF66-C82DE67AD9CA}"/>
              </a:ext>
            </a:extLst>
          </p:cNvPr>
          <p:cNvSpPr>
            <a:spLocks noGrp="1"/>
          </p:cNvSpPr>
          <p:nvPr>
            <p:ph type="ctrTitle" hasCustomPrompt="1"/>
          </p:nvPr>
        </p:nvSpPr>
        <p:spPr>
          <a:xfrm>
            <a:off x="664190" y="2753094"/>
            <a:ext cx="6564573" cy="614946"/>
          </a:xfrm>
          <a:prstGeom prst="rect">
            <a:avLst/>
          </a:prstGeom>
        </p:spPr>
        <p:txBody>
          <a:bodyPr>
            <a:normAutofit fontScale="90000"/>
          </a:bodyPr>
          <a:lstStyle>
            <a:lvl1pPr algn="l">
              <a:defRPr b="1" baseline="0">
                <a:solidFill>
                  <a:schemeClr val="tx1"/>
                </a:solidFill>
                <a:latin typeface="+mn-lt"/>
              </a:defRPr>
            </a:lvl1pPr>
          </a:lstStyle>
          <a:p>
            <a:pPr algn="l"/>
            <a:r>
              <a:rPr lang="en-GB"/>
              <a:t>Introduction slide 1</a:t>
            </a:r>
            <a:endParaRPr lang="en-US"/>
          </a:p>
        </p:txBody>
      </p:sp>
      <p:sp>
        <p:nvSpPr>
          <p:cNvPr id="11" name="Subtitle 2">
            <a:extLst>
              <a:ext uri="{FF2B5EF4-FFF2-40B4-BE49-F238E27FC236}">
                <a16:creationId xmlns:a16="http://schemas.microsoft.com/office/drawing/2014/main" id="{2C769CE3-D106-4E43-8817-8F3EB724C0E8}"/>
              </a:ext>
            </a:extLst>
          </p:cNvPr>
          <p:cNvSpPr>
            <a:spLocks noGrp="1"/>
          </p:cNvSpPr>
          <p:nvPr>
            <p:ph type="subTitle" idx="1"/>
          </p:nvPr>
        </p:nvSpPr>
        <p:spPr>
          <a:xfrm>
            <a:off x="664190" y="3920000"/>
            <a:ext cx="6671481" cy="971479"/>
          </a:xfrm>
          <a:prstGeom prst="rect">
            <a:avLst/>
          </a:prstGeom>
        </p:spPr>
        <p:txBody>
          <a:bodyPr/>
          <a:lstStyle>
            <a:lvl1pPr marL="0" indent="0">
              <a:buNone/>
              <a:defRPr/>
            </a:lvl1pPr>
          </a:lstStyle>
          <a:p>
            <a:pPr algn="l"/>
            <a:r>
              <a:rPr lang="en-GB" err="1"/>
              <a:t>Subheader</a:t>
            </a:r>
            <a:r>
              <a:rPr lang="en-GB"/>
              <a:t> goes here</a:t>
            </a:r>
            <a:endParaRPr lang="en-US"/>
          </a:p>
        </p:txBody>
      </p:sp>
      <p:pic>
        <p:nvPicPr>
          <p:cNvPr id="12" name="Picture 11" descr="A close up of a sign&#10;&#10;Description automatically generated">
            <a:extLst>
              <a:ext uri="{FF2B5EF4-FFF2-40B4-BE49-F238E27FC236}">
                <a16:creationId xmlns:a16="http://schemas.microsoft.com/office/drawing/2014/main" id="{C1A8B051-9976-48C4-81D1-6F141099DC2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190" y="627654"/>
            <a:ext cx="1809675" cy="1001097"/>
          </a:xfrm>
          <a:prstGeom prst="rect">
            <a:avLst/>
          </a:prstGeom>
        </p:spPr>
      </p:pic>
    </p:spTree>
    <p:extLst>
      <p:ext uri="{BB962C8B-B14F-4D97-AF65-F5344CB8AC3E}">
        <p14:creationId xmlns:p14="http://schemas.microsoft.com/office/powerpoint/2010/main" val="179814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nk Divi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CB0879-FE42-40ED-8801-B732133B9E00}"/>
              </a:ext>
            </a:extLst>
          </p:cNvPr>
          <p:cNvSpPr>
            <a:spLocks noGrp="1"/>
          </p:cNvSpPr>
          <p:nvPr>
            <p:ph type="title" hasCustomPrompt="1"/>
          </p:nvPr>
        </p:nvSpPr>
        <p:spPr>
          <a:xfrm>
            <a:off x="763611" y="434690"/>
            <a:ext cx="10515600" cy="2852737"/>
          </a:xfrm>
          <a:prstGeom prst="rect">
            <a:avLst/>
          </a:prstGeom>
        </p:spPr>
        <p:txBody>
          <a:bodyPr anchor="b"/>
          <a:lstStyle>
            <a:lvl1pPr>
              <a:defRPr sz="6000" b="1">
                <a:latin typeface="+mn-lt"/>
              </a:defRPr>
            </a:lvl1pPr>
          </a:lstStyle>
          <a:p>
            <a:r>
              <a:rPr lang="en-US"/>
              <a:t>Section Divide</a:t>
            </a:r>
          </a:p>
        </p:txBody>
      </p:sp>
      <p:sp>
        <p:nvSpPr>
          <p:cNvPr id="8" name="Text Placeholder 2">
            <a:extLst>
              <a:ext uri="{FF2B5EF4-FFF2-40B4-BE49-F238E27FC236}">
                <a16:creationId xmlns:a16="http://schemas.microsoft.com/office/drawing/2014/main" id="{8EEA6D6C-24A7-4814-8C70-2146DEBE3F51}"/>
              </a:ext>
            </a:extLst>
          </p:cNvPr>
          <p:cNvSpPr>
            <a:spLocks noGrp="1"/>
          </p:cNvSpPr>
          <p:nvPr>
            <p:ph type="body" idx="1" hasCustomPrompt="1"/>
          </p:nvPr>
        </p:nvSpPr>
        <p:spPr>
          <a:xfrm>
            <a:off x="763611" y="3429000"/>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M</a:t>
            </a:r>
            <a:r>
              <a:rPr lang="en-US"/>
              <a:t>ore detail here</a:t>
            </a:r>
          </a:p>
        </p:txBody>
      </p:sp>
      <p:pic>
        <p:nvPicPr>
          <p:cNvPr id="11" name="Graphic 10">
            <a:extLst>
              <a:ext uri="{FF2B5EF4-FFF2-40B4-BE49-F238E27FC236}">
                <a16:creationId xmlns:a16="http://schemas.microsoft.com/office/drawing/2014/main" id="{31D37420-ED09-419B-B6B3-0A155C0AA1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007483"/>
            <a:ext cx="12358048" cy="2286000"/>
          </a:xfrm>
          <a:prstGeom prst="rect">
            <a:avLst/>
          </a:prstGeom>
        </p:spPr>
      </p:pic>
    </p:spTree>
    <p:extLst>
      <p:ext uri="{BB962C8B-B14F-4D97-AF65-F5344CB8AC3E}">
        <p14:creationId xmlns:p14="http://schemas.microsoft.com/office/powerpoint/2010/main" val="370708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nk content slide">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CF612DC7-F0A5-473B-BC8A-5EABD8833B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133" r="68824"/>
          <a:stretch/>
        </p:blipFill>
        <p:spPr>
          <a:xfrm>
            <a:off x="8338242" y="3429000"/>
            <a:ext cx="3304514" cy="3202856"/>
          </a:xfrm>
          <a:prstGeom prst="rect">
            <a:avLst/>
          </a:prstGeom>
        </p:spPr>
      </p:pic>
      <p:sp>
        <p:nvSpPr>
          <p:cNvPr id="4" name="Title Placeholder 1">
            <a:extLst>
              <a:ext uri="{FF2B5EF4-FFF2-40B4-BE49-F238E27FC236}">
                <a16:creationId xmlns:a16="http://schemas.microsoft.com/office/drawing/2014/main" id="{7BEAB7B9-5FD5-480A-8010-DB670FFB3F62}"/>
              </a:ext>
            </a:extLst>
          </p:cNvPr>
          <p:cNvSpPr>
            <a:spLocks noGrp="1"/>
          </p:cNvSpPr>
          <p:nvPr>
            <p:ph type="title" hasCustomPrompt="1"/>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44D42"/>
                </a:solidFill>
                <a:latin typeface="+mn-lt"/>
              </a:defRPr>
            </a:lvl1pPr>
          </a:lstStyle>
          <a:p>
            <a:r>
              <a:rPr lang="en-US"/>
              <a:t>Click to edit title</a:t>
            </a:r>
          </a:p>
        </p:txBody>
      </p:sp>
    </p:spTree>
    <p:extLst>
      <p:ext uri="{BB962C8B-B14F-4D97-AF65-F5344CB8AC3E}">
        <p14:creationId xmlns:p14="http://schemas.microsoft.com/office/powerpoint/2010/main" val="111391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nk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96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Titl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B838F91-8F8C-4997-9851-C370CCF22C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20597" y="144045"/>
            <a:ext cx="4527809" cy="6558832"/>
          </a:xfrm>
          <a:prstGeom prst="rect">
            <a:avLst/>
          </a:prstGeom>
        </p:spPr>
      </p:pic>
      <p:sp>
        <p:nvSpPr>
          <p:cNvPr id="6" name="Title 1">
            <a:extLst>
              <a:ext uri="{FF2B5EF4-FFF2-40B4-BE49-F238E27FC236}">
                <a16:creationId xmlns:a16="http://schemas.microsoft.com/office/drawing/2014/main" id="{5D2F4148-85A2-4CBF-9478-D7F19F6E0090}"/>
              </a:ext>
            </a:extLst>
          </p:cNvPr>
          <p:cNvSpPr>
            <a:spLocks noGrp="1"/>
          </p:cNvSpPr>
          <p:nvPr>
            <p:ph type="ctrTitle" hasCustomPrompt="1"/>
          </p:nvPr>
        </p:nvSpPr>
        <p:spPr>
          <a:xfrm>
            <a:off x="664190" y="2753094"/>
            <a:ext cx="6564573" cy="614946"/>
          </a:xfrm>
          <a:prstGeom prst="rect">
            <a:avLst/>
          </a:prstGeom>
        </p:spPr>
        <p:txBody>
          <a:bodyPr>
            <a:normAutofit fontScale="90000"/>
          </a:bodyPr>
          <a:lstStyle>
            <a:lvl1pPr algn="l">
              <a:defRPr b="1" baseline="0">
                <a:solidFill>
                  <a:schemeClr val="bg2"/>
                </a:solidFill>
                <a:latin typeface="+mn-lt"/>
              </a:defRPr>
            </a:lvl1pPr>
          </a:lstStyle>
          <a:p>
            <a:pPr algn="l"/>
            <a:r>
              <a:rPr lang="en-GB"/>
              <a:t>Introduction slide 1</a:t>
            </a:r>
            <a:endParaRPr lang="en-US"/>
          </a:p>
        </p:txBody>
      </p:sp>
      <p:sp>
        <p:nvSpPr>
          <p:cNvPr id="7" name="Subtitle 2">
            <a:extLst>
              <a:ext uri="{FF2B5EF4-FFF2-40B4-BE49-F238E27FC236}">
                <a16:creationId xmlns:a16="http://schemas.microsoft.com/office/drawing/2014/main" id="{E53C0A20-DD5B-4057-A9BE-E8E27ED96B6B}"/>
              </a:ext>
            </a:extLst>
          </p:cNvPr>
          <p:cNvSpPr>
            <a:spLocks noGrp="1"/>
          </p:cNvSpPr>
          <p:nvPr>
            <p:ph type="subTitle" idx="1"/>
          </p:nvPr>
        </p:nvSpPr>
        <p:spPr>
          <a:xfrm>
            <a:off x="664190" y="3920000"/>
            <a:ext cx="6671481" cy="971479"/>
          </a:xfrm>
          <a:prstGeom prst="rect">
            <a:avLst/>
          </a:prstGeom>
        </p:spPr>
        <p:txBody>
          <a:bodyPr/>
          <a:lstStyle>
            <a:lvl1pPr marL="0" indent="0">
              <a:buNone/>
              <a:defRPr/>
            </a:lvl1pPr>
          </a:lstStyle>
          <a:p>
            <a:pPr algn="l"/>
            <a:r>
              <a:rPr lang="en-GB" err="1"/>
              <a:t>Subheader</a:t>
            </a:r>
            <a:r>
              <a:rPr lang="en-GB"/>
              <a:t> goes here</a:t>
            </a:r>
            <a:endParaRPr lang="en-US"/>
          </a:p>
        </p:txBody>
      </p:sp>
      <p:pic>
        <p:nvPicPr>
          <p:cNvPr id="8" name="Picture 7" descr="A close up of a sign&#10;&#10;Description automatically generated">
            <a:extLst>
              <a:ext uri="{FF2B5EF4-FFF2-40B4-BE49-F238E27FC236}">
                <a16:creationId xmlns:a16="http://schemas.microsoft.com/office/drawing/2014/main" id="{069B4E56-FE76-4570-A98D-4FF325DCA36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190" y="627654"/>
            <a:ext cx="1809675" cy="1001097"/>
          </a:xfrm>
          <a:prstGeom prst="rect">
            <a:avLst/>
          </a:prstGeom>
        </p:spPr>
      </p:pic>
    </p:spTree>
    <p:extLst>
      <p:ext uri="{BB962C8B-B14F-4D97-AF65-F5344CB8AC3E}">
        <p14:creationId xmlns:p14="http://schemas.microsoft.com/office/powerpoint/2010/main" val="7608773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theme" Target="../theme/theme3.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theme" Target="../theme/theme6.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C49B7-9494-4CFA-A4CF-8CDE7C56BA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20C623-6E78-47CD-A7C8-6AED9CBF8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4043316"/>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702" r:id="rId3"/>
    <p:sldLayoutId id="2147483705" r:id="rId4"/>
  </p:sldLayoutIdLst>
  <p:txStyles>
    <p:titleStyle>
      <a:lvl1pPr algn="l" defTabSz="914400" rtl="0" eaLnBrk="1" latinLnBrk="0" hangingPunct="1">
        <a:lnSpc>
          <a:spcPct val="90000"/>
        </a:lnSpc>
        <a:spcBef>
          <a:spcPct val="0"/>
        </a:spcBef>
        <a:buNone/>
        <a:defRPr sz="4400" b="1" kern="1200">
          <a:solidFill>
            <a:schemeClr val="bg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032446"/>
      </p:ext>
    </p:extLst>
  </p:cSld>
  <p:clrMap bg1="dk1" tx1="lt1" bg2="dk2" tx2="lt2" accent1="accent1" accent2="accent2" accent3="accent3" accent4="accent4" accent5="accent5" accent6="accent6" hlink="hlink" folHlink="folHlink"/>
  <p:sldLayoutIdLst>
    <p:sldLayoutId id="2147483698" r:id="rId1"/>
    <p:sldLayoutId id="2147483700" r:id="rId2"/>
    <p:sldLayoutId id="2147483706" r:id="rId3"/>
    <p:sldLayoutId id="214748371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A69ACE-1F42-41D9-8675-1BA4EF1E3E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0E5DAC-BABD-4289-A7CF-8C891A9BE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9896986"/>
      </p:ext>
    </p:extLst>
  </p:cSld>
  <p:clrMap bg1="dk1" tx1="lt1" bg2="dk2" tx2="lt2" accent1="accent1" accent2="accent2" accent3="accent3" accent4="accent4" accent5="accent5" accent6="accent6" hlink="hlink" folHlink="folHlink"/>
  <p:sldLayoutIdLst>
    <p:sldLayoutId id="2147483704" r:id="rId1"/>
    <p:sldLayoutId id="2147483703" r:id="rId2"/>
    <p:sldLayoutId id="2147483715" r:id="rId3"/>
    <p:sldLayoutId id="2147483685" r:id="rId4"/>
    <p:sldLayoutId id="2147483687" r:id="rId5"/>
    <p:sldLayoutId id="2147483688" r:id="rId6"/>
    <p:sldLayoutId id="2147483689" r:id="rId7"/>
    <p:sldLayoutId id="2147483690" r:id="rId8"/>
    <p:sldLayoutId id="2147483691" r:id="rId9"/>
    <p:sldLayoutId id="2147483692"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xStyles>
    <p:titleStyle>
      <a:lvl1pPr algn="l" defTabSz="914400" rtl="0" eaLnBrk="1" latinLnBrk="0" hangingPunct="1">
        <a:lnSpc>
          <a:spcPct val="90000"/>
        </a:lnSpc>
        <a:spcBef>
          <a:spcPct val="0"/>
        </a:spcBef>
        <a:buNone/>
        <a:defRPr sz="4400" b="1" kern="1200">
          <a:solidFill>
            <a:srgbClr val="044D4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AA6131-27F0-41BD-9810-87A446C5B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687E1C-9498-49CF-A643-BC534964FD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655653"/>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AA6131-27F0-41BD-9810-87A446C5B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687E1C-9498-49CF-A643-BC534964FD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192486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A69ACE-1F42-41D9-8675-1BA4EF1E3E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0E5DAC-BABD-4289-A7CF-8C891A9BE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FA3E3-381F-4521-923F-0A5A05637D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03615-6E07-480E-A15D-58EED7B2A9F6}" type="datetimeFigureOut">
              <a:rPr lang="en-US" smtClean="0"/>
              <a:t>4/19/2022</a:t>
            </a:fld>
            <a:endParaRPr lang="en-US"/>
          </a:p>
        </p:txBody>
      </p:sp>
      <p:sp>
        <p:nvSpPr>
          <p:cNvPr id="6" name="Slide Number Placeholder 5">
            <a:extLst>
              <a:ext uri="{FF2B5EF4-FFF2-40B4-BE49-F238E27FC236}">
                <a16:creationId xmlns:a16="http://schemas.microsoft.com/office/drawing/2014/main" id="{5E958C36-AD7A-407E-9F87-1FA5A2BA4E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D2D4B-105D-4271-A20D-FB0A5BBB56B8}" type="slidenum">
              <a:rPr lang="en-US" smtClean="0"/>
              <a:t>‹#›</a:t>
            </a:fld>
            <a:endParaRPr lang="en-US"/>
          </a:p>
        </p:txBody>
      </p:sp>
    </p:spTree>
    <p:extLst>
      <p:ext uri="{BB962C8B-B14F-4D97-AF65-F5344CB8AC3E}">
        <p14:creationId xmlns:p14="http://schemas.microsoft.com/office/powerpoint/2010/main" val="2693794800"/>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Lst>
  <p:txStyles>
    <p:titleStyle>
      <a:lvl1pPr algn="l" defTabSz="914400" rtl="0" eaLnBrk="1" latinLnBrk="0" hangingPunct="1">
        <a:lnSpc>
          <a:spcPct val="90000"/>
        </a:lnSpc>
        <a:spcBef>
          <a:spcPct val="0"/>
        </a:spcBef>
        <a:buNone/>
        <a:defRPr sz="4400" b="1" kern="1200">
          <a:solidFill>
            <a:srgbClr val="044D4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18.xml"/><Relationship Id="rId5" Type="http://schemas.openxmlformats.org/officeDocument/2006/relationships/image" Target="../media/image62.svg"/><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64.svg"/></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hyperlink" Target="https://www.socialworkengland.org.uk/cpd/peer-reflection/" TargetMode="External"/><Relationship Id="rId7" Type="http://schemas.openxmlformats.org/officeDocument/2006/relationships/image" Target="../media/image68.sv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70.svg"/></Relationships>
</file>

<file path=ppt/slides/_rels/slide16.xml.rels><?xml version="1.0" encoding="UTF-8" standalone="yes"?>
<Relationships xmlns="http://schemas.openxmlformats.org/package/2006/relationships"><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65.png"/><Relationship Id="rId1" Type="http://schemas.openxmlformats.org/officeDocument/2006/relationships/slideLayout" Target="../slideLayouts/slideLayout11.xm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3" Type="http://schemas.openxmlformats.org/officeDocument/2006/relationships/hyperlink" Target="https://www.local.gov.uk/standard-6-continuing-professional-development-cpd"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72.svg"/><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hyperlink" Target="https://www.socialworkengland.org.uk/about/publications/social-work-in-england-emerging-themes/#concerns" TargetMode="External"/><Relationship Id="rId2" Type="http://schemas.openxmlformats.org/officeDocument/2006/relationships/hyperlink" Target="https://www.socialworkengland.org.uk/social-work-week/social-work-week-programme/" TargetMode="External"/><Relationship Id="rId1" Type="http://schemas.openxmlformats.org/officeDocument/2006/relationships/slideLayout" Target="../slideLayouts/slideLayout33.xml"/><Relationship Id="rId5" Type="http://schemas.openxmlformats.org/officeDocument/2006/relationships/hyperlink" Target="https://www.socialworkengland.org.uk/newsletter-sign-up/" TargetMode="External"/><Relationship Id="rId4" Type="http://schemas.openxmlformats.org/officeDocument/2006/relationships/hyperlink" Target="https://www.socialworkengland.org.uk/news/welcome-to-this-is-social-wor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51.svg"/><Relationship Id="rId2" Type="http://schemas.openxmlformats.org/officeDocument/2006/relationships/image" Target="../media/image73.png"/><Relationship Id="rId1" Type="http://schemas.openxmlformats.org/officeDocument/2006/relationships/slideLayout" Target="../slideLayouts/slideLayout34.xml"/><Relationship Id="rId6" Type="http://schemas.openxmlformats.org/officeDocument/2006/relationships/image" Target="../media/image50.png"/><Relationship Id="rId5" Type="http://schemas.openxmlformats.org/officeDocument/2006/relationships/image" Target="../media/image76.svg"/><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4.sv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248B5-BD4F-47CF-9E8B-15EF785DE319}"/>
              </a:ext>
            </a:extLst>
          </p:cNvPr>
          <p:cNvSpPr>
            <a:spLocks noGrp="1"/>
          </p:cNvSpPr>
          <p:nvPr>
            <p:ph type="ctrTitle"/>
          </p:nvPr>
        </p:nvSpPr>
        <p:spPr/>
        <p:txBody>
          <a:bodyPr>
            <a:normAutofit fontScale="90000"/>
          </a:bodyPr>
          <a:lstStyle/>
          <a:p>
            <a:r>
              <a:rPr lang="en-GB" dirty="0"/>
              <a:t>Social Work England, Continuing Professional Development and Updates</a:t>
            </a:r>
          </a:p>
        </p:txBody>
      </p:sp>
      <p:sp>
        <p:nvSpPr>
          <p:cNvPr id="3" name="Subtitle 2">
            <a:extLst>
              <a:ext uri="{FF2B5EF4-FFF2-40B4-BE49-F238E27FC236}">
                <a16:creationId xmlns:a16="http://schemas.microsoft.com/office/drawing/2014/main" id="{C474F650-B7BC-4864-89C7-B4F9EB346F79}"/>
              </a:ext>
            </a:extLst>
          </p:cNvPr>
          <p:cNvSpPr>
            <a:spLocks noGrp="1"/>
          </p:cNvSpPr>
          <p:nvPr>
            <p:ph type="subTitle" idx="1"/>
          </p:nvPr>
        </p:nvSpPr>
        <p:spPr>
          <a:xfrm>
            <a:off x="664190" y="3988826"/>
            <a:ext cx="6671481" cy="1940634"/>
          </a:xfrm>
        </p:spPr>
        <p:txBody>
          <a:bodyPr>
            <a:normAutofit/>
          </a:bodyPr>
          <a:lstStyle/>
          <a:p>
            <a:r>
              <a:rPr lang="en-GB" b="1" dirty="0"/>
              <a:t>Vicky Hart</a:t>
            </a:r>
          </a:p>
          <a:p>
            <a:br>
              <a:rPr lang="en-GB" b="1" dirty="0"/>
            </a:br>
            <a:r>
              <a:rPr lang="en-GB" b="1" dirty="0"/>
              <a:t>Regional Engagement Lead (London)</a:t>
            </a:r>
          </a:p>
          <a:p>
            <a:r>
              <a:rPr lang="en-GB" b="1" dirty="0"/>
              <a:t>Victoria.hart@socialworkengland.org.uk</a:t>
            </a:r>
          </a:p>
        </p:txBody>
      </p:sp>
    </p:spTree>
    <p:extLst>
      <p:ext uri="{BB962C8B-B14F-4D97-AF65-F5344CB8AC3E}">
        <p14:creationId xmlns:p14="http://schemas.microsoft.com/office/powerpoint/2010/main" val="1760047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87AF1F-D88E-4F12-A06A-1914D99E587B}"/>
              </a:ext>
            </a:extLst>
          </p:cNvPr>
          <p:cNvSpPr txBox="1">
            <a:spLocks/>
          </p:cNvSpPr>
          <p:nvPr/>
        </p:nvSpPr>
        <p:spPr>
          <a:xfrm>
            <a:off x="496824" y="559455"/>
            <a:ext cx="5907549" cy="14850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44D42"/>
                </a:solidFill>
                <a:latin typeface="+mn-lt"/>
                <a:ea typeface="+mj-ea"/>
                <a:cs typeface="+mj-cs"/>
              </a:defRPr>
            </a:lvl1pPr>
          </a:lstStyle>
          <a:p>
            <a:pPr>
              <a:spcAft>
                <a:spcPts val="600"/>
              </a:spcAft>
            </a:pPr>
            <a:r>
              <a:rPr lang="en-US" sz="4800" kern="1200">
                <a:solidFill>
                  <a:schemeClr val="tx1"/>
                </a:solidFill>
                <a:ea typeface="+mj-ea"/>
                <a:cs typeface="+mj-cs"/>
              </a:rPr>
              <a:t>The CPD requirements have changed</a:t>
            </a:r>
          </a:p>
        </p:txBody>
      </p:sp>
      <p:sp>
        <p:nvSpPr>
          <p:cNvPr id="3" name="TextBox 2">
            <a:extLst>
              <a:ext uri="{FF2B5EF4-FFF2-40B4-BE49-F238E27FC236}">
                <a16:creationId xmlns:a16="http://schemas.microsoft.com/office/drawing/2014/main" id="{D2D28682-8346-4BBB-A6AF-CFC7BB5896C7}"/>
              </a:ext>
            </a:extLst>
          </p:cNvPr>
          <p:cNvSpPr txBox="1"/>
          <p:nvPr/>
        </p:nvSpPr>
        <p:spPr>
          <a:xfrm>
            <a:off x="496824" y="2400416"/>
            <a:ext cx="4557850" cy="4101656"/>
          </a:xfrm>
          <a:prstGeom prst="rect">
            <a:avLst/>
          </a:prstGeom>
        </p:spPr>
        <p:txBody>
          <a:bodyPr vert="horz" lIns="91440" tIns="45720" rIns="91440" bIns="45720" rtlCol="0">
            <a:normAutofit/>
          </a:bodyPr>
          <a:lstStyle/>
          <a:p>
            <a:pPr marL="57150" defTabSz="914400">
              <a:lnSpc>
                <a:spcPct val="90000"/>
              </a:lnSpc>
              <a:spcAft>
                <a:spcPts val="600"/>
              </a:spcAft>
              <a:buClr>
                <a:schemeClr val="accent4"/>
              </a:buClr>
              <a:buSzPct val="100000"/>
            </a:pPr>
            <a:r>
              <a:rPr lang="en-US"/>
              <a:t>For the registration year 2021 to 2022, we require social workers to record:</a:t>
            </a:r>
            <a:br>
              <a:rPr lang="en-US"/>
            </a:br>
            <a:endParaRPr lang="en-US"/>
          </a:p>
          <a:p>
            <a:pPr marL="285750" indent="-228600" defTabSz="914400">
              <a:lnSpc>
                <a:spcPct val="90000"/>
              </a:lnSpc>
              <a:spcAft>
                <a:spcPts val="600"/>
              </a:spcAft>
              <a:buClr>
                <a:schemeClr val="accent4"/>
              </a:buClr>
              <a:buSzPct val="100000"/>
              <a:buFont typeface="Arial" panose="020B0604020202020204" pitchFamily="34" charset="0"/>
              <a:buChar char="•"/>
            </a:pPr>
            <a:r>
              <a:rPr lang="en-US"/>
              <a:t>A minimum of </a:t>
            </a:r>
            <a:r>
              <a:rPr lang="en-US" b="1" u="sng"/>
              <a:t>two pieces </a:t>
            </a:r>
            <a:r>
              <a:rPr lang="en-US"/>
              <a:t>of CPD, including</a:t>
            </a:r>
          </a:p>
          <a:p>
            <a:pPr marL="285750" indent="-228600" defTabSz="914400">
              <a:lnSpc>
                <a:spcPct val="90000"/>
              </a:lnSpc>
              <a:spcAft>
                <a:spcPts val="600"/>
              </a:spcAft>
              <a:buClr>
                <a:schemeClr val="accent4"/>
              </a:buClr>
              <a:buSzPct val="100000"/>
              <a:buFont typeface="Arial" panose="020B0604020202020204" pitchFamily="34" charset="0"/>
              <a:buChar char="•"/>
            </a:pPr>
            <a:r>
              <a:rPr lang="en-US"/>
              <a:t>At least one piece of CPD with a </a:t>
            </a:r>
            <a:r>
              <a:rPr lang="en-US" b="1" u="sng"/>
              <a:t>peer reflection</a:t>
            </a:r>
            <a:r>
              <a:rPr lang="en-US" b="1"/>
              <a:t>.</a:t>
            </a:r>
            <a:br>
              <a:rPr lang="en-US" b="1"/>
            </a:br>
            <a:endParaRPr lang="en-US" b="1"/>
          </a:p>
          <a:p>
            <a:pPr marL="57150" defTabSz="914400">
              <a:lnSpc>
                <a:spcPct val="90000"/>
              </a:lnSpc>
              <a:spcAft>
                <a:spcPts val="600"/>
              </a:spcAft>
              <a:buClr>
                <a:schemeClr val="accent4"/>
              </a:buClr>
              <a:buSzPct val="100000"/>
            </a:pPr>
            <a:r>
              <a:rPr lang="en-US"/>
              <a:t>These new requirements were decided after consultation with the sector.</a:t>
            </a:r>
            <a:br>
              <a:rPr lang="en-US"/>
            </a:br>
            <a:endParaRPr lang="en-US"/>
          </a:p>
          <a:p>
            <a:pPr marL="57150" defTabSz="914400">
              <a:lnSpc>
                <a:spcPct val="90000"/>
              </a:lnSpc>
              <a:spcAft>
                <a:spcPts val="600"/>
              </a:spcAft>
              <a:buClr>
                <a:schemeClr val="accent4"/>
              </a:buClr>
              <a:buSzPct val="100000"/>
            </a:pPr>
            <a:r>
              <a:rPr lang="en-US"/>
              <a:t>The CPD deadline is </a:t>
            </a:r>
            <a:r>
              <a:rPr lang="en-US" b="1"/>
              <a:t>30 November 2022</a:t>
            </a:r>
            <a:r>
              <a:rPr lang="en-US"/>
              <a:t>. As part of renewing their registration each year, social workers must meet the CPD requirements by this deadline. There are no extensions or extra time.</a:t>
            </a:r>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3" descr="Storytelling outline">
            <a:extLst>
              <a:ext uri="{FF2B5EF4-FFF2-40B4-BE49-F238E27FC236}">
                <a16:creationId xmlns:a16="http://schemas.microsoft.com/office/drawing/2014/main" id="{0DED9C51-9793-493A-BB01-770E62B95E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2846942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0673911-1A14-47AE-B9FC-3B697AAE3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chemeClr val="tx1"/>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B5A73BCA-3EDB-4086-A6E8-E0C07F791494}"/>
              </a:ext>
            </a:extLst>
          </p:cNvPr>
          <p:cNvSpPr txBox="1">
            <a:spLocks/>
          </p:cNvSpPr>
          <p:nvPr/>
        </p:nvSpPr>
        <p:spPr>
          <a:xfrm>
            <a:off x="716280" y="5093208"/>
            <a:ext cx="7549896" cy="12618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44D42"/>
                </a:solidFill>
                <a:latin typeface="+mn-lt"/>
                <a:ea typeface="+mj-ea"/>
                <a:cs typeface="+mj-cs"/>
              </a:defRPr>
            </a:lvl1pPr>
          </a:lstStyle>
          <a:p>
            <a:pPr algn="r">
              <a:spcAft>
                <a:spcPts val="600"/>
              </a:spcAft>
            </a:pPr>
            <a:r>
              <a:rPr lang="en-US" sz="4800" kern="1200">
                <a:solidFill>
                  <a:srgbClr val="FFFFFF"/>
                </a:solidFill>
                <a:ea typeface="+mj-ea"/>
                <a:cs typeface="+mj-cs"/>
              </a:rPr>
              <a:t>Why CPD?</a:t>
            </a:r>
          </a:p>
        </p:txBody>
      </p:sp>
      <p:pic>
        <p:nvPicPr>
          <p:cNvPr id="3" name="Picture 2" descr="A picture containing diagram&#10;&#10;Description automatically generated">
            <a:extLst>
              <a:ext uri="{FF2B5EF4-FFF2-40B4-BE49-F238E27FC236}">
                <a16:creationId xmlns:a16="http://schemas.microsoft.com/office/drawing/2014/main" id="{28B29B87-60AD-4651-8141-9F2A89A3C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716" y="622475"/>
            <a:ext cx="10637520" cy="3882697"/>
          </a:xfrm>
          <a:prstGeom prst="rect">
            <a:avLst/>
          </a:prstGeom>
        </p:spPr>
      </p:pic>
      <p:cxnSp>
        <p:nvCxnSpPr>
          <p:cNvPr id="28" name="Straight Connector 27">
            <a:extLst>
              <a:ext uri="{FF2B5EF4-FFF2-40B4-BE49-F238E27FC236}">
                <a16:creationId xmlns:a16="http://schemas.microsoft.com/office/drawing/2014/main" id="{9392F240-FCCC-4D1B-89FD-0485B2F8F4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97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AAEE43-27F6-405B-8D0E-7EFC34141B79}"/>
              </a:ext>
            </a:extLst>
          </p:cNvPr>
          <p:cNvSpPr/>
          <p:nvPr/>
        </p:nvSpPr>
        <p:spPr>
          <a:xfrm>
            <a:off x="0" y="0"/>
            <a:ext cx="55620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7024928-3AB6-4717-A551-2A0C50800B3C}"/>
              </a:ext>
            </a:extLst>
          </p:cNvPr>
          <p:cNvSpPr txBox="1"/>
          <p:nvPr/>
        </p:nvSpPr>
        <p:spPr>
          <a:xfrm>
            <a:off x="634785" y="1133109"/>
            <a:ext cx="4269205" cy="769441"/>
          </a:xfrm>
          <a:prstGeom prst="rect">
            <a:avLst/>
          </a:prstGeom>
          <a:noFill/>
        </p:spPr>
        <p:txBody>
          <a:bodyPr wrap="square" rtlCol="0">
            <a:spAutoFit/>
          </a:bodyPr>
          <a:lstStyle/>
          <a:p>
            <a:r>
              <a:rPr lang="en-GB" sz="4400" b="1"/>
              <a:t>What is CPD?</a:t>
            </a:r>
            <a:endParaRPr lang="en-US" sz="4400" b="1"/>
          </a:p>
        </p:txBody>
      </p:sp>
      <p:sp>
        <p:nvSpPr>
          <p:cNvPr id="9" name="TextBox 8">
            <a:extLst>
              <a:ext uri="{FF2B5EF4-FFF2-40B4-BE49-F238E27FC236}">
                <a16:creationId xmlns:a16="http://schemas.microsoft.com/office/drawing/2014/main" id="{C505E921-1C6F-4F74-BC6B-6FEA7C504B58}"/>
              </a:ext>
            </a:extLst>
          </p:cNvPr>
          <p:cNvSpPr txBox="1"/>
          <p:nvPr/>
        </p:nvSpPr>
        <p:spPr>
          <a:xfrm>
            <a:off x="634785" y="2110821"/>
            <a:ext cx="4116684" cy="3970318"/>
          </a:xfrm>
          <a:prstGeom prst="rect">
            <a:avLst/>
          </a:prstGeom>
          <a:noFill/>
        </p:spPr>
        <p:txBody>
          <a:bodyPr wrap="square" lIns="91440" tIns="45720" rIns="91440" bIns="45720" anchor="t">
            <a:spAutoFit/>
          </a:bodyPr>
          <a:lstStyle/>
          <a:p>
            <a:pPr marL="285750" indent="-285750">
              <a:buClr>
                <a:schemeClr val="tx1"/>
              </a:buClr>
              <a:buSzPct val="100000"/>
              <a:buFont typeface="Arial" panose="020B0604020202020204" pitchFamily="34" charset="0"/>
              <a:buChar char="•"/>
            </a:pPr>
            <a:r>
              <a:rPr lang="en-US" sz="1800" dirty="0">
                <a:solidFill>
                  <a:srgbClr val="000000"/>
                </a:solidFill>
              </a:rPr>
              <a:t>CPD is the reflection and learning activity that social workers undertake throughout their career to maintain and improve their practice.</a:t>
            </a:r>
          </a:p>
          <a:p>
            <a:pPr marL="285750" indent="-285750">
              <a:buClr>
                <a:schemeClr val="tx1"/>
              </a:buClr>
              <a:buSzPct val="100000"/>
              <a:buFont typeface="Arial" panose="020B0604020202020204" pitchFamily="34" charset="0"/>
              <a:buChar char="•"/>
            </a:pPr>
            <a:endParaRPr lang="en-US" sz="1800">
              <a:solidFill>
                <a:srgbClr val="000000"/>
              </a:solidFill>
            </a:endParaRPr>
          </a:p>
          <a:p>
            <a:pPr marL="285750" indent="-285750">
              <a:buClr>
                <a:schemeClr val="tx1"/>
              </a:buClr>
              <a:buSzPct val="100000"/>
              <a:buFont typeface="Arial" panose="020B0604020202020204" pitchFamily="34" charset="0"/>
              <a:buChar char="•"/>
            </a:pPr>
            <a:r>
              <a:rPr lang="en-US" sz="1800" dirty="0"/>
              <a:t>CPD is an important part of </a:t>
            </a:r>
            <a:r>
              <a:rPr lang="en-US" sz="1800" b="1" dirty="0">
                <a:solidFill>
                  <a:schemeClr val="tx2"/>
                </a:solidFill>
              </a:rPr>
              <a:t>our professional standards</a:t>
            </a:r>
            <a:r>
              <a:rPr lang="en-US" sz="1800" dirty="0"/>
              <a:t>, which aim to improve public safety and confidence in social work.</a:t>
            </a:r>
            <a:endParaRPr lang="en-US" sz="1800" dirty="0">
              <a:cs typeface="Calibri"/>
            </a:endParaRPr>
          </a:p>
          <a:p>
            <a:pPr marL="285750" indent="-285750">
              <a:buClr>
                <a:schemeClr val="tx1"/>
              </a:buClr>
              <a:buSzPct val="100000"/>
              <a:buFont typeface="Arial" panose="020B0604020202020204" pitchFamily="34" charset="0"/>
              <a:buChar char="•"/>
            </a:pPr>
            <a:endParaRPr lang="en-US" sz="1800"/>
          </a:p>
          <a:p>
            <a:pPr marL="285750" indent="-285750">
              <a:buClr>
                <a:schemeClr val="tx1"/>
              </a:buClr>
              <a:buSzPct val="100000"/>
              <a:buFont typeface="Arial" panose="020B0604020202020204" pitchFamily="34" charset="0"/>
              <a:buChar char="•"/>
            </a:pPr>
            <a:r>
              <a:rPr lang="en-GB" dirty="0"/>
              <a:t>The most important thing about CPD is that you </a:t>
            </a:r>
            <a:r>
              <a:rPr lang="en-GB" b="1" dirty="0"/>
              <a:t>reflect </a:t>
            </a:r>
            <a:r>
              <a:rPr lang="en-GB" dirty="0"/>
              <a:t>on what you have learned, and show has it has, or will, improve your practice.</a:t>
            </a:r>
            <a:endParaRPr lang="en-GB" dirty="0">
              <a:cs typeface="Calibri"/>
            </a:endParaRPr>
          </a:p>
        </p:txBody>
      </p:sp>
      <p:sp>
        <p:nvSpPr>
          <p:cNvPr id="27" name="TextBox 26">
            <a:extLst>
              <a:ext uri="{FF2B5EF4-FFF2-40B4-BE49-F238E27FC236}">
                <a16:creationId xmlns:a16="http://schemas.microsoft.com/office/drawing/2014/main" id="{C4F1D6D8-BB79-4F64-ADBB-A8860E7654F9}"/>
              </a:ext>
            </a:extLst>
          </p:cNvPr>
          <p:cNvSpPr txBox="1"/>
          <p:nvPr/>
        </p:nvSpPr>
        <p:spPr>
          <a:xfrm>
            <a:off x="8430340" y="5406119"/>
            <a:ext cx="3346999" cy="1077218"/>
          </a:xfrm>
          <a:prstGeom prst="rect">
            <a:avLst/>
          </a:prstGeom>
          <a:noFill/>
        </p:spPr>
        <p:txBody>
          <a:bodyPr wrap="square" rtlCol="0">
            <a:spAutoFit/>
          </a:bodyPr>
          <a:lstStyle/>
          <a:p>
            <a:pPr algn="r"/>
            <a:r>
              <a:rPr lang="en-GB" sz="4400" b="1"/>
              <a:t>Types of CPD</a:t>
            </a:r>
            <a:br>
              <a:rPr lang="en-GB" sz="4400" b="1"/>
            </a:br>
            <a:r>
              <a:rPr lang="en-GB" sz="2000" b="1"/>
              <a:t>(some of them!)</a:t>
            </a:r>
            <a:endParaRPr lang="en-US" sz="4400" b="1"/>
          </a:p>
        </p:txBody>
      </p:sp>
      <p:grpSp>
        <p:nvGrpSpPr>
          <p:cNvPr id="2" name="Group 1">
            <a:extLst>
              <a:ext uri="{FF2B5EF4-FFF2-40B4-BE49-F238E27FC236}">
                <a16:creationId xmlns:a16="http://schemas.microsoft.com/office/drawing/2014/main" id="{D84A850D-E16A-48F1-8497-55F008E052DA}"/>
              </a:ext>
            </a:extLst>
          </p:cNvPr>
          <p:cNvGrpSpPr/>
          <p:nvPr/>
        </p:nvGrpSpPr>
        <p:grpSpPr>
          <a:xfrm>
            <a:off x="6186163" y="597686"/>
            <a:ext cx="5572681" cy="4327021"/>
            <a:chOff x="6186163" y="597686"/>
            <a:chExt cx="5572681" cy="4327021"/>
          </a:xfrm>
        </p:grpSpPr>
        <p:sp>
          <p:nvSpPr>
            <p:cNvPr id="18" name="Rectangle: Rounded Corners 17">
              <a:extLst>
                <a:ext uri="{FF2B5EF4-FFF2-40B4-BE49-F238E27FC236}">
                  <a16:creationId xmlns:a16="http://schemas.microsoft.com/office/drawing/2014/main" id="{CE035AD5-559D-4053-84C2-A679413811BA}"/>
                </a:ext>
              </a:extLst>
            </p:cNvPr>
            <p:cNvSpPr/>
            <p:nvPr/>
          </p:nvSpPr>
          <p:spPr>
            <a:xfrm>
              <a:off x="6186163" y="597686"/>
              <a:ext cx="5562029" cy="71537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1768CF55-FC49-4A72-9CEF-B595955A4660}"/>
                </a:ext>
              </a:extLst>
            </p:cNvPr>
            <p:cNvSpPr/>
            <p:nvPr/>
          </p:nvSpPr>
          <p:spPr>
            <a:xfrm>
              <a:off x="6196815" y="1451881"/>
              <a:ext cx="5562029" cy="71537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C65D3C4B-EA3C-43D5-B924-551FDD7E7496}"/>
                </a:ext>
              </a:extLst>
            </p:cNvPr>
            <p:cNvSpPr/>
            <p:nvPr/>
          </p:nvSpPr>
          <p:spPr>
            <a:xfrm>
              <a:off x="6196815" y="2371031"/>
              <a:ext cx="5562029" cy="71537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673E3D40-1F6C-4856-96FD-DDC5C74CFFAA}"/>
                </a:ext>
              </a:extLst>
            </p:cNvPr>
            <p:cNvSpPr/>
            <p:nvPr/>
          </p:nvSpPr>
          <p:spPr>
            <a:xfrm>
              <a:off x="6196815" y="3290181"/>
              <a:ext cx="5562029" cy="71537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0FB4EA4E-01B0-41A5-B898-FA770ACB213A}"/>
                </a:ext>
              </a:extLst>
            </p:cNvPr>
            <p:cNvSpPr txBox="1"/>
            <p:nvPr/>
          </p:nvSpPr>
          <p:spPr>
            <a:xfrm>
              <a:off x="6353502" y="763777"/>
              <a:ext cx="4116684" cy="369332"/>
            </a:xfrm>
            <a:prstGeom prst="rect">
              <a:avLst/>
            </a:prstGeom>
            <a:noFill/>
          </p:spPr>
          <p:txBody>
            <a:bodyPr wrap="square">
              <a:spAutoFit/>
            </a:bodyPr>
            <a:lstStyle/>
            <a:p>
              <a:pPr>
                <a:buClr>
                  <a:schemeClr val="tx1"/>
                </a:buClr>
                <a:buSzPct val="100000"/>
              </a:pPr>
              <a:r>
                <a:rPr lang="en-GB" dirty="0"/>
                <a:t>Reading relevant books or articles</a:t>
              </a:r>
            </a:p>
          </p:txBody>
        </p:sp>
        <p:sp>
          <p:nvSpPr>
            <p:cNvPr id="29" name="Rectangle: Rounded Corners 28">
              <a:extLst>
                <a:ext uri="{FF2B5EF4-FFF2-40B4-BE49-F238E27FC236}">
                  <a16:creationId xmlns:a16="http://schemas.microsoft.com/office/drawing/2014/main" id="{83B6C376-A460-4606-8CD6-5C3AE817A4F5}"/>
                </a:ext>
              </a:extLst>
            </p:cNvPr>
            <p:cNvSpPr/>
            <p:nvPr/>
          </p:nvSpPr>
          <p:spPr>
            <a:xfrm>
              <a:off x="6196814" y="4209331"/>
              <a:ext cx="5562029" cy="71537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2EF649D6-0867-4C01-9700-CC0C8A412026}"/>
                </a:ext>
              </a:extLst>
            </p:cNvPr>
            <p:cNvSpPr txBox="1"/>
            <p:nvPr/>
          </p:nvSpPr>
          <p:spPr>
            <a:xfrm>
              <a:off x="6353502" y="1624903"/>
              <a:ext cx="4116684" cy="369332"/>
            </a:xfrm>
            <a:prstGeom prst="rect">
              <a:avLst/>
            </a:prstGeom>
            <a:noFill/>
          </p:spPr>
          <p:txBody>
            <a:bodyPr wrap="square">
              <a:spAutoFit/>
            </a:bodyPr>
            <a:lstStyle/>
            <a:p>
              <a:pPr>
                <a:buClr>
                  <a:schemeClr val="tx1"/>
                </a:buClr>
                <a:buSzPct val="100000"/>
              </a:pPr>
              <a:r>
                <a:rPr lang="en-GB" dirty="0"/>
                <a:t>On the job learning/experience</a:t>
              </a:r>
            </a:p>
          </p:txBody>
        </p:sp>
        <p:sp>
          <p:nvSpPr>
            <p:cNvPr id="32" name="TextBox 31">
              <a:extLst>
                <a:ext uri="{FF2B5EF4-FFF2-40B4-BE49-F238E27FC236}">
                  <a16:creationId xmlns:a16="http://schemas.microsoft.com/office/drawing/2014/main" id="{7A534B55-D9F8-43DA-81AF-A9EA11E6541C}"/>
                </a:ext>
              </a:extLst>
            </p:cNvPr>
            <p:cNvSpPr txBox="1"/>
            <p:nvPr/>
          </p:nvSpPr>
          <p:spPr>
            <a:xfrm>
              <a:off x="6353502" y="3463203"/>
              <a:ext cx="4116684" cy="369332"/>
            </a:xfrm>
            <a:prstGeom prst="rect">
              <a:avLst/>
            </a:prstGeom>
            <a:noFill/>
          </p:spPr>
          <p:txBody>
            <a:bodyPr wrap="square">
              <a:spAutoFit/>
            </a:bodyPr>
            <a:lstStyle/>
            <a:p>
              <a:pPr>
                <a:buClr>
                  <a:schemeClr val="tx1"/>
                </a:buClr>
                <a:buSzPct val="100000"/>
              </a:pPr>
              <a:r>
                <a:rPr lang="en-GB"/>
                <a:t>Attending an online seminar or webinar</a:t>
              </a:r>
            </a:p>
          </p:txBody>
        </p:sp>
        <p:sp>
          <p:nvSpPr>
            <p:cNvPr id="33" name="TextBox 32">
              <a:extLst>
                <a:ext uri="{FF2B5EF4-FFF2-40B4-BE49-F238E27FC236}">
                  <a16:creationId xmlns:a16="http://schemas.microsoft.com/office/drawing/2014/main" id="{1649C679-9423-43EB-B90F-62011D394333}"/>
                </a:ext>
              </a:extLst>
            </p:cNvPr>
            <p:cNvSpPr txBox="1"/>
            <p:nvPr/>
          </p:nvSpPr>
          <p:spPr>
            <a:xfrm>
              <a:off x="6327723" y="2544053"/>
              <a:ext cx="4856092" cy="369332"/>
            </a:xfrm>
            <a:prstGeom prst="rect">
              <a:avLst/>
            </a:prstGeom>
            <a:noFill/>
          </p:spPr>
          <p:txBody>
            <a:bodyPr wrap="square">
              <a:spAutoFit/>
            </a:bodyPr>
            <a:lstStyle/>
            <a:p>
              <a:pPr>
                <a:buClr>
                  <a:schemeClr val="tx1"/>
                </a:buClr>
                <a:buSzPct val="100000"/>
              </a:pPr>
              <a:r>
                <a:rPr lang="en-GB"/>
                <a:t>Reflecting on your leadership or management</a:t>
              </a:r>
            </a:p>
          </p:txBody>
        </p:sp>
        <p:sp>
          <p:nvSpPr>
            <p:cNvPr id="34" name="TextBox 33">
              <a:extLst>
                <a:ext uri="{FF2B5EF4-FFF2-40B4-BE49-F238E27FC236}">
                  <a16:creationId xmlns:a16="http://schemas.microsoft.com/office/drawing/2014/main" id="{2D24DCB6-08E2-4B18-A996-3D1A0D5AD980}"/>
                </a:ext>
              </a:extLst>
            </p:cNvPr>
            <p:cNvSpPr txBox="1"/>
            <p:nvPr/>
          </p:nvSpPr>
          <p:spPr>
            <a:xfrm>
              <a:off x="6351988" y="4247480"/>
              <a:ext cx="5205227" cy="646331"/>
            </a:xfrm>
            <a:prstGeom prst="rect">
              <a:avLst/>
            </a:prstGeom>
            <a:noFill/>
          </p:spPr>
          <p:txBody>
            <a:bodyPr wrap="square">
              <a:spAutoFit/>
            </a:bodyPr>
            <a:lstStyle/>
            <a:p>
              <a:pPr>
                <a:buClr>
                  <a:schemeClr val="tx1"/>
                </a:buClr>
                <a:buSzPct val="100000"/>
              </a:pPr>
              <a:r>
                <a:rPr lang="en-GB"/>
                <a:t>Reflecting on feedback (from a colleague or a</a:t>
              </a:r>
              <a:br>
                <a:rPr lang="en-GB"/>
              </a:br>
              <a:r>
                <a:rPr lang="en-GB"/>
                <a:t>person with lived experience)</a:t>
              </a:r>
            </a:p>
          </p:txBody>
        </p:sp>
      </p:grpSp>
      <p:pic>
        <p:nvPicPr>
          <p:cNvPr id="36" name="Graphic 35" descr="Brainstorm with solid fill">
            <a:extLst>
              <a:ext uri="{FF2B5EF4-FFF2-40B4-BE49-F238E27FC236}">
                <a16:creationId xmlns:a16="http://schemas.microsoft.com/office/drawing/2014/main" id="{46AFFD2A-5F7A-4874-B052-AC3F18E532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89590" y="895169"/>
            <a:ext cx="914400" cy="914400"/>
          </a:xfrm>
          <a:prstGeom prst="rect">
            <a:avLst/>
          </a:prstGeom>
        </p:spPr>
      </p:pic>
      <p:pic>
        <p:nvPicPr>
          <p:cNvPr id="39" name="Graphic 38" descr="Head with gears with solid fill">
            <a:extLst>
              <a:ext uri="{FF2B5EF4-FFF2-40B4-BE49-F238E27FC236}">
                <a16:creationId xmlns:a16="http://schemas.microsoft.com/office/drawing/2014/main" id="{FEFD2F02-31F9-43F7-88C7-1A3A635118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7702406" y="5261160"/>
            <a:ext cx="909484" cy="914400"/>
          </a:xfrm>
          <a:prstGeom prst="rect">
            <a:avLst/>
          </a:prstGeom>
        </p:spPr>
      </p:pic>
    </p:spTree>
    <p:extLst>
      <p:ext uri="{BB962C8B-B14F-4D97-AF65-F5344CB8AC3E}">
        <p14:creationId xmlns:p14="http://schemas.microsoft.com/office/powerpoint/2010/main" val="2066622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AAEE43-27F6-405B-8D0E-7EFC34141B79}"/>
              </a:ext>
            </a:extLst>
          </p:cNvPr>
          <p:cNvSpPr/>
          <p:nvPr/>
        </p:nvSpPr>
        <p:spPr>
          <a:xfrm>
            <a:off x="34065" y="0"/>
            <a:ext cx="520083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7024928-3AB6-4717-A551-2A0C50800B3C}"/>
              </a:ext>
            </a:extLst>
          </p:cNvPr>
          <p:cNvSpPr txBox="1"/>
          <p:nvPr/>
        </p:nvSpPr>
        <p:spPr>
          <a:xfrm>
            <a:off x="327128" y="650140"/>
            <a:ext cx="4907771" cy="769441"/>
          </a:xfrm>
          <a:prstGeom prst="rect">
            <a:avLst/>
          </a:prstGeom>
          <a:noFill/>
        </p:spPr>
        <p:txBody>
          <a:bodyPr wrap="square" rtlCol="0">
            <a:spAutoFit/>
          </a:bodyPr>
          <a:lstStyle/>
          <a:p>
            <a:r>
              <a:rPr lang="en-US" sz="4400" b="1" dirty="0"/>
              <a:t>The CPD standard</a:t>
            </a:r>
          </a:p>
        </p:txBody>
      </p:sp>
      <p:sp>
        <p:nvSpPr>
          <p:cNvPr id="19" name="TextBox 18">
            <a:extLst>
              <a:ext uri="{FF2B5EF4-FFF2-40B4-BE49-F238E27FC236}">
                <a16:creationId xmlns:a16="http://schemas.microsoft.com/office/drawing/2014/main" id="{620B223B-F834-4EE7-8FC5-1F573768B455}"/>
              </a:ext>
            </a:extLst>
          </p:cNvPr>
          <p:cNvSpPr txBox="1"/>
          <p:nvPr/>
        </p:nvSpPr>
        <p:spPr>
          <a:xfrm>
            <a:off x="327127" y="2000889"/>
            <a:ext cx="3985099" cy="3046988"/>
          </a:xfrm>
          <a:prstGeom prst="rect">
            <a:avLst/>
          </a:prstGeom>
          <a:noFill/>
        </p:spPr>
        <p:txBody>
          <a:bodyPr wrap="square" lIns="91440" tIns="45720" rIns="91440" bIns="45720" anchor="t">
            <a:spAutoFit/>
          </a:bodyPr>
          <a:lstStyle/>
          <a:p>
            <a:r>
              <a:rPr lang="en-GB" sz="2400" dirty="0"/>
              <a:t>The CPD standard is part 4 of our professional standards. You should aim to meet all 8 parts of the standard in a year. However, we understand this is not always possible, so this is not a mandatory requirement.</a:t>
            </a:r>
          </a:p>
        </p:txBody>
      </p:sp>
      <p:sp>
        <p:nvSpPr>
          <p:cNvPr id="20" name="Rectangle: Rounded Corners 19">
            <a:extLst>
              <a:ext uri="{FF2B5EF4-FFF2-40B4-BE49-F238E27FC236}">
                <a16:creationId xmlns:a16="http://schemas.microsoft.com/office/drawing/2014/main" id="{2769155F-66F1-4BA6-80D4-61AF8178176E}"/>
              </a:ext>
            </a:extLst>
          </p:cNvPr>
          <p:cNvSpPr/>
          <p:nvPr/>
        </p:nvSpPr>
        <p:spPr>
          <a:xfrm>
            <a:off x="6207463" y="5335140"/>
            <a:ext cx="5562029" cy="6506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9182B"/>
                </a:solidFill>
                <a:effectLst/>
                <a:uLnTx/>
                <a:uFillTx/>
                <a:latin typeface="Calibri" panose="020F0502020204030204"/>
                <a:ea typeface="+mn-ea"/>
                <a:cs typeface="+mn-cs"/>
              </a:rPr>
              <a:t>Record my learning and reflection </a:t>
            </a:r>
            <a:r>
              <a:rPr kumimoji="0" lang="en-GB" sz="1400" b="0" i="0" u="none" strike="noStrike" kern="1200" cap="none" spc="0" normalizeH="0" baseline="0" noProof="0" dirty="0">
                <a:ln>
                  <a:noFill/>
                </a:ln>
                <a:solidFill>
                  <a:srgbClr val="19182B"/>
                </a:solidFill>
                <a:effectLst/>
                <a:uLnTx/>
                <a:uFillTx/>
                <a:latin typeface="Calibri" panose="020F0502020204030204"/>
                <a:ea typeface="+mn-ea"/>
                <a:cs typeface="+mn-cs"/>
              </a:rPr>
              <a:t>on a regular basis, and in accordance with Social Work England’s guidance on CPD. You meet this automatically by recording CPD on your account.</a:t>
            </a:r>
          </a:p>
        </p:txBody>
      </p:sp>
      <p:sp>
        <p:nvSpPr>
          <p:cNvPr id="21" name="Rectangle: Rounded Corners 20">
            <a:extLst>
              <a:ext uri="{FF2B5EF4-FFF2-40B4-BE49-F238E27FC236}">
                <a16:creationId xmlns:a16="http://schemas.microsoft.com/office/drawing/2014/main" id="{C13B8BC4-B921-414E-BF50-A992C95F8E46}"/>
              </a:ext>
            </a:extLst>
          </p:cNvPr>
          <p:cNvSpPr/>
          <p:nvPr/>
        </p:nvSpPr>
        <p:spPr>
          <a:xfrm>
            <a:off x="6194606" y="6131554"/>
            <a:ext cx="5562029" cy="55421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9182B"/>
                </a:solidFill>
                <a:effectLst/>
                <a:uLnTx/>
                <a:uFillTx/>
                <a:latin typeface="Calibri" panose="020F0502020204030204"/>
                <a:ea typeface="+mn-ea"/>
                <a:cs typeface="+mn-cs"/>
              </a:rPr>
              <a:t>Reflect on my own values </a:t>
            </a:r>
            <a:r>
              <a:rPr kumimoji="0" lang="en-GB" sz="1400" b="0" i="0" u="none" strike="noStrike" kern="1200" cap="none" spc="0" normalizeH="0" baseline="0" noProof="0" dirty="0">
                <a:ln>
                  <a:noFill/>
                </a:ln>
                <a:solidFill>
                  <a:srgbClr val="19182B"/>
                </a:solidFill>
                <a:effectLst/>
                <a:uLnTx/>
                <a:uFillTx/>
                <a:latin typeface="Calibri" panose="020F0502020204030204"/>
                <a:ea typeface="+mn-ea"/>
                <a:cs typeface="+mn-cs"/>
              </a:rPr>
              <a:t>and challenge the impact they have on my practice.</a:t>
            </a:r>
          </a:p>
        </p:txBody>
      </p:sp>
      <p:sp>
        <p:nvSpPr>
          <p:cNvPr id="22" name="Rectangle: Rounded Corners 21">
            <a:extLst>
              <a:ext uri="{FF2B5EF4-FFF2-40B4-BE49-F238E27FC236}">
                <a16:creationId xmlns:a16="http://schemas.microsoft.com/office/drawing/2014/main" id="{355A95A4-4CAE-40C5-9A69-A082C0EE941C}"/>
              </a:ext>
            </a:extLst>
          </p:cNvPr>
          <p:cNvSpPr/>
          <p:nvPr/>
        </p:nvSpPr>
        <p:spPr>
          <a:xfrm>
            <a:off x="6194606" y="422734"/>
            <a:ext cx="5562029" cy="5284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9182B"/>
                </a:solidFill>
                <a:effectLst/>
                <a:uLnTx/>
                <a:uFillTx/>
                <a:latin typeface="Calibri" panose="020F0502020204030204"/>
                <a:ea typeface="+mn-ea"/>
                <a:cs typeface="+mn-cs"/>
              </a:rPr>
              <a:t>Incorporate </a:t>
            </a:r>
            <a:r>
              <a:rPr kumimoji="0" lang="en-GB" sz="1400" b="1" i="0" u="none" strike="noStrike" kern="1200" cap="none" spc="0" normalizeH="0" baseline="0" noProof="0" dirty="0">
                <a:ln>
                  <a:noFill/>
                </a:ln>
                <a:solidFill>
                  <a:srgbClr val="19182B"/>
                </a:solidFill>
                <a:effectLst/>
                <a:uLnTx/>
                <a:uFillTx/>
                <a:latin typeface="Calibri" panose="020F0502020204030204"/>
                <a:ea typeface="+mn-ea"/>
                <a:cs typeface="+mn-cs"/>
              </a:rPr>
              <a:t>feedback</a:t>
            </a:r>
            <a:r>
              <a:rPr kumimoji="0" lang="en-GB" sz="1400" b="0" i="0" u="none" strike="noStrike" kern="1200" cap="none" spc="0" normalizeH="0" baseline="0" noProof="0" dirty="0">
                <a:ln>
                  <a:noFill/>
                </a:ln>
                <a:solidFill>
                  <a:srgbClr val="19182B"/>
                </a:solidFill>
                <a:effectLst/>
                <a:uLnTx/>
                <a:uFillTx/>
                <a:latin typeface="Calibri" panose="020F0502020204030204"/>
                <a:ea typeface="+mn-ea"/>
                <a:cs typeface="+mn-cs"/>
              </a:rPr>
              <a:t> from a range of sources, including people with lived experience of my practice (where applicable.)</a:t>
            </a:r>
          </a:p>
        </p:txBody>
      </p:sp>
      <p:sp>
        <p:nvSpPr>
          <p:cNvPr id="35" name="TextBox 34">
            <a:extLst>
              <a:ext uri="{FF2B5EF4-FFF2-40B4-BE49-F238E27FC236}">
                <a16:creationId xmlns:a16="http://schemas.microsoft.com/office/drawing/2014/main" id="{F097EF63-4EC8-4266-A424-DDC38913EEEB}"/>
              </a:ext>
            </a:extLst>
          </p:cNvPr>
          <p:cNvSpPr txBox="1"/>
          <p:nvPr/>
        </p:nvSpPr>
        <p:spPr>
          <a:xfrm>
            <a:off x="5527962" y="318850"/>
            <a:ext cx="413334" cy="528464"/>
          </a:xfrm>
          <a:prstGeom prst="rect">
            <a:avLst/>
          </a:prstGeom>
          <a:noFill/>
        </p:spPr>
        <p:txBody>
          <a:bodyPr wrap="square" rtlCol="0">
            <a:spAutoFit/>
          </a:bodyPr>
          <a:lstStyle/>
          <a:p>
            <a:endParaRPr lang="en-GB" dirty="0"/>
          </a:p>
        </p:txBody>
      </p:sp>
      <p:sp>
        <p:nvSpPr>
          <p:cNvPr id="37" name="TextBox 36">
            <a:extLst>
              <a:ext uri="{FF2B5EF4-FFF2-40B4-BE49-F238E27FC236}">
                <a16:creationId xmlns:a16="http://schemas.microsoft.com/office/drawing/2014/main" id="{118B2640-7A8F-42B3-AEA7-413638487609}"/>
              </a:ext>
            </a:extLst>
          </p:cNvPr>
          <p:cNvSpPr txBox="1"/>
          <p:nvPr/>
        </p:nvSpPr>
        <p:spPr>
          <a:xfrm>
            <a:off x="5680362" y="471250"/>
            <a:ext cx="413334" cy="528464"/>
          </a:xfrm>
          <a:prstGeom prst="rect">
            <a:avLst/>
          </a:prstGeom>
          <a:noFill/>
        </p:spPr>
        <p:txBody>
          <a:bodyPr wrap="square" rtlCol="0">
            <a:spAutoFit/>
          </a:bodyPr>
          <a:lstStyle/>
          <a:p>
            <a:endParaRPr lang="en-GB" dirty="0"/>
          </a:p>
        </p:txBody>
      </p:sp>
      <p:sp>
        <p:nvSpPr>
          <p:cNvPr id="38" name="TextBox 37">
            <a:extLst>
              <a:ext uri="{FF2B5EF4-FFF2-40B4-BE49-F238E27FC236}">
                <a16:creationId xmlns:a16="http://schemas.microsoft.com/office/drawing/2014/main" id="{C3947B4B-DB56-4716-A35F-9365EB877875}"/>
              </a:ext>
            </a:extLst>
          </p:cNvPr>
          <p:cNvSpPr txBox="1"/>
          <p:nvPr/>
        </p:nvSpPr>
        <p:spPr>
          <a:xfrm>
            <a:off x="5454379" y="167341"/>
            <a:ext cx="413334" cy="528464"/>
          </a:xfrm>
          <a:prstGeom prst="rect">
            <a:avLst/>
          </a:prstGeom>
          <a:noFill/>
        </p:spPr>
        <p:txBody>
          <a:bodyPr wrap="square" rtlCol="0">
            <a:spAutoFit/>
          </a:bodyPr>
          <a:lstStyle/>
          <a:p>
            <a:endParaRPr lang="en-GB" dirty="0"/>
          </a:p>
        </p:txBody>
      </p:sp>
      <p:graphicFrame>
        <p:nvGraphicFramePr>
          <p:cNvPr id="8" name="Table 9">
            <a:extLst>
              <a:ext uri="{FF2B5EF4-FFF2-40B4-BE49-F238E27FC236}">
                <a16:creationId xmlns:a16="http://schemas.microsoft.com/office/drawing/2014/main" id="{4C2D4048-B030-486E-B020-C4ED259D939B}"/>
              </a:ext>
            </a:extLst>
          </p:cNvPr>
          <p:cNvGraphicFramePr>
            <a:graphicFrameLocks noGrp="1"/>
          </p:cNvGraphicFramePr>
          <p:nvPr>
            <p:extLst>
              <p:ext uri="{D42A27DB-BD31-4B8C-83A1-F6EECF244321}">
                <p14:modId xmlns:p14="http://schemas.microsoft.com/office/powerpoint/2010/main" val="3917778735"/>
              </p:ext>
            </p:extLst>
          </p:nvPr>
        </p:nvGraphicFramePr>
        <p:xfrm>
          <a:off x="5677612" y="119046"/>
          <a:ext cx="527368" cy="6675120"/>
        </p:xfrm>
        <a:graphic>
          <a:graphicData uri="http://schemas.openxmlformats.org/drawingml/2006/table">
            <a:tbl>
              <a:tblPr firstRow="1" bandRow="1">
                <a:tableStyleId>{073A0DAA-6AF3-43AB-8588-CEC1D06C72B9}</a:tableStyleId>
              </a:tblPr>
              <a:tblGrid>
                <a:gridCol w="527368">
                  <a:extLst>
                    <a:ext uri="{9D8B030D-6E8A-4147-A177-3AD203B41FA5}">
                      <a16:colId xmlns:a16="http://schemas.microsoft.com/office/drawing/2014/main" val="1269732331"/>
                    </a:ext>
                  </a:extLst>
                </a:gridCol>
              </a:tblGrid>
              <a:tr h="5822219">
                <a:tc>
                  <a:txBody>
                    <a:bodyPr/>
                    <a:lstStyle/>
                    <a:p>
                      <a:endParaRPr lang="en-GB" dirty="0"/>
                    </a:p>
                    <a:p>
                      <a:r>
                        <a:rPr lang="en-GB" dirty="0"/>
                        <a:t>4.1</a:t>
                      </a:r>
                    </a:p>
                    <a:p>
                      <a:endParaRPr lang="en-GB" dirty="0"/>
                    </a:p>
                    <a:p>
                      <a:endParaRPr lang="en-GB" dirty="0"/>
                    </a:p>
                    <a:p>
                      <a:r>
                        <a:rPr lang="en-GB" b="1" dirty="0">
                          <a:solidFill>
                            <a:schemeClr val="tx1"/>
                          </a:solidFill>
                        </a:rPr>
                        <a:t>4.2</a:t>
                      </a:r>
                    </a:p>
                    <a:p>
                      <a:endParaRPr lang="en-GB" dirty="0"/>
                    </a:p>
                    <a:p>
                      <a:endParaRPr lang="en-GB" dirty="0"/>
                    </a:p>
                    <a:p>
                      <a:r>
                        <a:rPr lang="en-GB" b="1" dirty="0">
                          <a:solidFill>
                            <a:schemeClr val="tx1"/>
                          </a:solidFill>
                        </a:rPr>
                        <a:t>4.3</a:t>
                      </a:r>
                    </a:p>
                    <a:p>
                      <a:endParaRPr lang="en-GB" dirty="0"/>
                    </a:p>
                    <a:p>
                      <a:endParaRPr lang="en-GB" b="1" dirty="0">
                        <a:solidFill>
                          <a:schemeClr val="tx1"/>
                        </a:solidFill>
                      </a:endParaRPr>
                    </a:p>
                    <a:p>
                      <a:r>
                        <a:rPr lang="en-GB" b="1" dirty="0">
                          <a:solidFill>
                            <a:schemeClr val="tx1"/>
                          </a:solidFill>
                        </a:rPr>
                        <a:t>4.4</a:t>
                      </a:r>
                    </a:p>
                    <a:p>
                      <a:endParaRPr lang="en-GB" dirty="0"/>
                    </a:p>
                    <a:p>
                      <a:endParaRPr lang="en-GB" b="1" dirty="0">
                        <a:solidFill>
                          <a:schemeClr val="tx1"/>
                        </a:solidFill>
                      </a:endParaRPr>
                    </a:p>
                    <a:p>
                      <a:r>
                        <a:rPr lang="en-GB" b="1" dirty="0">
                          <a:solidFill>
                            <a:schemeClr val="tx1"/>
                          </a:solidFill>
                        </a:rPr>
                        <a:t>4.5</a:t>
                      </a:r>
                    </a:p>
                    <a:p>
                      <a:endParaRPr lang="en-GB" b="1" dirty="0">
                        <a:solidFill>
                          <a:schemeClr val="lt1"/>
                        </a:solidFill>
                      </a:endParaRPr>
                    </a:p>
                    <a:p>
                      <a:endParaRPr lang="en-GB" b="1" dirty="0">
                        <a:solidFill>
                          <a:schemeClr val="tx1"/>
                        </a:solidFill>
                      </a:endParaRPr>
                    </a:p>
                    <a:p>
                      <a:r>
                        <a:rPr lang="en-GB" b="1" dirty="0">
                          <a:solidFill>
                            <a:schemeClr val="tx1"/>
                          </a:solidFill>
                        </a:rPr>
                        <a:t>4.6</a:t>
                      </a:r>
                    </a:p>
                    <a:p>
                      <a:endParaRPr lang="en-GB" b="1" dirty="0">
                        <a:solidFill>
                          <a:schemeClr val="lt1"/>
                        </a:solidFill>
                      </a:endParaRPr>
                    </a:p>
                    <a:p>
                      <a:endParaRPr lang="en-GB" b="1" dirty="0">
                        <a:solidFill>
                          <a:schemeClr val="tx1"/>
                        </a:solidFill>
                      </a:endParaRPr>
                    </a:p>
                    <a:p>
                      <a:r>
                        <a:rPr lang="en-GB" b="1" dirty="0">
                          <a:solidFill>
                            <a:schemeClr val="tx1"/>
                          </a:solidFill>
                        </a:rPr>
                        <a:t>4.7</a:t>
                      </a:r>
                    </a:p>
                    <a:p>
                      <a:endParaRPr lang="en-GB" dirty="0"/>
                    </a:p>
                    <a:p>
                      <a:endParaRPr lang="en-GB" b="1" dirty="0">
                        <a:solidFill>
                          <a:schemeClr val="tx1"/>
                        </a:solidFill>
                      </a:endParaRPr>
                    </a:p>
                    <a:p>
                      <a:r>
                        <a:rPr lang="en-GB" b="1" dirty="0">
                          <a:solidFill>
                            <a:schemeClr val="tx1"/>
                          </a:solidFill>
                        </a:rPr>
                        <a:t>4.8</a:t>
                      </a:r>
                    </a:p>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173464892"/>
                  </a:ext>
                </a:extLst>
              </a:tr>
            </a:tbl>
          </a:graphicData>
        </a:graphic>
      </p:graphicFrame>
      <p:sp>
        <p:nvSpPr>
          <p:cNvPr id="42" name="Rectangle: Rounded Corners 41">
            <a:extLst>
              <a:ext uri="{FF2B5EF4-FFF2-40B4-BE49-F238E27FC236}">
                <a16:creationId xmlns:a16="http://schemas.microsoft.com/office/drawing/2014/main" id="{E19A96B6-C997-4753-84B3-FBB84418BAA7}"/>
              </a:ext>
            </a:extLst>
          </p:cNvPr>
          <p:cNvSpPr/>
          <p:nvPr/>
        </p:nvSpPr>
        <p:spPr>
          <a:xfrm>
            <a:off x="6194606" y="4469563"/>
            <a:ext cx="5562029" cy="6506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9182B"/>
                </a:solidFill>
                <a:effectLst/>
                <a:uLnTx/>
                <a:uFillTx/>
                <a:latin typeface="Calibri" panose="020F0502020204030204"/>
                <a:ea typeface="+mn-ea"/>
                <a:cs typeface="+mn-cs"/>
              </a:rPr>
              <a:t>Reflect on my learning </a:t>
            </a:r>
            <a:r>
              <a:rPr kumimoji="0" lang="en-GB" sz="1400" b="0" i="0" u="none" strike="noStrike" kern="1200" cap="none" spc="0" normalizeH="0" baseline="0" noProof="0" dirty="0">
                <a:ln>
                  <a:noFill/>
                </a:ln>
                <a:solidFill>
                  <a:srgbClr val="19182B"/>
                </a:solidFill>
                <a:effectLst/>
                <a:uLnTx/>
                <a:uFillTx/>
                <a:latin typeface="Calibri" panose="020F0502020204030204"/>
                <a:ea typeface="+mn-ea"/>
                <a:cs typeface="+mn-cs"/>
              </a:rPr>
              <a:t>activities and evidence what impact CPD has on the quality of my practice. </a:t>
            </a:r>
            <a:r>
              <a:rPr kumimoji="0" lang="en-GB" sz="1400" b="1" i="0" u="sng" strike="noStrike" kern="1200" cap="none" spc="0" normalizeH="0" baseline="0" noProof="0" dirty="0">
                <a:ln>
                  <a:noFill/>
                </a:ln>
                <a:solidFill>
                  <a:srgbClr val="19182B"/>
                </a:solidFill>
                <a:effectLst/>
                <a:uLnTx/>
                <a:uFillTx/>
                <a:latin typeface="Calibri" panose="020F0502020204030204"/>
                <a:ea typeface="+mn-ea"/>
                <a:cs typeface="+mn-cs"/>
              </a:rPr>
              <a:t>You must include reflection in all your CPD records.</a:t>
            </a:r>
          </a:p>
        </p:txBody>
      </p:sp>
      <p:sp>
        <p:nvSpPr>
          <p:cNvPr id="43" name="Rectangle: Rounded Corners 42">
            <a:extLst>
              <a:ext uri="{FF2B5EF4-FFF2-40B4-BE49-F238E27FC236}">
                <a16:creationId xmlns:a16="http://schemas.microsoft.com/office/drawing/2014/main" id="{6E8EA6AC-766E-47E9-A4DB-CD0A175E886A}"/>
              </a:ext>
            </a:extLst>
          </p:cNvPr>
          <p:cNvSpPr/>
          <p:nvPr/>
        </p:nvSpPr>
        <p:spPr>
          <a:xfrm>
            <a:off x="6207463" y="3711630"/>
            <a:ext cx="5562029" cy="55421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19182B"/>
                </a:solidFill>
                <a:effectLst/>
                <a:uLnTx/>
                <a:uFillTx/>
                <a:latin typeface="Calibri" panose="020F0502020204030204"/>
                <a:ea typeface="+mn-ea"/>
                <a:cs typeface="+mn-cs"/>
              </a:rPr>
              <a:t>Contribute to an </a:t>
            </a:r>
            <a:r>
              <a:rPr kumimoji="0" lang="en-GB" sz="1400" b="1" i="0" u="none" strike="noStrike" kern="1200" cap="none" spc="0" normalizeH="0" baseline="0" noProof="0">
                <a:ln>
                  <a:noFill/>
                </a:ln>
                <a:solidFill>
                  <a:srgbClr val="19182B"/>
                </a:solidFill>
                <a:effectLst/>
                <a:uLnTx/>
                <a:uFillTx/>
                <a:latin typeface="Calibri" panose="020F0502020204030204"/>
                <a:ea typeface="+mn-ea"/>
                <a:cs typeface="+mn-cs"/>
              </a:rPr>
              <a:t>open and creative learning culture </a:t>
            </a:r>
            <a:r>
              <a:rPr kumimoji="0" lang="en-GB" sz="1400" b="0" i="0" u="none" strike="noStrike" kern="1200" cap="none" spc="0" normalizeH="0" baseline="0" noProof="0">
                <a:ln>
                  <a:noFill/>
                </a:ln>
                <a:solidFill>
                  <a:srgbClr val="19182B"/>
                </a:solidFill>
                <a:effectLst/>
                <a:uLnTx/>
                <a:uFillTx/>
                <a:latin typeface="Calibri" panose="020F0502020204030204"/>
                <a:ea typeface="+mn-ea"/>
                <a:cs typeface="+mn-cs"/>
              </a:rPr>
              <a:t>in the workplace to discuss, reflect on and share best practice.</a:t>
            </a:r>
            <a:endParaRPr kumimoji="0" lang="en-GB" sz="1400" b="0" i="0" u="none" strike="noStrike" kern="1200" cap="none" spc="0" normalizeH="0" baseline="0" noProof="0" dirty="0">
              <a:ln>
                <a:noFill/>
              </a:ln>
              <a:solidFill>
                <a:srgbClr val="19182B"/>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D296960A-0941-4857-89E7-B4D333033096}"/>
              </a:ext>
            </a:extLst>
          </p:cNvPr>
          <p:cNvSpPr/>
          <p:nvPr/>
        </p:nvSpPr>
        <p:spPr>
          <a:xfrm>
            <a:off x="6184232" y="2857262"/>
            <a:ext cx="5562029" cy="6506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9182B"/>
                </a:solidFill>
                <a:effectLst/>
                <a:uLnTx/>
                <a:uFillTx/>
                <a:latin typeface="Calibri" panose="020F0502020204030204"/>
                <a:ea typeface="+mn-ea"/>
                <a:cs typeface="+mn-cs"/>
              </a:rPr>
              <a:t>Demonstrate good subject knowledge on key aspects of social work practice and </a:t>
            </a:r>
            <a:r>
              <a:rPr kumimoji="0" lang="en-GB" sz="1400" b="1" i="0" u="none" strike="noStrike" kern="1200" cap="none" spc="0" normalizeH="0" baseline="0" noProof="0" dirty="0">
                <a:ln>
                  <a:noFill/>
                </a:ln>
                <a:solidFill>
                  <a:srgbClr val="19182B"/>
                </a:solidFill>
                <a:effectLst/>
                <a:uLnTx/>
                <a:uFillTx/>
                <a:latin typeface="Calibri" panose="020F0502020204030204"/>
                <a:ea typeface="+mn-ea"/>
                <a:cs typeface="+mn-cs"/>
              </a:rPr>
              <a:t>develop knowledge of current issues in society </a:t>
            </a:r>
            <a:r>
              <a:rPr kumimoji="0" lang="en-GB" sz="1400" b="0" i="0" u="none" strike="noStrike" kern="1200" cap="none" spc="0" normalizeH="0" baseline="0" noProof="0" dirty="0">
                <a:ln>
                  <a:noFill/>
                </a:ln>
                <a:solidFill>
                  <a:srgbClr val="19182B"/>
                </a:solidFill>
                <a:effectLst/>
                <a:uLnTx/>
                <a:uFillTx/>
                <a:latin typeface="Calibri" panose="020F0502020204030204"/>
                <a:ea typeface="+mn-ea"/>
                <a:cs typeface="+mn-cs"/>
              </a:rPr>
              <a:t>and social policies impacting on social work.</a:t>
            </a:r>
          </a:p>
        </p:txBody>
      </p:sp>
      <p:sp>
        <p:nvSpPr>
          <p:cNvPr id="45" name="Rectangle: Rounded Corners 44">
            <a:extLst>
              <a:ext uri="{FF2B5EF4-FFF2-40B4-BE49-F238E27FC236}">
                <a16:creationId xmlns:a16="http://schemas.microsoft.com/office/drawing/2014/main" id="{B5ED96D0-378B-4B75-9D7D-27DED88463CF}"/>
              </a:ext>
            </a:extLst>
          </p:cNvPr>
          <p:cNvSpPr/>
          <p:nvPr/>
        </p:nvSpPr>
        <p:spPr>
          <a:xfrm>
            <a:off x="6182107" y="2099329"/>
            <a:ext cx="5562029" cy="55421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9182B"/>
                </a:solidFill>
                <a:effectLst/>
                <a:uLnTx/>
                <a:uFillTx/>
                <a:latin typeface="Calibri" panose="020F0502020204030204"/>
                <a:ea typeface="+mn-ea"/>
                <a:cs typeface="+mn-cs"/>
              </a:rPr>
              <a:t>Keep my practice up to date and record how I use </a:t>
            </a:r>
            <a:r>
              <a:rPr kumimoji="0" lang="en-GB" sz="1400" b="1" i="0" u="none" strike="noStrike" kern="1200" cap="none" spc="0" normalizeH="0" baseline="0" noProof="0" dirty="0">
                <a:ln>
                  <a:noFill/>
                </a:ln>
                <a:solidFill>
                  <a:srgbClr val="19182B"/>
                </a:solidFill>
                <a:effectLst/>
                <a:uLnTx/>
                <a:uFillTx/>
                <a:latin typeface="Calibri" panose="020F0502020204030204"/>
                <a:ea typeface="+mn-ea"/>
                <a:cs typeface="+mn-cs"/>
              </a:rPr>
              <a:t>research, theories and frameworks </a:t>
            </a:r>
            <a:r>
              <a:rPr kumimoji="0" lang="en-GB" sz="1400" b="0" i="0" u="none" strike="noStrike" kern="1200" cap="none" spc="0" normalizeH="0" baseline="0" noProof="0" dirty="0">
                <a:ln>
                  <a:noFill/>
                </a:ln>
                <a:solidFill>
                  <a:srgbClr val="19182B"/>
                </a:solidFill>
                <a:effectLst/>
                <a:uLnTx/>
                <a:uFillTx/>
                <a:latin typeface="Calibri" panose="020F0502020204030204"/>
                <a:ea typeface="+mn-ea"/>
                <a:cs typeface="+mn-cs"/>
              </a:rPr>
              <a:t>to inform my practice and professional judgement.</a:t>
            </a:r>
          </a:p>
        </p:txBody>
      </p:sp>
      <p:sp>
        <p:nvSpPr>
          <p:cNvPr id="46" name="Rectangle: Rounded Corners 45">
            <a:extLst>
              <a:ext uri="{FF2B5EF4-FFF2-40B4-BE49-F238E27FC236}">
                <a16:creationId xmlns:a16="http://schemas.microsoft.com/office/drawing/2014/main" id="{3D84EF5B-D6E2-4DA1-AF25-7788FEA617BE}"/>
              </a:ext>
            </a:extLst>
          </p:cNvPr>
          <p:cNvSpPr/>
          <p:nvPr/>
        </p:nvSpPr>
        <p:spPr>
          <a:xfrm>
            <a:off x="6207463" y="1221611"/>
            <a:ext cx="5562029" cy="6506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9182B"/>
                </a:solidFill>
                <a:effectLst/>
                <a:uLnTx/>
                <a:uFillTx/>
                <a:latin typeface="Calibri" panose="020F0502020204030204"/>
                <a:ea typeface="+mn-ea"/>
                <a:cs typeface="+mn-cs"/>
              </a:rPr>
              <a:t>Use</a:t>
            </a:r>
            <a:r>
              <a:rPr kumimoji="0" lang="en-GB" sz="1400" b="1" i="0" u="none" strike="noStrike" kern="1200" cap="none" spc="0" normalizeH="0" baseline="0" noProof="0" dirty="0">
                <a:ln>
                  <a:noFill/>
                </a:ln>
                <a:solidFill>
                  <a:srgbClr val="19182B"/>
                </a:solidFill>
                <a:effectLst/>
                <a:uLnTx/>
                <a:uFillTx/>
                <a:latin typeface="Calibri" panose="020F0502020204030204"/>
                <a:ea typeface="+mn-ea"/>
                <a:cs typeface="+mn-cs"/>
              </a:rPr>
              <a:t> supervision </a:t>
            </a:r>
            <a:r>
              <a:rPr kumimoji="0" lang="en-GB" sz="1400" b="0" i="0" u="none" strike="noStrike" kern="1200" cap="none" spc="0" normalizeH="0" baseline="0" noProof="0" dirty="0">
                <a:ln>
                  <a:noFill/>
                </a:ln>
                <a:solidFill>
                  <a:srgbClr val="19182B"/>
                </a:solidFill>
                <a:effectLst/>
                <a:uLnTx/>
                <a:uFillTx/>
                <a:latin typeface="Calibri" panose="020F0502020204030204"/>
                <a:ea typeface="+mn-ea"/>
                <a:cs typeface="+mn-cs"/>
              </a:rPr>
              <a:t>and feedback to critically reflect on, and identify my learning needs, including how I use research and evidence to inform my practice.</a:t>
            </a:r>
          </a:p>
        </p:txBody>
      </p:sp>
    </p:spTree>
    <p:extLst>
      <p:ext uri="{BB962C8B-B14F-4D97-AF65-F5344CB8AC3E}">
        <p14:creationId xmlns:p14="http://schemas.microsoft.com/office/powerpoint/2010/main" val="3116103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1482D76C-2A57-4878-BD6F-4197404E26CC}"/>
              </a:ext>
            </a:extLst>
          </p:cNvPr>
          <p:cNvSpPr txBox="1">
            <a:spLocks/>
          </p:cNvSpPr>
          <p:nvPr/>
        </p:nvSpPr>
        <p:spPr>
          <a:xfrm>
            <a:off x="838200" y="365125"/>
            <a:ext cx="53933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44D42"/>
                </a:solidFill>
                <a:latin typeface="+mn-lt"/>
                <a:ea typeface="+mj-ea"/>
                <a:cs typeface="+mj-cs"/>
              </a:defRPr>
            </a:lvl1pPr>
          </a:lstStyle>
          <a:p>
            <a:pPr>
              <a:spcAft>
                <a:spcPts val="600"/>
              </a:spcAft>
            </a:pPr>
            <a:r>
              <a:rPr lang="en-US" kern="1200" dirty="0">
                <a:solidFill>
                  <a:schemeClr val="tx1"/>
                </a:solidFill>
                <a:ea typeface="+mj-ea"/>
                <a:cs typeface="+mj-cs"/>
              </a:rPr>
              <a:t>The new form </a:t>
            </a:r>
          </a:p>
        </p:txBody>
      </p:sp>
      <p:sp>
        <p:nvSpPr>
          <p:cNvPr id="4" name="TextBox 3">
            <a:extLst>
              <a:ext uri="{FF2B5EF4-FFF2-40B4-BE49-F238E27FC236}">
                <a16:creationId xmlns:a16="http://schemas.microsoft.com/office/drawing/2014/main" id="{E32F2EDF-BB12-471E-A583-A9FBBD1737B4}"/>
              </a:ext>
            </a:extLst>
          </p:cNvPr>
          <p:cNvSpPr txBox="1"/>
          <p:nvPr/>
        </p:nvSpPr>
        <p:spPr>
          <a:xfrm>
            <a:off x="832725" y="1996359"/>
            <a:ext cx="5393361" cy="4351338"/>
          </a:xfrm>
          <a:prstGeom prst="rect">
            <a:avLst/>
          </a:prstGeom>
        </p:spPr>
        <p:txBody>
          <a:bodyPr vert="horz" lIns="91440" tIns="45720" rIns="91440" bIns="45720" rtlCol="0">
            <a:noAutofit/>
          </a:bodyPr>
          <a:lstStyle/>
          <a:p>
            <a:pPr marL="57150" marR="0" lvl="0" defTabSz="914400" fontAlgn="auto">
              <a:lnSpc>
                <a:spcPct val="90000"/>
              </a:lnSpc>
              <a:spcBef>
                <a:spcPts val="0"/>
              </a:spcBef>
              <a:spcAft>
                <a:spcPts val="600"/>
              </a:spcAft>
              <a:buClr>
                <a:schemeClr val="bg2"/>
              </a:buClr>
              <a:buSzTx/>
              <a:tabLst/>
              <a:defRPr/>
            </a:pPr>
            <a:endParaRPr lang="en-US" sz="1600" dirty="0"/>
          </a:p>
        </p:txBody>
      </p:sp>
      <p:pic>
        <p:nvPicPr>
          <p:cNvPr id="7" name="Graphic 6" descr="Internet with solid fill">
            <a:extLst>
              <a:ext uri="{FF2B5EF4-FFF2-40B4-BE49-F238E27FC236}">
                <a16:creationId xmlns:a16="http://schemas.microsoft.com/office/drawing/2014/main" id="{12721834-5190-449E-B1F3-17E1D0B3FF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8" name="Freeform: Shape 17">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2"/>
          </a:solidFill>
          <a:ln w="9525"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4"/>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466245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27">
            <a:extLst>
              <a:ext uri="{FF2B5EF4-FFF2-40B4-BE49-F238E27FC236}">
                <a16:creationId xmlns:a16="http://schemas.microsoft.com/office/drawing/2014/main" id="{8BC18E71-110D-4FB6-A411-14268735D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43A417A-60F1-4DA5-9536-F3C970AED730}"/>
              </a:ext>
            </a:extLst>
          </p:cNvPr>
          <p:cNvSpPr txBox="1"/>
          <p:nvPr/>
        </p:nvSpPr>
        <p:spPr>
          <a:xfrm>
            <a:off x="997334" y="603623"/>
            <a:ext cx="7194165" cy="1336817"/>
          </a:xfrm>
          <a:prstGeom prst="rect">
            <a:avLst/>
          </a:prstGeom>
        </p:spPr>
        <p:txBody>
          <a:bodyPr vert="horz" lIns="91440" tIns="45720" rIns="91440" bIns="45720" rtlCol="0" anchor="ctr">
            <a:normAutofit/>
          </a:bodyPr>
          <a:lstStyle/>
          <a:p>
            <a:pPr defTabSz="914400" fontAlgn="base">
              <a:lnSpc>
                <a:spcPct val="90000"/>
              </a:lnSpc>
              <a:spcBef>
                <a:spcPct val="0"/>
              </a:spcBef>
              <a:spcAft>
                <a:spcPts val="600"/>
              </a:spcAft>
            </a:pPr>
            <a:r>
              <a:rPr lang="en-US" sz="4400" b="1" i="0">
                <a:effectLst/>
                <a:ea typeface="+mj-ea"/>
                <a:cs typeface="+mj-cs"/>
              </a:rPr>
              <a:t>Peer reflection</a:t>
            </a:r>
          </a:p>
        </p:txBody>
      </p:sp>
      <p:sp>
        <p:nvSpPr>
          <p:cNvPr id="59" name="TextBox 3">
            <a:extLst>
              <a:ext uri="{FF2B5EF4-FFF2-40B4-BE49-F238E27FC236}">
                <a16:creationId xmlns:a16="http://schemas.microsoft.com/office/drawing/2014/main" id="{DA847160-EFAE-4242-8498-77ACFF2A506E}"/>
              </a:ext>
            </a:extLst>
          </p:cNvPr>
          <p:cNvSpPr txBox="1"/>
          <p:nvPr/>
        </p:nvSpPr>
        <p:spPr>
          <a:xfrm>
            <a:off x="994286" y="1940440"/>
            <a:ext cx="6778113" cy="4657005"/>
          </a:xfrm>
          <a:prstGeom prst="rect">
            <a:avLst/>
          </a:prstGeom>
        </p:spPr>
        <p:txBody>
          <a:bodyPr vert="horz" lIns="91440" tIns="45720" rIns="91440" bIns="45720" rtlCol="0">
            <a:normAutofit/>
          </a:bodyPr>
          <a:lstStyle/>
          <a:p>
            <a:pPr defTabSz="914400" fontAlgn="base">
              <a:lnSpc>
                <a:spcPct val="90000"/>
              </a:lnSpc>
              <a:spcAft>
                <a:spcPts val="600"/>
              </a:spcAft>
            </a:pPr>
            <a:r>
              <a:rPr lang="en-US" sz="1600" b="0" i="0" dirty="0">
                <a:effectLst/>
              </a:rPr>
              <a:t>Peer reflection means that you have discussed the content of your CPD activity with a peer, your manager or another professional.</a:t>
            </a:r>
          </a:p>
          <a:p>
            <a:pPr defTabSz="914400" fontAlgn="base">
              <a:lnSpc>
                <a:spcPct val="90000"/>
              </a:lnSpc>
              <a:spcAft>
                <a:spcPts val="600"/>
              </a:spcAft>
            </a:pPr>
            <a:endParaRPr lang="en-US" sz="1600" dirty="0"/>
          </a:p>
          <a:p>
            <a:pPr defTabSz="914400" fontAlgn="base">
              <a:lnSpc>
                <a:spcPct val="90000"/>
              </a:lnSpc>
              <a:spcAft>
                <a:spcPts val="600"/>
              </a:spcAft>
            </a:pPr>
            <a:r>
              <a:rPr lang="en-US" sz="1600" dirty="0"/>
              <a:t>The role of the peer is not to approve your learning, but to support you to think about how you can improve your practice. The discussion also allows you to share what you have learnt with others, contributing to an </a:t>
            </a:r>
            <a:r>
              <a:rPr lang="en-US" sz="1600" u="sng" dirty="0"/>
              <a:t>open learning culture</a:t>
            </a:r>
            <a:r>
              <a:rPr lang="en-US" sz="1600" dirty="0"/>
              <a:t> (standard 4.5).</a:t>
            </a:r>
          </a:p>
          <a:p>
            <a:pPr indent="-228600" defTabSz="914400" fontAlgn="base">
              <a:lnSpc>
                <a:spcPct val="90000"/>
              </a:lnSpc>
              <a:spcAft>
                <a:spcPts val="600"/>
              </a:spcAft>
              <a:buFont typeface="Arial" panose="020B0604020202020204" pitchFamily="34" charset="0"/>
              <a:buChar char="•"/>
            </a:pPr>
            <a:endParaRPr lang="en-US" sz="1600" b="0" i="0" dirty="0">
              <a:effectLst/>
            </a:endParaRPr>
          </a:p>
          <a:p>
            <a:pPr defTabSz="914400" fontAlgn="base">
              <a:lnSpc>
                <a:spcPct val="90000"/>
              </a:lnSpc>
              <a:spcAft>
                <a:spcPts val="600"/>
              </a:spcAft>
            </a:pPr>
            <a:r>
              <a:rPr lang="en-US" sz="2000" b="1" i="0" dirty="0">
                <a:effectLst/>
              </a:rPr>
              <a:t>Who counts as a peer?</a:t>
            </a:r>
            <a:br>
              <a:rPr lang="en-US" sz="2000" b="1" i="0" dirty="0">
                <a:effectLst/>
              </a:rPr>
            </a:br>
            <a:endParaRPr lang="en-US" sz="2000" b="1" i="0" dirty="0">
              <a:effectLst/>
            </a:endParaRPr>
          </a:p>
          <a:p>
            <a:pPr marL="285750" indent="-285750" algn="l" fontAlgn="base">
              <a:buClr>
                <a:schemeClr val="accent4"/>
              </a:buClr>
              <a:buFont typeface="Arial" panose="020B0604020202020204" pitchFamily="34" charset="0"/>
              <a:buChar char="•"/>
            </a:pPr>
            <a:r>
              <a:rPr lang="en-US" sz="1600" b="0" i="0" dirty="0">
                <a:solidFill>
                  <a:srgbClr val="000000"/>
                </a:solidFill>
                <a:effectLst/>
              </a:rPr>
              <a:t>Another social worker registered in the United Kingdom</a:t>
            </a:r>
          </a:p>
          <a:p>
            <a:pPr marL="285750" indent="-285750" algn="l" fontAlgn="base">
              <a:buClr>
                <a:schemeClr val="accent4"/>
              </a:buClr>
              <a:buFont typeface="Arial" panose="020B0604020202020204" pitchFamily="34" charset="0"/>
              <a:buChar char="•"/>
            </a:pPr>
            <a:r>
              <a:rPr lang="en-US" sz="1600" b="0" i="0" dirty="0">
                <a:solidFill>
                  <a:srgbClr val="000000"/>
                </a:solidFill>
                <a:effectLst/>
              </a:rPr>
              <a:t>Your line manager or supervisor.</a:t>
            </a:r>
          </a:p>
          <a:p>
            <a:pPr marL="285750" indent="-285750" algn="l" fontAlgn="base">
              <a:buClr>
                <a:schemeClr val="accent4"/>
              </a:buClr>
              <a:buFont typeface="Arial" panose="020B0604020202020204" pitchFamily="34" charset="0"/>
              <a:buChar char="•"/>
            </a:pPr>
            <a:r>
              <a:rPr lang="en-US" sz="1600" b="0" i="0" dirty="0">
                <a:solidFill>
                  <a:srgbClr val="000000"/>
                </a:solidFill>
                <a:effectLst/>
              </a:rPr>
              <a:t>Other professional who has knowledge of your social work practice.</a:t>
            </a:r>
          </a:p>
          <a:p>
            <a:pPr marL="285750" indent="-285750" algn="l" fontAlgn="base">
              <a:buFont typeface="Arial" panose="020B0604020202020204" pitchFamily="34" charset="0"/>
              <a:buChar char="•"/>
            </a:pPr>
            <a:endParaRPr lang="en-US" sz="1600" dirty="0">
              <a:solidFill>
                <a:srgbClr val="000000"/>
              </a:solidFill>
            </a:endParaRPr>
          </a:p>
          <a:p>
            <a:pPr algn="l" fontAlgn="base"/>
            <a:r>
              <a:rPr lang="en-US" sz="1600" b="0" i="0" dirty="0">
                <a:solidFill>
                  <a:srgbClr val="000000"/>
                </a:solidFill>
                <a:effectLst/>
              </a:rPr>
              <a:t>There is a bigger list of peers on our website. This list is not exhaustive.</a:t>
            </a:r>
          </a:p>
          <a:p>
            <a:pPr defTabSz="914400" fontAlgn="base">
              <a:lnSpc>
                <a:spcPct val="90000"/>
              </a:lnSpc>
              <a:spcAft>
                <a:spcPts val="600"/>
              </a:spcAft>
            </a:pPr>
            <a:endParaRPr lang="en-US" sz="1400" b="0" i="0" dirty="0">
              <a:effectLst/>
            </a:endParaRPr>
          </a:p>
          <a:p>
            <a:pPr defTabSz="914400" fontAlgn="base">
              <a:lnSpc>
                <a:spcPct val="90000"/>
              </a:lnSpc>
              <a:spcAft>
                <a:spcPts val="600"/>
              </a:spcAft>
            </a:pPr>
            <a:r>
              <a:rPr lang="en-US" sz="1400" b="0" i="0" dirty="0">
                <a:effectLst/>
                <a:hlinkClick r:id="rId3">
                  <a:extLst>
                    <a:ext uri="{A12FA001-AC4F-418D-AE19-62706E023703}">
                      <ahyp:hlinkClr xmlns:ahyp="http://schemas.microsoft.com/office/drawing/2018/hyperlinkcolor" val="tx"/>
                    </a:ext>
                  </a:extLst>
                </a:hlinkClick>
              </a:rPr>
              <a:t>Peer reflection guidance </a:t>
            </a:r>
            <a:endParaRPr lang="en-US" sz="1400" b="0" i="0" dirty="0">
              <a:effectLst/>
            </a:endParaRPr>
          </a:p>
          <a:p>
            <a:pPr defTabSz="914400" fontAlgn="base">
              <a:lnSpc>
                <a:spcPct val="90000"/>
              </a:lnSpc>
              <a:spcAft>
                <a:spcPts val="600"/>
              </a:spcAft>
            </a:pPr>
            <a:endParaRPr lang="en-US" sz="1400" dirty="0"/>
          </a:p>
          <a:p>
            <a:pPr defTabSz="914400" fontAlgn="base">
              <a:lnSpc>
                <a:spcPct val="90000"/>
              </a:lnSpc>
              <a:spcAft>
                <a:spcPts val="600"/>
              </a:spcAft>
            </a:pPr>
            <a:endParaRPr lang="en-US" sz="1400" b="0" i="0" dirty="0">
              <a:effectLst/>
            </a:endParaRPr>
          </a:p>
        </p:txBody>
      </p:sp>
      <p:sp>
        <p:nvSpPr>
          <p:cNvPr id="60" name="Freeform: Shape 29">
            <a:extLst>
              <a:ext uri="{FF2B5EF4-FFF2-40B4-BE49-F238E27FC236}">
                <a16:creationId xmlns:a16="http://schemas.microsoft.com/office/drawing/2014/main" id="{C2A922FF-5D1B-444A-AA3F-33B14B877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0"/>
            <a:ext cx="3581400" cy="6858000"/>
          </a:xfrm>
          <a:custGeom>
            <a:avLst/>
            <a:gdLst>
              <a:gd name="connsiteX0" fmla="*/ 103528 w 3531060"/>
              <a:gd name="connsiteY0" fmla="*/ 0 h 6858000"/>
              <a:gd name="connsiteX1" fmla="*/ 3531060 w 3531060"/>
              <a:gd name="connsiteY1" fmla="*/ 0 h 6858000"/>
              <a:gd name="connsiteX2" fmla="*/ 3531060 w 3531060"/>
              <a:gd name="connsiteY2" fmla="*/ 6858000 h 6858000"/>
              <a:gd name="connsiteX3" fmla="*/ 11227 w 3531060"/>
              <a:gd name="connsiteY3" fmla="*/ 6858000 h 6858000"/>
              <a:gd name="connsiteX4" fmla="*/ 13007 w 3531060"/>
              <a:gd name="connsiteY4" fmla="*/ 6830689 h 6858000"/>
              <a:gd name="connsiteX5" fmla="*/ 13816 w 3531060"/>
              <a:gd name="connsiteY5" fmla="*/ 6805387 h 6858000"/>
              <a:gd name="connsiteX6" fmla="*/ 6804 w 3531060"/>
              <a:gd name="connsiteY6" fmla="*/ 6745068 h 6858000"/>
              <a:gd name="connsiteX7" fmla="*/ 0 w 3531060"/>
              <a:gd name="connsiteY7" fmla="*/ 6729489 h 6858000"/>
              <a:gd name="connsiteX8" fmla="*/ 2954 w 3531060"/>
              <a:gd name="connsiteY8" fmla="*/ 6720173 h 6858000"/>
              <a:gd name="connsiteX9" fmla="*/ 5781 w 3531060"/>
              <a:gd name="connsiteY9" fmla="*/ 6647880 h 6858000"/>
              <a:gd name="connsiteX10" fmla="*/ 18369 w 3531060"/>
              <a:gd name="connsiteY10" fmla="*/ 6601567 h 6858000"/>
              <a:gd name="connsiteX11" fmla="*/ 23416 w 3531060"/>
              <a:gd name="connsiteY11" fmla="*/ 6560762 h 6858000"/>
              <a:gd name="connsiteX12" fmla="*/ 18598 w 3531060"/>
              <a:gd name="connsiteY12" fmla="*/ 6513714 h 6858000"/>
              <a:gd name="connsiteX13" fmla="*/ 59435 w 3531060"/>
              <a:gd name="connsiteY13" fmla="*/ 6445731 h 6858000"/>
              <a:gd name="connsiteX14" fmla="*/ 63794 w 3531060"/>
              <a:gd name="connsiteY14" fmla="*/ 6393381 h 6858000"/>
              <a:gd name="connsiteX15" fmla="*/ 106081 w 3531060"/>
              <a:gd name="connsiteY15" fmla="*/ 6308405 h 6858000"/>
              <a:gd name="connsiteX16" fmla="*/ 113316 w 3531060"/>
              <a:gd name="connsiteY16" fmla="*/ 6212827 h 6858000"/>
              <a:gd name="connsiteX17" fmla="*/ 254196 w 3531060"/>
              <a:gd name="connsiteY17" fmla="*/ 5897402 h 6858000"/>
              <a:gd name="connsiteX18" fmla="*/ 262830 w 3531060"/>
              <a:gd name="connsiteY18" fmla="*/ 5814193 h 6858000"/>
              <a:gd name="connsiteX19" fmla="*/ 280557 w 3531060"/>
              <a:gd name="connsiteY19" fmla="*/ 5702062 h 6858000"/>
              <a:gd name="connsiteX20" fmla="*/ 297372 w 3531060"/>
              <a:gd name="connsiteY20" fmla="*/ 5654420 h 6858000"/>
              <a:gd name="connsiteX21" fmla="*/ 335148 w 3531060"/>
              <a:gd name="connsiteY21" fmla="*/ 5528164 h 6858000"/>
              <a:gd name="connsiteX22" fmla="*/ 360460 w 3531060"/>
              <a:gd name="connsiteY22" fmla="*/ 5405598 h 6858000"/>
              <a:gd name="connsiteX23" fmla="*/ 397460 w 3531060"/>
              <a:gd name="connsiteY23" fmla="*/ 5273144 h 6858000"/>
              <a:gd name="connsiteX24" fmla="*/ 494993 w 3531060"/>
              <a:gd name="connsiteY24" fmla="*/ 4964102 h 6858000"/>
              <a:gd name="connsiteX25" fmla="*/ 568696 w 3531060"/>
              <a:gd name="connsiteY25" fmla="*/ 4673314 h 6858000"/>
              <a:gd name="connsiteX26" fmla="*/ 564053 w 3531060"/>
              <a:gd name="connsiteY26" fmla="*/ 4444162 h 6858000"/>
              <a:gd name="connsiteX27" fmla="*/ 562482 w 3531060"/>
              <a:gd name="connsiteY27" fmla="*/ 4238831 h 6858000"/>
              <a:gd name="connsiteX28" fmla="*/ 566528 w 3531060"/>
              <a:gd name="connsiteY28" fmla="*/ 4167684 h 6858000"/>
              <a:gd name="connsiteX29" fmla="*/ 565861 w 3531060"/>
              <a:gd name="connsiteY29" fmla="*/ 4066422 h 6858000"/>
              <a:gd name="connsiteX30" fmla="*/ 535898 w 3531060"/>
              <a:gd name="connsiteY30" fmla="*/ 3956159 h 6858000"/>
              <a:gd name="connsiteX31" fmla="*/ 529864 w 3531060"/>
              <a:gd name="connsiteY31" fmla="*/ 3827475 h 6858000"/>
              <a:gd name="connsiteX32" fmla="*/ 529398 w 3531060"/>
              <a:gd name="connsiteY32" fmla="*/ 3731753 h 6858000"/>
              <a:gd name="connsiteX33" fmla="*/ 516932 w 3531060"/>
              <a:gd name="connsiteY33" fmla="*/ 3591228 h 6858000"/>
              <a:gd name="connsiteX34" fmla="*/ 516408 w 3531060"/>
              <a:gd name="connsiteY34" fmla="*/ 3470066 h 6858000"/>
              <a:gd name="connsiteX35" fmla="*/ 503912 w 3531060"/>
              <a:gd name="connsiteY35" fmla="*/ 3378353 h 6858000"/>
              <a:gd name="connsiteX36" fmla="*/ 510998 w 3531060"/>
              <a:gd name="connsiteY36" fmla="*/ 3426234 h 6858000"/>
              <a:gd name="connsiteX37" fmla="*/ 493021 w 3531060"/>
              <a:gd name="connsiteY37" fmla="*/ 3298102 h 6858000"/>
              <a:gd name="connsiteX38" fmla="*/ 476639 w 3531060"/>
              <a:gd name="connsiteY38" fmla="*/ 3237723 h 6858000"/>
              <a:gd name="connsiteX39" fmla="*/ 495722 w 3531060"/>
              <a:gd name="connsiteY39" fmla="*/ 3171637 h 6858000"/>
              <a:gd name="connsiteX40" fmla="*/ 450994 w 3531060"/>
              <a:gd name="connsiteY40" fmla="*/ 3065288 h 6858000"/>
              <a:gd name="connsiteX41" fmla="*/ 421746 w 3531060"/>
              <a:gd name="connsiteY41" fmla="*/ 2897536 h 6858000"/>
              <a:gd name="connsiteX42" fmla="*/ 385928 w 3531060"/>
              <a:gd name="connsiteY42" fmla="*/ 2840607 h 6858000"/>
              <a:gd name="connsiteX43" fmla="*/ 352690 w 3531060"/>
              <a:gd name="connsiteY43" fmla="*/ 2704145 h 6858000"/>
              <a:gd name="connsiteX44" fmla="*/ 327326 w 3531060"/>
              <a:gd name="connsiteY44" fmla="*/ 2596651 h 6858000"/>
              <a:gd name="connsiteX45" fmla="*/ 316968 w 3531060"/>
              <a:gd name="connsiteY45" fmla="*/ 2569830 h 6858000"/>
              <a:gd name="connsiteX46" fmla="*/ 291337 w 3531060"/>
              <a:gd name="connsiteY46" fmla="*/ 2512570 h 6858000"/>
              <a:gd name="connsiteX47" fmla="*/ 296082 w 3531060"/>
              <a:gd name="connsiteY47" fmla="*/ 2497590 h 6858000"/>
              <a:gd name="connsiteX48" fmla="*/ 296084 w 3531060"/>
              <a:gd name="connsiteY48" fmla="*/ 2497483 h 6858000"/>
              <a:gd name="connsiteX49" fmla="*/ 294022 w 3531060"/>
              <a:gd name="connsiteY49" fmla="*/ 2484247 h 6858000"/>
              <a:gd name="connsiteX50" fmla="*/ 292784 w 3531060"/>
              <a:gd name="connsiteY50" fmla="*/ 2486499 h 6858000"/>
              <a:gd name="connsiteX51" fmla="*/ 275200 w 3531060"/>
              <a:gd name="connsiteY51" fmla="*/ 2427557 h 6858000"/>
              <a:gd name="connsiteX52" fmla="*/ 286266 w 3531060"/>
              <a:gd name="connsiteY52" fmla="*/ 2384112 h 6858000"/>
              <a:gd name="connsiteX53" fmla="*/ 263813 w 3531060"/>
              <a:gd name="connsiteY53" fmla="*/ 2270223 h 6858000"/>
              <a:gd name="connsiteX54" fmla="*/ 238402 w 3531060"/>
              <a:gd name="connsiteY54" fmla="*/ 2198449 h 6858000"/>
              <a:gd name="connsiteX55" fmla="*/ 235318 w 3531060"/>
              <a:gd name="connsiteY55" fmla="*/ 2195917 h 6858000"/>
              <a:gd name="connsiteX56" fmla="*/ 230374 w 3531060"/>
              <a:gd name="connsiteY56" fmla="*/ 2180424 h 6858000"/>
              <a:gd name="connsiteX57" fmla="*/ 218180 w 3531060"/>
              <a:gd name="connsiteY57" fmla="*/ 2103866 h 6858000"/>
              <a:gd name="connsiteX58" fmla="*/ 215674 w 3531060"/>
              <a:gd name="connsiteY58" fmla="*/ 2091957 h 6858000"/>
              <a:gd name="connsiteX59" fmla="*/ 205319 w 3531060"/>
              <a:gd name="connsiteY59" fmla="*/ 2010962 h 6858000"/>
              <a:gd name="connsiteX60" fmla="*/ 203437 w 3531060"/>
              <a:gd name="connsiteY60" fmla="*/ 1997565 h 6858000"/>
              <a:gd name="connsiteX61" fmla="*/ 199907 w 3531060"/>
              <a:gd name="connsiteY61" fmla="*/ 1995657 h 6858000"/>
              <a:gd name="connsiteX62" fmla="*/ 199391 w 3531060"/>
              <a:gd name="connsiteY62" fmla="*/ 1990646 h 6858000"/>
              <a:gd name="connsiteX63" fmla="*/ 208753 w 3531060"/>
              <a:gd name="connsiteY63" fmla="*/ 1964565 h 6858000"/>
              <a:gd name="connsiteX64" fmla="*/ 205295 w 3531060"/>
              <a:gd name="connsiteY64" fmla="*/ 1849539 h 6858000"/>
              <a:gd name="connsiteX65" fmla="*/ 215900 w 3531060"/>
              <a:gd name="connsiteY65" fmla="*/ 1739005 h 6858000"/>
              <a:gd name="connsiteX66" fmla="*/ 214116 w 3531060"/>
              <a:gd name="connsiteY66" fmla="*/ 1572143 h 6858000"/>
              <a:gd name="connsiteX67" fmla="*/ 171292 w 3531060"/>
              <a:gd name="connsiteY67" fmla="*/ 1394445 h 6858000"/>
              <a:gd name="connsiteX68" fmla="*/ 147310 w 3531060"/>
              <a:gd name="connsiteY68" fmla="*/ 1368244 h 6858000"/>
              <a:gd name="connsiteX69" fmla="*/ 136918 w 3531060"/>
              <a:gd name="connsiteY69" fmla="*/ 1304100 h 6858000"/>
              <a:gd name="connsiteX70" fmla="*/ 133350 w 3531060"/>
              <a:gd name="connsiteY70" fmla="*/ 1266991 h 6858000"/>
              <a:gd name="connsiteX71" fmla="*/ 120972 w 3531060"/>
              <a:gd name="connsiteY71" fmla="*/ 1165753 h 6858000"/>
              <a:gd name="connsiteX72" fmla="*/ 123458 w 3531060"/>
              <a:gd name="connsiteY72" fmla="*/ 1076447 h 6858000"/>
              <a:gd name="connsiteX73" fmla="*/ 97854 w 3531060"/>
              <a:gd name="connsiteY73" fmla="*/ 1017164 h 6858000"/>
              <a:gd name="connsiteX74" fmla="*/ 87953 w 3531060"/>
              <a:gd name="connsiteY74" fmla="*/ 994620 h 6858000"/>
              <a:gd name="connsiteX75" fmla="*/ 88632 w 3531060"/>
              <a:gd name="connsiteY75" fmla="*/ 989015 h 6858000"/>
              <a:gd name="connsiteX76" fmla="*/ 88620 w 3531060"/>
              <a:gd name="connsiteY76" fmla="*/ 980586 h 6858000"/>
              <a:gd name="connsiteX77" fmla="*/ 88469 w 3531060"/>
              <a:gd name="connsiteY77" fmla="*/ 980346 h 6858000"/>
              <a:gd name="connsiteX78" fmla="*/ 88753 w 3531060"/>
              <a:gd name="connsiteY78" fmla="*/ 972517 h 6858000"/>
              <a:gd name="connsiteX79" fmla="*/ 92049 w 3531060"/>
              <a:gd name="connsiteY79" fmla="*/ 934639 h 6858000"/>
              <a:gd name="connsiteX80" fmla="*/ 75170 w 3531060"/>
              <a:gd name="connsiteY80" fmla="*/ 858806 h 6858000"/>
              <a:gd name="connsiteX81" fmla="*/ 73032 w 3531060"/>
              <a:gd name="connsiteY81" fmla="*/ 847069 h 6858000"/>
              <a:gd name="connsiteX82" fmla="*/ 72378 w 3531060"/>
              <a:gd name="connsiteY82" fmla="*/ 846222 h 6858000"/>
              <a:gd name="connsiteX83" fmla="*/ 79554 w 3531060"/>
              <a:gd name="connsiteY83" fmla="*/ 769298 h 6858000"/>
              <a:gd name="connsiteX84" fmla="*/ 81564 w 3531060"/>
              <a:gd name="connsiteY84" fmla="*/ 766224 h 6858000"/>
              <a:gd name="connsiteX85" fmla="*/ 82266 w 3531060"/>
              <a:gd name="connsiteY85" fmla="*/ 747981 h 6858000"/>
              <a:gd name="connsiteX86" fmla="*/ 81702 w 3531060"/>
              <a:gd name="connsiteY86" fmla="*/ 745740 h 6858000"/>
              <a:gd name="connsiteX87" fmla="*/ 103923 w 3531060"/>
              <a:gd name="connsiteY87" fmla="*/ 677309 h 6858000"/>
              <a:gd name="connsiteX88" fmla="*/ 104946 w 3531060"/>
              <a:gd name="connsiteY88" fmla="*/ 620242 h 6858000"/>
              <a:gd name="connsiteX89" fmla="*/ 112314 w 3531060"/>
              <a:gd name="connsiteY89" fmla="*/ 507811 h 6858000"/>
              <a:gd name="connsiteX90" fmla="*/ 120754 w 3531060"/>
              <a:gd name="connsiteY90" fmla="*/ 390502 h 6858000"/>
              <a:gd name="connsiteX91" fmla="*/ 96054 w 3531060"/>
              <a:gd name="connsiteY91" fmla="*/ 236774 h 6858000"/>
              <a:gd name="connsiteX92" fmla="*/ 100614 w 3531060"/>
              <a:gd name="connsiteY92" fmla="*/ 106394 h 6858000"/>
              <a:gd name="connsiteX93" fmla="*/ 96438 w 3531060"/>
              <a:gd name="connsiteY93" fmla="*/ 51592 h 6858000"/>
              <a:gd name="connsiteX94" fmla="*/ 104784 w 3531060"/>
              <a:gd name="connsiteY94" fmla="*/ 60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31060" h="6858000">
                <a:moveTo>
                  <a:pt x="103528" y="0"/>
                </a:moveTo>
                <a:lnTo>
                  <a:pt x="3531060" y="0"/>
                </a:lnTo>
                <a:lnTo>
                  <a:pt x="3531060" y="6858000"/>
                </a:lnTo>
                <a:lnTo>
                  <a:pt x="11227" y="6858000"/>
                </a:lnTo>
                <a:lnTo>
                  <a:pt x="13007" y="6830689"/>
                </a:lnTo>
                <a:cubicBezTo>
                  <a:pt x="13519" y="6821195"/>
                  <a:pt x="13839" y="6812491"/>
                  <a:pt x="13816" y="6805387"/>
                </a:cubicBezTo>
                <a:cubicBezTo>
                  <a:pt x="15254" y="6794161"/>
                  <a:pt x="9459" y="6753337"/>
                  <a:pt x="6804" y="6745068"/>
                </a:cubicBezTo>
                <a:lnTo>
                  <a:pt x="0" y="6729489"/>
                </a:lnTo>
                <a:lnTo>
                  <a:pt x="2954" y="6720173"/>
                </a:lnTo>
                <a:cubicBezTo>
                  <a:pt x="4526" y="6681672"/>
                  <a:pt x="-2520" y="6667698"/>
                  <a:pt x="5781" y="6647880"/>
                </a:cubicBezTo>
                <a:cubicBezTo>
                  <a:pt x="8350" y="6628113"/>
                  <a:pt x="15430" y="6616086"/>
                  <a:pt x="18369" y="6601567"/>
                </a:cubicBezTo>
                <a:cubicBezTo>
                  <a:pt x="15090" y="6579062"/>
                  <a:pt x="27561" y="6584422"/>
                  <a:pt x="23416" y="6560762"/>
                </a:cubicBezTo>
                <a:cubicBezTo>
                  <a:pt x="13805" y="6562800"/>
                  <a:pt x="26779" y="6518102"/>
                  <a:pt x="18598" y="6513714"/>
                </a:cubicBezTo>
                <a:cubicBezTo>
                  <a:pt x="31032" y="6499191"/>
                  <a:pt x="54928" y="6469276"/>
                  <a:pt x="59435" y="6445731"/>
                </a:cubicBezTo>
                <a:cubicBezTo>
                  <a:pt x="64302" y="6435600"/>
                  <a:pt x="68176" y="6406542"/>
                  <a:pt x="63794" y="6393381"/>
                </a:cubicBezTo>
                <a:cubicBezTo>
                  <a:pt x="87384" y="6347124"/>
                  <a:pt x="95956" y="6355867"/>
                  <a:pt x="106081" y="6308405"/>
                </a:cubicBezTo>
                <a:cubicBezTo>
                  <a:pt x="113812" y="6278148"/>
                  <a:pt x="101282" y="6242621"/>
                  <a:pt x="113316" y="6212827"/>
                </a:cubicBezTo>
                <a:cubicBezTo>
                  <a:pt x="156730" y="6067155"/>
                  <a:pt x="232746" y="6024676"/>
                  <a:pt x="254196" y="5897402"/>
                </a:cubicBezTo>
                <a:cubicBezTo>
                  <a:pt x="278709" y="5861657"/>
                  <a:pt x="256257" y="5849960"/>
                  <a:pt x="262830" y="5814193"/>
                </a:cubicBezTo>
                <a:cubicBezTo>
                  <a:pt x="292627" y="5729321"/>
                  <a:pt x="262967" y="5779716"/>
                  <a:pt x="280557" y="5702062"/>
                </a:cubicBezTo>
                <a:cubicBezTo>
                  <a:pt x="301001" y="5690324"/>
                  <a:pt x="289062" y="5671797"/>
                  <a:pt x="297372" y="5654420"/>
                </a:cubicBezTo>
                <a:cubicBezTo>
                  <a:pt x="310717" y="5602328"/>
                  <a:pt x="319320" y="5592033"/>
                  <a:pt x="335148" y="5528164"/>
                </a:cubicBezTo>
                <a:cubicBezTo>
                  <a:pt x="331779" y="5417827"/>
                  <a:pt x="359342" y="5444441"/>
                  <a:pt x="360460" y="5405598"/>
                </a:cubicBezTo>
                <a:cubicBezTo>
                  <a:pt x="382241" y="5333681"/>
                  <a:pt x="391308" y="5299039"/>
                  <a:pt x="397460" y="5273144"/>
                </a:cubicBezTo>
                <a:cubicBezTo>
                  <a:pt x="403590" y="5241156"/>
                  <a:pt x="498677" y="5031223"/>
                  <a:pt x="494993" y="4964102"/>
                </a:cubicBezTo>
                <a:cubicBezTo>
                  <a:pt x="509257" y="4834400"/>
                  <a:pt x="557982" y="4859515"/>
                  <a:pt x="568696" y="4673314"/>
                </a:cubicBezTo>
                <a:cubicBezTo>
                  <a:pt x="562875" y="4576630"/>
                  <a:pt x="603384" y="4599723"/>
                  <a:pt x="564053" y="4444162"/>
                </a:cubicBezTo>
                <a:cubicBezTo>
                  <a:pt x="584088" y="4367766"/>
                  <a:pt x="539882" y="4356597"/>
                  <a:pt x="562482" y="4238831"/>
                </a:cubicBezTo>
                <a:cubicBezTo>
                  <a:pt x="563771" y="4228532"/>
                  <a:pt x="565115" y="4176012"/>
                  <a:pt x="566528" y="4167684"/>
                </a:cubicBezTo>
                <a:cubicBezTo>
                  <a:pt x="564092" y="4133380"/>
                  <a:pt x="570965" y="4101677"/>
                  <a:pt x="565861" y="4066422"/>
                </a:cubicBezTo>
                <a:cubicBezTo>
                  <a:pt x="560756" y="4031167"/>
                  <a:pt x="538898" y="3990412"/>
                  <a:pt x="535898" y="3956159"/>
                </a:cubicBezTo>
                <a:cubicBezTo>
                  <a:pt x="531004" y="3900312"/>
                  <a:pt x="534822" y="3857908"/>
                  <a:pt x="529864" y="3827475"/>
                </a:cubicBezTo>
                <a:cubicBezTo>
                  <a:pt x="531280" y="3816371"/>
                  <a:pt x="529214" y="3754146"/>
                  <a:pt x="529398" y="3731753"/>
                </a:cubicBezTo>
                <a:cubicBezTo>
                  <a:pt x="528440" y="3695632"/>
                  <a:pt x="516799" y="3663823"/>
                  <a:pt x="516932" y="3591228"/>
                </a:cubicBezTo>
                <a:cubicBezTo>
                  <a:pt x="516182" y="3570529"/>
                  <a:pt x="515070" y="3493177"/>
                  <a:pt x="516408" y="3470066"/>
                </a:cubicBezTo>
                <a:cubicBezTo>
                  <a:pt x="518516" y="3452307"/>
                  <a:pt x="501804" y="3396112"/>
                  <a:pt x="503912" y="3378353"/>
                </a:cubicBezTo>
                <a:lnTo>
                  <a:pt x="510998" y="3426234"/>
                </a:lnTo>
                <a:lnTo>
                  <a:pt x="493021" y="3298102"/>
                </a:lnTo>
                <a:cubicBezTo>
                  <a:pt x="493214" y="3294338"/>
                  <a:pt x="479452" y="3243952"/>
                  <a:pt x="476639" y="3237723"/>
                </a:cubicBezTo>
                <a:cubicBezTo>
                  <a:pt x="477369" y="3215695"/>
                  <a:pt x="494992" y="3193666"/>
                  <a:pt x="495722" y="3171637"/>
                </a:cubicBezTo>
                <a:cubicBezTo>
                  <a:pt x="481856" y="3119765"/>
                  <a:pt x="465452" y="3125243"/>
                  <a:pt x="450994" y="3065288"/>
                </a:cubicBezTo>
                <a:cubicBezTo>
                  <a:pt x="450473" y="3010398"/>
                  <a:pt x="430414" y="2952609"/>
                  <a:pt x="421746" y="2897536"/>
                </a:cubicBezTo>
                <a:cubicBezTo>
                  <a:pt x="400922" y="2881359"/>
                  <a:pt x="396356" y="2866991"/>
                  <a:pt x="385928" y="2840607"/>
                </a:cubicBezTo>
                <a:lnTo>
                  <a:pt x="352690" y="2704145"/>
                </a:lnTo>
                <a:cubicBezTo>
                  <a:pt x="340107" y="2662486"/>
                  <a:pt x="333280" y="2619036"/>
                  <a:pt x="327326" y="2596651"/>
                </a:cubicBezTo>
                <a:cubicBezTo>
                  <a:pt x="320226" y="2593515"/>
                  <a:pt x="322845" y="2562919"/>
                  <a:pt x="316968" y="2569830"/>
                </a:cubicBezTo>
                <a:cubicBezTo>
                  <a:pt x="318605" y="2548205"/>
                  <a:pt x="298030" y="2527006"/>
                  <a:pt x="291337" y="2512570"/>
                </a:cubicBezTo>
                <a:lnTo>
                  <a:pt x="296082" y="2497590"/>
                </a:lnTo>
                <a:cubicBezTo>
                  <a:pt x="296082" y="2497555"/>
                  <a:pt x="296082" y="2497521"/>
                  <a:pt x="296084" y="2497483"/>
                </a:cubicBezTo>
                <a:cubicBezTo>
                  <a:pt x="296167" y="2488909"/>
                  <a:pt x="295802" y="2483236"/>
                  <a:pt x="294022" y="2484247"/>
                </a:cubicBezTo>
                <a:lnTo>
                  <a:pt x="292784" y="2486499"/>
                </a:lnTo>
                <a:lnTo>
                  <a:pt x="275200" y="2427557"/>
                </a:lnTo>
                <a:lnTo>
                  <a:pt x="286266" y="2384112"/>
                </a:lnTo>
                <a:cubicBezTo>
                  <a:pt x="281552" y="2356889"/>
                  <a:pt x="268975" y="2302167"/>
                  <a:pt x="263813" y="2270223"/>
                </a:cubicBezTo>
                <a:cubicBezTo>
                  <a:pt x="260813" y="2252348"/>
                  <a:pt x="240336" y="2209833"/>
                  <a:pt x="238402" y="2198449"/>
                </a:cubicBezTo>
                <a:lnTo>
                  <a:pt x="235318" y="2195917"/>
                </a:lnTo>
                <a:lnTo>
                  <a:pt x="230374" y="2180424"/>
                </a:lnTo>
                <a:lnTo>
                  <a:pt x="218180" y="2103866"/>
                </a:lnTo>
                <a:lnTo>
                  <a:pt x="215674" y="2091957"/>
                </a:lnTo>
                <a:cubicBezTo>
                  <a:pt x="213530" y="2076472"/>
                  <a:pt x="207358" y="2026694"/>
                  <a:pt x="205319" y="2010962"/>
                </a:cubicBezTo>
                <a:cubicBezTo>
                  <a:pt x="205156" y="2005218"/>
                  <a:pt x="204594" y="2000520"/>
                  <a:pt x="203437" y="1997565"/>
                </a:cubicBezTo>
                <a:lnTo>
                  <a:pt x="199907" y="1995657"/>
                </a:lnTo>
                <a:cubicBezTo>
                  <a:pt x="199736" y="1993986"/>
                  <a:pt x="199562" y="1992316"/>
                  <a:pt x="199391" y="1990646"/>
                </a:cubicBezTo>
                <a:lnTo>
                  <a:pt x="208753" y="1964565"/>
                </a:lnTo>
                <a:cubicBezTo>
                  <a:pt x="217880" y="1924146"/>
                  <a:pt x="220709" y="1860908"/>
                  <a:pt x="205295" y="1849539"/>
                </a:cubicBezTo>
                <a:cubicBezTo>
                  <a:pt x="201352" y="1822143"/>
                  <a:pt x="217642" y="1765000"/>
                  <a:pt x="215900" y="1739005"/>
                </a:cubicBezTo>
                <a:cubicBezTo>
                  <a:pt x="215305" y="1683384"/>
                  <a:pt x="214710" y="1627764"/>
                  <a:pt x="214116" y="1572143"/>
                </a:cubicBezTo>
                <a:lnTo>
                  <a:pt x="171292" y="1394445"/>
                </a:lnTo>
                <a:lnTo>
                  <a:pt x="147310" y="1368244"/>
                </a:lnTo>
                <a:cubicBezTo>
                  <a:pt x="150887" y="1343046"/>
                  <a:pt x="142396" y="1338329"/>
                  <a:pt x="136918" y="1304100"/>
                </a:cubicBezTo>
                <a:cubicBezTo>
                  <a:pt x="140988" y="1289635"/>
                  <a:pt x="138268" y="1278156"/>
                  <a:pt x="133350" y="1266991"/>
                </a:cubicBezTo>
                <a:cubicBezTo>
                  <a:pt x="133212" y="1233548"/>
                  <a:pt x="125209" y="1203243"/>
                  <a:pt x="120972" y="1165753"/>
                </a:cubicBezTo>
                <a:cubicBezTo>
                  <a:pt x="124590" y="1125005"/>
                  <a:pt x="127933" y="1116514"/>
                  <a:pt x="123458" y="1076447"/>
                </a:cubicBezTo>
                <a:lnTo>
                  <a:pt x="97854" y="1017164"/>
                </a:lnTo>
                <a:lnTo>
                  <a:pt x="87953" y="994620"/>
                </a:lnTo>
                <a:lnTo>
                  <a:pt x="88632" y="989015"/>
                </a:lnTo>
                <a:cubicBezTo>
                  <a:pt x="88926" y="985113"/>
                  <a:pt x="88892" y="982471"/>
                  <a:pt x="88620" y="980586"/>
                </a:cubicBezTo>
                <a:lnTo>
                  <a:pt x="88469" y="980346"/>
                </a:lnTo>
                <a:cubicBezTo>
                  <a:pt x="88563" y="977736"/>
                  <a:pt x="88658" y="975127"/>
                  <a:pt x="88753" y="972517"/>
                </a:cubicBezTo>
                <a:cubicBezTo>
                  <a:pt x="89577" y="959384"/>
                  <a:pt x="90705" y="946679"/>
                  <a:pt x="92049" y="934639"/>
                </a:cubicBezTo>
                <a:cubicBezTo>
                  <a:pt x="89786" y="915687"/>
                  <a:pt x="78339" y="873402"/>
                  <a:pt x="75170" y="858806"/>
                </a:cubicBezTo>
                <a:cubicBezTo>
                  <a:pt x="75311" y="853363"/>
                  <a:pt x="74422" y="849791"/>
                  <a:pt x="73032" y="847069"/>
                </a:cubicBezTo>
                <a:lnTo>
                  <a:pt x="72378" y="846222"/>
                </a:lnTo>
                <a:lnTo>
                  <a:pt x="79554" y="769298"/>
                </a:lnTo>
                <a:lnTo>
                  <a:pt x="81564" y="766224"/>
                </a:lnTo>
                <a:cubicBezTo>
                  <a:pt x="82786" y="762689"/>
                  <a:pt x="83312" y="757352"/>
                  <a:pt x="82266" y="747981"/>
                </a:cubicBezTo>
                <a:lnTo>
                  <a:pt x="81702" y="745740"/>
                </a:lnTo>
                <a:lnTo>
                  <a:pt x="103923" y="677309"/>
                </a:lnTo>
                <a:cubicBezTo>
                  <a:pt x="105299" y="672730"/>
                  <a:pt x="102678" y="623245"/>
                  <a:pt x="104946" y="620242"/>
                </a:cubicBezTo>
                <a:cubicBezTo>
                  <a:pt x="92830" y="565919"/>
                  <a:pt x="114403" y="564337"/>
                  <a:pt x="112314" y="507811"/>
                </a:cubicBezTo>
                <a:cubicBezTo>
                  <a:pt x="111846" y="486024"/>
                  <a:pt x="112944" y="445088"/>
                  <a:pt x="120754" y="390502"/>
                </a:cubicBezTo>
                <a:cubicBezTo>
                  <a:pt x="118044" y="345330"/>
                  <a:pt x="97534" y="291126"/>
                  <a:pt x="96054" y="236774"/>
                </a:cubicBezTo>
                <a:cubicBezTo>
                  <a:pt x="94028" y="198301"/>
                  <a:pt x="94008" y="171041"/>
                  <a:pt x="100614" y="106394"/>
                </a:cubicBezTo>
                <a:cubicBezTo>
                  <a:pt x="84650" y="66832"/>
                  <a:pt x="99424" y="89628"/>
                  <a:pt x="96438" y="51592"/>
                </a:cubicBezTo>
                <a:cubicBezTo>
                  <a:pt x="111136" y="65057"/>
                  <a:pt x="88198" y="4390"/>
                  <a:pt x="104784" y="600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31">
            <a:extLst>
              <a:ext uri="{FF2B5EF4-FFF2-40B4-BE49-F238E27FC236}">
                <a16:creationId xmlns:a16="http://schemas.microsoft.com/office/drawing/2014/main" id="{4842F084-28AE-458A-9633-FBC3E2A69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2176" y="607951"/>
            <a:ext cx="2464414" cy="178085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Graphic 13" descr="Online meeting outline">
            <a:extLst>
              <a:ext uri="{FF2B5EF4-FFF2-40B4-BE49-F238E27FC236}">
                <a16:creationId xmlns:a16="http://schemas.microsoft.com/office/drawing/2014/main" id="{9F7633BE-B032-4F0B-81D2-21CD166D84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04180" y="795345"/>
            <a:ext cx="1412612" cy="1412612"/>
          </a:xfrm>
          <a:prstGeom prst="rect">
            <a:avLst/>
          </a:prstGeom>
        </p:spPr>
      </p:pic>
      <p:sp>
        <p:nvSpPr>
          <p:cNvPr id="62" name="Freeform: Shape 33">
            <a:extLst>
              <a:ext uri="{FF2B5EF4-FFF2-40B4-BE49-F238E27FC236}">
                <a16:creationId xmlns:a16="http://schemas.microsoft.com/office/drawing/2014/main" id="{26B38427-698A-4037-8803-2E4F11C55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9385" y="2612543"/>
            <a:ext cx="2464414" cy="178085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Rectangle 6">
            <a:extLst>
              <a:ext uri="{FF2B5EF4-FFF2-40B4-BE49-F238E27FC236}">
                <a16:creationId xmlns:a16="http://schemas.microsoft.com/office/drawing/2014/main" id="{0CA5ED4B-E306-4431-876E-C91851D3E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44876">
            <a:off x="10606620" y="2368283"/>
            <a:ext cx="1203216"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hat outline">
            <a:extLst>
              <a:ext uri="{FF2B5EF4-FFF2-40B4-BE49-F238E27FC236}">
                <a16:creationId xmlns:a16="http://schemas.microsoft.com/office/drawing/2014/main" id="{F442FF0C-933B-44B8-8452-C0FBFEA4EC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99655" y="2800351"/>
            <a:ext cx="1443872" cy="1443872"/>
          </a:xfrm>
          <a:prstGeom prst="rect">
            <a:avLst/>
          </a:prstGeom>
        </p:spPr>
      </p:pic>
      <p:sp>
        <p:nvSpPr>
          <p:cNvPr id="64" name="Freeform: Shape 37">
            <a:extLst>
              <a:ext uri="{FF2B5EF4-FFF2-40B4-BE49-F238E27FC236}">
                <a16:creationId xmlns:a16="http://schemas.microsoft.com/office/drawing/2014/main" id="{F6678D8D-0F79-43DA-8E1A-D0F97435B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2134" y="4517935"/>
            <a:ext cx="2464414" cy="1780507"/>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Graphic 15" descr="Boardroom outline">
            <a:extLst>
              <a:ext uri="{FF2B5EF4-FFF2-40B4-BE49-F238E27FC236}">
                <a16:creationId xmlns:a16="http://schemas.microsoft.com/office/drawing/2014/main" id="{E38FDEDE-E92C-4EF7-850D-D34EA0449F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58034" y="4701882"/>
            <a:ext cx="1412612" cy="1412612"/>
          </a:xfrm>
          <a:prstGeom prst="rect">
            <a:avLst/>
          </a:prstGeom>
        </p:spPr>
      </p:pic>
    </p:spTree>
    <p:extLst>
      <p:ext uri="{BB962C8B-B14F-4D97-AF65-F5344CB8AC3E}">
        <p14:creationId xmlns:p14="http://schemas.microsoft.com/office/powerpoint/2010/main" val="239136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27">
            <a:extLst>
              <a:ext uri="{FF2B5EF4-FFF2-40B4-BE49-F238E27FC236}">
                <a16:creationId xmlns:a16="http://schemas.microsoft.com/office/drawing/2014/main" id="{8BC18E71-110D-4FB6-A411-14268735D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3">
            <a:extLst>
              <a:ext uri="{FF2B5EF4-FFF2-40B4-BE49-F238E27FC236}">
                <a16:creationId xmlns:a16="http://schemas.microsoft.com/office/drawing/2014/main" id="{DA847160-EFAE-4242-8498-77ACFF2A506E}"/>
              </a:ext>
            </a:extLst>
          </p:cNvPr>
          <p:cNvSpPr txBox="1"/>
          <p:nvPr/>
        </p:nvSpPr>
        <p:spPr>
          <a:xfrm>
            <a:off x="994286" y="1306855"/>
            <a:ext cx="6778113" cy="4430863"/>
          </a:xfrm>
          <a:prstGeom prst="rect">
            <a:avLst/>
          </a:prstGeom>
        </p:spPr>
        <p:txBody>
          <a:bodyPr vert="horz" lIns="91440" tIns="45720" rIns="91440" bIns="45720" rtlCol="0">
            <a:normAutofit/>
          </a:bodyPr>
          <a:lstStyle/>
          <a:p>
            <a:pPr algn="l" fontAlgn="base"/>
            <a:r>
              <a:rPr lang="en-US" sz="1600" b="0" i="0">
                <a:solidFill>
                  <a:srgbClr val="000000"/>
                </a:solidFill>
                <a:effectLst/>
              </a:rPr>
              <a:t>When discussing your CPD with a peer, you should talk about:</a:t>
            </a:r>
          </a:p>
          <a:p>
            <a:pPr algn="l" fontAlgn="base"/>
            <a:endParaRPr lang="en-US" sz="1600" b="0" i="0">
              <a:solidFill>
                <a:srgbClr val="000000"/>
              </a:solidFill>
              <a:effectLst/>
            </a:endParaRPr>
          </a:p>
          <a:p>
            <a:pPr marL="285750" indent="-285750" algn="l" fontAlgn="base">
              <a:buClr>
                <a:schemeClr val="accent4"/>
              </a:buClr>
              <a:buFont typeface="Arial" panose="020B0604020202020204" pitchFamily="34" charset="0"/>
              <a:buChar char="•"/>
            </a:pPr>
            <a:r>
              <a:rPr lang="en-US" sz="1600" b="0" i="0">
                <a:solidFill>
                  <a:srgbClr val="000000"/>
                </a:solidFill>
                <a:effectLst/>
              </a:rPr>
              <a:t>what you have learnt from doing the CPD</a:t>
            </a:r>
          </a:p>
          <a:p>
            <a:pPr marL="285750" indent="-285750" algn="l" fontAlgn="base">
              <a:buClr>
                <a:schemeClr val="accent4"/>
              </a:buClr>
              <a:buFont typeface="Arial" panose="020B0604020202020204" pitchFamily="34" charset="0"/>
              <a:buChar char="•"/>
            </a:pPr>
            <a:r>
              <a:rPr lang="en-US" sz="1600" b="0" i="0">
                <a:solidFill>
                  <a:srgbClr val="000000"/>
                </a:solidFill>
                <a:effectLst/>
              </a:rPr>
              <a:t>the positive impact the CPD activity has had (or will have) on your role, practice and the people you work with.</a:t>
            </a:r>
          </a:p>
          <a:p>
            <a:pPr algn="l" fontAlgn="base">
              <a:buFont typeface="Arial" panose="020B0604020202020204" pitchFamily="34" charset="0"/>
              <a:buChar char="•"/>
            </a:pPr>
            <a:endParaRPr lang="en-US" sz="1600" b="0" i="0">
              <a:solidFill>
                <a:srgbClr val="000000"/>
              </a:solidFill>
              <a:effectLst/>
            </a:endParaRPr>
          </a:p>
          <a:p>
            <a:pPr algn="l" fontAlgn="base"/>
            <a:r>
              <a:rPr lang="en-US" sz="1600" b="0" i="0">
                <a:solidFill>
                  <a:srgbClr val="000000"/>
                </a:solidFill>
                <a:effectLst/>
              </a:rPr>
              <a:t>Peer reflection discussions can be formal or informal. </a:t>
            </a:r>
            <a:r>
              <a:rPr lang="en-US" sz="1600">
                <a:solidFill>
                  <a:srgbClr val="000000"/>
                </a:solidFill>
              </a:rPr>
              <a:t>They c</a:t>
            </a:r>
            <a:r>
              <a:rPr lang="en-US" sz="1600" b="0" i="0">
                <a:solidFill>
                  <a:srgbClr val="000000"/>
                </a:solidFill>
                <a:effectLst/>
              </a:rPr>
              <a:t>an take place in one to one or group settings. For example, you could discuss what you have learnt from doing your CPD:</a:t>
            </a:r>
          </a:p>
          <a:p>
            <a:pPr algn="l" fontAlgn="base"/>
            <a:endParaRPr lang="en-US" sz="1600" b="0" i="0">
              <a:solidFill>
                <a:srgbClr val="000000"/>
              </a:solidFill>
              <a:effectLst/>
            </a:endParaRPr>
          </a:p>
          <a:p>
            <a:pPr marL="285750" indent="-285750" algn="l" fontAlgn="base">
              <a:buClr>
                <a:schemeClr val="accent4"/>
              </a:buClr>
              <a:buFont typeface="Arial" panose="020B0604020202020204" pitchFamily="34" charset="0"/>
              <a:buChar char="•"/>
            </a:pPr>
            <a:r>
              <a:rPr lang="en-US" sz="1600" b="0" i="0">
                <a:solidFill>
                  <a:srgbClr val="000000"/>
                </a:solidFill>
                <a:effectLst/>
              </a:rPr>
              <a:t>during supervision with your manager</a:t>
            </a:r>
          </a:p>
          <a:p>
            <a:pPr marL="285750" indent="-285750" algn="l" fontAlgn="base">
              <a:buClr>
                <a:schemeClr val="accent4"/>
              </a:buClr>
              <a:buFont typeface="Arial" panose="020B0604020202020204" pitchFamily="34" charset="0"/>
              <a:buChar char="•"/>
            </a:pPr>
            <a:r>
              <a:rPr lang="en-US" sz="1600" b="0" i="0">
                <a:solidFill>
                  <a:srgbClr val="000000"/>
                </a:solidFill>
                <a:effectLst/>
              </a:rPr>
              <a:t>during team reflection sessions</a:t>
            </a:r>
          </a:p>
          <a:p>
            <a:pPr marL="285750" indent="-285750" algn="l" fontAlgn="base">
              <a:buClr>
                <a:schemeClr val="accent4"/>
              </a:buClr>
              <a:buFont typeface="Arial" panose="020B0604020202020204" pitchFamily="34" charset="0"/>
              <a:buChar char="•"/>
            </a:pPr>
            <a:r>
              <a:rPr lang="en-US" sz="1600" b="0" i="0">
                <a:solidFill>
                  <a:srgbClr val="000000"/>
                </a:solidFill>
                <a:effectLst/>
              </a:rPr>
              <a:t>by having a conversation with a colleague</a:t>
            </a:r>
          </a:p>
          <a:p>
            <a:pPr marL="285750" indent="-285750" algn="l" fontAlgn="base">
              <a:buClr>
                <a:schemeClr val="accent4"/>
              </a:buClr>
              <a:buFont typeface="Arial" panose="020B0604020202020204" pitchFamily="34" charset="0"/>
              <a:buChar char="•"/>
            </a:pPr>
            <a:r>
              <a:rPr lang="en-US" sz="1600" b="0" i="0">
                <a:solidFill>
                  <a:srgbClr val="000000"/>
                </a:solidFill>
                <a:effectLst/>
              </a:rPr>
              <a:t>through a community of practice or an action learning set.</a:t>
            </a:r>
          </a:p>
          <a:p>
            <a:pPr algn="l" fontAlgn="base">
              <a:buFont typeface="Arial" panose="020B0604020202020204" pitchFamily="34" charset="0"/>
              <a:buChar char="•"/>
            </a:pPr>
            <a:endParaRPr lang="en-US" sz="1600">
              <a:solidFill>
                <a:srgbClr val="000000"/>
              </a:solidFill>
            </a:endParaRPr>
          </a:p>
          <a:p>
            <a:pPr fontAlgn="base"/>
            <a:r>
              <a:rPr lang="en-US" sz="1600" b="0" i="0">
                <a:solidFill>
                  <a:srgbClr val="000000"/>
                </a:solidFill>
                <a:effectLst/>
              </a:rPr>
              <a:t>When you record a peer reflection, you should not record the name or other details of who you reflected with. You must anonymise all CPD.</a:t>
            </a:r>
            <a:endParaRPr lang="en-US" sz="1600" b="0" i="0">
              <a:effectLst/>
            </a:endParaRPr>
          </a:p>
          <a:p>
            <a:pPr indent="-228600" defTabSz="914400" fontAlgn="base">
              <a:lnSpc>
                <a:spcPct val="90000"/>
              </a:lnSpc>
              <a:spcAft>
                <a:spcPts val="600"/>
              </a:spcAft>
              <a:buFont typeface="Arial" panose="020B0604020202020204" pitchFamily="34" charset="0"/>
              <a:buChar char="•"/>
            </a:pPr>
            <a:endParaRPr lang="en-US" sz="1400" b="0" i="0">
              <a:effectLst/>
            </a:endParaRPr>
          </a:p>
        </p:txBody>
      </p:sp>
      <p:sp>
        <p:nvSpPr>
          <p:cNvPr id="60" name="Freeform: Shape 29">
            <a:extLst>
              <a:ext uri="{FF2B5EF4-FFF2-40B4-BE49-F238E27FC236}">
                <a16:creationId xmlns:a16="http://schemas.microsoft.com/office/drawing/2014/main" id="{C2A922FF-5D1B-444A-AA3F-33B14B877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0"/>
            <a:ext cx="3581400" cy="6858000"/>
          </a:xfrm>
          <a:custGeom>
            <a:avLst/>
            <a:gdLst>
              <a:gd name="connsiteX0" fmla="*/ 103528 w 3531060"/>
              <a:gd name="connsiteY0" fmla="*/ 0 h 6858000"/>
              <a:gd name="connsiteX1" fmla="*/ 3531060 w 3531060"/>
              <a:gd name="connsiteY1" fmla="*/ 0 h 6858000"/>
              <a:gd name="connsiteX2" fmla="*/ 3531060 w 3531060"/>
              <a:gd name="connsiteY2" fmla="*/ 6858000 h 6858000"/>
              <a:gd name="connsiteX3" fmla="*/ 11227 w 3531060"/>
              <a:gd name="connsiteY3" fmla="*/ 6858000 h 6858000"/>
              <a:gd name="connsiteX4" fmla="*/ 13007 w 3531060"/>
              <a:gd name="connsiteY4" fmla="*/ 6830689 h 6858000"/>
              <a:gd name="connsiteX5" fmla="*/ 13816 w 3531060"/>
              <a:gd name="connsiteY5" fmla="*/ 6805387 h 6858000"/>
              <a:gd name="connsiteX6" fmla="*/ 6804 w 3531060"/>
              <a:gd name="connsiteY6" fmla="*/ 6745068 h 6858000"/>
              <a:gd name="connsiteX7" fmla="*/ 0 w 3531060"/>
              <a:gd name="connsiteY7" fmla="*/ 6729489 h 6858000"/>
              <a:gd name="connsiteX8" fmla="*/ 2954 w 3531060"/>
              <a:gd name="connsiteY8" fmla="*/ 6720173 h 6858000"/>
              <a:gd name="connsiteX9" fmla="*/ 5781 w 3531060"/>
              <a:gd name="connsiteY9" fmla="*/ 6647880 h 6858000"/>
              <a:gd name="connsiteX10" fmla="*/ 18369 w 3531060"/>
              <a:gd name="connsiteY10" fmla="*/ 6601567 h 6858000"/>
              <a:gd name="connsiteX11" fmla="*/ 23416 w 3531060"/>
              <a:gd name="connsiteY11" fmla="*/ 6560762 h 6858000"/>
              <a:gd name="connsiteX12" fmla="*/ 18598 w 3531060"/>
              <a:gd name="connsiteY12" fmla="*/ 6513714 h 6858000"/>
              <a:gd name="connsiteX13" fmla="*/ 59435 w 3531060"/>
              <a:gd name="connsiteY13" fmla="*/ 6445731 h 6858000"/>
              <a:gd name="connsiteX14" fmla="*/ 63794 w 3531060"/>
              <a:gd name="connsiteY14" fmla="*/ 6393381 h 6858000"/>
              <a:gd name="connsiteX15" fmla="*/ 106081 w 3531060"/>
              <a:gd name="connsiteY15" fmla="*/ 6308405 h 6858000"/>
              <a:gd name="connsiteX16" fmla="*/ 113316 w 3531060"/>
              <a:gd name="connsiteY16" fmla="*/ 6212827 h 6858000"/>
              <a:gd name="connsiteX17" fmla="*/ 254196 w 3531060"/>
              <a:gd name="connsiteY17" fmla="*/ 5897402 h 6858000"/>
              <a:gd name="connsiteX18" fmla="*/ 262830 w 3531060"/>
              <a:gd name="connsiteY18" fmla="*/ 5814193 h 6858000"/>
              <a:gd name="connsiteX19" fmla="*/ 280557 w 3531060"/>
              <a:gd name="connsiteY19" fmla="*/ 5702062 h 6858000"/>
              <a:gd name="connsiteX20" fmla="*/ 297372 w 3531060"/>
              <a:gd name="connsiteY20" fmla="*/ 5654420 h 6858000"/>
              <a:gd name="connsiteX21" fmla="*/ 335148 w 3531060"/>
              <a:gd name="connsiteY21" fmla="*/ 5528164 h 6858000"/>
              <a:gd name="connsiteX22" fmla="*/ 360460 w 3531060"/>
              <a:gd name="connsiteY22" fmla="*/ 5405598 h 6858000"/>
              <a:gd name="connsiteX23" fmla="*/ 397460 w 3531060"/>
              <a:gd name="connsiteY23" fmla="*/ 5273144 h 6858000"/>
              <a:gd name="connsiteX24" fmla="*/ 494993 w 3531060"/>
              <a:gd name="connsiteY24" fmla="*/ 4964102 h 6858000"/>
              <a:gd name="connsiteX25" fmla="*/ 568696 w 3531060"/>
              <a:gd name="connsiteY25" fmla="*/ 4673314 h 6858000"/>
              <a:gd name="connsiteX26" fmla="*/ 564053 w 3531060"/>
              <a:gd name="connsiteY26" fmla="*/ 4444162 h 6858000"/>
              <a:gd name="connsiteX27" fmla="*/ 562482 w 3531060"/>
              <a:gd name="connsiteY27" fmla="*/ 4238831 h 6858000"/>
              <a:gd name="connsiteX28" fmla="*/ 566528 w 3531060"/>
              <a:gd name="connsiteY28" fmla="*/ 4167684 h 6858000"/>
              <a:gd name="connsiteX29" fmla="*/ 565861 w 3531060"/>
              <a:gd name="connsiteY29" fmla="*/ 4066422 h 6858000"/>
              <a:gd name="connsiteX30" fmla="*/ 535898 w 3531060"/>
              <a:gd name="connsiteY30" fmla="*/ 3956159 h 6858000"/>
              <a:gd name="connsiteX31" fmla="*/ 529864 w 3531060"/>
              <a:gd name="connsiteY31" fmla="*/ 3827475 h 6858000"/>
              <a:gd name="connsiteX32" fmla="*/ 529398 w 3531060"/>
              <a:gd name="connsiteY32" fmla="*/ 3731753 h 6858000"/>
              <a:gd name="connsiteX33" fmla="*/ 516932 w 3531060"/>
              <a:gd name="connsiteY33" fmla="*/ 3591228 h 6858000"/>
              <a:gd name="connsiteX34" fmla="*/ 516408 w 3531060"/>
              <a:gd name="connsiteY34" fmla="*/ 3470066 h 6858000"/>
              <a:gd name="connsiteX35" fmla="*/ 503912 w 3531060"/>
              <a:gd name="connsiteY35" fmla="*/ 3378353 h 6858000"/>
              <a:gd name="connsiteX36" fmla="*/ 510998 w 3531060"/>
              <a:gd name="connsiteY36" fmla="*/ 3426234 h 6858000"/>
              <a:gd name="connsiteX37" fmla="*/ 493021 w 3531060"/>
              <a:gd name="connsiteY37" fmla="*/ 3298102 h 6858000"/>
              <a:gd name="connsiteX38" fmla="*/ 476639 w 3531060"/>
              <a:gd name="connsiteY38" fmla="*/ 3237723 h 6858000"/>
              <a:gd name="connsiteX39" fmla="*/ 495722 w 3531060"/>
              <a:gd name="connsiteY39" fmla="*/ 3171637 h 6858000"/>
              <a:gd name="connsiteX40" fmla="*/ 450994 w 3531060"/>
              <a:gd name="connsiteY40" fmla="*/ 3065288 h 6858000"/>
              <a:gd name="connsiteX41" fmla="*/ 421746 w 3531060"/>
              <a:gd name="connsiteY41" fmla="*/ 2897536 h 6858000"/>
              <a:gd name="connsiteX42" fmla="*/ 385928 w 3531060"/>
              <a:gd name="connsiteY42" fmla="*/ 2840607 h 6858000"/>
              <a:gd name="connsiteX43" fmla="*/ 352690 w 3531060"/>
              <a:gd name="connsiteY43" fmla="*/ 2704145 h 6858000"/>
              <a:gd name="connsiteX44" fmla="*/ 327326 w 3531060"/>
              <a:gd name="connsiteY44" fmla="*/ 2596651 h 6858000"/>
              <a:gd name="connsiteX45" fmla="*/ 316968 w 3531060"/>
              <a:gd name="connsiteY45" fmla="*/ 2569830 h 6858000"/>
              <a:gd name="connsiteX46" fmla="*/ 291337 w 3531060"/>
              <a:gd name="connsiteY46" fmla="*/ 2512570 h 6858000"/>
              <a:gd name="connsiteX47" fmla="*/ 296082 w 3531060"/>
              <a:gd name="connsiteY47" fmla="*/ 2497590 h 6858000"/>
              <a:gd name="connsiteX48" fmla="*/ 296084 w 3531060"/>
              <a:gd name="connsiteY48" fmla="*/ 2497483 h 6858000"/>
              <a:gd name="connsiteX49" fmla="*/ 294022 w 3531060"/>
              <a:gd name="connsiteY49" fmla="*/ 2484247 h 6858000"/>
              <a:gd name="connsiteX50" fmla="*/ 292784 w 3531060"/>
              <a:gd name="connsiteY50" fmla="*/ 2486499 h 6858000"/>
              <a:gd name="connsiteX51" fmla="*/ 275200 w 3531060"/>
              <a:gd name="connsiteY51" fmla="*/ 2427557 h 6858000"/>
              <a:gd name="connsiteX52" fmla="*/ 286266 w 3531060"/>
              <a:gd name="connsiteY52" fmla="*/ 2384112 h 6858000"/>
              <a:gd name="connsiteX53" fmla="*/ 263813 w 3531060"/>
              <a:gd name="connsiteY53" fmla="*/ 2270223 h 6858000"/>
              <a:gd name="connsiteX54" fmla="*/ 238402 w 3531060"/>
              <a:gd name="connsiteY54" fmla="*/ 2198449 h 6858000"/>
              <a:gd name="connsiteX55" fmla="*/ 235318 w 3531060"/>
              <a:gd name="connsiteY55" fmla="*/ 2195917 h 6858000"/>
              <a:gd name="connsiteX56" fmla="*/ 230374 w 3531060"/>
              <a:gd name="connsiteY56" fmla="*/ 2180424 h 6858000"/>
              <a:gd name="connsiteX57" fmla="*/ 218180 w 3531060"/>
              <a:gd name="connsiteY57" fmla="*/ 2103866 h 6858000"/>
              <a:gd name="connsiteX58" fmla="*/ 215674 w 3531060"/>
              <a:gd name="connsiteY58" fmla="*/ 2091957 h 6858000"/>
              <a:gd name="connsiteX59" fmla="*/ 205319 w 3531060"/>
              <a:gd name="connsiteY59" fmla="*/ 2010962 h 6858000"/>
              <a:gd name="connsiteX60" fmla="*/ 203437 w 3531060"/>
              <a:gd name="connsiteY60" fmla="*/ 1997565 h 6858000"/>
              <a:gd name="connsiteX61" fmla="*/ 199907 w 3531060"/>
              <a:gd name="connsiteY61" fmla="*/ 1995657 h 6858000"/>
              <a:gd name="connsiteX62" fmla="*/ 199391 w 3531060"/>
              <a:gd name="connsiteY62" fmla="*/ 1990646 h 6858000"/>
              <a:gd name="connsiteX63" fmla="*/ 208753 w 3531060"/>
              <a:gd name="connsiteY63" fmla="*/ 1964565 h 6858000"/>
              <a:gd name="connsiteX64" fmla="*/ 205295 w 3531060"/>
              <a:gd name="connsiteY64" fmla="*/ 1849539 h 6858000"/>
              <a:gd name="connsiteX65" fmla="*/ 215900 w 3531060"/>
              <a:gd name="connsiteY65" fmla="*/ 1739005 h 6858000"/>
              <a:gd name="connsiteX66" fmla="*/ 214116 w 3531060"/>
              <a:gd name="connsiteY66" fmla="*/ 1572143 h 6858000"/>
              <a:gd name="connsiteX67" fmla="*/ 171292 w 3531060"/>
              <a:gd name="connsiteY67" fmla="*/ 1394445 h 6858000"/>
              <a:gd name="connsiteX68" fmla="*/ 147310 w 3531060"/>
              <a:gd name="connsiteY68" fmla="*/ 1368244 h 6858000"/>
              <a:gd name="connsiteX69" fmla="*/ 136918 w 3531060"/>
              <a:gd name="connsiteY69" fmla="*/ 1304100 h 6858000"/>
              <a:gd name="connsiteX70" fmla="*/ 133350 w 3531060"/>
              <a:gd name="connsiteY70" fmla="*/ 1266991 h 6858000"/>
              <a:gd name="connsiteX71" fmla="*/ 120972 w 3531060"/>
              <a:gd name="connsiteY71" fmla="*/ 1165753 h 6858000"/>
              <a:gd name="connsiteX72" fmla="*/ 123458 w 3531060"/>
              <a:gd name="connsiteY72" fmla="*/ 1076447 h 6858000"/>
              <a:gd name="connsiteX73" fmla="*/ 97854 w 3531060"/>
              <a:gd name="connsiteY73" fmla="*/ 1017164 h 6858000"/>
              <a:gd name="connsiteX74" fmla="*/ 87953 w 3531060"/>
              <a:gd name="connsiteY74" fmla="*/ 994620 h 6858000"/>
              <a:gd name="connsiteX75" fmla="*/ 88632 w 3531060"/>
              <a:gd name="connsiteY75" fmla="*/ 989015 h 6858000"/>
              <a:gd name="connsiteX76" fmla="*/ 88620 w 3531060"/>
              <a:gd name="connsiteY76" fmla="*/ 980586 h 6858000"/>
              <a:gd name="connsiteX77" fmla="*/ 88469 w 3531060"/>
              <a:gd name="connsiteY77" fmla="*/ 980346 h 6858000"/>
              <a:gd name="connsiteX78" fmla="*/ 88753 w 3531060"/>
              <a:gd name="connsiteY78" fmla="*/ 972517 h 6858000"/>
              <a:gd name="connsiteX79" fmla="*/ 92049 w 3531060"/>
              <a:gd name="connsiteY79" fmla="*/ 934639 h 6858000"/>
              <a:gd name="connsiteX80" fmla="*/ 75170 w 3531060"/>
              <a:gd name="connsiteY80" fmla="*/ 858806 h 6858000"/>
              <a:gd name="connsiteX81" fmla="*/ 73032 w 3531060"/>
              <a:gd name="connsiteY81" fmla="*/ 847069 h 6858000"/>
              <a:gd name="connsiteX82" fmla="*/ 72378 w 3531060"/>
              <a:gd name="connsiteY82" fmla="*/ 846222 h 6858000"/>
              <a:gd name="connsiteX83" fmla="*/ 79554 w 3531060"/>
              <a:gd name="connsiteY83" fmla="*/ 769298 h 6858000"/>
              <a:gd name="connsiteX84" fmla="*/ 81564 w 3531060"/>
              <a:gd name="connsiteY84" fmla="*/ 766224 h 6858000"/>
              <a:gd name="connsiteX85" fmla="*/ 82266 w 3531060"/>
              <a:gd name="connsiteY85" fmla="*/ 747981 h 6858000"/>
              <a:gd name="connsiteX86" fmla="*/ 81702 w 3531060"/>
              <a:gd name="connsiteY86" fmla="*/ 745740 h 6858000"/>
              <a:gd name="connsiteX87" fmla="*/ 103923 w 3531060"/>
              <a:gd name="connsiteY87" fmla="*/ 677309 h 6858000"/>
              <a:gd name="connsiteX88" fmla="*/ 104946 w 3531060"/>
              <a:gd name="connsiteY88" fmla="*/ 620242 h 6858000"/>
              <a:gd name="connsiteX89" fmla="*/ 112314 w 3531060"/>
              <a:gd name="connsiteY89" fmla="*/ 507811 h 6858000"/>
              <a:gd name="connsiteX90" fmla="*/ 120754 w 3531060"/>
              <a:gd name="connsiteY90" fmla="*/ 390502 h 6858000"/>
              <a:gd name="connsiteX91" fmla="*/ 96054 w 3531060"/>
              <a:gd name="connsiteY91" fmla="*/ 236774 h 6858000"/>
              <a:gd name="connsiteX92" fmla="*/ 100614 w 3531060"/>
              <a:gd name="connsiteY92" fmla="*/ 106394 h 6858000"/>
              <a:gd name="connsiteX93" fmla="*/ 96438 w 3531060"/>
              <a:gd name="connsiteY93" fmla="*/ 51592 h 6858000"/>
              <a:gd name="connsiteX94" fmla="*/ 104784 w 3531060"/>
              <a:gd name="connsiteY94" fmla="*/ 60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31060" h="6858000">
                <a:moveTo>
                  <a:pt x="103528" y="0"/>
                </a:moveTo>
                <a:lnTo>
                  <a:pt x="3531060" y="0"/>
                </a:lnTo>
                <a:lnTo>
                  <a:pt x="3531060" y="6858000"/>
                </a:lnTo>
                <a:lnTo>
                  <a:pt x="11227" y="6858000"/>
                </a:lnTo>
                <a:lnTo>
                  <a:pt x="13007" y="6830689"/>
                </a:lnTo>
                <a:cubicBezTo>
                  <a:pt x="13519" y="6821195"/>
                  <a:pt x="13839" y="6812491"/>
                  <a:pt x="13816" y="6805387"/>
                </a:cubicBezTo>
                <a:cubicBezTo>
                  <a:pt x="15254" y="6794161"/>
                  <a:pt x="9459" y="6753337"/>
                  <a:pt x="6804" y="6745068"/>
                </a:cubicBezTo>
                <a:lnTo>
                  <a:pt x="0" y="6729489"/>
                </a:lnTo>
                <a:lnTo>
                  <a:pt x="2954" y="6720173"/>
                </a:lnTo>
                <a:cubicBezTo>
                  <a:pt x="4526" y="6681672"/>
                  <a:pt x="-2520" y="6667698"/>
                  <a:pt x="5781" y="6647880"/>
                </a:cubicBezTo>
                <a:cubicBezTo>
                  <a:pt x="8350" y="6628113"/>
                  <a:pt x="15430" y="6616086"/>
                  <a:pt x="18369" y="6601567"/>
                </a:cubicBezTo>
                <a:cubicBezTo>
                  <a:pt x="15090" y="6579062"/>
                  <a:pt x="27561" y="6584422"/>
                  <a:pt x="23416" y="6560762"/>
                </a:cubicBezTo>
                <a:cubicBezTo>
                  <a:pt x="13805" y="6562800"/>
                  <a:pt x="26779" y="6518102"/>
                  <a:pt x="18598" y="6513714"/>
                </a:cubicBezTo>
                <a:cubicBezTo>
                  <a:pt x="31032" y="6499191"/>
                  <a:pt x="54928" y="6469276"/>
                  <a:pt x="59435" y="6445731"/>
                </a:cubicBezTo>
                <a:cubicBezTo>
                  <a:pt x="64302" y="6435600"/>
                  <a:pt x="68176" y="6406542"/>
                  <a:pt x="63794" y="6393381"/>
                </a:cubicBezTo>
                <a:cubicBezTo>
                  <a:pt x="87384" y="6347124"/>
                  <a:pt x="95956" y="6355867"/>
                  <a:pt x="106081" y="6308405"/>
                </a:cubicBezTo>
                <a:cubicBezTo>
                  <a:pt x="113812" y="6278148"/>
                  <a:pt x="101282" y="6242621"/>
                  <a:pt x="113316" y="6212827"/>
                </a:cubicBezTo>
                <a:cubicBezTo>
                  <a:pt x="156730" y="6067155"/>
                  <a:pt x="232746" y="6024676"/>
                  <a:pt x="254196" y="5897402"/>
                </a:cubicBezTo>
                <a:cubicBezTo>
                  <a:pt x="278709" y="5861657"/>
                  <a:pt x="256257" y="5849960"/>
                  <a:pt x="262830" y="5814193"/>
                </a:cubicBezTo>
                <a:cubicBezTo>
                  <a:pt x="292627" y="5729321"/>
                  <a:pt x="262967" y="5779716"/>
                  <a:pt x="280557" y="5702062"/>
                </a:cubicBezTo>
                <a:cubicBezTo>
                  <a:pt x="301001" y="5690324"/>
                  <a:pt x="289062" y="5671797"/>
                  <a:pt x="297372" y="5654420"/>
                </a:cubicBezTo>
                <a:cubicBezTo>
                  <a:pt x="310717" y="5602328"/>
                  <a:pt x="319320" y="5592033"/>
                  <a:pt x="335148" y="5528164"/>
                </a:cubicBezTo>
                <a:cubicBezTo>
                  <a:pt x="331779" y="5417827"/>
                  <a:pt x="359342" y="5444441"/>
                  <a:pt x="360460" y="5405598"/>
                </a:cubicBezTo>
                <a:cubicBezTo>
                  <a:pt x="382241" y="5333681"/>
                  <a:pt x="391308" y="5299039"/>
                  <a:pt x="397460" y="5273144"/>
                </a:cubicBezTo>
                <a:cubicBezTo>
                  <a:pt x="403590" y="5241156"/>
                  <a:pt x="498677" y="5031223"/>
                  <a:pt x="494993" y="4964102"/>
                </a:cubicBezTo>
                <a:cubicBezTo>
                  <a:pt x="509257" y="4834400"/>
                  <a:pt x="557982" y="4859515"/>
                  <a:pt x="568696" y="4673314"/>
                </a:cubicBezTo>
                <a:cubicBezTo>
                  <a:pt x="562875" y="4576630"/>
                  <a:pt x="603384" y="4599723"/>
                  <a:pt x="564053" y="4444162"/>
                </a:cubicBezTo>
                <a:cubicBezTo>
                  <a:pt x="584088" y="4367766"/>
                  <a:pt x="539882" y="4356597"/>
                  <a:pt x="562482" y="4238831"/>
                </a:cubicBezTo>
                <a:cubicBezTo>
                  <a:pt x="563771" y="4228532"/>
                  <a:pt x="565115" y="4176012"/>
                  <a:pt x="566528" y="4167684"/>
                </a:cubicBezTo>
                <a:cubicBezTo>
                  <a:pt x="564092" y="4133380"/>
                  <a:pt x="570965" y="4101677"/>
                  <a:pt x="565861" y="4066422"/>
                </a:cubicBezTo>
                <a:cubicBezTo>
                  <a:pt x="560756" y="4031167"/>
                  <a:pt x="538898" y="3990412"/>
                  <a:pt x="535898" y="3956159"/>
                </a:cubicBezTo>
                <a:cubicBezTo>
                  <a:pt x="531004" y="3900312"/>
                  <a:pt x="534822" y="3857908"/>
                  <a:pt x="529864" y="3827475"/>
                </a:cubicBezTo>
                <a:cubicBezTo>
                  <a:pt x="531280" y="3816371"/>
                  <a:pt x="529214" y="3754146"/>
                  <a:pt x="529398" y="3731753"/>
                </a:cubicBezTo>
                <a:cubicBezTo>
                  <a:pt x="528440" y="3695632"/>
                  <a:pt x="516799" y="3663823"/>
                  <a:pt x="516932" y="3591228"/>
                </a:cubicBezTo>
                <a:cubicBezTo>
                  <a:pt x="516182" y="3570529"/>
                  <a:pt x="515070" y="3493177"/>
                  <a:pt x="516408" y="3470066"/>
                </a:cubicBezTo>
                <a:cubicBezTo>
                  <a:pt x="518516" y="3452307"/>
                  <a:pt x="501804" y="3396112"/>
                  <a:pt x="503912" y="3378353"/>
                </a:cubicBezTo>
                <a:lnTo>
                  <a:pt x="510998" y="3426234"/>
                </a:lnTo>
                <a:lnTo>
                  <a:pt x="493021" y="3298102"/>
                </a:lnTo>
                <a:cubicBezTo>
                  <a:pt x="493214" y="3294338"/>
                  <a:pt x="479452" y="3243952"/>
                  <a:pt x="476639" y="3237723"/>
                </a:cubicBezTo>
                <a:cubicBezTo>
                  <a:pt x="477369" y="3215695"/>
                  <a:pt x="494992" y="3193666"/>
                  <a:pt x="495722" y="3171637"/>
                </a:cubicBezTo>
                <a:cubicBezTo>
                  <a:pt x="481856" y="3119765"/>
                  <a:pt x="465452" y="3125243"/>
                  <a:pt x="450994" y="3065288"/>
                </a:cubicBezTo>
                <a:cubicBezTo>
                  <a:pt x="450473" y="3010398"/>
                  <a:pt x="430414" y="2952609"/>
                  <a:pt x="421746" y="2897536"/>
                </a:cubicBezTo>
                <a:cubicBezTo>
                  <a:pt x="400922" y="2881359"/>
                  <a:pt x="396356" y="2866991"/>
                  <a:pt x="385928" y="2840607"/>
                </a:cubicBezTo>
                <a:lnTo>
                  <a:pt x="352690" y="2704145"/>
                </a:lnTo>
                <a:cubicBezTo>
                  <a:pt x="340107" y="2662486"/>
                  <a:pt x="333280" y="2619036"/>
                  <a:pt x="327326" y="2596651"/>
                </a:cubicBezTo>
                <a:cubicBezTo>
                  <a:pt x="320226" y="2593515"/>
                  <a:pt x="322845" y="2562919"/>
                  <a:pt x="316968" y="2569830"/>
                </a:cubicBezTo>
                <a:cubicBezTo>
                  <a:pt x="318605" y="2548205"/>
                  <a:pt x="298030" y="2527006"/>
                  <a:pt x="291337" y="2512570"/>
                </a:cubicBezTo>
                <a:lnTo>
                  <a:pt x="296082" y="2497590"/>
                </a:lnTo>
                <a:cubicBezTo>
                  <a:pt x="296082" y="2497555"/>
                  <a:pt x="296082" y="2497521"/>
                  <a:pt x="296084" y="2497483"/>
                </a:cubicBezTo>
                <a:cubicBezTo>
                  <a:pt x="296167" y="2488909"/>
                  <a:pt x="295802" y="2483236"/>
                  <a:pt x="294022" y="2484247"/>
                </a:cubicBezTo>
                <a:lnTo>
                  <a:pt x="292784" y="2486499"/>
                </a:lnTo>
                <a:lnTo>
                  <a:pt x="275200" y="2427557"/>
                </a:lnTo>
                <a:lnTo>
                  <a:pt x="286266" y="2384112"/>
                </a:lnTo>
                <a:cubicBezTo>
                  <a:pt x="281552" y="2356889"/>
                  <a:pt x="268975" y="2302167"/>
                  <a:pt x="263813" y="2270223"/>
                </a:cubicBezTo>
                <a:cubicBezTo>
                  <a:pt x="260813" y="2252348"/>
                  <a:pt x="240336" y="2209833"/>
                  <a:pt x="238402" y="2198449"/>
                </a:cubicBezTo>
                <a:lnTo>
                  <a:pt x="235318" y="2195917"/>
                </a:lnTo>
                <a:lnTo>
                  <a:pt x="230374" y="2180424"/>
                </a:lnTo>
                <a:lnTo>
                  <a:pt x="218180" y="2103866"/>
                </a:lnTo>
                <a:lnTo>
                  <a:pt x="215674" y="2091957"/>
                </a:lnTo>
                <a:cubicBezTo>
                  <a:pt x="213530" y="2076472"/>
                  <a:pt x="207358" y="2026694"/>
                  <a:pt x="205319" y="2010962"/>
                </a:cubicBezTo>
                <a:cubicBezTo>
                  <a:pt x="205156" y="2005218"/>
                  <a:pt x="204594" y="2000520"/>
                  <a:pt x="203437" y="1997565"/>
                </a:cubicBezTo>
                <a:lnTo>
                  <a:pt x="199907" y="1995657"/>
                </a:lnTo>
                <a:cubicBezTo>
                  <a:pt x="199736" y="1993986"/>
                  <a:pt x="199562" y="1992316"/>
                  <a:pt x="199391" y="1990646"/>
                </a:cubicBezTo>
                <a:lnTo>
                  <a:pt x="208753" y="1964565"/>
                </a:lnTo>
                <a:cubicBezTo>
                  <a:pt x="217880" y="1924146"/>
                  <a:pt x="220709" y="1860908"/>
                  <a:pt x="205295" y="1849539"/>
                </a:cubicBezTo>
                <a:cubicBezTo>
                  <a:pt x="201352" y="1822143"/>
                  <a:pt x="217642" y="1765000"/>
                  <a:pt x="215900" y="1739005"/>
                </a:cubicBezTo>
                <a:cubicBezTo>
                  <a:pt x="215305" y="1683384"/>
                  <a:pt x="214710" y="1627764"/>
                  <a:pt x="214116" y="1572143"/>
                </a:cubicBezTo>
                <a:lnTo>
                  <a:pt x="171292" y="1394445"/>
                </a:lnTo>
                <a:lnTo>
                  <a:pt x="147310" y="1368244"/>
                </a:lnTo>
                <a:cubicBezTo>
                  <a:pt x="150887" y="1343046"/>
                  <a:pt x="142396" y="1338329"/>
                  <a:pt x="136918" y="1304100"/>
                </a:cubicBezTo>
                <a:cubicBezTo>
                  <a:pt x="140988" y="1289635"/>
                  <a:pt x="138268" y="1278156"/>
                  <a:pt x="133350" y="1266991"/>
                </a:cubicBezTo>
                <a:cubicBezTo>
                  <a:pt x="133212" y="1233548"/>
                  <a:pt x="125209" y="1203243"/>
                  <a:pt x="120972" y="1165753"/>
                </a:cubicBezTo>
                <a:cubicBezTo>
                  <a:pt x="124590" y="1125005"/>
                  <a:pt x="127933" y="1116514"/>
                  <a:pt x="123458" y="1076447"/>
                </a:cubicBezTo>
                <a:lnTo>
                  <a:pt x="97854" y="1017164"/>
                </a:lnTo>
                <a:lnTo>
                  <a:pt x="87953" y="994620"/>
                </a:lnTo>
                <a:lnTo>
                  <a:pt x="88632" y="989015"/>
                </a:lnTo>
                <a:cubicBezTo>
                  <a:pt x="88926" y="985113"/>
                  <a:pt x="88892" y="982471"/>
                  <a:pt x="88620" y="980586"/>
                </a:cubicBezTo>
                <a:lnTo>
                  <a:pt x="88469" y="980346"/>
                </a:lnTo>
                <a:cubicBezTo>
                  <a:pt x="88563" y="977736"/>
                  <a:pt x="88658" y="975127"/>
                  <a:pt x="88753" y="972517"/>
                </a:cubicBezTo>
                <a:cubicBezTo>
                  <a:pt x="89577" y="959384"/>
                  <a:pt x="90705" y="946679"/>
                  <a:pt x="92049" y="934639"/>
                </a:cubicBezTo>
                <a:cubicBezTo>
                  <a:pt x="89786" y="915687"/>
                  <a:pt x="78339" y="873402"/>
                  <a:pt x="75170" y="858806"/>
                </a:cubicBezTo>
                <a:cubicBezTo>
                  <a:pt x="75311" y="853363"/>
                  <a:pt x="74422" y="849791"/>
                  <a:pt x="73032" y="847069"/>
                </a:cubicBezTo>
                <a:lnTo>
                  <a:pt x="72378" y="846222"/>
                </a:lnTo>
                <a:lnTo>
                  <a:pt x="79554" y="769298"/>
                </a:lnTo>
                <a:lnTo>
                  <a:pt x="81564" y="766224"/>
                </a:lnTo>
                <a:cubicBezTo>
                  <a:pt x="82786" y="762689"/>
                  <a:pt x="83312" y="757352"/>
                  <a:pt x="82266" y="747981"/>
                </a:cubicBezTo>
                <a:lnTo>
                  <a:pt x="81702" y="745740"/>
                </a:lnTo>
                <a:lnTo>
                  <a:pt x="103923" y="677309"/>
                </a:lnTo>
                <a:cubicBezTo>
                  <a:pt x="105299" y="672730"/>
                  <a:pt x="102678" y="623245"/>
                  <a:pt x="104946" y="620242"/>
                </a:cubicBezTo>
                <a:cubicBezTo>
                  <a:pt x="92830" y="565919"/>
                  <a:pt x="114403" y="564337"/>
                  <a:pt x="112314" y="507811"/>
                </a:cubicBezTo>
                <a:cubicBezTo>
                  <a:pt x="111846" y="486024"/>
                  <a:pt x="112944" y="445088"/>
                  <a:pt x="120754" y="390502"/>
                </a:cubicBezTo>
                <a:cubicBezTo>
                  <a:pt x="118044" y="345330"/>
                  <a:pt x="97534" y="291126"/>
                  <a:pt x="96054" y="236774"/>
                </a:cubicBezTo>
                <a:cubicBezTo>
                  <a:pt x="94028" y="198301"/>
                  <a:pt x="94008" y="171041"/>
                  <a:pt x="100614" y="106394"/>
                </a:cubicBezTo>
                <a:cubicBezTo>
                  <a:pt x="84650" y="66832"/>
                  <a:pt x="99424" y="89628"/>
                  <a:pt x="96438" y="51592"/>
                </a:cubicBezTo>
                <a:cubicBezTo>
                  <a:pt x="111136" y="65057"/>
                  <a:pt x="88198" y="4390"/>
                  <a:pt x="104784" y="600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31">
            <a:extLst>
              <a:ext uri="{FF2B5EF4-FFF2-40B4-BE49-F238E27FC236}">
                <a16:creationId xmlns:a16="http://schemas.microsoft.com/office/drawing/2014/main" id="{4842F084-28AE-458A-9633-FBC3E2A69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2176" y="607951"/>
            <a:ext cx="2464414" cy="178085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Graphic 13" descr="Online meeting outline">
            <a:extLst>
              <a:ext uri="{FF2B5EF4-FFF2-40B4-BE49-F238E27FC236}">
                <a16:creationId xmlns:a16="http://schemas.microsoft.com/office/drawing/2014/main" id="{9F7633BE-B032-4F0B-81D2-21CD166D8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4180" y="795345"/>
            <a:ext cx="1412612" cy="1412612"/>
          </a:xfrm>
          <a:prstGeom prst="rect">
            <a:avLst/>
          </a:prstGeom>
        </p:spPr>
      </p:pic>
      <p:sp>
        <p:nvSpPr>
          <p:cNvPr id="62" name="Freeform: Shape 33">
            <a:extLst>
              <a:ext uri="{FF2B5EF4-FFF2-40B4-BE49-F238E27FC236}">
                <a16:creationId xmlns:a16="http://schemas.microsoft.com/office/drawing/2014/main" id="{26B38427-698A-4037-8803-2E4F11C55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9385" y="2612543"/>
            <a:ext cx="2464414" cy="178085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Rectangle 6">
            <a:extLst>
              <a:ext uri="{FF2B5EF4-FFF2-40B4-BE49-F238E27FC236}">
                <a16:creationId xmlns:a16="http://schemas.microsoft.com/office/drawing/2014/main" id="{0CA5ED4B-E306-4431-876E-C91851D3E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44876">
            <a:off x="10606620" y="2368283"/>
            <a:ext cx="1203216"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hat outline">
            <a:extLst>
              <a:ext uri="{FF2B5EF4-FFF2-40B4-BE49-F238E27FC236}">
                <a16:creationId xmlns:a16="http://schemas.microsoft.com/office/drawing/2014/main" id="{F442FF0C-933B-44B8-8452-C0FBFEA4EC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99655" y="2800351"/>
            <a:ext cx="1443872" cy="1443872"/>
          </a:xfrm>
          <a:prstGeom prst="rect">
            <a:avLst/>
          </a:prstGeom>
        </p:spPr>
      </p:pic>
      <p:sp>
        <p:nvSpPr>
          <p:cNvPr id="64" name="Freeform: Shape 37">
            <a:extLst>
              <a:ext uri="{FF2B5EF4-FFF2-40B4-BE49-F238E27FC236}">
                <a16:creationId xmlns:a16="http://schemas.microsoft.com/office/drawing/2014/main" id="{F6678D8D-0F79-43DA-8E1A-D0F97435B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2134" y="4517935"/>
            <a:ext cx="2464414" cy="1780507"/>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Graphic 15" descr="Boardroom outline">
            <a:extLst>
              <a:ext uri="{FF2B5EF4-FFF2-40B4-BE49-F238E27FC236}">
                <a16:creationId xmlns:a16="http://schemas.microsoft.com/office/drawing/2014/main" id="{E38FDEDE-E92C-4EF7-850D-D34EA0449F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58034" y="4701882"/>
            <a:ext cx="1412612" cy="1412612"/>
          </a:xfrm>
          <a:prstGeom prst="rect">
            <a:avLst/>
          </a:prstGeom>
        </p:spPr>
      </p:pic>
    </p:spTree>
    <p:extLst>
      <p:ext uri="{BB962C8B-B14F-4D97-AF65-F5344CB8AC3E}">
        <p14:creationId xmlns:p14="http://schemas.microsoft.com/office/powerpoint/2010/main" val="3824203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F8EE25A4-820C-4DAB-982B-9E42109ACEC2}"/>
              </a:ext>
            </a:extLst>
          </p:cNvPr>
          <p:cNvSpPr txBox="1">
            <a:spLocks/>
          </p:cNvSpPr>
          <p:nvPr/>
        </p:nvSpPr>
        <p:spPr>
          <a:xfrm>
            <a:off x="149294" y="4686802"/>
            <a:ext cx="5009235" cy="133083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1" kern="1200">
                <a:solidFill>
                  <a:srgbClr val="044D42"/>
                </a:solidFill>
                <a:latin typeface="+mn-lt"/>
                <a:ea typeface="+mj-ea"/>
                <a:cs typeface="+mj-cs"/>
              </a:defRPr>
            </a:lvl1pPr>
          </a:lstStyle>
          <a:p>
            <a:pPr algn="ctr">
              <a:spcAft>
                <a:spcPts val="600"/>
              </a:spcAft>
            </a:pPr>
            <a:r>
              <a:rPr lang="en-US" kern="1200" dirty="0">
                <a:solidFill>
                  <a:schemeClr val="tx1"/>
                </a:solidFill>
                <a:ea typeface="+mj-ea"/>
                <a:cs typeface="+mj-cs"/>
              </a:rPr>
              <a:t>Role of managers</a:t>
            </a:r>
            <a:br>
              <a:rPr lang="en-US" kern="1200" dirty="0">
                <a:solidFill>
                  <a:schemeClr val="tx1"/>
                </a:solidFill>
                <a:ea typeface="+mj-ea"/>
                <a:cs typeface="+mj-cs"/>
              </a:rPr>
            </a:br>
            <a:r>
              <a:rPr lang="en-US" kern="1200" dirty="0">
                <a:solidFill>
                  <a:schemeClr val="tx1"/>
                </a:solidFill>
                <a:ea typeface="+mj-ea"/>
                <a:cs typeface="+mj-cs"/>
              </a:rPr>
              <a:t>and employers</a:t>
            </a:r>
          </a:p>
          <a:p>
            <a:pPr algn="ctr">
              <a:spcAft>
                <a:spcPts val="600"/>
              </a:spcAft>
            </a:pPr>
            <a:r>
              <a:rPr lang="en-US" kern="1200" dirty="0">
                <a:solidFill>
                  <a:schemeClr val="tx1"/>
                </a:solidFill>
                <a:ea typeface="+mj-ea"/>
                <a:cs typeface="+mj-cs"/>
                <a:hlinkClick r:id="rId3">
                  <a:extLst>
                    <a:ext uri="{A12FA001-AC4F-418D-AE19-62706E023703}">
                      <ahyp:hlinkClr xmlns:ahyp="http://schemas.microsoft.com/office/drawing/2018/hyperlinkcolor" val="tx"/>
                    </a:ext>
                  </a:extLst>
                </a:hlinkClick>
              </a:rPr>
              <a:t>LGA Standard 6 </a:t>
            </a:r>
            <a:endParaRPr lang="en-US" kern="1200" dirty="0">
              <a:solidFill>
                <a:schemeClr val="tx1"/>
              </a:solidFill>
              <a:ea typeface="+mj-ea"/>
              <a:cs typeface="+mj-cs"/>
            </a:endParaRPr>
          </a:p>
        </p:txBody>
      </p:sp>
      <p:sp>
        <p:nvSpPr>
          <p:cNvPr id="22" name="Freeform: Shape 21">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DFE05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DFE05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Questions with solid fill">
            <a:extLst>
              <a:ext uri="{FF2B5EF4-FFF2-40B4-BE49-F238E27FC236}">
                <a16:creationId xmlns:a16="http://schemas.microsoft.com/office/drawing/2014/main" id="{BB1CCBB3-1568-4C09-858E-0B9796FE97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2985" y="1004634"/>
            <a:ext cx="3561854" cy="3561854"/>
          </a:xfrm>
          <a:prstGeom prst="rect">
            <a:avLst/>
          </a:prstGeom>
        </p:spPr>
      </p:pic>
      <p:sp>
        <p:nvSpPr>
          <p:cNvPr id="6" name="TextBox 5">
            <a:extLst>
              <a:ext uri="{FF2B5EF4-FFF2-40B4-BE49-F238E27FC236}">
                <a16:creationId xmlns:a16="http://schemas.microsoft.com/office/drawing/2014/main" id="{8C0AAEF3-D228-4068-B299-E89E21E4D278}"/>
              </a:ext>
            </a:extLst>
          </p:cNvPr>
          <p:cNvSpPr txBox="1"/>
          <p:nvPr/>
        </p:nvSpPr>
        <p:spPr>
          <a:xfrm>
            <a:off x="5798300" y="1125680"/>
            <a:ext cx="5701753" cy="4544276"/>
          </a:xfrm>
          <a:prstGeom prst="rect">
            <a:avLst/>
          </a:prstGeom>
        </p:spPr>
        <p:txBody>
          <a:bodyPr vert="horz" lIns="91440" tIns="45720" rIns="91440" bIns="45720" rtlCol="0">
            <a:normAutofit/>
          </a:bodyPr>
          <a:lstStyle/>
          <a:p>
            <a:pPr marL="342900" marR="0" lvl="0" indent="-285750" defTabSz="914400" fontAlgn="auto">
              <a:lnSpc>
                <a:spcPct val="90000"/>
              </a:lnSpc>
              <a:spcBef>
                <a:spcPts val="0"/>
              </a:spcBef>
              <a:spcAft>
                <a:spcPts val="600"/>
              </a:spcAft>
              <a:buClr>
                <a:schemeClr val="accent4"/>
              </a:buClr>
              <a:buSzTx/>
              <a:buFont typeface="Arial" panose="020B0604020202020204" pitchFamily="34" charset="0"/>
              <a:buChar char="•"/>
              <a:tabLst/>
              <a:defRPr/>
            </a:pPr>
            <a:r>
              <a:rPr kumimoji="0" lang="en-US" sz="1600" b="0" i="0" u="none" strike="noStrike" cap="none" spc="0" normalizeH="0" baseline="0" noProof="0">
                <a:ln>
                  <a:noFill/>
                </a:ln>
                <a:effectLst/>
                <a:uLnTx/>
                <a:uFillTx/>
              </a:rPr>
              <a:t>Provide support to enable social workers to progress through post-qualifying specialist training.</a:t>
            </a:r>
          </a:p>
          <a:p>
            <a:pPr marL="285750" marR="0" lvl="0" indent="-285750" defTabSz="914400" fontAlgn="auto">
              <a:lnSpc>
                <a:spcPct val="90000"/>
              </a:lnSpc>
              <a:spcBef>
                <a:spcPts val="0"/>
              </a:spcBef>
              <a:spcAft>
                <a:spcPts val="600"/>
              </a:spcAft>
              <a:buClr>
                <a:schemeClr val="accent4"/>
              </a:buClr>
              <a:buSzTx/>
              <a:buFont typeface="Arial" panose="020B0604020202020204" pitchFamily="34" charset="0"/>
              <a:buChar char="•"/>
              <a:tabLst/>
              <a:defRPr/>
            </a:pPr>
            <a:endParaRPr kumimoji="0" lang="en-US" sz="1600" b="0" i="0" u="none" strike="noStrike" cap="none" spc="0" normalizeH="0" baseline="0" noProof="0">
              <a:ln>
                <a:noFill/>
              </a:ln>
              <a:effectLst/>
              <a:uLnTx/>
              <a:uFillTx/>
            </a:endParaRPr>
          </a:p>
          <a:p>
            <a:pPr marL="342900" marR="0" lvl="0" indent="-285750" defTabSz="914400" fontAlgn="auto">
              <a:lnSpc>
                <a:spcPct val="90000"/>
              </a:lnSpc>
              <a:spcBef>
                <a:spcPts val="0"/>
              </a:spcBef>
              <a:spcAft>
                <a:spcPts val="600"/>
              </a:spcAft>
              <a:buClr>
                <a:schemeClr val="accent4"/>
              </a:buClr>
              <a:buSzTx/>
              <a:buFont typeface="Arial" panose="020B0604020202020204" pitchFamily="34" charset="0"/>
              <a:buChar char="•"/>
              <a:tabLst/>
              <a:defRPr/>
            </a:pPr>
            <a:r>
              <a:rPr kumimoji="0" lang="en-US" sz="1600" b="0" i="0" u="none" strike="noStrike" cap="none" spc="0" normalizeH="0" baseline="0" noProof="0">
                <a:ln>
                  <a:noFill/>
                </a:ln>
                <a:effectLst/>
                <a:uLnTx/>
                <a:uFillTx/>
              </a:rPr>
              <a:t>Encourage social workers to work towards and maintain professional accreditation.</a:t>
            </a:r>
          </a:p>
          <a:p>
            <a:pPr marL="285750" marR="0" lvl="0" indent="-285750" defTabSz="914400" fontAlgn="auto">
              <a:lnSpc>
                <a:spcPct val="90000"/>
              </a:lnSpc>
              <a:spcBef>
                <a:spcPts val="0"/>
              </a:spcBef>
              <a:spcAft>
                <a:spcPts val="600"/>
              </a:spcAft>
              <a:buClr>
                <a:schemeClr val="accent4"/>
              </a:buClr>
              <a:buSzTx/>
              <a:buFont typeface="Arial" panose="020B0604020202020204" pitchFamily="34" charset="0"/>
              <a:buChar char="•"/>
              <a:tabLst/>
              <a:defRPr/>
            </a:pPr>
            <a:endParaRPr kumimoji="0" lang="en-US" sz="1600" b="0" i="0" u="none" strike="noStrike" cap="none" spc="0" normalizeH="0" baseline="0" noProof="0">
              <a:ln>
                <a:noFill/>
              </a:ln>
              <a:effectLst/>
              <a:uLnTx/>
              <a:uFillTx/>
            </a:endParaRPr>
          </a:p>
          <a:p>
            <a:pPr marL="342900" marR="0" lvl="0" indent="-285750" defTabSz="914400" fontAlgn="auto">
              <a:lnSpc>
                <a:spcPct val="90000"/>
              </a:lnSpc>
              <a:spcBef>
                <a:spcPts val="0"/>
              </a:spcBef>
              <a:spcAft>
                <a:spcPts val="600"/>
              </a:spcAft>
              <a:buClr>
                <a:schemeClr val="accent4"/>
              </a:buClr>
              <a:buSzTx/>
              <a:buFont typeface="Arial" panose="020B0604020202020204" pitchFamily="34" charset="0"/>
              <a:buChar char="•"/>
              <a:tabLst/>
              <a:defRPr/>
            </a:pPr>
            <a:r>
              <a:rPr kumimoji="0" lang="en-US" sz="1600" b="0" i="0" u="none" strike="noStrike" cap="none" spc="0" normalizeH="0" baseline="0" noProof="0">
                <a:ln>
                  <a:noFill/>
                </a:ln>
                <a:effectLst/>
                <a:uLnTx/>
                <a:uFillTx/>
              </a:rPr>
              <a:t>Encourage social workers to think creatively about their CPD activity.</a:t>
            </a:r>
          </a:p>
          <a:p>
            <a:pPr marL="285750" marR="0" lvl="0" indent="-285750" defTabSz="914400" fontAlgn="auto">
              <a:lnSpc>
                <a:spcPct val="90000"/>
              </a:lnSpc>
              <a:spcBef>
                <a:spcPts val="0"/>
              </a:spcBef>
              <a:spcAft>
                <a:spcPts val="600"/>
              </a:spcAft>
              <a:buClr>
                <a:schemeClr val="accent4"/>
              </a:buClr>
              <a:buSzTx/>
              <a:buFont typeface="Arial" panose="020B0604020202020204" pitchFamily="34" charset="0"/>
              <a:buChar char="•"/>
              <a:tabLst/>
              <a:defRPr/>
            </a:pPr>
            <a:endParaRPr kumimoji="0" lang="en-US" sz="1600" b="0" i="0" u="none" strike="noStrike" cap="none" spc="0" normalizeH="0" baseline="0" noProof="0">
              <a:ln>
                <a:noFill/>
              </a:ln>
              <a:effectLst/>
              <a:uLnTx/>
              <a:uFillTx/>
            </a:endParaRPr>
          </a:p>
          <a:p>
            <a:pPr marL="342900" marR="0" lvl="0" indent="-285750" defTabSz="914400" fontAlgn="auto">
              <a:lnSpc>
                <a:spcPct val="90000"/>
              </a:lnSpc>
              <a:spcBef>
                <a:spcPts val="0"/>
              </a:spcBef>
              <a:spcAft>
                <a:spcPts val="600"/>
              </a:spcAft>
              <a:buClr>
                <a:schemeClr val="accent4"/>
              </a:buClr>
              <a:buSzTx/>
              <a:buFont typeface="Arial" panose="020B0604020202020204" pitchFamily="34" charset="0"/>
              <a:buChar char="•"/>
              <a:tabLst/>
              <a:defRPr/>
            </a:pPr>
            <a:r>
              <a:rPr kumimoji="0" lang="en-US" sz="1600" b="0" i="0" u="none" strike="noStrike" cap="none" spc="0" normalizeH="0" baseline="0" noProof="0">
                <a:ln>
                  <a:noFill/>
                </a:ln>
                <a:effectLst/>
                <a:uLnTx/>
                <a:uFillTx/>
              </a:rPr>
              <a:t>Encourage social workers to plan, reflect on and record learning activity.</a:t>
            </a:r>
          </a:p>
          <a:p>
            <a:pPr marL="285750" marR="0" lvl="0" indent="-285750" defTabSz="914400" fontAlgn="auto">
              <a:lnSpc>
                <a:spcPct val="90000"/>
              </a:lnSpc>
              <a:spcBef>
                <a:spcPts val="0"/>
              </a:spcBef>
              <a:spcAft>
                <a:spcPts val="600"/>
              </a:spcAft>
              <a:buClr>
                <a:schemeClr val="accent4"/>
              </a:buClr>
              <a:buSzTx/>
              <a:buFont typeface="Arial" panose="020B0604020202020204" pitchFamily="34" charset="0"/>
              <a:buChar char="•"/>
              <a:tabLst/>
              <a:defRPr/>
            </a:pPr>
            <a:endParaRPr kumimoji="0" lang="en-US" sz="1600" b="0" i="0" u="none" strike="noStrike" cap="none" spc="0" normalizeH="0" baseline="0" noProof="0">
              <a:ln>
                <a:noFill/>
              </a:ln>
              <a:effectLst/>
              <a:uLnTx/>
              <a:uFillTx/>
            </a:endParaRPr>
          </a:p>
          <a:p>
            <a:pPr marL="342900" marR="0" lvl="0" indent="-285750" defTabSz="914400" fontAlgn="auto">
              <a:lnSpc>
                <a:spcPct val="90000"/>
              </a:lnSpc>
              <a:spcBef>
                <a:spcPts val="0"/>
              </a:spcBef>
              <a:spcAft>
                <a:spcPts val="600"/>
              </a:spcAft>
              <a:buClr>
                <a:schemeClr val="accent4"/>
              </a:buClr>
              <a:buSzTx/>
              <a:buFont typeface="Arial" panose="020B0604020202020204" pitchFamily="34" charset="0"/>
              <a:buChar char="•"/>
              <a:tabLst/>
              <a:defRPr/>
            </a:pPr>
            <a:r>
              <a:rPr kumimoji="0" lang="en-US" sz="1600" b="0" i="0" u="none" strike="noStrike" cap="none" spc="0" normalizeH="0" baseline="0" noProof="0">
                <a:ln>
                  <a:noFill/>
                </a:ln>
                <a:effectLst/>
                <a:uLnTx/>
                <a:uFillTx/>
              </a:rPr>
              <a:t>Encourage social workers to reflect on the impact of their learning.</a:t>
            </a:r>
            <a:br>
              <a:rPr kumimoji="0" lang="en-US" sz="1600" b="0" i="0" u="none" strike="noStrike" cap="none" spc="0" normalizeH="0" baseline="0" noProof="0">
                <a:ln>
                  <a:noFill/>
                </a:ln>
                <a:effectLst/>
                <a:uLnTx/>
                <a:uFillTx/>
              </a:rPr>
            </a:br>
            <a:endParaRPr kumimoji="0" lang="en-US" sz="1600" b="0" i="0" u="none" strike="noStrike" cap="none" spc="0" normalizeH="0" baseline="0" noProof="0">
              <a:ln>
                <a:noFill/>
              </a:ln>
              <a:effectLst/>
              <a:uLnTx/>
              <a:uFillTx/>
            </a:endParaRPr>
          </a:p>
          <a:p>
            <a:pPr marL="342900" marR="0" lvl="0" indent="-285750" defTabSz="914400" fontAlgn="auto">
              <a:lnSpc>
                <a:spcPct val="90000"/>
              </a:lnSpc>
              <a:spcBef>
                <a:spcPts val="0"/>
              </a:spcBef>
              <a:spcAft>
                <a:spcPts val="600"/>
              </a:spcAft>
              <a:buClr>
                <a:schemeClr val="accent4"/>
              </a:buClr>
              <a:buSzTx/>
              <a:buFont typeface="Arial" panose="020B0604020202020204" pitchFamily="34" charset="0"/>
              <a:buChar char="•"/>
              <a:tabLst/>
              <a:defRPr/>
            </a:pPr>
            <a:r>
              <a:rPr lang="en-US" sz="1600"/>
              <a:t>Support social workers to meet the peer reflection requirement.</a:t>
            </a:r>
            <a:endParaRPr kumimoji="0" lang="en-US" sz="1600" b="0" i="0" u="none" strike="noStrike" cap="none" spc="0" normalizeH="0" baseline="0" noProof="0">
              <a:ln>
                <a:noFill/>
              </a:ln>
              <a:effectLst/>
              <a:uLnTx/>
              <a:uFillTx/>
            </a:endParaRPr>
          </a:p>
        </p:txBody>
      </p:sp>
    </p:spTree>
    <p:extLst>
      <p:ext uri="{BB962C8B-B14F-4D97-AF65-F5344CB8AC3E}">
        <p14:creationId xmlns:p14="http://schemas.microsoft.com/office/powerpoint/2010/main" val="2326332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1482D76C-2A57-4878-BD6F-4197404E26CC}"/>
              </a:ext>
            </a:extLst>
          </p:cNvPr>
          <p:cNvSpPr txBox="1">
            <a:spLocks/>
          </p:cNvSpPr>
          <p:nvPr/>
        </p:nvSpPr>
        <p:spPr>
          <a:xfrm>
            <a:off x="838200" y="365125"/>
            <a:ext cx="53933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44D42"/>
                </a:solidFill>
                <a:latin typeface="+mn-lt"/>
                <a:ea typeface="+mj-ea"/>
                <a:cs typeface="+mj-cs"/>
              </a:defRPr>
            </a:lvl1pPr>
          </a:lstStyle>
          <a:p>
            <a:pPr>
              <a:spcAft>
                <a:spcPts val="600"/>
              </a:spcAft>
            </a:pPr>
            <a:r>
              <a:rPr lang="en-US" kern="1200">
                <a:solidFill>
                  <a:schemeClr val="tx1"/>
                </a:solidFill>
                <a:ea typeface="+mj-ea"/>
                <a:cs typeface="+mj-cs"/>
              </a:rPr>
              <a:t>How to record CPD</a:t>
            </a:r>
          </a:p>
        </p:txBody>
      </p:sp>
      <p:sp>
        <p:nvSpPr>
          <p:cNvPr id="4" name="TextBox 3">
            <a:extLst>
              <a:ext uri="{FF2B5EF4-FFF2-40B4-BE49-F238E27FC236}">
                <a16:creationId xmlns:a16="http://schemas.microsoft.com/office/drawing/2014/main" id="{E32F2EDF-BB12-471E-A583-A9FBBD1737B4}"/>
              </a:ext>
            </a:extLst>
          </p:cNvPr>
          <p:cNvSpPr txBox="1"/>
          <p:nvPr/>
        </p:nvSpPr>
        <p:spPr>
          <a:xfrm>
            <a:off x="832725" y="1996359"/>
            <a:ext cx="5393361" cy="4351338"/>
          </a:xfrm>
          <a:prstGeom prst="rect">
            <a:avLst/>
          </a:prstGeom>
        </p:spPr>
        <p:txBody>
          <a:bodyPr vert="horz" lIns="91440" tIns="45720" rIns="91440" bIns="45720" rtlCol="0">
            <a:noAutofit/>
          </a:bodyPr>
          <a:lstStyle/>
          <a:p>
            <a:pPr marL="57150" marR="0" lvl="0" defTabSz="914400" fontAlgn="auto">
              <a:lnSpc>
                <a:spcPct val="90000"/>
              </a:lnSpc>
              <a:spcBef>
                <a:spcPts val="0"/>
              </a:spcBef>
              <a:spcAft>
                <a:spcPts val="600"/>
              </a:spcAft>
              <a:buClr>
                <a:schemeClr val="bg2"/>
              </a:buClr>
              <a:buSzTx/>
              <a:tabLst/>
              <a:defRPr/>
            </a:pPr>
            <a:r>
              <a:rPr kumimoji="0" lang="en-US" sz="1600" b="0" i="0" u="none" strike="noStrike" cap="none" spc="0" normalizeH="0" baseline="0" noProof="0">
                <a:ln>
                  <a:noFill/>
                </a:ln>
                <a:effectLst/>
                <a:uLnTx/>
                <a:uFillTx/>
              </a:rPr>
              <a:t>You must record CPD on your Social Work England </a:t>
            </a:r>
            <a:r>
              <a:rPr kumimoji="0" lang="en-US" sz="1600" b="1" i="0" u="none" strike="noStrike" cap="none" spc="0" normalizeH="0" baseline="0" noProof="0">
                <a:ln>
                  <a:noFill/>
                </a:ln>
                <a:effectLst/>
                <a:uLnTx/>
                <a:uFillTx/>
              </a:rPr>
              <a:t>online account.</a:t>
            </a:r>
          </a:p>
          <a:p>
            <a:pPr marL="57150" marR="0" lvl="0" defTabSz="914400" fontAlgn="auto">
              <a:lnSpc>
                <a:spcPct val="90000"/>
              </a:lnSpc>
              <a:spcBef>
                <a:spcPts val="0"/>
              </a:spcBef>
              <a:spcAft>
                <a:spcPts val="600"/>
              </a:spcAft>
              <a:buClr>
                <a:schemeClr val="bg2"/>
              </a:buClr>
              <a:buSzTx/>
              <a:tabLst/>
              <a:defRPr/>
            </a:pPr>
            <a:endParaRPr lang="en-US" sz="1600"/>
          </a:p>
          <a:p>
            <a:pPr marL="57150" marR="0" lvl="0" defTabSz="914400" fontAlgn="auto">
              <a:lnSpc>
                <a:spcPct val="90000"/>
              </a:lnSpc>
              <a:spcBef>
                <a:spcPts val="0"/>
              </a:spcBef>
              <a:spcAft>
                <a:spcPts val="600"/>
              </a:spcAft>
              <a:buClr>
                <a:schemeClr val="bg2"/>
              </a:buClr>
              <a:buSzTx/>
              <a:tabLst/>
              <a:defRPr/>
            </a:pPr>
            <a:r>
              <a:rPr kumimoji="0" lang="en-US" sz="1600" b="0" i="0" u="none" strike="noStrike" cap="none" spc="0" normalizeH="0" baseline="0" noProof="0">
                <a:ln>
                  <a:noFill/>
                </a:ln>
                <a:effectLst/>
                <a:uLnTx/>
                <a:uFillTx/>
              </a:rPr>
              <a:t>Based on our consultation with the sector, we have made recording CPD simpler by replacing the unstructured and structured CPD forms with a </a:t>
            </a:r>
            <a:r>
              <a:rPr kumimoji="0" lang="en-US" sz="1600" b="1" i="0" u="none" strike="noStrike" cap="none" spc="0" normalizeH="0" baseline="0" noProof="0">
                <a:ln>
                  <a:noFill/>
                </a:ln>
                <a:effectLst/>
                <a:uLnTx/>
                <a:uFillTx/>
              </a:rPr>
              <a:t>new, single form</a:t>
            </a:r>
            <a:r>
              <a:rPr kumimoji="0" lang="en-US" sz="1600" b="0" i="0" u="none" strike="noStrike" cap="none" spc="0" normalizeH="0" baseline="0" noProof="0">
                <a:ln>
                  <a:noFill/>
                </a:ln>
                <a:effectLst/>
                <a:uLnTx/>
                <a:uFillTx/>
              </a:rPr>
              <a:t>.</a:t>
            </a:r>
          </a:p>
          <a:p>
            <a:pPr marL="57150" marR="0" lvl="0" defTabSz="914400" fontAlgn="auto">
              <a:lnSpc>
                <a:spcPct val="90000"/>
              </a:lnSpc>
              <a:spcBef>
                <a:spcPts val="0"/>
              </a:spcBef>
              <a:spcAft>
                <a:spcPts val="600"/>
              </a:spcAft>
              <a:buClr>
                <a:schemeClr val="bg2"/>
              </a:buClr>
              <a:buSzTx/>
              <a:tabLst/>
              <a:defRPr/>
            </a:pPr>
            <a:endParaRPr kumimoji="0" lang="en-US" sz="1600" b="0" i="0" u="none" strike="noStrike" cap="none" spc="0" normalizeH="0" baseline="0" noProof="0">
              <a:ln>
                <a:noFill/>
              </a:ln>
              <a:effectLst/>
              <a:uLnTx/>
              <a:uFillTx/>
            </a:endParaRPr>
          </a:p>
          <a:p>
            <a:pPr marL="57150" marR="0" lvl="0" defTabSz="914400" fontAlgn="auto">
              <a:lnSpc>
                <a:spcPct val="90000"/>
              </a:lnSpc>
              <a:spcBef>
                <a:spcPts val="0"/>
              </a:spcBef>
              <a:spcAft>
                <a:spcPts val="600"/>
              </a:spcAft>
              <a:buClr>
                <a:schemeClr val="bg2"/>
              </a:buClr>
              <a:buSzTx/>
              <a:tabLst/>
              <a:defRPr/>
            </a:pPr>
            <a:r>
              <a:rPr kumimoji="0" lang="en-US" sz="1600" b="0" i="0" u="none" strike="noStrike" cap="none" spc="0" normalizeH="0" baseline="0" noProof="0">
                <a:ln>
                  <a:noFill/>
                </a:ln>
                <a:effectLst/>
                <a:uLnTx/>
                <a:uFillTx/>
              </a:rPr>
              <a:t>The new CPD form asks a number of questions designed to help you reflect on your CPD activity, without being too prescriptive. </a:t>
            </a:r>
            <a:r>
              <a:rPr lang="en-US" sz="1600"/>
              <a:t>Be sure to answer the mandatory questions.</a:t>
            </a:r>
          </a:p>
          <a:p>
            <a:pPr marL="57150" marR="0" lvl="0" defTabSz="914400" fontAlgn="auto">
              <a:lnSpc>
                <a:spcPct val="90000"/>
              </a:lnSpc>
              <a:spcBef>
                <a:spcPts val="0"/>
              </a:spcBef>
              <a:spcAft>
                <a:spcPts val="600"/>
              </a:spcAft>
              <a:buClr>
                <a:schemeClr val="bg2"/>
              </a:buClr>
              <a:buSzTx/>
              <a:tabLst/>
              <a:defRPr/>
            </a:pPr>
            <a:endParaRPr lang="en-US" sz="1600"/>
          </a:p>
          <a:p>
            <a:pPr marL="57150" marR="0" lvl="0" defTabSz="914400" fontAlgn="auto">
              <a:lnSpc>
                <a:spcPct val="90000"/>
              </a:lnSpc>
              <a:spcBef>
                <a:spcPts val="0"/>
              </a:spcBef>
              <a:spcAft>
                <a:spcPts val="600"/>
              </a:spcAft>
              <a:buClr>
                <a:schemeClr val="bg2"/>
              </a:buClr>
              <a:buSzTx/>
              <a:tabLst/>
              <a:defRPr/>
            </a:pPr>
            <a:r>
              <a:rPr lang="en-US" sz="1600"/>
              <a:t>At least one CPD record must contain </a:t>
            </a:r>
            <a:r>
              <a:rPr lang="en-US" sz="1600" b="1"/>
              <a:t>peer reflection</a:t>
            </a:r>
            <a:r>
              <a:rPr lang="en-US" sz="1600"/>
              <a:t>.</a:t>
            </a:r>
          </a:p>
          <a:p>
            <a:pPr marL="57150" marR="0" lvl="0" defTabSz="914400" fontAlgn="auto">
              <a:lnSpc>
                <a:spcPct val="90000"/>
              </a:lnSpc>
              <a:spcBef>
                <a:spcPts val="0"/>
              </a:spcBef>
              <a:spcAft>
                <a:spcPts val="600"/>
              </a:spcAft>
              <a:buClr>
                <a:schemeClr val="bg2"/>
              </a:buClr>
              <a:buSzTx/>
              <a:tabLst/>
              <a:defRPr/>
            </a:pPr>
            <a:endParaRPr lang="en-US" sz="1600"/>
          </a:p>
          <a:p>
            <a:pPr marL="57150" marR="0" lvl="0" defTabSz="914400" fontAlgn="auto">
              <a:lnSpc>
                <a:spcPct val="90000"/>
              </a:lnSpc>
              <a:spcBef>
                <a:spcPts val="0"/>
              </a:spcBef>
              <a:spcAft>
                <a:spcPts val="600"/>
              </a:spcAft>
              <a:buClr>
                <a:schemeClr val="bg2"/>
              </a:buClr>
              <a:buSzTx/>
              <a:tabLst/>
              <a:defRPr/>
            </a:pPr>
            <a:r>
              <a:rPr lang="en-US" sz="1600"/>
              <a:t>You can save your work as a draft if you want to come back to it later. The system times out after 60 minutes, so make sure you save regularly to avoid losing work.</a:t>
            </a:r>
          </a:p>
        </p:txBody>
      </p:sp>
      <p:pic>
        <p:nvPicPr>
          <p:cNvPr id="7" name="Graphic 6" descr="Internet with solid fill">
            <a:extLst>
              <a:ext uri="{FF2B5EF4-FFF2-40B4-BE49-F238E27FC236}">
                <a16:creationId xmlns:a16="http://schemas.microsoft.com/office/drawing/2014/main" id="{12721834-5190-449E-B1F3-17E1D0B3FF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8" name="Freeform: Shape 17">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2"/>
          </a:solidFill>
          <a:ln w="9525"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4"/>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83666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56CC407-A3B0-45B0-8753-E49185D0BC2F}"/>
              </a:ext>
            </a:extLst>
          </p:cNvPr>
          <p:cNvSpPr txBox="1"/>
          <p:nvPr/>
        </p:nvSpPr>
        <p:spPr>
          <a:xfrm>
            <a:off x="1154419" y="809091"/>
            <a:ext cx="8074815" cy="161848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defTabSz="914400">
              <a:lnSpc>
                <a:spcPct val="90000"/>
              </a:lnSpc>
              <a:spcBef>
                <a:spcPct val="0"/>
              </a:spcBef>
              <a:spcAft>
                <a:spcPts val="600"/>
              </a:spcAft>
            </a:pPr>
            <a:r>
              <a:rPr lang="en-US" sz="4400" b="1" kern="1200">
                <a:solidFill>
                  <a:schemeClr val="tx1"/>
                </a:solidFill>
                <a:ea typeface="+mj-ea"/>
                <a:cs typeface="+mj-cs"/>
              </a:rPr>
              <a:t>CPD review</a:t>
            </a:r>
          </a:p>
        </p:txBody>
      </p:sp>
      <p:sp>
        <p:nvSpPr>
          <p:cNvPr id="7" name="TextBox 6">
            <a:extLst>
              <a:ext uri="{FF2B5EF4-FFF2-40B4-BE49-F238E27FC236}">
                <a16:creationId xmlns:a16="http://schemas.microsoft.com/office/drawing/2014/main" id="{C92F47EE-F41B-4D3B-BC01-F2B55E97029E}"/>
              </a:ext>
            </a:extLst>
          </p:cNvPr>
          <p:cNvSpPr txBox="1"/>
          <p:nvPr/>
        </p:nvSpPr>
        <p:spPr>
          <a:xfrm>
            <a:off x="1154419" y="2463376"/>
            <a:ext cx="8587461" cy="3241059"/>
          </a:xfrm>
          <a:prstGeom prst="rect">
            <a:avLst/>
          </a:prstGeom>
        </p:spPr>
        <p:txBody>
          <a:bodyPr vert="horz" lIns="91440" tIns="45720" rIns="91440" bIns="45720" rtlCol="0" anchor="t">
            <a:normAutofit/>
          </a:bodyPr>
          <a:lstStyle/>
          <a:p>
            <a:pPr marL="285750" indent="-285750" defTabSz="914400">
              <a:lnSpc>
                <a:spcPct val="90000"/>
              </a:lnSpc>
              <a:spcAft>
                <a:spcPts val="600"/>
              </a:spcAft>
              <a:buClr>
                <a:schemeClr val="accent4"/>
              </a:buClr>
              <a:buFont typeface="Arial" panose="020B0604020202020204" pitchFamily="34" charset="0"/>
              <a:buChar char="•"/>
            </a:pPr>
            <a:r>
              <a:rPr lang="en-GB" sz="1600"/>
              <a:t>Each year, after registration renewal, we randomly select </a:t>
            </a:r>
            <a:r>
              <a:rPr lang="en-GB" sz="1600" b="1"/>
              <a:t>2.5%</a:t>
            </a:r>
            <a:r>
              <a:rPr lang="en-GB" sz="1600"/>
              <a:t> of social workers to have their CPD checked. We call this CPD review.</a:t>
            </a:r>
            <a:br>
              <a:rPr lang="en-GB" sz="1600"/>
            </a:br>
            <a:endParaRPr lang="en-GB" sz="1600"/>
          </a:p>
          <a:p>
            <a:pPr marL="285750" indent="-285750" defTabSz="914400">
              <a:lnSpc>
                <a:spcPct val="90000"/>
              </a:lnSpc>
              <a:spcAft>
                <a:spcPts val="600"/>
              </a:spcAft>
              <a:buClr>
                <a:schemeClr val="accent4"/>
              </a:buClr>
              <a:buFont typeface="Arial" panose="020B0604020202020204" pitchFamily="34" charset="0"/>
              <a:buChar char="•"/>
            </a:pPr>
            <a:r>
              <a:rPr lang="en-GB" sz="1600"/>
              <a:t>CPD review is carried out by a team of 10 independent assessors, recruited for their experience working in quality assurance in social work, or similar roles. </a:t>
            </a:r>
            <a:br>
              <a:rPr lang="en-GB" sz="1600"/>
            </a:br>
            <a:endParaRPr lang="en-GB" sz="1600"/>
          </a:p>
          <a:p>
            <a:pPr marL="285750" indent="-285750" defTabSz="914400">
              <a:lnSpc>
                <a:spcPct val="90000"/>
              </a:lnSpc>
              <a:spcAft>
                <a:spcPts val="600"/>
              </a:spcAft>
              <a:buClr>
                <a:schemeClr val="accent4"/>
              </a:buClr>
              <a:buFont typeface="Arial" panose="020B0604020202020204" pitchFamily="34" charset="0"/>
              <a:buChar char="•"/>
            </a:pPr>
            <a:r>
              <a:rPr lang="en-GB" sz="1600"/>
              <a:t>The assessors will decide one of two outcomes for your CPD – </a:t>
            </a:r>
            <a:r>
              <a:rPr lang="en-GB" sz="1600" b="1"/>
              <a:t>accepted, </a:t>
            </a:r>
            <a:r>
              <a:rPr lang="en-GB" sz="1600"/>
              <a:t>or </a:t>
            </a:r>
            <a:r>
              <a:rPr lang="en-GB" sz="1600" b="1"/>
              <a:t>advice given. </a:t>
            </a:r>
            <a:r>
              <a:rPr lang="en-GB" sz="1600"/>
              <a:t>Where the outcome is advice given, you will be given feedback on your CPD, and automatically selected for CPD review next year.</a:t>
            </a:r>
            <a:br>
              <a:rPr lang="en-GB" sz="1600"/>
            </a:br>
            <a:endParaRPr lang="en-US" sz="1600"/>
          </a:p>
          <a:p>
            <a:pPr marL="285750" indent="-285750" defTabSz="914400">
              <a:lnSpc>
                <a:spcPct val="90000"/>
              </a:lnSpc>
              <a:spcAft>
                <a:spcPts val="600"/>
              </a:spcAft>
              <a:buClr>
                <a:schemeClr val="accent4"/>
              </a:buClr>
              <a:buFont typeface="Arial" panose="020B0604020202020204" pitchFamily="34" charset="0"/>
              <a:buChar char="•"/>
            </a:pPr>
            <a:r>
              <a:rPr lang="en-US" sz="1600"/>
              <a:t>All social workers selected are notified by email in January. If you are selected, </a:t>
            </a:r>
            <a:r>
              <a:rPr lang="en-US" sz="1600" b="1"/>
              <a:t>you</a:t>
            </a:r>
            <a:r>
              <a:rPr lang="en-US" sz="1600"/>
              <a:t> </a:t>
            </a:r>
            <a:r>
              <a:rPr lang="en-US" sz="1600" b="1"/>
              <a:t>don’t need to do anything. </a:t>
            </a:r>
            <a:r>
              <a:rPr lang="en-US" sz="1600"/>
              <a:t>Because you’ve already recorded your CPD during the registration year, we have everything we need to complete the review.</a:t>
            </a:r>
          </a:p>
        </p:txBody>
      </p:sp>
    </p:spTree>
    <p:extLst>
      <p:ext uri="{BB962C8B-B14F-4D97-AF65-F5344CB8AC3E}">
        <p14:creationId xmlns:p14="http://schemas.microsoft.com/office/powerpoint/2010/main" val="312565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E6A304-11B1-4D35-9705-58B59EC214E3}"/>
              </a:ext>
            </a:extLst>
          </p:cNvPr>
          <p:cNvSpPr txBox="1"/>
          <p:nvPr/>
        </p:nvSpPr>
        <p:spPr>
          <a:xfrm>
            <a:off x="4268082" y="1893536"/>
            <a:ext cx="7103853" cy="4247317"/>
          </a:xfrm>
          <a:prstGeom prst="rect">
            <a:avLst/>
          </a:prstGeom>
          <a:noFill/>
        </p:spPr>
        <p:txBody>
          <a:bodyPr wrap="square" lIns="91440" tIns="45720" rIns="91440" bIns="45720" rtlCol="0" anchor="t">
            <a:spAutoFit/>
          </a:bodyPr>
          <a:lstStyle/>
          <a:p>
            <a:pPr marL="285750" indent="-285750">
              <a:buClr>
                <a:schemeClr val="accent4"/>
              </a:buClr>
              <a:buSzPct val="150000"/>
              <a:buFont typeface="Arial" panose="020B0604020202020204" pitchFamily="34" charset="0"/>
              <a:buChar char="•"/>
            </a:pPr>
            <a:r>
              <a:rPr lang="en-GB" dirty="0"/>
              <a:t>Social Work England updates</a:t>
            </a:r>
          </a:p>
          <a:p>
            <a:pPr marL="285750" indent="-285750">
              <a:buClr>
                <a:schemeClr val="accent4"/>
              </a:buClr>
              <a:buSzPct val="150000"/>
              <a:buFont typeface="Arial" panose="020B0604020202020204" pitchFamily="34" charset="0"/>
              <a:buChar char="•"/>
            </a:pPr>
            <a:endParaRPr lang="en-GB" dirty="0"/>
          </a:p>
          <a:p>
            <a:pPr marL="285750" indent="-285750">
              <a:buClr>
                <a:schemeClr val="accent4"/>
              </a:buClr>
              <a:buSzPct val="150000"/>
              <a:buFont typeface="Arial" panose="020B0604020202020204" pitchFamily="34" charset="0"/>
              <a:buChar char="•"/>
            </a:pPr>
            <a:r>
              <a:rPr lang="en-GB" dirty="0"/>
              <a:t>Learn more about Social Work England and what we do.</a:t>
            </a:r>
          </a:p>
          <a:p>
            <a:pPr>
              <a:buClr>
                <a:schemeClr val="accent4"/>
              </a:buClr>
              <a:buSzPct val="150000"/>
            </a:pPr>
            <a:endParaRPr lang="en-GB" dirty="0"/>
          </a:p>
          <a:p>
            <a:pPr marL="285750" indent="-285750">
              <a:buClr>
                <a:schemeClr val="accent4"/>
              </a:buClr>
              <a:buSzPct val="150000"/>
              <a:buFont typeface="Arial" panose="020B0604020202020204" pitchFamily="34" charset="0"/>
              <a:buChar char="•"/>
            </a:pPr>
            <a:r>
              <a:rPr lang="en-GB" dirty="0"/>
              <a:t>Understand the </a:t>
            </a:r>
            <a:r>
              <a:rPr lang="en-GB" b="1" dirty="0">
                <a:solidFill>
                  <a:schemeClr val="accent4"/>
                </a:solidFill>
              </a:rPr>
              <a:t>professional standards</a:t>
            </a:r>
            <a:r>
              <a:rPr lang="en-GB" dirty="0"/>
              <a:t>, and how Social Work England’s requirements drive </a:t>
            </a:r>
            <a:r>
              <a:rPr lang="en-GB" b="1" dirty="0">
                <a:solidFill>
                  <a:schemeClr val="accent4"/>
                </a:solidFill>
              </a:rPr>
              <a:t>positive change </a:t>
            </a:r>
            <a:r>
              <a:rPr lang="en-GB" dirty="0"/>
              <a:t>in the profession.</a:t>
            </a:r>
            <a:br>
              <a:rPr lang="en-GB" dirty="0"/>
            </a:br>
            <a:endParaRPr lang="en-GB" dirty="0"/>
          </a:p>
          <a:p>
            <a:pPr marL="285750" indent="-285750">
              <a:buClr>
                <a:schemeClr val="accent4"/>
              </a:buClr>
              <a:buSzPct val="150000"/>
              <a:buFont typeface="Arial" panose="020B0604020202020204" pitchFamily="34" charset="0"/>
              <a:buChar char="•"/>
            </a:pPr>
            <a:r>
              <a:rPr lang="en-GB" dirty="0"/>
              <a:t>Get to know the renewals process and how to maintain </a:t>
            </a:r>
            <a:r>
              <a:rPr lang="en-GB" b="1" dirty="0">
                <a:solidFill>
                  <a:schemeClr val="accent4"/>
                </a:solidFill>
              </a:rPr>
              <a:t>registration</a:t>
            </a:r>
            <a:br>
              <a:rPr lang="en-GB" dirty="0"/>
            </a:br>
            <a:r>
              <a:rPr lang="en-GB" dirty="0"/>
              <a:t>as a social worker.</a:t>
            </a:r>
            <a:br>
              <a:rPr lang="en-GB" dirty="0"/>
            </a:br>
            <a:endParaRPr lang="en-GB" dirty="0"/>
          </a:p>
          <a:p>
            <a:pPr marL="285750" indent="-285750">
              <a:buClr>
                <a:schemeClr val="accent4"/>
              </a:buClr>
              <a:buSzPct val="150000"/>
              <a:buFont typeface="Arial" panose="020B0604020202020204" pitchFamily="34" charset="0"/>
              <a:buChar char="•"/>
            </a:pPr>
            <a:r>
              <a:rPr lang="en-GB" dirty="0"/>
              <a:t>An overview of continuing professional development (CPD), </a:t>
            </a:r>
            <a:r>
              <a:rPr lang="en-GB" b="1" dirty="0">
                <a:solidFill>
                  <a:schemeClr val="accent4"/>
                </a:solidFill>
              </a:rPr>
              <a:t>the changes to CPD requirements</a:t>
            </a:r>
            <a:r>
              <a:rPr lang="en-GB" b="1" dirty="0"/>
              <a:t>,</a:t>
            </a:r>
            <a:r>
              <a:rPr lang="en-GB" dirty="0"/>
              <a:t> and how to meet the requirements.</a:t>
            </a:r>
            <a:br>
              <a:rPr lang="en-GB" dirty="0"/>
            </a:br>
            <a:endParaRPr lang="en-GB" dirty="0"/>
          </a:p>
          <a:p>
            <a:pPr marL="285750" indent="-285750">
              <a:buClr>
                <a:schemeClr val="accent4"/>
              </a:buClr>
              <a:buSzPct val="150000"/>
              <a:buFont typeface="Arial" panose="020B0604020202020204" pitchFamily="34" charset="0"/>
              <a:buChar char="•"/>
            </a:pPr>
            <a:r>
              <a:rPr lang="en-GB" dirty="0"/>
              <a:t>Opportunity to ask questions.</a:t>
            </a:r>
          </a:p>
          <a:p>
            <a:pPr>
              <a:buClr>
                <a:schemeClr val="accent4"/>
              </a:buClr>
              <a:buSzPct val="150000"/>
            </a:pPr>
            <a:endParaRPr lang="en-GB" dirty="0"/>
          </a:p>
        </p:txBody>
      </p:sp>
      <p:sp>
        <p:nvSpPr>
          <p:cNvPr id="4" name="Title 1">
            <a:extLst>
              <a:ext uri="{FF2B5EF4-FFF2-40B4-BE49-F238E27FC236}">
                <a16:creationId xmlns:a16="http://schemas.microsoft.com/office/drawing/2014/main" id="{6F58C186-9D37-4ABA-9BFC-F65ADA361FE3}"/>
              </a:ext>
            </a:extLst>
          </p:cNvPr>
          <p:cNvSpPr txBox="1">
            <a:spLocks/>
          </p:cNvSpPr>
          <p:nvPr/>
        </p:nvSpPr>
        <p:spPr>
          <a:xfrm>
            <a:off x="964869" y="1116090"/>
            <a:ext cx="6155987" cy="730002"/>
          </a:xfrm>
          <a:prstGeom prst="rect">
            <a:avLst/>
          </a:prstGeom>
        </p:spPr>
        <p:txBody>
          <a:bodyPr/>
          <a:lstStyle>
            <a:lvl1pPr algn="l" defTabSz="914400" rtl="0" eaLnBrk="1" latinLnBrk="0" hangingPunct="1">
              <a:lnSpc>
                <a:spcPct val="90000"/>
              </a:lnSpc>
              <a:spcBef>
                <a:spcPct val="0"/>
              </a:spcBef>
              <a:buNone/>
              <a:defRPr sz="4400" b="1" kern="1200">
                <a:solidFill>
                  <a:srgbClr val="044D42"/>
                </a:solidFill>
                <a:latin typeface="+mn-lt"/>
                <a:ea typeface="+mj-ea"/>
                <a:cs typeface="+mj-cs"/>
              </a:defRPr>
            </a:lvl1pPr>
          </a:lstStyle>
          <a:p>
            <a:r>
              <a:rPr lang="en-GB">
                <a:solidFill>
                  <a:schemeClr val="tx1"/>
                </a:solidFill>
              </a:rPr>
              <a:t>Purpose of the session</a:t>
            </a:r>
            <a:endParaRPr lang="en-US">
              <a:solidFill>
                <a:schemeClr val="tx1"/>
              </a:solidFill>
            </a:endParaRPr>
          </a:p>
        </p:txBody>
      </p:sp>
      <p:sp>
        <p:nvSpPr>
          <p:cNvPr id="5" name="Oval 4">
            <a:extLst>
              <a:ext uri="{FF2B5EF4-FFF2-40B4-BE49-F238E27FC236}">
                <a16:creationId xmlns:a16="http://schemas.microsoft.com/office/drawing/2014/main" id="{D2CEE6CD-4C8B-4149-A64D-0F75C850A089}"/>
              </a:ext>
            </a:extLst>
          </p:cNvPr>
          <p:cNvSpPr/>
          <p:nvPr/>
        </p:nvSpPr>
        <p:spPr>
          <a:xfrm>
            <a:off x="11633678" y="5313929"/>
            <a:ext cx="1116643" cy="10998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DA4A6A05-87D8-4DD4-A7BC-A2C1860DE4A8}"/>
              </a:ext>
            </a:extLst>
          </p:cNvPr>
          <p:cNvSpPr/>
          <p:nvPr/>
        </p:nvSpPr>
        <p:spPr>
          <a:xfrm>
            <a:off x="11459183" y="5863854"/>
            <a:ext cx="666750" cy="666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B10FF43-610F-402A-9633-DC3C80AF4369}"/>
              </a:ext>
            </a:extLst>
          </p:cNvPr>
          <p:cNvSpPr/>
          <p:nvPr/>
        </p:nvSpPr>
        <p:spPr>
          <a:xfrm>
            <a:off x="-227049" y="1512717"/>
            <a:ext cx="666750" cy="6667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1049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AE56-2834-4D08-9C70-E48C078D675E}"/>
              </a:ext>
            </a:extLst>
          </p:cNvPr>
          <p:cNvSpPr>
            <a:spLocks noGrp="1"/>
          </p:cNvSpPr>
          <p:nvPr>
            <p:ph type="title"/>
          </p:nvPr>
        </p:nvSpPr>
        <p:spPr/>
        <p:txBody>
          <a:bodyPr/>
          <a:lstStyle/>
          <a:p>
            <a:r>
              <a:rPr lang="en-GB" dirty="0"/>
              <a:t>On the horizon…</a:t>
            </a:r>
          </a:p>
        </p:txBody>
      </p:sp>
      <p:sp>
        <p:nvSpPr>
          <p:cNvPr id="4" name="TextBox 3">
            <a:extLst>
              <a:ext uri="{FF2B5EF4-FFF2-40B4-BE49-F238E27FC236}">
                <a16:creationId xmlns:a16="http://schemas.microsoft.com/office/drawing/2014/main" id="{51C82B33-2AF0-42F7-8E56-9BFF452623EE}"/>
              </a:ext>
            </a:extLst>
          </p:cNvPr>
          <p:cNvSpPr txBox="1"/>
          <p:nvPr/>
        </p:nvSpPr>
        <p:spPr>
          <a:xfrm>
            <a:off x="5874249" y="1484280"/>
            <a:ext cx="6097712" cy="4222310"/>
          </a:xfrm>
          <a:prstGeom prst="rect">
            <a:avLst/>
          </a:prstGeom>
          <a:noFill/>
        </p:spPr>
        <p:txBody>
          <a:bodyPr wrap="square">
            <a:spAutoFit/>
          </a:bodyPr>
          <a:lstStyle/>
          <a:p>
            <a:pPr marL="0" marR="0" lvl="0" indent="0" algn="l" defTabSz="914400" rtl="0" eaLnBrk="1" fontAlgn="auto" latinLnBrk="0" hangingPunct="1">
              <a:lnSpc>
                <a:spcPct val="150000"/>
              </a:lnSpc>
              <a:spcBef>
                <a:spcPts val="100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hlinkClick r:id="rId2"/>
              </a:rPr>
              <a:t>Social Work Week 2022 </a:t>
            </a: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100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hlinkClick r:id="rId3"/>
              </a:rPr>
              <a:t>Social Work in England Report II</a:t>
            </a: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1000"/>
              </a:spcBef>
              <a:spcAft>
                <a:spcPts val="0"/>
              </a:spcAft>
              <a:buClrTx/>
              <a:buSzTx/>
              <a:buFontTx/>
              <a:buNone/>
              <a:tabLst/>
              <a:defRPr/>
            </a:pPr>
            <a:r>
              <a:rPr kumimoji="0" lang="en-US" sz="3200" b="0" i="0" u="none" strike="noStrike" kern="1200" cap="none" spc="0" normalizeH="0" baseline="0" noProof="0" dirty="0">
                <a:ln>
                  <a:noFill/>
                </a:ln>
                <a:solidFill>
                  <a:srgbClr val="FFFFFF">
                    <a:tint val="75000"/>
                  </a:srgbClr>
                </a:solidFill>
                <a:effectLst/>
                <a:uLnTx/>
                <a:uFillTx/>
                <a:latin typeface="Calibri" panose="020F0502020204030204"/>
                <a:ea typeface="+mn-ea"/>
                <a:cs typeface="+mn-cs"/>
                <a:hlinkClick r:id="rId4"/>
              </a:rPr>
              <a:t>‘</a:t>
            </a:r>
            <a:r>
              <a:rPr kumimoji="0" lang="en-GB" sz="3200" b="0" i="0" u="sng" strike="noStrike" kern="1200" cap="none" spc="0" normalizeH="0" baseline="0" noProof="0" dirty="0">
                <a:ln>
                  <a:noFill/>
                </a:ln>
                <a:solidFill>
                  <a:srgbClr val="FFFFFF">
                    <a:tint val="75000"/>
                  </a:srgbClr>
                </a:solidFill>
                <a:effectLst/>
                <a:uLnTx/>
                <a:uFillTx/>
                <a:latin typeface="Calibri" panose="020F0502020204030204"/>
                <a:ea typeface="+mn-ea"/>
                <a:cs typeface="+mn-cs"/>
                <a:hlinkClick r:id="rId4"/>
              </a:rPr>
              <a:t>This Is Social Work’ – </a:t>
            </a:r>
            <a:r>
              <a:rPr kumimoji="0" lang="en-GB" sz="3200" b="0" i="0" u="sng" strike="noStrike" kern="1200" cap="none" spc="0" normalizeH="0" baseline="0" noProof="0" dirty="0">
                <a:ln>
                  <a:noFill/>
                </a:ln>
                <a:solidFill>
                  <a:srgbClr val="FFFFFF">
                    <a:tint val="75000"/>
                  </a:srgbClr>
                </a:solidFill>
                <a:effectLst/>
                <a:uLnTx/>
                <a:uFillTx/>
                <a:latin typeface="Calibri" panose="020F0502020204030204"/>
                <a:ea typeface="+mn-ea"/>
                <a:cs typeface="+mn-cs"/>
              </a:rPr>
              <a:t>podcasts</a:t>
            </a:r>
          </a:p>
          <a:p>
            <a:pPr marL="0" marR="0" lvl="0" indent="0" algn="l" defTabSz="914400" rtl="0" eaLnBrk="1" fontAlgn="auto" latinLnBrk="0" hangingPunct="1">
              <a:lnSpc>
                <a:spcPct val="150000"/>
              </a:lnSpc>
              <a:spcBef>
                <a:spcPts val="100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rPr>
              <a:t>S</a:t>
            </a:r>
            <a:r>
              <a:rPr kumimoji="0" lang="en-GB" sz="3200" b="0" i="0" u="none" strike="noStrike" kern="1200" cap="none" spc="0" normalizeH="0" baseline="0" noProof="0" dirty="0" err="1">
                <a:ln>
                  <a:noFill/>
                </a:ln>
                <a:solidFill>
                  <a:srgbClr val="FFFFFF">
                    <a:tint val="75000"/>
                  </a:srgbClr>
                </a:solidFill>
                <a:effectLst/>
                <a:uLnTx/>
                <a:uFillTx/>
                <a:latin typeface="Calibri" panose="020F0502020204030204"/>
                <a:ea typeface="+mn-ea"/>
                <a:cs typeface="+mn-cs"/>
                <a:hlinkClick r:id="rId5"/>
              </a:rPr>
              <a:t>ocial</a:t>
            </a:r>
            <a:r>
              <a:rPr kumimoji="0" lang="en-GB" sz="3200" b="0" i="0" u="none" strike="noStrike" kern="1200" cap="none" spc="0" normalizeH="0" baseline="0" noProof="0" dirty="0">
                <a:ln>
                  <a:noFill/>
                </a:ln>
                <a:solidFill>
                  <a:srgbClr val="FFFFFF">
                    <a:tint val="75000"/>
                  </a:srgbClr>
                </a:solidFill>
                <a:effectLst/>
                <a:uLnTx/>
                <a:uFillTx/>
                <a:latin typeface="Calibri" panose="020F0502020204030204"/>
                <a:ea typeface="+mn-ea"/>
                <a:cs typeface="+mn-cs"/>
                <a:hlinkClick r:id="rId5"/>
              </a:rPr>
              <a:t> Work Now – newsletter</a:t>
            </a:r>
            <a:endParaRPr kumimoji="0" lang="en-GB" sz="3200" b="0" i="0" u="none" strike="noStrike" kern="1200" cap="none" spc="0" normalizeH="0" baseline="0" noProof="0" dirty="0">
              <a:ln>
                <a:noFill/>
              </a:ln>
              <a:solidFill>
                <a:srgbClr val="FFFFFF">
                  <a:tint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1000"/>
              </a:spcBef>
              <a:spcAft>
                <a:spcPts val="0"/>
              </a:spcAft>
              <a:buClrTx/>
              <a:buSzTx/>
              <a:buFontTx/>
              <a:buNone/>
              <a:tabLst/>
              <a:defRPr/>
            </a:pPr>
            <a:r>
              <a:rPr lang="en-GB" sz="3200" dirty="0">
                <a:solidFill>
                  <a:srgbClr val="FFFFFF">
                    <a:tint val="75000"/>
                  </a:srgbClr>
                </a:solidFill>
                <a:latin typeface="Calibri" panose="020F0502020204030204"/>
              </a:rPr>
              <a:t>Future consultations </a:t>
            </a:r>
            <a:endParaRPr kumimoji="0" lang="en-GB" sz="3200" b="0" i="0" u="none" strike="noStrike" kern="1200" cap="none" spc="0" normalizeH="0" baseline="0" noProof="0" dirty="0">
              <a:ln>
                <a:noFill/>
              </a:ln>
              <a:solidFill>
                <a:srgbClr val="FFFFFF">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31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B1A08-B7DE-41D8-9D9F-6309FF2FD89A}"/>
              </a:ext>
            </a:extLst>
          </p:cNvPr>
          <p:cNvSpPr>
            <a:spLocks noGrp="1"/>
          </p:cNvSpPr>
          <p:nvPr>
            <p:ph type="title"/>
          </p:nvPr>
        </p:nvSpPr>
        <p:spPr>
          <a:xfrm>
            <a:off x="785037" y="796197"/>
            <a:ext cx="3680637" cy="2852737"/>
          </a:xfrm>
        </p:spPr>
        <p:txBody>
          <a:bodyPr/>
          <a:lstStyle/>
          <a:p>
            <a:r>
              <a:rPr lang="en-GB"/>
              <a:t>Questions</a:t>
            </a:r>
          </a:p>
        </p:txBody>
      </p:sp>
    </p:spTree>
    <p:extLst>
      <p:ext uri="{BB962C8B-B14F-4D97-AF65-F5344CB8AC3E}">
        <p14:creationId xmlns:p14="http://schemas.microsoft.com/office/powerpoint/2010/main" val="763233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A84AFD-87F9-4AD1-BC2F-A095498B8D0A}"/>
              </a:ext>
            </a:extLst>
          </p:cNvPr>
          <p:cNvGrpSpPr/>
          <p:nvPr/>
        </p:nvGrpSpPr>
        <p:grpSpPr>
          <a:xfrm>
            <a:off x="977093" y="2360717"/>
            <a:ext cx="4181142" cy="2706838"/>
            <a:chOff x="5121848" y="744529"/>
            <a:chExt cx="4181142" cy="2706838"/>
          </a:xfrm>
        </p:grpSpPr>
        <p:pic>
          <p:nvPicPr>
            <p:cNvPr id="3" name="Picture 2" descr="A picture containing clipart&#10;&#10;Description automatically generated">
              <a:extLst>
                <a:ext uri="{FF2B5EF4-FFF2-40B4-BE49-F238E27FC236}">
                  <a16:creationId xmlns:a16="http://schemas.microsoft.com/office/drawing/2014/main" id="{00E239A2-34C3-4B80-9E1C-3BEC0D844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1848" y="1697671"/>
              <a:ext cx="800554" cy="800554"/>
            </a:xfrm>
            <a:prstGeom prst="rect">
              <a:avLst/>
            </a:prstGeom>
          </p:spPr>
        </p:pic>
        <p:pic>
          <p:nvPicPr>
            <p:cNvPr id="4" name="Picture 3" descr="A black and white logo&#10;&#10;Description automatically generated with low confidence">
              <a:extLst>
                <a:ext uri="{FF2B5EF4-FFF2-40B4-BE49-F238E27FC236}">
                  <a16:creationId xmlns:a16="http://schemas.microsoft.com/office/drawing/2014/main" id="{571C2208-EC29-4EAB-9423-BA8565B315AF}"/>
                </a:ext>
              </a:extLst>
            </p:cNvPr>
            <p:cNvPicPr>
              <a:picLocks noChangeAspect="1"/>
            </p:cNvPicPr>
            <p:nvPr/>
          </p:nvPicPr>
          <p:blipFill rotWithShape="1">
            <a:blip r:embed="rId3">
              <a:extLst>
                <a:ext uri="{28A0092B-C50C-407E-A947-70E740481C1C}">
                  <a14:useLocalDpi xmlns:a14="http://schemas.microsoft.com/office/drawing/2010/main" val="0"/>
                </a:ext>
              </a:extLst>
            </a:blip>
            <a:srcRect t="1" b="70071"/>
            <a:stretch/>
          </p:blipFill>
          <p:spPr>
            <a:xfrm>
              <a:off x="5124450" y="744529"/>
              <a:ext cx="800554" cy="800554"/>
            </a:xfrm>
            <a:prstGeom prst="rect">
              <a:avLst/>
            </a:prstGeom>
          </p:spPr>
        </p:pic>
        <p:pic>
          <p:nvPicPr>
            <p:cNvPr id="5" name="Picture 4" descr="A black and white logo&#10;&#10;Description automatically generated with low confidence">
              <a:extLst>
                <a:ext uri="{FF2B5EF4-FFF2-40B4-BE49-F238E27FC236}">
                  <a16:creationId xmlns:a16="http://schemas.microsoft.com/office/drawing/2014/main" id="{D557E7FC-1941-4295-87C6-0C9810820757}"/>
                </a:ext>
              </a:extLst>
            </p:cNvPr>
            <p:cNvPicPr>
              <a:picLocks noChangeAspect="1"/>
            </p:cNvPicPr>
            <p:nvPr/>
          </p:nvPicPr>
          <p:blipFill rotWithShape="1">
            <a:blip r:embed="rId3">
              <a:extLst>
                <a:ext uri="{28A0092B-C50C-407E-A947-70E740481C1C}">
                  <a14:useLocalDpi xmlns:a14="http://schemas.microsoft.com/office/drawing/2010/main" val="0"/>
                </a:ext>
              </a:extLst>
            </a:blip>
            <a:srcRect t="70084"/>
            <a:stretch/>
          </p:blipFill>
          <p:spPr>
            <a:xfrm>
              <a:off x="5121848" y="2650813"/>
              <a:ext cx="800900" cy="800554"/>
            </a:xfrm>
            <a:prstGeom prst="rect">
              <a:avLst/>
            </a:prstGeom>
          </p:spPr>
        </p:pic>
        <p:sp>
          <p:nvSpPr>
            <p:cNvPr id="6" name="TextBox 5">
              <a:extLst>
                <a:ext uri="{FF2B5EF4-FFF2-40B4-BE49-F238E27FC236}">
                  <a16:creationId xmlns:a16="http://schemas.microsoft.com/office/drawing/2014/main" id="{B8FDDA11-144C-49D9-BC3D-9123AAD98344}"/>
                </a:ext>
              </a:extLst>
            </p:cNvPr>
            <p:cNvSpPr txBox="1"/>
            <p:nvPr/>
          </p:nvSpPr>
          <p:spPr>
            <a:xfrm>
              <a:off x="6190798" y="944751"/>
              <a:ext cx="3112192" cy="400110"/>
            </a:xfrm>
            <a:prstGeom prst="rect">
              <a:avLst/>
            </a:prstGeom>
            <a:noFill/>
          </p:spPr>
          <p:txBody>
            <a:bodyPr wrap="square" rtlCol="0">
              <a:spAutoFit/>
            </a:bodyPr>
            <a:lstStyle/>
            <a:p>
              <a:r>
                <a:rPr lang="en-GB" sz="2000" b="1">
                  <a:solidFill>
                    <a:schemeClr val="accent4"/>
                  </a:solidFill>
                </a:rPr>
                <a:t>socialworkengland.org.uk</a:t>
              </a:r>
            </a:p>
          </p:txBody>
        </p:sp>
        <p:sp>
          <p:nvSpPr>
            <p:cNvPr id="7" name="TextBox 6">
              <a:extLst>
                <a:ext uri="{FF2B5EF4-FFF2-40B4-BE49-F238E27FC236}">
                  <a16:creationId xmlns:a16="http://schemas.microsoft.com/office/drawing/2014/main" id="{8F23E2CC-DE3F-43E0-903D-5AE50323B0AC}"/>
                </a:ext>
              </a:extLst>
            </p:cNvPr>
            <p:cNvSpPr txBox="1"/>
            <p:nvPr/>
          </p:nvSpPr>
          <p:spPr>
            <a:xfrm>
              <a:off x="6190798" y="1897893"/>
              <a:ext cx="3112192" cy="400110"/>
            </a:xfrm>
            <a:prstGeom prst="rect">
              <a:avLst/>
            </a:prstGeom>
            <a:noFill/>
          </p:spPr>
          <p:txBody>
            <a:bodyPr wrap="square" rtlCol="0">
              <a:spAutoFit/>
            </a:bodyPr>
            <a:lstStyle/>
            <a:p>
              <a:r>
                <a:rPr lang="en-GB" sz="2000" b="1">
                  <a:solidFill>
                    <a:schemeClr val="accent4"/>
                  </a:solidFill>
                </a:rPr>
                <a:t>@socialworkeng</a:t>
              </a:r>
            </a:p>
          </p:txBody>
        </p:sp>
        <p:sp>
          <p:nvSpPr>
            <p:cNvPr id="8" name="TextBox 7">
              <a:extLst>
                <a:ext uri="{FF2B5EF4-FFF2-40B4-BE49-F238E27FC236}">
                  <a16:creationId xmlns:a16="http://schemas.microsoft.com/office/drawing/2014/main" id="{1AB1802A-9824-49A5-A68E-AA94097012A3}"/>
                </a:ext>
              </a:extLst>
            </p:cNvPr>
            <p:cNvSpPr txBox="1"/>
            <p:nvPr/>
          </p:nvSpPr>
          <p:spPr>
            <a:xfrm>
              <a:off x="6190798" y="2851035"/>
              <a:ext cx="3112192" cy="400110"/>
            </a:xfrm>
            <a:prstGeom prst="rect">
              <a:avLst/>
            </a:prstGeom>
            <a:noFill/>
          </p:spPr>
          <p:txBody>
            <a:bodyPr wrap="square" rtlCol="0">
              <a:spAutoFit/>
            </a:bodyPr>
            <a:lstStyle/>
            <a:p>
              <a:r>
                <a:rPr lang="en-GB" sz="2000" b="1">
                  <a:solidFill>
                    <a:schemeClr val="accent4"/>
                  </a:solidFill>
                </a:rPr>
                <a:t>Social Work England</a:t>
              </a:r>
            </a:p>
          </p:txBody>
        </p:sp>
      </p:grpSp>
      <p:sp>
        <p:nvSpPr>
          <p:cNvPr id="9" name="TextBox 8">
            <a:extLst>
              <a:ext uri="{FF2B5EF4-FFF2-40B4-BE49-F238E27FC236}">
                <a16:creationId xmlns:a16="http://schemas.microsoft.com/office/drawing/2014/main" id="{BCA37701-4337-4458-BAF8-BCFEA08C0885}"/>
              </a:ext>
            </a:extLst>
          </p:cNvPr>
          <p:cNvSpPr txBox="1"/>
          <p:nvPr/>
        </p:nvSpPr>
        <p:spPr>
          <a:xfrm>
            <a:off x="836650" y="753275"/>
            <a:ext cx="3341151" cy="769441"/>
          </a:xfrm>
          <a:prstGeom prst="rect">
            <a:avLst/>
          </a:prstGeom>
          <a:noFill/>
        </p:spPr>
        <p:txBody>
          <a:bodyPr wrap="square" rtlCol="0">
            <a:spAutoFit/>
          </a:bodyPr>
          <a:lstStyle/>
          <a:p>
            <a:r>
              <a:rPr lang="en-GB" sz="4400" b="1"/>
              <a:t>Stay in touch</a:t>
            </a:r>
            <a:endParaRPr lang="en-US" sz="4400" b="1"/>
          </a:p>
        </p:txBody>
      </p:sp>
      <p:cxnSp>
        <p:nvCxnSpPr>
          <p:cNvPr id="10" name="Straight Connector 9">
            <a:extLst>
              <a:ext uri="{FF2B5EF4-FFF2-40B4-BE49-F238E27FC236}">
                <a16:creationId xmlns:a16="http://schemas.microsoft.com/office/drawing/2014/main" id="{4E271E6E-ACE6-442E-99F0-8F0F8559CD5B}"/>
              </a:ext>
            </a:extLst>
          </p:cNvPr>
          <p:cNvCxnSpPr>
            <a:cxnSpLocks/>
          </p:cNvCxnSpPr>
          <p:nvPr/>
        </p:nvCxnSpPr>
        <p:spPr>
          <a:xfrm flipV="1">
            <a:off x="5869858" y="1888746"/>
            <a:ext cx="0" cy="405089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0FECCF9-FCD6-447D-AE69-06B3DB757F21}"/>
              </a:ext>
            </a:extLst>
          </p:cNvPr>
          <p:cNvSpPr txBox="1"/>
          <p:nvPr/>
        </p:nvSpPr>
        <p:spPr>
          <a:xfrm>
            <a:off x="6322143" y="2559009"/>
            <a:ext cx="4719483" cy="2308324"/>
          </a:xfrm>
          <a:prstGeom prst="rect">
            <a:avLst/>
          </a:prstGeom>
          <a:noFill/>
        </p:spPr>
        <p:txBody>
          <a:bodyPr wrap="square" rtlCol="0">
            <a:spAutoFit/>
          </a:bodyPr>
          <a:lstStyle/>
          <a:p>
            <a:r>
              <a:rPr lang="en-GB"/>
              <a:t>We regularly update our website and social media with new content to support you with registration renewal and CPD. This includes blogs, video tutorials, and more. We also share opportunities to get involved, such as consultations and job listings.</a:t>
            </a:r>
          </a:p>
          <a:p>
            <a:br>
              <a:rPr lang="en-GB" b="1">
                <a:solidFill>
                  <a:schemeClr val="accent4"/>
                </a:solidFill>
              </a:rPr>
            </a:br>
            <a:r>
              <a:rPr lang="en-GB" b="1">
                <a:solidFill>
                  <a:schemeClr val="accent4"/>
                </a:solidFill>
              </a:rPr>
              <a:t>Follow us to keep up to date!</a:t>
            </a:r>
          </a:p>
        </p:txBody>
      </p:sp>
      <p:pic>
        <p:nvPicPr>
          <p:cNvPr id="15" name="Graphic 14" descr="Cursor with solid fill">
            <a:extLst>
              <a:ext uri="{FF2B5EF4-FFF2-40B4-BE49-F238E27FC236}">
                <a16:creationId xmlns:a16="http://schemas.microsoft.com/office/drawing/2014/main" id="{42137DB6-5574-494C-9007-CB742A10DF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31109" y="4867333"/>
            <a:ext cx="914400" cy="914400"/>
          </a:xfrm>
          <a:prstGeom prst="rect">
            <a:avLst/>
          </a:prstGeom>
        </p:spPr>
      </p:pic>
      <p:pic>
        <p:nvPicPr>
          <p:cNvPr id="18" name="Graphic 17">
            <a:extLst>
              <a:ext uri="{FF2B5EF4-FFF2-40B4-BE49-F238E27FC236}">
                <a16:creationId xmlns:a16="http://schemas.microsoft.com/office/drawing/2014/main" id="{3F323EE5-6203-4F2F-A247-5727492E89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726587">
            <a:off x="10176844" y="-1407035"/>
            <a:ext cx="2634133" cy="4701427"/>
          </a:xfrm>
          <a:prstGeom prst="rect">
            <a:avLst/>
          </a:prstGeom>
        </p:spPr>
      </p:pic>
    </p:spTree>
    <p:extLst>
      <p:ext uri="{BB962C8B-B14F-4D97-AF65-F5344CB8AC3E}">
        <p14:creationId xmlns:p14="http://schemas.microsoft.com/office/powerpoint/2010/main" val="1214082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880D3-B115-44DB-A6BA-3FABB502762F}"/>
              </a:ext>
            </a:extLst>
          </p:cNvPr>
          <p:cNvSpPr>
            <a:spLocks noGrp="1"/>
          </p:cNvSpPr>
          <p:nvPr>
            <p:ph type="title"/>
          </p:nvPr>
        </p:nvSpPr>
        <p:spPr/>
        <p:txBody>
          <a:bodyPr/>
          <a:lstStyle/>
          <a:p>
            <a:r>
              <a:rPr lang="en-GB"/>
              <a:t>Social Work England</a:t>
            </a:r>
          </a:p>
        </p:txBody>
      </p:sp>
      <p:sp>
        <p:nvSpPr>
          <p:cNvPr id="3" name="Text Placeholder 2">
            <a:extLst>
              <a:ext uri="{FF2B5EF4-FFF2-40B4-BE49-F238E27FC236}">
                <a16:creationId xmlns:a16="http://schemas.microsoft.com/office/drawing/2014/main" id="{EA89ADC2-342E-4C58-88A5-57A773B4BFE9}"/>
              </a:ext>
            </a:extLst>
          </p:cNvPr>
          <p:cNvSpPr>
            <a:spLocks noGrp="1"/>
          </p:cNvSpPr>
          <p:nvPr>
            <p:ph type="body" idx="1"/>
          </p:nvPr>
        </p:nvSpPr>
        <p:spPr>
          <a:xfrm>
            <a:off x="838200" y="3570574"/>
            <a:ext cx="10515600" cy="1500187"/>
          </a:xfrm>
        </p:spPr>
        <p:txBody>
          <a:bodyPr/>
          <a:lstStyle/>
          <a:p>
            <a:r>
              <a:rPr lang="en-GB" dirty="0"/>
              <a:t>The specialist regulator for social workers in England</a:t>
            </a:r>
          </a:p>
        </p:txBody>
      </p:sp>
    </p:spTree>
    <p:extLst>
      <p:ext uri="{BB962C8B-B14F-4D97-AF65-F5344CB8AC3E}">
        <p14:creationId xmlns:p14="http://schemas.microsoft.com/office/powerpoint/2010/main" val="1780629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B9CB3-38F9-424C-9BDB-3633652C5599}"/>
              </a:ext>
            </a:extLst>
          </p:cNvPr>
          <p:cNvSpPr txBox="1">
            <a:spLocks/>
          </p:cNvSpPr>
          <p:nvPr/>
        </p:nvSpPr>
        <p:spPr>
          <a:xfrm>
            <a:off x="5051940" y="469779"/>
            <a:ext cx="6748130" cy="1676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44D42"/>
                </a:solidFill>
                <a:latin typeface="+mn-lt"/>
                <a:ea typeface="+mj-ea"/>
                <a:cs typeface="+mj-cs"/>
              </a:defRPr>
            </a:lvl1pPr>
          </a:lstStyle>
          <a:p>
            <a:pPr>
              <a:spcAft>
                <a:spcPts val="600"/>
              </a:spcAft>
            </a:pPr>
            <a:r>
              <a:rPr lang="en-US" kern="1200">
                <a:solidFill>
                  <a:schemeClr val="tx1"/>
                </a:solidFill>
                <a:ea typeface="+mj-ea"/>
                <a:cs typeface="+mj-cs"/>
              </a:rPr>
              <a:t>What does Social Work England do?</a:t>
            </a:r>
          </a:p>
        </p:txBody>
      </p:sp>
      <p:sp>
        <p:nvSpPr>
          <p:cNvPr id="16" name="Rectangle 11">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Clipboard Badge outline">
            <a:extLst>
              <a:ext uri="{FF2B5EF4-FFF2-40B4-BE49-F238E27FC236}">
                <a16:creationId xmlns:a16="http://schemas.microsoft.com/office/drawing/2014/main" id="{63095BCC-F278-4E5E-8DCD-9C7BC2F6F7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364" y="1872360"/>
            <a:ext cx="3113280" cy="3113280"/>
          </a:xfrm>
          <a:prstGeom prst="rect">
            <a:avLst/>
          </a:prstGeom>
          <a:effectLst/>
        </p:spPr>
      </p:pic>
      <p:sp>
        <p:nvSpPr>
          <p:cNvPr id="3" name="TextBox 3">
            <a:extLst>
              <a:ext uri="{FF2B5EF4-FFF2-40B4-BE49-F238E27FC236}">
                <a16:creationId xmlns:a16="http://schemas.microsoft.com/office/drawing/2014/main" id="{FEC63C46-4F67-468D-AEF4-6975E89569F5}"/>
              </a:ext>
            </a:extLst>
          </p:cNvPr>
          <p:cNvSpPr txBox="1"/>
          <p:nvPr/>
        </p:nvSpPr>
        <p:spPr>
          <a:xfrm>
            <a:off x="4839870" y="2146382"/>
            <a:ext cx="6867498" cy="4411734"/>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285750" fontAlgn="auto">
              <a:lnSpc>
                <a:spcPct val="90000"/>
              </a:lnSpc>
              <a:spcBef>
                <a:spcPts val="0"/>
              </a:spcBef>
              <a:spcAft>
                <a:spcPts val="600"/>
              </a:spcAft>
              <a:buClr>
                <a:schemeClr val="accent4"/>
              </a:buClr>
              <a:buSzPct val="150000"/>
              <a:buFont typeface="Arial" panose="020B0604020202020204" pitchFamily="34" charset="0"/>
              <a:buChar char="•"/>
              <a:tabLst/>
              <a:defRPr/>
            </a:pPr>
            <a:r>
              <a:rPr kumimoji="0" lang="en-US" b="0" i="0" u="none" strike="noStrike" cap="none" spc="0" normalizeH="0" baseline="0" noProof="0" dirty="0">
                <a:ln>
                  <a:noFill/>
                </a:ln>
                <a:effectLst/>
                <a:uLnTx/>
                <a:uFillTx/>
              </a:rPr>
              <a:t>Maintains and oversees the social work register.</a:t>
            </a:r>
          </a:p>
          <a:p>
            <a:pPr marL="342900" marR="0" lvl="0" indent="-285750" fontAlgn="auto">
              <a:lnSpc>
                <a:spcPct val="90000"/>
              </a:lnSpc>
              <a:spcBef>
                <a:spcPts val="0"/>
              </a:spcBef>
              <a:spcAft>
                <a:spcPts val="600"/>
              </a:spcAft>
              <a:buClr>
                <a:schemeClr val="accent4"/>
              </a:buClr>
              <a:buSzPct val="150000"/>
              <a:buFont typeface="Arial" panose="020B0604020202020204" pitchFamily="34" charset="0"/>
              <a:buChar char="•"/>
              <a:tabLst/>
              <a:defRPr/>
            </a:pPr>
            <a:endParaRPr lang="en-US" dirty="0"/>
          </a:p>
          <a:p>
            <a:pPr marL="342900" marR="0" lvl="0" indent="-285750" fontAlgn="auto">
              <a:lnSpc>
                <a:spcPct val="90000"/>
              </a:lnSpc>
              <a:spcBef>
                <a:spcPts val="0"/>
              </a:spcBef>
              <a:spcAft>
                <a:spcPts val="600"/>
              </a:spcAft>
              <a:buClr>
                <a:schemeClr val="accent4"/>
              </a:buClr>
              <a:buSzPct val="150000"/>
              <a:buFont typeface="Arial" panose="020B0604020202020204" pitchFamily="34" charset="0"/>
              <a:buChar char="•"/>
              <a:tabLst/>
              <a:defRPr/>
            </a:pPr>
            <a:r>
              <a:rPr kumimoji="0" lang="en-US" b="0" i="0" u="none" strike="noStrike" cap="none" spc="0" normalizeH="0" baseline="0" noProof="0" dirty="0">
                <a:ln>
                  <a:noFill/>
                </a:ln>
                <a:effectLst/>
                <a:uLnTx/>
                <a:uFillTx/>
              </a:rPr>
              <a:t>Sets professional standards for social workers and maintains the register of who can practice.</a:t>
            </a:r>
            <a:endParaRPr lang="en-US" b="0" i="0" u="none" strike="noStrike" cap="none" spc="0" normalizeH="0" baseline="0" noProof="0" dirty="0">
              <a:ln>
                <a:noFill/>
              </a:ln>
              <a:effectLst/>
              <a:uLnTx/>
              <a:uFillTx/>
            </a:endParaRPr>
          </a:p>
          <a:p>
            <a:pPr marL="285750" marR="0" lvl="0" indent="-228600" fontAlgn="auto">
              <a:lnSpc>
                <a:spcPct val="90000"/>
              </a:lnSpc>
              <a:spcBef>
                <a:spcPts val="0"/>
              </a:spcBef>
              <a:spcAft>
                <a:spcPts val="600"/>
              </a:spcAft>
              <a:buClr>
                <a:schemeClr val="accent4"/>
              </a:buClr>
              <a:buSzPct val="150000"/>
              <a:buFont typeface="Arial" panose="020B0604020202020204" pitchFamily="34" charset="0"/>
              <a:buChar char="•"/>
              <a:tabLst/>
              <a:defRPr/>
            </a:pPr>
            <a:endParaRPr lang="en-US" dirty="0"/>
          </a:p>
          <a:p>
            <a:pPr marL="285750" indent="-228600">
              <a:lnSpc>
                <a:spcPct val="90000"/>
              </a:lnSpc>
              <a:spcAft>
                <a:spcPts val="600"/>
              </a:spcAft>
              <a:buClr>
                <a:schemeClr val="accent4"/>
              </a:buClr>
              <a:buSzPct val="150000"/>
              <a:buFont typeface="Arial" panose="020B0604020202020204" pitchFamily="34" charset="0"/>
              <a:buChar char="•"/>
              <a:defRPr/>
            </a:pPr>
            <a:r>
              <a:rPr kumimoji="0" lang="en-US" b="0" i="0" u="none" strike="noStrike" cap="none" spc="0" normalizeH="0" baseline="0" noProof="0" dirty="0">
                <a:ln>
                  <a:noFill/>
                </a:ln>
                <a:effectLst/>
                <a:uLnTx/>
                <a:uFillTx/>
              </a:rPr>
              <a:t>Responsible for handling concerns raised about social workers’ fitness to practise.</a:t>
            </a:r>
            <a:r>
              <a:rPr lang="en-US" dirty="0"/>
              <a:t> </a:t>
            </a:r>
            <a:endParaRPr lang="en-US" b="0" i="0" u="none" strike="noStrike" cap="none" spc="0" normalizeH="0" baseline="0" noProof="0" dirty="0">
              <a:ln>
                <a:noFill/>
              </a:ln>
              <a:effectLst/>
              <a:uLnTx/>
              <a:uFillTx/>
              <a:cs typeface="Calibri"/>
            </a:endParaRPr>
          </a:p>
          <a:p>
            <a:pPr marL="57150" marR="0" lvl="0" fontAlgn="auto">
              <a:lnSpc>
                <a:spcPct val="90000"/>
              </a:lnSpc>
              <a:spcBef>
                <a:spcPts val="0"/>
              </a:spcBef>
              <a:spcAft>
                <a:spcPts val="600"/>
              </a:spcAft>
              <a:buClr>
                <a:schemeClr val="accent4"/>
              </a:buClr>
              <a:buSzPct val="150000"/>
              <a:tabLst/>
              <a:defRPr/>
            </a:pPr>
            <a:endParaRPr lang="en-US" dirty="0"/>
          </a:p>
          <a:p>
            <a:pPr marL="285750" marR="0" lvl="0" indent="-228600" fontAlgn="auto">
              <a:lnSpc>
                <a:spcPct val="90000"/>
              </a:lnSpc>
              <a:spcBef>
                <a:spcPts val="0"/>
              </a:spcBef>
              <a:spcAft>
                <a:spcPts val="600"/>
              </a:spcAft>
              <a:buClr>
                <a:schemeClr val="accent4"/>
              </a:buClr>
              <a:buSzPct val="150000"/>
              <a:buFont typeface="Arial" panose="020B0604020202020204" pitchFamily="34" charset="0"/>
              <a:buChar char="•"/>
              <a:tabLst/>
              <a:defRPr/>
            </a:pPr>
            <a:r>
              <a:rPr kumimoji="0" lang="en-US" b="0" i="0" u="none" strike="noStrike" cap="none" spc="0" normalizeH="0" baseline="0" noProof="0" dirty="0">
                <a:ln>
                  <a:noFill/>
                </a:ln>
                <a:effectLst/>
                <a:uLnTx/>
                <a:uFillTx/>
              </a:rPr>
              <a:t>Sets education and training standards for social work, inspects education providers</a:t>
            </a:r>
            <a:r>
              <a:rPr lang="en-US" dirty="0"/>
              <a:t> </a:t>
            </a:r>
            <a:r>
              <a:rPr kumimoji="0" lang="en-US" b="0" i="0" u="none" strike="noStrike" cap="none" spc="0" normalizeH="0" baseline="0" noProof="0" dirty="0">
                <a:ln>
                  <a:noFill/>
                </a:ln>
                <a:effectLst/>
                <a:uLnTx/>
                <a:uFillTx/>
              </a:rPr>
              <a:t>and approves qualifying courses.</a:t>
            </a:r>
            <a:endParaRPr lang="en-US" dirty="0"/>
          </a:p>
          <a:p>
            <a:pPr marL="285750" marR="0" lvl="0" indent="-228600" fontAlgn="auto">
              <a:lnSpc>
                <a:spcPct val="90000"/>
              </a:lnSpc>
              <a:spcBef>
                <a:spcPts val="0"/>
              </a:spcBef>
              <a:spcAft>
                <a:spcPts val="600"/>
              </a:spcAft>
              <a:buClr>
                <a:schemeClr val="accent4"/>
              </a:buClr>
              <a:buSzPct val="150000"/>
              <a:buFont typeface="Arial" panose="020B0604020202020204" pitchFamily="34" charset="0"/>
              <a:buChar char="•"/>
              <a:tabLst/>
              <a:defRPr/>
            </a:pPr>
            <a:endParaRPr kumimoji="0" lang="en-US" b="0" i="0" u="none" strike="noStrike" cap="none" spc="0" normalizeH="0" baseline="0" noProof="0" dirty="0">
              <a:ln>
                <a:noFill/>
              </a:ln>
              <a:effectLst/>
              <a:uLnTx/>
              <a:uFillTx/>
            </a:endParaRPr>
          </a:p>
          <a:p>
            <a:pPr marL="285750" indent="-228600">
              <a:lnSpc>
                <a:spcPct val="90000"/>
              </a:lnSpc>
              <a:spcAft>
                <a:spcPts val="600"/>
              </a:spcAft>
              <a:buClr>
                <a:schemeClr val="accent4"/>
              </a:buClr>
              <a:buSzPct val="150000"/>
              <a:buFont typeface="Arial" panose="020B0604020202020204" pitchFamily="34" charset="0"/>
              <a:buChar char="•"/>
              <a:defRPr/>
            </a:pPr>
            <a:r>
              <a:rPr kumimoji="0" lang="en-US" b="0" i="0" u="none" strike="noStrike" cap="none" spc="0" normalizeH="0" baseline="0" noProof="0" dirty="0">
                <a:ln>
                  <a:noFill/>
                </a:ln>
                <a:effectLst/>
                <a:uLnTx/>
                <a:uFillTx/>
              </a:rPr>
              <a:t>Approves post qualifying courses for Approved </a:t>
            </a:r>
            <a:r>
              <a:rPr lang="en-US" dirty="0"/>
              <a:t>M</a:t>
            </a:r>
            <a:r>
              <a:rPr kumimoji="0" lang="en-US" b="0" i="0" u="none" strike="noStrike" cap="none" spc="0" normalizeH="0" baseline="0" noProof="0" dirty="0">
                <a:ln>
                  <a:noFill/>
                </a:ln>
                <a:effectLst/>
                <a:uLnTx/>
                <a:uFillTx/>
              </a:rPr>
              <a:t>ental </a:t>
            </a:r>
            <a:r>
              <a:rPr lang="en-US" dirty="0"/>
              <a:t>H</a:t>
            </a:r>
            <a:r>
              <a:rPr kumimoji="0" lang="en-US" b="0" i="0" u="none" strike="noStrike" cap="none" spc="0" normalizeH="0" baseline="0" noProof="0" dirty="0">
                <a:ln>
                  <a:noFill/>
                </a:ln>
                <a:effectLst/>
                <a:uLnTx/>
                <a:uFillTx/>
              </a:rPr>
              <a:t>ealth </a:t>
            </a:r>
            <a:r>
              <a:rPr lang="en-US" dirty="0"/>
              <a:t>P</a:t>
            </a:r>
            <a:r>
              <a:rPr kumimoji="0" lang="en-US" b="0" i="0" u="none" strike="noStrike" cap="none" spc="0" normalizeH="0" baseline="0" noProof="0" dirty="0">
                <a:ln>
                  <a:noFill/>
                </a:ln>
                <a:effectLst/>
                <a:uLnTx/>
                <a:uFillTx/>
              </a:rPr>
              <a:t>rofessionals (AMHP) and Best</a:t>
            </a:r>
            <a:r>
              <a:rPr lang="en-US" dirty="0"/>
              <a:t> I</a:t>
            </a:r>
            <a:r>
              <a:rPr kumimoji="0" lang="en-US" b="0" i="0" u="none" strike="noStrike" cap="none" spc="0" normalizeH="0" baseline="0" noProof="0" dirty="0">
                <a:ln>
                  <a:noFill/>
                </a:ln>
                <a:effectLst/>
                <a:uLnTx/>
                <a:uFillTx/>
              </a:rPr>
              <a:t>nterest </a:t>
            </a:r>
            <a:r>
              <a:rPr lang="en-US" dirty="0"/>
              <a:t>A</a:t>
            </a:r>
            <a:r>
              <a:rPr kumimoji="0" lang="en-US" b="0" i="0" u="none" strike="noStrike" cap="none" spc="0" normalizeH="0" baseline="0" noProof="0" dirty="0">
                <a:ln>
                  <a:noFill/>
                </a:ln>
                <a:effectLst/>
                <a:uLnTx/>
                <a:uFillTx/>
              </a:rPr>
              <a:t>ssessors (BIA – soon to be Approved Mental Capacity Professionals</a:t>
            </a:r>
            <a:r>
              <a:rPr lang="en-US" dirty="0"/>
              <a:t> </a:t>
            </a:r>
            <a:r>
              <a:rPr kumimoji="0" lang="en-US" b="0" i="0" u="none" strike="noStrike" cap="none" spc="0" normalizeH="0" baseline="0" noProof="0" dirty="0">
                <a:ln>
                  <a:noFill/>
                </a:ln>
                <a:effectLst/>
                <a:uLnTx/>
                <a:uFillTx/>
              </a:rPr>
              <a:t>–AMCP)</a:t>
            </a:r>
            <a:r>
              <a:rPr lang="en-US" dirty="0"/>
              <a:t> </a:t>
            </a:r>
            <a:endParaRPr lang="en-US" b="0" i="0" u="none" strike="noStrike" cap="none" spc="0" normalizeH="0" baseline="0" noProof="0" dirty="0">
              <a:ln>
                <a:noFill/>
              </a:ln>
              <a:effectLst/>
              <a:uLnTx/>
              <a:uFillTx/>
              <a:cs typeface="Calibri"/>
            </a:endParaRPr>
          </a:p>
        </p:txBody>
      </p:sp>
    </p:spTree>
    <p:extLst>
      <p:ext uri="{BB962C8B-B14F-4D97-AF65-F5344CB8AC3E}">
        <p14:creationId xmlns:p14="http://schemas.microsoft.com/office/powerpoint/2010/main" val="4264727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09F74276-774D-4344-8F66-EF92CA166044}"/>
              </a:ext>
            </a:extLst>
          </p:cNvPr>
          <p:cNvPicPr>
            <a:picLocks noChangeAspect="1"/>
          </p:cNvPicPr>
          <p:nvPr/>
        </p:nvPicPr>
        <p:blipFill rotWithShape="1">
          <a:blip r:embed="rId3">
            <a:extLst>
              <a:ext uri="{28A0092B-C50C-407E-A947-70E740481C1C}">
                <a14:useLocalDpi xmlns:a14="http://schemas.microsoft.com/office/drawing/2010/main" val="0"/>
              </a:ext>
            </a:extLst>
          </a:blip>
          <a:srcRect b="26959"/>
          <a:stretch/>
        </p:blipFill>
        <p:spPr>
          <a:xfrm>
            <a:off x="0" y="270691"/>
            <a:ext cx="12192000" cy="6296298"/>
          </a:xfrm>
          <a:prstGeom prst="rect">
            <a:avLst/>
          </a:prstGeom>
        </p:spPr>
      </p:pic>
      <p:sp>
        <p:nvSpPr>
          <p:cNvPr id="2" name="Star: 5 Points 1">
            <a:extLst>
              <a:ext uri="{FF2B5EF4-FFF2-40B4-BE49-F238E27FC236}">
                <a16:creationId xmlns:a16="http://schemas.microsoft.com/office/drawing/2014/main" id="{B3459546-E32C-4681-9BA1-836D88069150}"/>
              </a:ext>
            </a:extLst>
          </p:cNvPr>
          <p:cNvSpPr/>
          <p:nvPr/>
        </p:nvSpPr>
        <p:spPr>
          <a:xfrm>
            <a:off x="117987" y="5289755"/>
            <a:ext cx="432619" cy="432619"/>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7051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43C8-7E38-48E9-A305-23FBEC8B687E}"/>
              </a:ext>
            </a:extLst>
          </p:cNvPr>
          <p:cNvSpPr>
            <a:spLocks noGrp="1"/>
          </p:cNvSpPr>
          <p:nvPr>
            <p:ph type="title"/>
          </p:nvPr>
        </p:nvSpPr>
        <p:spPr>
          <a:xfrm>
            <a:off x="838200" y="275201"/>
            <a:ext cx="10515600" cy="2852737"/>
          </a:xfrm>
        </p:spPr>
        <p:txBody>
          <a:bodyPr/>
          <a:lstStyle/>
          <a:p>
            <a:r>
              <a:rPr lang="en-GB"/>
              <a:t>Registration and renewal</a:t>
            </a:r>
          </a:p>
        </p:txBody>
      </p:sp>
      <p:sp>
        <p:nvSpPr>
          <p:cNvPr id="3" name="Text Placeholder 2">
            <a:extLst>
              <a:ext uri="{FF2B5EF4-FFF2-40B4-BE49-F238E27FC236}">
                <a16:creationId xmlns:a16="http://schemas.microsoft.com/office/drawing/2014/main" id="{BFBBFFA0-F1D4-4E88-A40F-8BB500F945E9}"/>
              </a:ext>
            </a:extLst>
          </p:cNvPr>
          <p:cNvSpPr>
            <a:spLocks noGrp="1"/>
          </p:cNvSpPr>
          <p:nvPr>
            <p:ph type="body" idx="1"/>
          </p:nvPr>
        </p:nvSpPr>
        <p:spPr>
          <a:xfrm>
            <a:off x="838200" y="3165152"/>
            <a:ext cx="10515600" cy="1500187"/>
          </a:xfrm>
        </p:spPr>
        <p:txBody>
          <a:bodyPr/>
          <a:lstStyle/>
          <a:p>
            <a:r>
              <a:rPr lang="en-GB"/>
              <a:t>How to register with Social Work England, and</a:t>
            </a:r>
            <a:br>
              <a:rPr lang="en-GB"/>
            </a:br>
            <a:r>
              <a:rPr lang="en-GB"/>
              <a:t>what it means to be a registered social worker</a:t>
            </a:r>
            <a:endParaRPr lang="en-US"/>
          </a:p>
        </p:txBody>
      </p:sp>
    </p:spTree>
    <p:extLst>
      <p:ext uri="{BB962C8B-B14F-4D97-AF65-F5344CB8AC3E}">
        <p14:creationId xmlns:p14="http://schemas.microsoft.com/office/powerpoint/2010/main" val="2344257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05C1D5-B2D7-4F06-80B6-0B4180901DCD}"/>
              </a:ext>
            </a:extLst>
          </p:cNvPr>
          <p:cNvSpPr txBox="1"/>
          <p:nvPr/>
        </p:nvSpPr>
        <p:spPr>
          <a:xfrm>
            <a:off x="5213553" y="1108588"/>
            <a:ext cx="6044381" cy="3908762"/>
          </a:xfrm>
          <a:prstGeom prst="rect">
            <a:avLst/>
          </a:prstGeom>
          <a:noFill/>
        </p:spPr>
        <p:txBody>
          <a:bodyPr wrap="square" rtlCol="0">
            <a:spAutoFit/>
          </a:bodyPr>
          <a:lstStyle/>
          <a:p>
            <a:pPr marL="457200" indent="-457200">
              <a:buClr>
                <a:schemeClr val="accent4"/>
              </a:buClr>
              <a:buFont typeface="Wingdings" panose="05000000000000000000" pitchFamily="2" charset="2"/>
              <a:buChar char="ü"/>
            </a:pPr>
            <a:r>
              <a:rPr lang="en-GB" sz="2800">
                <a:solidFill>
                  <a:schemeClr val="bg1"/>
                </a:solidFill>
              </a:rPr>
              <a:t>Record your CPD</a:t>
            </a:r>
            <a:br>
              <a:rPr lang="en-GB" sz="2800">
                <a:solidFill>
                  <a:schemeClr val="bg1"/>
                </a:solidFill>
              </a:rPr>
            </a:br>
            <a:r>
              <a:rPr lang="en-GB">
                <a:solidFill>
                  <a:schemeClr val="bg1"/>
                </a:solidFill>
              </a:rPr>
              <a:t>Record at least 2 pieces, including one with peer reflection.</a:t>
            </a:r>
            <a:br>
              <a:rPr lang="en-GB" sz="2800">
                <a:solidFill>
                  <a:schemeClr val="bg1"/>
                </a:solidFill>
              </a:rPr>
            </a:br>
            <a:endParaRPr lang="en-GB" sz="2800">
              <a:solidFill>
                <a:schemeClr val="bg1"/>
              </a:solidFill>
            </a:endParaRPr>
          </a:p>
          <a:p>
            <a:pPr marL="457200" indent="-457200">
              <a:buClr>
                <a:schemeClr val="accent4"/>
              </a:buClr>
              <a:buFont typeface="Wingdings" panose="05000000000000000000" pitchFamily="2" charset="2"/>
              <a:buChar char="ü"/>
            </a:pPr>
            <a:r>
              <a:rPr lang="en-GB" sz="2800">
                <a:solidFill>
                  <a:schemeClr val="bg1"/>
                </a:solidFill>
              </a:rPr>
              <a:t>Pay your £90 fee</a:t>
            </a:r>
            <a:br>
              <a:rPr lang="en-GB" sz="2800">
                <a:solidFill>
                  <a:schemeClr val="bg1"/>
                </a:solidFill>
              </a:rPr>
            </a:br>
            <a:r>
              <a:rPr lang="en-GB">
                <a:solidFill>
                  <a:schemeClr val="bg1"/>
                </a:solidFill>
              </a:rPr>
              <a:t>You can set up a direct debit to pay this in 2 x</a:t>
            </a:r>
            <a:br>
              <a:rPr lang="en-GB">
                <a:solidFill>
                  <a:schemeClr val="bg1"/>
                </a:solidFill>
              </a:rPr>
            </a:br>
            <a:r>
              <a:rPr lang="en-GB">
                <a:solidFill>
                  <a:schemeClr val="bg1"/>
                </a:solidFill>
              </a:rPr>
              <a:t>instalments of £45.</a:t>
            </a:r>
            <a:br>
              <a:rPr lang="en-GB" sz="2800">
                <a:solidFill>
                  <a:schemeClr val="bg1"/>
                </a:solidFill>
              </a:rPr>
            </a:br>
            <a:endParaRPr lang="en-GB" sz="2800">
              <a:solidFill>
                <a:schemeClr val="bg1"/>
              </a:solidFill>
            </a:endParaRPr>
          </a:p>
          <a:p>
            <a:pPr marL="457200" indent="-457200">
              <a:buClr>
                <a:schemeClr val="accent4"/>
              </a:buClr>
              <a:buFont typeface="Wingdings" panose="05000000000000000000" pitchFamily="2" charset="2"/>
              <a:buChar char="ü"/>
            </a:pPr>
            <a:r>
              <a:rPr lang="en-GB" sz="2800">
                <a:solidFill>
                  <a:schemeClr val="bg1"/>
                </a:solidFill>
              </a:rPr>
              <a:t>Apply to renew your registration</a:t>
            </a:r>
            <a:br>
              <a:rPr lang="en-GB" sz="2800">
                <a:solidFill>
                  <a:schemeClr val="bg1"/>
                </a:solidFill>
              </a:rPr>
            </a:br>
            <a:r>
              <a:rPr lang="en-GB">
                <a:solidFill>
                  <a:schemeClr val="bg1"/>
                </a:solidFill>
              </a:rPr>
              <a:t>Apply between 1 September and 30 November. Don’t forget to hit ‘submit’ and make a note of your RN number.</a:t>
            </a:r>
            <a:endParaRPr lang="en-GB" sz="2800">
              <a:solidFill>
                <a:schemeClr val="bg1"/>
              </a:solidFill>
            </a:endParaRPr>
          </a:p>
        </p:txBody>
      </p:sp>
      <p:pic>
        <p:nvPicPr>
          <p:cNvPr id="9" name="Graphic 8" descr="Rating 3 Star with solid fill">
            <a:extLst>
              <a:ext uri="{FF2B5EF4-FFF2-40B4-BE49-F238E27FC236}">
                <a16:creationId xmlns:a16="http://schemas.microsoft.com/office/drawing/2014/main" id="{C9F34417-ADD7-48F9-876B-991C679772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9807" y="4853476"/>
            <a:ext cx="1791872" cy="1791872"/>
          </a:xfrm>
          <a:prstGeom prst="rect">
            <a:avLst/>
          </a:prstGeom>
        </p:spPr>
      </p:pic>
      <p:grpSp>
        <p:nvGrpSpPr>
          <p:cNvPr id="12" name="Group 11">
            <a:extLst>
              <a:ext uri="{FF2B5EF4-FFF2-40B4-BE49-F238E27FC236}">
                <a16:creationId xmlns:a16="http://schemas.microsoft.com/office/drawing/2014/main" id="{03FD4242-7BE7-497B-AF6B-C952400F79FF}"/>
              </a:ext>
            </a:extLst>
          </p:cNvPr>
          <p:cNvGrpSpPr/>
          <p:nvPr/>
        </p:nvGrpSpPr>
        <p:grpSpPr>
          <a:xfrm>
            <a:off x="1333485" y="850111"/>
            <a:ext cx="3082413" cy="4425715"/>
            <a:chOff x="1256014" y="1108588"/>
            <a:chExt cx="3082413" cy="4425715"/>
          </a:xfrm>
        </p:grpSpPr>
        <p:pic>
          <p:nvPicPr>
            <p:cNvPr id="7" name="Graphic 6" descr="Badge 3 with solid fill">
              <a:extLst>
                <a:ext uri="{FF2B5EF4-FFF2-40B4-BE49-F238E27FC236}">
                  <a16:creationId xmlns:a16="http://schemas.microsoft.com/office/drawing/2014/main" id="{415FC3B3-F2C4-4E75-9ADE-7E6F892AC5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6014" y="1108588"/>
              <a:ext cx="3082413" cy="3082413"/>
            </a:xfrm>
            <a:prstGeom prst="rect">
              <a:avLst/>
            </a:prstGeom>
          </p:spPr>
        </p:pic>
        <p:sp>
          <p:nvSpPr>
            <p:cNvPr id="11" name="TextBox 10">
              <a:extLst>
                <a:ext uri="{FF2B5EF4-FFF2-40B4-BE49-F238E27FC236}">
                  <a16:creationId xmlns:a16="http://schemas.microsoft.com/office/drawing/2014/main" id="{DE2E9392-8DF2-4C59-89E8-09AAB614CF14}"/>
                </a:ext>
              </a:extLst>
            </p:cNvPr>
            <p:cNvSpPr txBox="1"/>
            <p:nvPr/>
          </p:nvSpPr>
          <p:spPr>
            <a:xfrm>
              <a:off x="1385669" y="4087753"/>
              <a:ext cx="2823102" cy="1446550"/>
            </a:xfrm>
            <a:prstGeom prst="rect">
              <a:avLst/>
            </a:prstGeom>
            <a:noFill/>
          </p:spPr>
          <p:txBody>
            <a:bodyPr wrap="square">
              <a:spAutoFit/>
            </a:bodyPr>
            <a:lstStyle/>
            <a:p>
              <a:pPr algn="ctr"/>
              <a:r>
                <a:rPr lang="en-GB" sz="4400" b="1">
                  <a:solidFill>
                    <a:schemeClr val="accent4"/>
                  </a:solidFill>
                </a:rPr>
                <a:t>steps to do each year</a:t>
              </a:r>
            </a:p>
          </p:txBody>
        </p:sp>
      </p:grpSp>
      <p:pic>
        <p:nvPicPr>
          <p:cNvPr id="15" name="Graphic 14">
            <a:extLst>
              <a:ext uri="{FF2B5EF4-FFF2-40B4-BE49-F238E27FC236}">
                <a16:creationId xmlns:a16="http://schemas.microsoft.com/office/drawing/2014/main" id="{C1F63B8C-B550-41C7-B945-2D697EDE94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726587">
            <a:off x="10176844" y="-1407035"/>
            <a:ext cx="2634133" cy="4701427"/>
          </a:xfrm>
          <a:prstGeom prst="rect">
            <a:avLst/>
          </a:prstGeom>
        </p:spPr>
      </p:pic>
    </p:spTree>
    <p:extLst>
      <p:ext uri="{BB962C8B-B14F-4D97-AF65-F5344CB8AC3E}">
        <p14:creationId xmlns:p14="http://schemas.microsoft.com/office/powerpoint/2010/main" val="1989742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D938A4-397D-4F8D-ADFF-E916F0E8C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25AE439-39A6-474B-99E7-D41BEB029BB5}"/>
              </a:ext>
            </a:extLst>
          </p:cNvPr>
          <p:cNvSpPr>
            <a:spLocks noGrp="1"/>
          </p:cNvSpPr>
          <p:nvPr>
            <p:ph type="title"/>
          </p:nvPr>
        </p:nvSpPr>
        <p:spPr>
          <a:xfrm>
            <a:off x="6152883" y="795798"/>
            <a:ext cx="3725336" cy="1325563"/>
          </a:xfrm>
        </p:spPr>
        <p:txBody>
          <a:bodyPr vert="horz" lIns="91440" tIns="45720" rIns="91440" bIns="45720" rtlCol="0" anchor="ctr">
            <a:normAutofit/>
          </a:bodyPr>
          <a:lstStyle/>
          <a:p>
            <a:r>
              <a:rPr lang="en-US" sz="4400">
                <a:solidFill>
                  <a:schemeClr val="tx1"/>
                </a:solidFill>
              </a:rPr>
              <a:t>Renewing your</a:t>
            </a:r>
            <a:br>
              <a:rPr lang="en-US" sz="4400">
                <a:solidFill>
                  <a:schemeClr val="tx1"/>
                </a:solidFill>
              </a:rPr>
            </a:br>
            <a:r>
              <a:rPr lang="en-US" sz="4400">
                <a:solidFill>
                  <a:schemeClr val="tx1"/>
                </a:solidFill>
              </a:rPr>
              <a:t>registration</a:t>
            </a:r>
          </a:p>
        </p:txBody>
      </p:sp>
      <p:sp>
        <p:nvSpPr>
          <p:cNvPr id="14" name="Freeform: Shape 13">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36"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6" name="Straight Connector 15">
            <a:extLst>
              <a:ext uri="{FF2B5EF4-FFF2-40B4-BE49-F238E27FC236}">
                <a16:creationId xmlns:a16="http://schemas.microsoft.com/office/drawing/2014/main" id="{2F61ABFD-DE05-41FD-A6B7-6D40196C15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5036"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0F646DF8-223D-47DD-95B1-F2654229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2"/>
          </a:solidFill>
          <a:ln w="9525" cap="flat">
            <a:noFill/>
            <a:prstDash val="solid"/>
            <a:miter/>
          </a:ln>
        </p:spPr>
        <p:txBody>
          <a:bodyPr rtlCol="0" anchor="ctr"/>
          <a:lstStyle/>
          <a:p>
            <a:endParaRPr lang="en-US"/>
          </a:p>
        </p:txBody>
      </p:sp>
      <p:pic>
        <p:nvPicPr>
          <p:cNvPr id="7" name="Graphic 6" descr="Badge Tick with solid fill">
            <a:extLst>
              <a:ext uri="{FF2B5EF4-FFF2-40B4-BE49-F238E27FC236}">
                <a16:creationId xmlns:a16="http://schemas.microsoft.com/office/drawing/2014/main" id="{CD7ADF7C-9AE7-416D-BA49-3E500DD6B5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22326" y="4626194"/>
            <a:ext cx="2066062" cy="206606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5" name="TextBox 4">
            <a:extLst>
              <a:ext uri="{FF2B5EF4-FFF2-40B4-BE49-F238E27FC236}">
                <a16:creationId xmlns:a16="http://schemas.microsoft.com/office/drawing/2014/main" id="{2B68DBC0-2377-4C13-95B7-0BAA035D855C}"/>
              </a:ext>
            </a:extLst>
          </p:cNvPr>
          <p:cNvSpPr txBox="1"/>
          <p:nvPr/>
        </p:nvSpPr>
        <p:spPr>
          <a:xfrm>
            <a:off x="6094476" y="2517918"/>
            <a:ext cx="5519021" cy="3543817"/>
          </a:xfrm>
          <a:prstGeom prst="rect">
            <a:avLst/>
          </a:prstGeom>
        </p:spPr>
        <p:txBody>
          <a:bodyPr vert="horz" lIns="91440" tIns="45720" rIns="91440" bIns="45720" rtlCol="0">
            <a:normAutofit/>
          </a:bodyPr>
          <a:lstStyle/>
          <a:p>
            <a:pPr marL="285750" indent="-285750" defTabSz="914400">
              <a:lnSpc>
                <a:spcPct val="90000"/>
              </a:lnSpc>
              <a:spcAft>
                <a:spcPts val="600"/>
              </a:spcAft>
              <a:buClr>
                <a:schemeClr val="accent4"/>
              </a:buClr>
              <a:buFont typeface="Arial" panose="020B0604020202020204" pitchFamily="34" charset="0"/>
              <a:buChar char="•"/>
            </a:pPr>
            <a:endParaRPr lang="en-US" dirty="0"/>
          </a:p>
          <a:p>
            <a:pPr marL="285750" indent="-285750" defTabSz="914400">
              <a:lnSpc>
                <a:spcPct val="90000"/>
              </a:lnSpc>
              <a:spcAft>
                <a:spcPts val="600"/>
              </a:spcAft>
              <a:buClr>
                <a:schemeClr val="accent4"/>
              </a:buClr>
              <a:buFont typeface="Arial" panose="020B0604020202020204" pitchFamily="34" charset="0"/>
              <a:buChar char="•"/>
            </a:pPr>
            <a:r>
              <a:rPr lang="en-US" dirty="0"/>
              <a:t>Maintaining registration is the </a:t>
            </a:r>
            <a:r>
              <a:rPr lang="en-US" b="1" dirty="0"/>
              <a:t>responsibility of individual social workers. </a:t>
            </a:r>
            <a:r>
              <a:rPr lang="en-US" dirty="0"/>
              <a:t>If, for any reason, you do not renew your registration you will be removed from the register.</a:t>
            </a:r>
          </a:p>
          <a:p>
            <a:pPr marL="285750" indent="-285750" defTabSz="914400">
              <a:lnSpc>
                <a:spcPct val="90000"/>
              </a:lnSpc>
              <a:spcAft>
                <a:spcPts val="600"/>
              </a:spcAft>
              <a:buClr>
                <a:schemeClr val="accent4"/>
              </a:buClr>
              <a:buFont typeface="Arial" panose="020B0604020202020204" pitchFamily="34" charset="0"/>
              <a:buChar char="•"/>
            </a:pPr>
            <a:endParaRPr lang="en-US" dirty="0"/>
          </a:p>
          <a:p>
            <a:pPr defTabSz="914400">
              <a:lnSpc>
                <a:spcPct val="90000"/>
              </a:lnSpc>
              <a:spcAft>
                <a:spcPts val="600"/>
              </a:spcAft>
              <a:buClr>
                <a:schemeClr val="accent4"/>
              </a:buClr>
            </a:pPr>
            <a:endParaRPr lang="en-US" dirty="0"/>
          </a:p>
          <a:p>
            <a:pPr marL="285750" indent="-285750" defTabSz="914400">
              <a:lnSpc>
                <a:spcPct val="90000"/>
              </a:lnSpc>
              <a:spcAft>
                <a:spcPts val="600"/>
              </a:spcAft>
              <a:buClr>
                <a:schemeClr val="accent4"/>
              </a:buClr>
              <a:buFont typeface="Arial" panose="020B0604020202020204" pitchFamily="34" charset="0"/>
              <a:buChar char="•"/>
            </a:pPr>
            <a:r>
              <a:rPr lang="en-US" sz="1800" dirty="0"/>
              <a:t>You </a:t>
            </a:r>
            <a:r>
              <a:rPr kumimoji="0" lang="en-US" sz="1800" b="0" i="0" u="none" strike="noStrike" cap="none" spc="0" normalizeH="0" baseline="0" noProof="0" dirty="0">
                <a:ln>
                  <a:noFill/>
                </a:ln>
                <a:effectLst/>
                <a:uLnTx/>
                <a:uFillTx/>
              </a:rPr>
              <a:t>must be registered with us in order to </a:t>
            </a:r>
            <a:r>
              <a:rPr lang="en-US" sz="1800" dirty="0"/>
              <a:t>practise</a:t>
            </a:r>
            <a:r>
              <a:rPr kumimoji="0" lang="en-US" sz="1800" b="0" i="0" u="none" strike="noStrike" cap="none" spc="0" normalizeH="0" baseline="0" noProof="0" dirty="0">
                <a:ln>
                  <a:noFill/>
                </a:ln>
                <a:effectLst/>
                <a:uLnTx/>
                <a:uFillTx/>
              </a:rPr>
              <a:t> under the protected title of ‘social worker.’</a:t>
            </a:r>
            <a:endParaRPr lang="en-US" dirty="0"/>
          </a:p>
          <a:p>
            <a:pPr defTabSz="914400">
              <a:lnSpc>
                <a:spcPct val="90000"/>
              </a:lnSpc>
              <a:spcAft>
                <a:spcPts val="600"/>
              </a:spcAft>
              <a:buClr>
                <a:schemeClr val="accent4"/>
              </a:buClr>
            </a:pPr>
            <a:br>
              <a:rPr lang="en-US" dirty="0"/>
            </a:br>
            <a:endParaRPr lang="en-US" dirty="0"/>
          </a:p>
          <a:p>
            <a:pPr defTabSz="914400">
              <a:lnSpc>
                <a:spcPct val="90000"/>
              </a:lnSpc>
              <a:spcAft>
                <a:spcPts val="600"/>
              </a:spcAft>
              <a:buClr>
                <a:schemeClr val="accent4"/>
              </a:buClr>
            </a:pPr>
            <a:endParaRPr lang="en-US" dirty="0"/>
          </a:p>
        </p:txBody>
      </p:sp>
      <p:sp>
        <p:nvSpPr>
          <p:cNvPr id="24" name="Arc 23">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53204" y="402001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Graphic 7" descr="Programmer female with solid fill">
            <a:extLst>
              <a:ext uri="{FF2B5EF4-FFF2-40B4-BE49-F238E27FC236}">
                <a16:creationId xmlns:a16="http://schemas.microsoft.com/office/drawing/2014/main" id="{EF7DF042-CC0A-4416-B60B-86CF34165F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91438" y="549117"/>
            <a:ext cx="2879883" cy="2879883"/>
          </a:xfrm>
          <a:prstGeom prst="rect">
            <a:avLst/>
          </a:prstGeom>
        </p:spPr>
      </p:pic>
    </p:spTree>
    <p:extLst>
      <p:ext uri="{BB962C8B-B14F-4D97-AF65-F5344CB8AC3E}">
        <p14:creationId xmlns:p14="http://schemas.microsoft.com/office/powerpoint/2010/main" val="213070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B1A08-B7DE-41D8-9D9F-6309FF2FD89A}"/>
              </a:ext>
            </a:extLst>
          </p:cNvPr>
          <p:cNvSpPr>
            <a:spLocks noGrp="1"/>
          </p:cNvSpPr>
          <p:nvPr>
            <p:ph type="title"/>
          </p:nvPr>
        </p:nvSpPr>
        <p:spPr>
          <a:xfrm>
            <a:off x="785037" y="1051378"/>
            <a:ext cx="8954386" cy="2852737"/>
          </a:xfrm>
        </p:spPr>
        <p:txBody>
          <a:bodyPr/>
          <a:lstStyle/>
          <a:p>
            <a:r>
              <a:rPr lang="en-GB"/>
              <a:t>Continuing professional development (CPD)</a:t>
            </a:r>
          </a:p>
        </p:txBody>
      </p:sp>
    </p:spTree>
    <p:extLst>
      <p:ext uri="{BB962C8B-B14F-4D97-AF65-F5344CB8AC3E}">
        <p14:creationId xmlns:p14="http://schemas.microsoft.com/office/powerpoint/2010/main" val="2371033035"/>
      </p:ext>
    </p:extLst>
  </p:cSld>
  <p:clrMapOvr>
    <a:masterClrMapping/>
  </p:clrMapOvr>
</p:sld>
</file>

<file path=ppt/theme/theme1.xml><?xml version="1.0" encoding="utf-8"?>
<a:theme xmlns:a="http://schemas.openxmlformats.org/drawingml/2006/main" name="2_Custom Design">
  <a:themeElements>
    <a:clrScheme name="Social Work England colours">
      <a:dk1>
        <a:srgbClr val="FFFFFF"/>
      </a:dk1>
      <a:lt1>
        <a:srgbClr val="19182B"/>
      </a:lt1>
      <a:dk2>
        <a:srgbClr val="F7B8B9"/>
      </a:dk2>
      <a:lt2>
        <a:srgbClr val="028581"/>
      </a:lt2>
      <a:accent1>
        <a:srgbClr val="F07E2B"/>
      </a:accent1>
      <a:accent2>
        <a:srgbClr val="9DD0AE"/>
      </a:accent2>
      <a:accent3>
        <a:srgbClr val="E2E2E2"/>
      </a:accent3>
      <a:accent4>
        <a:srgbClr val="DFE05B"/>
      </a:accent4>
      <a:accent5>
        <a:srgbClr val="F7B8B9"/>
      </a:accent5>
      <a:accent6>
        <a:srgbClr val="FFFFFF"/>
      </a:accent6>
      <a:hlink>
        <a:srgbClr val="FFFFFF"/>
      </a:hlink>
      <a:folHlink>
        <a:srgbClr val="19182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Social Work England colours">
      <a:dk1>
        <a:srgbClr val="FFFFFF"/>
      </a:dk1>
      <a:lt1>
        <a:srgbClr val="19182B"/>
      </a:lt1>
      <a:dk2>
        <a:srgbClr val="F7B8B9"/>
      </a:dk2>
      <a:lt2>
        <a:srgbClr val="028581"/>
      </a:lt2>
      <a:accent1>
        <a:srgbClr val="F07E2B"/>
      </a:accent1>
      <a:accent2>
        <a:srgbClr val="9DD0AE"/>
      </a:accent2>
      <a:accent3>
        <a:srgbClr val="E2E2E2"/>
      </a:accent3>
      <a:accent4>
        <a:srgbClr val="DFE05B"/>
      </a:accent4>
      <a:accent5>
        <a:srgbClr val="F7B8B9"/>
      </a:accent5>
      <a:accent6>
        <a:srgbClr val="FFFFFF"/>
      </a:accent6>
      <a:hlink>
        <a:srgbClr val="028581"/>
      </a:hlink>
      <a:folHlink>
        <a:srgbClr val="19182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Social Work England colours">
      <a:dk1>
        <a:srgbClr val="FFFFFF"/>
      </a:dk1>
      <a:lt1>
        <a:srgbClr val="19182B"/>
      </a:lt1>
      <a:dk2>
        <a:srgbClr val="F7B8B9"/>
      </a:dk2>
      <a:lt2>
        <a:srgbClr val="028581"/>
      </a:lt2>
      <a:accent1>
        <a:srgbClr val="F07E2B"/>
      </a:accent1>
      <a:accent2>
        <a:srgbClr val="9DD0AE"/>
      </a:accent2>
      <a:accent3>
        <a:srgbClr val="E2E2E2"/>
      </a:accent3>
      <a:accent4>
        <a:srgbClr val="DFE05B"/>
      </a:accent4>
      <a:accent5>
        <a:srgbClr val="F7B8B9"/>
      </a:accent5>
      <a:accent6>
        <a:srgbClr val="FFFFFF"/>
      </a:accent6>
      <a:hlink>
        <a:srgbClr val="FFFFFF"/>
      </a:hlink>
      <a:folHlink>
        <a:srgbClr val="19182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Social Work England colours">
      <a:dk1>
        <a:srgbClr val="FFFFFF"/>
      </a:dk1>
      <a:lt1>
        <a:srgbClr val="19182B"/>
      </a:lt1>
      <a:dk2>
        <a:srgbClr val="F7B8B9"/>
      </a:dk2>
      <a:lt2>
        <a:srgbClr val="028581"/>
      </a:lt2>
      <a:accent1>
        <a:srgbClr val="F07E2B"/>
      </a:accent1>
      <a:accent2>
        <a:srgbClr val="9DD0AE"/>
      </a:accent2>
      <a:accent3>
        <a:srgbClr val="E2E2E2"/>
      </a:accent3>
      <a:accent4>
        <a:srgbClr val="DFE05B"/>
      </a:accent4>
      <a:accent5>
        <a:srgbClr val="F7B8B9"/>
      </a:accent5>
      <a:accent6>
        <a:srgbClr val="FFFFFF"/>
      </a:accent6>
      <a:hlink>
        <a:srgbClr val="FFFFFF"/>
      </a:hlink>
      <a:folHlink>
        <a:srgbClr val="19182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Social Work England colours">
      <a:dk1>
        <a:srgbClr val="FFFFFF"/>
      </a:dk1>
      <a:lt1>
        <a:srgbClr val="19182B"/>
      </a:lt1>
      <a:dk2>
        <a:srgbClr val="F7B8B9"/>
      </a:dk2>
      <a:lt2>
        <a:srgbClr val="028581"/>
      </a:lt2>
      <a:accent1>
        <a:srgbClr val="F07E2B"/>
      </a:accent1>
      <a:accent2>
        <a:srgbClr val="9DD0AE"/>
      </a:accent2>
      <a:accent3>
        <a:srgbClr val="E2E2E2"/>
      </a:accent3>
      <a:accent4>
        <a:srgbClr val="DFE05B"/>
      </a:accent4>
      <a:accent5>
        <a:srgbClr val="F7B8B9"/>
      </a:accent5>
      <a:accent6>
        <a:srgbClr val="FFFFFF"/>
      </a:accent6>
      <a:hlink>
        <a:srgbClr val="FFFFFF"/>
      </a:hlink>
      <a:folHlink>
        <a:srgbClr val="19182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Custom 4">
      <a:dk1>
        <a:srgbClr val="FFFFFF"/>
      </a:dk1>
      <a:lt1>
        <a:srgbClr val="19182B"/>
      </a:lt1>
      <a:dk2>
        <a:srgbClr val="F7B8B9"/>
      </a:dk2>
      <a:lt2>
        <a:srgbClr val="028581"/>
      </a:lt2>
      <a:accent1>
        <a:srgbClr val="F07E2B"/>
      </a:accent1>
      <a:accent2>
        <a:srgbClr val="9DD0AE"/>
      </a:accent2>
      <a:accent3>
        <a:srgbClr val="E2E2E2"/>
      </a:accent3>
      <a:accent4>
        <a:srgbClr val="DFE05B"/>
      </a:accent4>
      <a:accent5>
        <a:srgbClr val="F7B8B9"/>
      </a:accent5>
      <a:accent6>
        <a:srgbClr val="FFFFFF"/>
      </a:accent6>
      <a:hlink>
        <a:srgbClr val="028581"/>
      </a:hlink>
      <a:folHlink>
        <a:srgbClr val="19182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89a0861-17d1-4ea4-9817-710509d2f11d">
      <UserInfo>
        <DisplayName>SharingLinks.df553971-4500-4189-a642-6b47dd48a117.OrganizationEdit.960cabd6-5f7e-42e4-afd0-988697255a44</DisplayName>
        <AccountId>157</AccountId>
        <AccountType/>
      </UserInfo>
      <UserInfo>
        <DisplayName>Ioana Roberts</DisplayName>
        <AccountId>107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1EF9C1F3AC4B4B8B94DC04B85B4E88" ma:contentTypeVersion="12" ma:contentTypeDescription="Create a new document." ma:contentTypeScope="" ma:versionID="26383bde197ca7100adf96c1beba346b">
  <xsd:schema xmlns:xsd="http://www.w3.org/2001/XMLSchema" xmlns:xs="http://www.w3.org/2001/XMLSchema" xmlns:p="http://schemas.microsoft.com/office/2006/metadata/properties" xmlns:ns2="904fe755-335b-4153-b684-ab60ec0073fc" xmlns:ns3="e89a0861-17d1-4ea4-9817-710509d2f11d" targetNamespace="http://schemas.microsoft.com/office/2006/metadata/properties" ma:root="true" ma:fieldsID="39670d68eea1e5052eeca6a16fc45519" ns2:_="" ns3:_="">
    <xsd:import namespace="904fe755-335b-4153-b684-ab60ec0073fc"/>
    <xsd:import namespace="e89a0861-17d1-4ea4-9817-710509d2f11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fe755-335b-4153-b684-ab60ec0073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9a0861-17d1-4ea4-9817-710509d2f11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B06C19-0396-41E9-9F4D-5F0A9194E5C2}">
  <ds:schemaRefs>
    <ds:schemaRef ds:uri="http://schemas.microsoft.com/office/2006/documentManagement/types"/>
    <ds:schemaRef ds:uri="http://purl.org/dc/terms/"/>
    <ds:schemaRef ds:uri="http://schemas.microsoft.com/office/2006/metadata/properties"/>
    <ds:schemaRef ds:uri="http://purl.org/dc/dcmitype/"/>
    <ds:schemaRef ds:uri="http://purl.org/dc/elements/1.1/"/>
    <ds:schemaRef ds:uri="http://www.w3.org/XML/1998/namespace"/>
    <ds:schemaRef ds:uri="e89a0861-17d1-4ea4-9817-710509d2f11d"/>
    <ds:schemaRef ds:uri="http://schemas.microsoft.com/office/infopath/2007/PartnerControls"/>
    <ds:schemaRef ds:uri="http://schemas.openxmlformats.org/package/2006/metadata/core-properties"/>
    <ds:schemaRef ds:uri="904fe755-335b-4153-b684-ab60ec0073fc"/>
  </ds:schemaRefs>
</ds:datastoreItem>
</file>

<file path=customXml/itemProps2.xml><?xml version="1.0" encoding="utf-8"?>
<ds:datastoreItem xmlns:ds="http://schemas.openxmlformats.org/officeDocument/2006/customXml" ds:itemID="{4CB13482-7709-44AB-A1FF-DF0872C6C3B7}">
  <ds:schemaRefs>
    <ds:schemaRef ds:uri="http://schemas.microsoft.com/sharepoint/v3/contenttype/forms"/>
  </ds:schemaRefs>
</ds:datastoreItem>
</file>

<file path=customXml/itemProps3.xml><?xml version="1.0" encoding="utf-8"?>
<ds:datastoreItem xmlns:ds="http://schemas.openxmlformats.org/officeDocument/2006/customXml" ds:itemID="{56061609-91D5-4EEB-BB51-2BCA189A1A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fe755-335b-4153-b684-ab60ec0073fc"/>
    <ds:schemaRef ds:uri="e89a0861-17d1-4ea4-9817-710509d2f1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1582</TotalTime>
  <Words>2858</Words>
  <Application>Microsoft Office PowerPoint</Application>
  <PresentationFormat>Widescreen</PresentationFormat>
  <Paragraphs>245</Paragraphs>
  <Slides>22</Slides>
  <Notes>10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22</vt:i4>
      </vt:variant>
    </vt:vector>
  </HeadingPairs>
  <TitlesOfParts>
    <vt:vector size="32" baseType="lpstr">
      <vt:lpstr>Arial</vt:lpstr>
      <vt:lpstr>Calibri</vt:lpstr>
      <vt:lpstr>Times New Roman</vt:lpstr>
      <vt:lpstr>Wingdings</vt:lpstr>
      <vt:lpstr>2_Custom Design</vt:lpstr>
      <vt:lpstr>3_Custom Design</vt:lpstr>
      <vt:lpstr>1_Custom Design</vt:lpstr>
      <vt:lpstr>Custom Design</vt:lpstr>
      <vt:lpstr>4_Custom Design</vt:lpstr>
      <vt:lpstr>5_Custom Design</vt:lpstr>
      <vt:lpstr>Social Work England, Continuing Professional Development and Updates</vt:lpstr>
      <vt:lpstr>PowerPoint Presentation</vt:lpstr>
      <vt:lpstr>Social Work England</vt:lpstr>
      <vt:lpstr>PowerPoint Presentation</vt:lpstr>
      <vt:lpstr>PowerPoint Presentation</vt:lpstr>
      <vt:lpstr>Registration and renewal</vt:lpstr>
      <vt:lpstr>PowerPoint Presentation</vt:lpstr>
      <vt:lpstr>Renewing your registration</vt:lpstr>
      <vt:lpstr>Continuing professional development (CPD)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 the horizon…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Work England Slide Deck</dc:title>
  <dc:creator>Claudia Downs</dc:creator>
  <cp:lastModifiedBy>Jessica McCrann</cp:lastModifiedBy>
  <cp:revision>31</cp:revision>
  <dcterms:created xsi:type="dcterms:W3CDTF">2020-09-01T12:14:05Z</dcterms:created>
  <dcterms:modified xsi:type="dcterms:W3CDTF">2022-04-19T08:36:57Z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6a4a60c-53d1-4a22-9610-a7c7e7fac67b_Enabled">
    <vt:lpwstr>true</vt:lpwstr>
  </property>
  <property fmtid="{D5CDD505-2E9C-101B-9397-08002B2CF9AE}" pid="3" name="MSIP_Label_46a4a60c-53d1-4a22-9610-a7c7e7fac67b_SetDate">
    <vt:lpwstr>2020-09-01T12:30:33Z</vt:lpwstr>
  </property>
  <property fmtid="{D5CDD505-2E9C-101B-9397-08002B2CF9AE}" pid="4" name="MSIP_Label_46a4a60c-53d1-4a22-9610-a7c7e7fac67b_Method">
    <vt:lpwstr>Standard</vt:lpwstr>
  </property>
  <property fmtid="{D5CDD505-2E9C-101B-9397-08002B2CF9AE}" pid="5" name="MSIP_Label_46a4a60c-53d1-4a22-9610-a7c7e7fac67b_Name">
    <vt:lpwstr>Restricted</vt:lpwstr>
  </property>
  <property fmtid="{D5CDD505-2E9C-101B-9397-08002B2CF9AE}" pid="6" name="MSIP_Label_46a4a60c-53d1-4a22-9610-a7c7e7fac67b_SiteId">
    <vt:lpwstr>687e5818-d7b4-4857-83d1-ddad97154a74</vt:lpwstr>
  </property>
  <property fmtid="{D5CDD505-2E9C-101B-9397-08002B2CF9AE}" pid="7" name="MSIP_Label_46a4a60c-53d1-4a22-9610-a7c7e7fac67b_ActionId">
    <vt:lpwstr>d61d48fe-578b-4b7c-a5e4-38895215118a</vt:lpwstr>
  </property>
  <property fmtid="{D5CDD505-2E9C-101B-9397-08002B2CF9AE}" pid="8" name="MSIP_Label_46a4a60c-53d1-4a22-9610-a7c7e7fac67b_ContentBits">
    <vt:lpwstr>0</vt:lpwstr>
  </property>
  <property fmtid="{D5CDD505-2E9C-101B-9397-08002B2CF9AE}" pid="9" name="ContentTypeId">
    <vt:lpwstr>0x010100AB1EF9C1F3AC4B4B8B94DC04B85B4E88</vt:lpwstr>
  </property>
  <property fmtid="{D5CDD505-2E9C-101B-9397-08002B2CF9AE}" pid="10" name="Directorate">
    <vt:lpwstr>14;#Strategy, policy and engagement|c5ba5832-65a1-44f3-857c-fee632d4c8ed</vt:lpwstr>
  </property>
  <property fmtid="{D5CDD505-2E9C-101B-9397-08002B2CF9AE}" pid="11" name="Team">
    <vt:lpwstr>13;#Communications|e451b565-5586-4480-bff5-b70125d8d6db</vt:lpwstr>
  </property>
  <property fmtid="{D5CDD505-2E9C-101B-9397-08002B2CF9AE}" pid="12" name="DocumentType">
    <vt:lpwstr>10;#Template|64aa0a0a-f495-4c8e-9783-745a8f6bbd65</vt:lpwstr>
  </property>
  <property fmtid="{D5CDD505-2E9C-101B-9397-08002B2CF9AE}" pid="13" name="SubjectArea">
    <vt:lpwstr/>
  </property>
</Properties>
</file>