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881FB-FD7A-4777-B5F2-5300F4F3EA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23F13C6-031E-4373-962F-65C6FE8A33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D7B55A0-AADF-4B5A-B484-652B3C837752}"/>
              </a:ext>
            </a:extLst>
          </p:cNvPr>
          <p:cNvSpPr>
            <a:spLocks noGrp="1"/>
          </p:cNvSpPr>
          <p:nvPr>
            <p:ph type="dt" sz="half" idx="10"/>
          </p:nvPr>
        </p:nvSpPr>
        <p:spPr/>
        <p:txBody>
          <a:bodyPr/>
          <a:lstStyle/>
          <a:p>
            <a:fld id="{7EC8872D-1A49-4B36-90D3-C357F2CA4C05}" type="datetimeFigureOut">
              <a:rPr lang="en-GB" smtClean="0"/>
              <a:t>07/03/2022</a:t>
            </a:fld>
            <a:endParaRPr lang="en-GB"/>
          </a:p>
        </p:txBody>
      </p:sp>
      <p:sp>
        <p:nvSpPr>
          <p:cNvPr id="5" name="Footer Placeholder 4">
            <a:extLst>
              <a:ext uri="{FF2B5EF4-FFF2-40B4-BE49-F238E27FC236}">
                <a16:creationId xmlns:a16="http://schemas.microsoft.com/office/drawing/2014/main" id="{59218715-C8C5-4AAA-9B91-3574499200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9F70E9-72FA-42F7-B67C-0C85D507F970}"/>
              </a:ext>
            </a:extLst>
          </p:cNvPr>
          <p:cNvSpPr>
            <a:spLocks noGrp="1"/>
          </p:cNvSpPr>
          <p:nvPr>
            <p:ph type="sldNum" sz="quarter" idx="12"/>
          </p:nvPr>
        </p:nvSpPr>
        <p:spPr/>
        <p:txBody>
          <a:bodyPr/>
          <a:lstStyle/>
          <a:p>
            <a:fld id="{2E2CA0EA-D5A2-4730-911C-E2D8A0DFD101}" type="slidenum">
              <a:rPr lang="en-GB" smtClean="0"/>
              <a:t>‹#›</a:t>
            </a:fld>
            <a:endParaRPr lang="en-GB"/>
          </a:p>
        </p:txBody>
      </p:sp>
    </p:spTree>
    <p:extLst>
      <p:ext uri="{BB962C8B-B14F-4D97-AF65-F5344CB8AC3E}">
        <p14:creationId xmlns:p14="http://schemas.microsoft.com/office/powerpoint/2010/main" val="1775653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C78B4-C452-4777-B37E-879B2BBC003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C612164-8AF4-45B5-A002-EB23948482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36627B-AAAE-4C28-8285-70171519B45C}"/>
              </a:ext>
            </a:extLst>
          </p:cNvPr>
          <p:cNvSpPr>
            <a:spLocks noGrp="1"/>
          </p:cNvSpPr>
          <p:nvPr>
            <p:ph type="dt" sz="half" idx="10"/>
          </p:nvPr>
        </p:nvSpPr>
        <p:spPr/>
        <p:txBody>
          <a:bodyPr/>
          <a:lstStyle/>
          <a:p>
            <a:fld id="{7EC8872D-1A49-4B36-90D3-C357F2CA4C05}" type="datetimeFigureOut">
              <a:rPr lang="en-GB" smtClean="0"/>
              <a:t>07/03/2022</a:t>
            </a:fld>
            <a:endParaRPr lang="en-GB"/>
          </a:p>
        </p:txBody>
      </p:sp>
      <p:sp>
        <p:nvSpPr>
          <p:cNvPr id="5" name="Footer Placeholder 4">
            <a:extLst>
              <a:ext uri="{FF2B5EF4-FFF2-40B4-BE49-F238E27FC236}">
                <a16:creationId xmlns:a16="http://schemas.microsoft.com/office/drawing/2014/main" id="{13897A41-A8B2-4108-8E1C-F00EC44D84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3CC6DC-D560-471B-BBDD-759872E2EE58}"/>
              </a:ext>
            </a:extLst>
          </p:cNvPr>
          <p:cNvSpPr>
            <a:spLocks noGrp="1"/>
          </p:cNvSpPr>
          <p:nvPr>
            <p:ph type="sldNum" sz="quarter" idx="12"/>
          </p:nvPr>
        </p:nvSpPr>
        <p:spPr/>
        <p:txBody>
          <a:bodyPr/>
          <a:lstStyle/>
          <a:p>
            <a:fld id="{2E2CA0EA-D5A2-4730-911C-E2D8A0DFD101}" type="slidenum">
              <a:rPr lang="en-GB" smtClean="0"/>
              <a:t>‹#›</a:t>
            </a:fld>
            <a:endParaRPr lang="en-GB"/>
          </a:p>
        </p:txBody>
      </p:sp>
    </p:spTree>
    <p:extLst>
      <p:ext uri="{BB962C8B-B14F-4D97-AF65-F5344CB8AC3E}">
        <p14:creationId xmlns:p14="http://schemas.microsoft.com/office/powerpoint/2010/main" val="4127818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4262C0-C556-4BBC-BB96-124BF105DC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63696BD-9523-4075-AF86-FF1D599209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AC6068-68F5-4123-B79E-571EB43E5081}"/>
              </a:ext>
            </a:extLst>
          </p:cNvPr>
          <p:cNvSpPr>
            <a:spLocks noGrp="1"/>
          </p:cNvSpPr>
          <p:nvPr>
            <p:ph type="dt" sz="half" idx="10"/>
          </p:nvPr>
        </p:nvSpPr>
        <p:spPr/>
        <p:txBody>
          <a:bodyPr/>
          <a:lstStyle/>
          <a:p>
            <a:fld id="{7EC8872D-1A49-4B36-90D3-C357F2CA4C05}" type="datetimeFigureOut">
              <a:rPr lang="en-GB" smtClean="0"/>
              <a:t>07/03/2022</a:t>
            </a:fld>
            <a:endParaRPr lang="en-GB"/>
          </a:p>
        </p:txBody>
      </p:sp>
      <p:sp>
        <p:nvSpPr>
          <p:cNvPr id="5" name="Footer Placeholder 4">
            <a:extLst>
              <a:ext uri="{FF2B5EF4-FFF2-40B4-BE49-F238E27FC236}">
                <a16:creationId xmlns:a16="http://schemas.microsoft.com/office/drawing/2014/main" id="{78A4FC1C-14BB-4578-B8CA-CA2E9928EB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292E1D-0E06-4E6D-B0F1-D276B7A80F7A}"/>
              </a:ext>
            </a:extLst>
          </p:cNvPr>
          <p:cNvSpPr>
            <a:spLocks noGrp="1"/>
          </p:cNvSpPr>
          <p:nvPr>
            <p:ph type="sldNum" sz="quarter" idx="12"/>
          </p:nvPr>
        </p:nvSpPr>
        <p:spPr/>
        <p:txBody>
          <a:bodyPr/>
          <a:lstStyle/>
          <a:p>
            <a:fld id="{2E2CA0EA-D5A2-4730-911C-E2D8A0DFD101}" type="slidenum">
              <a:rPr lang="en-GB" smtClean="0"/>
              <a:t>‹#›</a:t>
            </a:fld>
            <a:endParaRPr lang="en-GB"/>
          </a:p>
        </p:txBody>
      </p:sp>
    </p:spTree>
    <p:extLst>
      <p:ext uri="{BB962C8B-B14F-4D97-AF65-F5344CB8AC3E}">
        <p14:creationId xmlns:p14="http://schemas.microsoft.com/office/powerpoint/2010/main" val="2091099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49C7-1829-4581-AD9C-6C58921680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FE5358-79A7-4C41-84AB-99AE509026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8278DE-3681-4ADA-B4CF-D7D3B11A8FC0}"/>
              </a:ext>
            </a:extLst>
          </p:cNvPr>
          <p:cNvSpPr>
            <a:spLocks noGrp="1"/>
          </p:cNvSpPr>
          <p:nvPr>
            <p:ph type="dt" sz="half" idx="10"/>
          </p:nvPr>
        </p:nvSpPr>
        <p:spPr/>
        <p:txBody>
          <a:bodyPr/>
          <a:lstStyle/>
          <a:p>
            <a:fld id="{7EC8872D-1A49-4B36-90D3-C357F2CA4C05}" type="datetimeFigureOut">
              <a:rPr lang="en-GB" smtClean="0"/>
              <a:t>07/03/2022</a:t>
            </a:fld>
            <a:endParaRPr lang="en-GB"/>
          </a:p>
        </p:txBody>
      </p:sp>
      <p:sp>
        <p:nvSpPr>
          <p:cNvPr id="5" name="Footer Placeholder 4">
            <a:extLst>
              <a:ext uri="{FF2B5EF4-FFF2-40B4-BE49-F238E27FC236}">
                <a16:creationId xmlns:a16="http://schemas.microsoft.com/office/drawing/2014/main" id="{18CD60D6-3269-4402-8ADF-0B21343972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405A8F-530A-4303-9C4C-77EE260B2B7A}"/>
              </a:ext>
            </a:extLst>
          </p:cNvPr>
          <p:cNvSpPr>
            <a:spLocks noGrp="1"/>
          </p:cNvSpPr>
          <p:nvPr>
            <p:ph type="sldNum" sz="quarter" idx="12"/>
          </p:nvPr>
        </p:nvSpPr>
        <p:spPr/>
        <p:txBody>
          <a:bodyPr/>
          <a:lstStyle/>
          <a:p>
            <a:fld id="{2E2CA0EA-D5A2-4730-911C-E2D8A0DFD101}" type="slidenum">
              <a:rPr lang="en-GB" smtClean="0"/>
              <a:t>‹#›</a:t>
            </a:fld>
            <a:endParaRPr lang="en-GB"/>
          </a:p>
        </p:txBody>
      </p:sp>
    </p:spTree>
    <p:extLst>
      <p:ext uri="{BB962C8B-B14F-4D97-AF65-F5344CB8AC3E}">
        <p14:creationId xmlns:p14="http://schemas.microsoft.com/office/powerpoint/2010/main" val="1753734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C15FF-DD10-4D1E-A552-F655ADDEBD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BB1FDD3-CBBC-4DA2-B168-B398E4993B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DB0D91-AC39-4B3D-A5BB-5A748A3CE785}"/>
              </a:ext>
            </a:extLst>
          </p:cNvPr>
          <p:cNvSpPr>
            <a:spLocks noGrp="1"/>
          </p:cNvSpPr>
          <p:nvPr>
            <p:ph type="dt" sz="half" idx="10"/>
          </p:nvPr>
        </p:nvSpPr>
        <p:spPr/>
        <p:txBody>
          <a:bodyPr/>
          <a:lstStyle/>
          <a:p>
            <a:fld id="{7EC8872D-1A49-4B36-90D3-C357F2CA4C05}" type="datetimeFigureOut">
              <a:rPr lang="en-GB" smtClean="0"/>
              <a:t>07/03/2022</a:t>
            </a:fld>
            <a:endParaRPr lang="en-GB"/>
          </a:p>
        </p:txBody>
      </p:sp>
      <p:sp>
        <p:nvSpPr>
          <p:cNvPr id="5" name="Footer Placeholder 4">
            <a:extLst>
              <a:ext uri="{FF2B5EF4-FFF2-40B4-BE49-F238E27FC236}">
                <a16:creationId xmlns:a16="http://schemas.microsoft.com/office/drawing/2014/main" id="{8137FAE4-EE5C-471E-AC6E-E6875D4206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7BF2B7-928B-46C7-B704-2B1B547C0E73}"/>
              </a:ext>
            </a:extLst>
          </p:cNvPr>
          <p:cNvSpPr>
            <a:spLocks noGrp="1"/>
          </p:cNvSpPr>
          <p:nvPr>
            <p:ph type="sldNum" sz="quarter" idx="12"/>
          </p:nvPr>
        </p:nvSpPr>
        <p:spPr/>
        <p:txBody>
          <a:bodyPr/>
          <a:lstStyle/>
          <a:p>
            <a:fld id="{2E2CA0EA-D5A2-4730-911C-E2D8A0DFD101}" type="slidenum">
              <a:rPr lang="en-GB" smtClean="0"/>
              <a:t>‹#›</a:t>
            </a:fld>
            <a:endParaRPr lang="en-GB"/>
          </a:p>
        </p:txBody>
      </p:sp>
    </p:spTree>
    <p:extLst>
      <p:ext uri="{BB962C8B-B14F-4D97-AF65-F5344CB8AC3E}">
        <p14:creationId xmlns:p14="http://schemas.microsoft.com/office/powerpoint/2010/main" val="606165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338F8-78C2-4190-A796-4DE2F027E1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0ABD45-412C-4816-96FA-0D64295B0E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5932A80-2B2A-4416-9A46-2DCABB59CB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D20BFA2-A16D-40AB-97B4-1022E2D62F2B}"/>
              </a:ext>
            </a:extLst>
          </p:cNvPr>
          <p:cNvSpPr>
            <a:spLocks noGrp="1"/>
          </p:cNvSpPr>
          <p:nvPr>
            <p:ph type="dt" sz="half" idx="10"/>
          </p:nvPr>
        </p:nvSpPr>
        <p:spPr/>
        <p:txBody>
          <a:bodyPr/>
          <a:lstStyle/>
          <a:p>
            <a:fld id="{7EC8872D-1A49-4B36-90D3-C357F2CA4C05}" type="datetimeFigureOut">
              <a:rPr lang="en-GB" smtClean="0"/>
              <a:t>07/03/2022</a:t>
            </a:fld>
            <a:endParaRPr lang="en-GB"/>
          </a:p>
        </p:txBody>
      </p:sp>
      <p:sp>
        <p:nvSpPr>
          <p:cNvPr id="6" name="Footer Placeholder 5">
            <a:extLst>
              <a:ext uri="{FF2B5EF4-FFF2-40B4-BE49-F238E27FC236}">
                <a16:creationId xmlns:a16="http://schemas.microsoft.com/office/drawing/2014/main" id="{A463D5F5-6B6A-4287-9C73-637B204914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561820-6997-4CD4-8BF4-7D1CE878D639}"/>
              </a:ext>
            </a:extLst>
          </p:cNvPr>
          <p:cNvSpPr>
            <a:spLocks noGrp="1"/>
          </p:cNvSpPr>
          <p:nvPr>
            <p:ph type="sldNum" sz="quarter" idx="12"/>
          </p:nvPr>
        </p:nvSpPr>
        <p:spPr/>
        <p:txBody>
          <a:bodyPr/>
          <a:lstStyle/>
          <a:p>
            <a:fld id="{2E2CA0EA-D5A2-4730-911C-E2D8A0DFD101}" type="slidenum">
              <a:rPr lang="en-GB" smtClean="0"/>
              <a:t>‹#›</a:t>
            </a:fld>
            <a:endParaRPr lang="en-GB"/>
          </a:p>
        </p:txBody>
      </p:sp>
    </p:spTree>
    <p:extLst>
      <p:ext uri="{BB962C8B-B14F-4D97-AF65-F5344CB8AC3E}">
        <p14:creationId xmlns:p14="http://schemas.microsoft.com/office/powerpoint/2010/main" val="1673750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43C3D-5CD0-4A89-87D9-F6444FDC30E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13C2DE-9A9E-4F30-A2A0-EC92123FD5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C259DD-82B3-4DAD-91A8-061C891C96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6A61E12-EF12-4338-B5FC-4BD7800FBB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6AEFCE-542C-4F65-AEB0-B164A83E71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D6F2C22-BD70-4FA5-8DF8-36DB43549000}"/>
              </a:ext>
            </a:extLst>
          </p:cNvPr>
          <p:cNvSpPr>
            <a:spLocks noGrp="1"/>
          </p:cNvSpPr>
          <p:nvPr>
            <p:ph type="dt" sz="half" idx="10"/>
          </p:nvPr>
        </p:nvSpPr>
        <p:spPr/>
        <p:txBody>
          <a:bodyPr/>
          <a:lstStyle/>
          <a:p>
            <a:fld id="{7EC8872D-1A49-4B36-90D3-C357F2CA4C05}" type="datetimeFigureOut">
              <a:rPr lang="en-GB" smtClean="0"/>
              <a:t>07/03/2022</a:t>
            </a:fld>
            <a:endParaRPr lang="en-GB"/>
          </a:p>
        </p:txBody>
      </p:sp>
      <p:sp>
        <p:nvSpPr>
          <p:cNvPr id="8" name="Footer Placeholder 7">
            <a:extLst>
              <a:ext uri="{FF2B5EF4-FFF2-40B4-BE49-F238E27FC236}">
                <a16:creationId xmlns:a16="http://schemas.microsoft.com/office/drawing/2014/main" id="{D641AA0A-6987-48BF-A916-443D0667DE4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DB90EE1-5CBB-416A-AA4E-B136A6DD2878}"/>
              </a:ext>
            </a:extLst>
          </p:cNvPr>
          <p:cNvSpPr>
            <a:spLocks noGrp="1"/>
          </p:cNvSpPr>
          <p:nvPr>
            <p:ph type="sldNum" sz="quarter" idx="12"/>
          </p:nvPr>
        </p:nvSpPr>
        <p:spPr/>
        <p:txBody>
          <a:bodyPr/>
          <a:lstStyle/>
          <a:p>
            <a:fld id="{2E2CA0EA-D5A2-4730-911C-E2D8A0DFD101}" type="slidenum">
              <a:rPr lang="en-GB" smtClean="0"/>
              <a:t>‹#›</a:t>
            </a:fld>
            <a:endParaRPr lang="en-GB"/>
          </a:p>
        </p:txBody>
      </p:sp>
    </p:spTree>
    <p:extLst>
      <p:ext uri="{BB962C8B-B14F-4D97-AF65-F5344CB8AC3E}">
        <p14:creationId xmlns:p14="http://schemas.microsoft.com/office/powerpoint/2010/main" val="2787220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3B885-318B-4D57-A463-8B00FD5FF04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982E5DF-1941-4220-914A-092277351516}"/>
              </a:ext>
            </a:extLst>
          </p:cNvPr>
          <p:cNvSpPr>
            <a:spLocks noGrp="1"/>
          </p:cNvSpPr>
          <p:nvPr>
            <p:ph type="dt" sz="half" idx="10"/>
          </p:nvPr>
        </p:nvSpPr>
        <p:spPr/>
        <p:txBody>
          <a:bodyPr/>
          <a:lstStyle/>
          <a:p>
            <a:fld id="{7EC8872D-1A49-4B36-90D3-C357F2CA4C05}" type="datetimeFigureOut">
              <a:rPr lang="en-GB" smtClean="0"/>
              <a:t>07/03/2022</a:t>
            </a:fld>
            <a:endParaRPr lang="en-GB"/>
          </a:p>
        </p:txBody>
      </p:sp>
      <p:sp>
        <p:nvSpPr>
          <p:cNvPr id="4" name="Footer Placeholder 3">
            <a:extLst>
              <a:ext uri="{FF2B5EF4-FFF2-40B4-BE49-F238E27FC236}">
                <a16:creationId xmlns:a16="http://schemas.microsoft.com/office/drawing/2014/main" id="{4C2F5B27-3348-47BC-9DD8-3D72E1CFAB3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70B503B-F7A6-4204-822C-F0CBDDD6B7B7}"/>
              </a:ext>
            </a:extLst>
          </p:cNvPr>
          <p:cNvSpPr>
            <a:spLocks noGrp="1"/>
          </p:cNvSpPr>
          <p:nvPr>
            <p:ph type="sldNum" sz="quarter" idx="12"/>
          </p:nvPr>
        </p:nvSpPr>
        <p:spPr/>
        <p:txBody>
          <a:bodyPr/>
          <a:lstStyle/>
          <a:p>
            <a:fld id="{2E2CA0EA-D5A2-4730-911C-E2D8A0DFD101}" type="slidenum">
              <a:rPr lang="en-GB" smtClean="0"/>
              <a:t>‹#›</a:t>
            </a:fld>
            <a:endParaRPr lang="en-GB"/>
          </a:p>
        </p:txBody>
      </p:sp>
    </p:spTree>
    <p:extLst>
      <p:ext uri="{BB962C8B-B14F-4D97-AF65-F5344CB8AC3E}">
        <p14:creationId xmlns:p14="http://schemas.microsoft.com/office/powerpoint/2010/main" val="3783880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536B80-D430-42E0-9518-FAAFF1A22606}"/>
              </a:ext>
            </a:extLst>
          </p:cNvPr>
          <p:cNvSpPr>
            <a:spLocks noGrp="1"/>
          </p:cNvSpPr>
          <p:nvPr>
            <p:ph type="dt" sz="half" idx="10"/>
          </p:nvPr>
        </p:nvSpPr>
        <p:spPr/>
        <p:txBody>
          <a:bodyPr/>
          <a:lstStyle/>
          <a:p>
            <a:fld id="{7EC8872D-1A49-4B36-90D3-C357F2CA4C05}" type="datetimeFigureOut">
              <a:rPr lang="en-GB" smtClean="0"/>
              <a:t>07/03/2022</a:t>
            </a:fld>
            <a:endParaRPr lang="en-GB"/>
          </a:p>
        </p:txBody>
      </p:sp>
      <p:sp>
        <p:nvSpPr>
          <p:cNvPr id="3" name="Footer Placeholder 2">
            <a:extLst>
              <a:ext uri="{FF2B5EF4-FFF2-40B4-BE49-F238E27FC236}">
                <a16:creationId xmlns:a16="http://schemas.microsoft.com/office/drawing/2014/main" id="{83839A40-10D4-4E64-AD10-22F08025F0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D6DE590-5ABB-4F2B-9911-4627889CD65D}"/>
              </a:ext>
            </a:extLst>
          </p:cNvPr>
          <p:cNvSpPr>
            <a:spLocks noGrp="1"/>
          </p:cNvSpPr>
          <p:nvPr>
            <p:ph type="sldNum" sz="quarter" idx="12"/>
          </p:nvPr>
        </p:nvSpPr>
        <p:spPr/>
        <p:txBody>
          <a:bodyPr/>
          <a:lstStyle/>
          <a:p>
            <a:fld id="{2E2CA0EA-D5A2-4730-911C-E2D8A0DFD101}" type="slidenum">
              <a:rPr lang="en-GB" smtClean="0"/>
              <a:t>‹#›</a:t>
            </a:fld>
            <a:endParaRPr lang="en-GB"/>
          </a:p>
        </p:txBody>
      </p:sp>
    </p:spTree>
    <p:extLst>
      <p:ext uri="{BB962C8B-B14F-4D97-AF65-F5344CB8AC3E}">
        <p14:creationId xmlns:p14="http://schemas.microsoft.com/office/powerpoint/2010/main" val="3265582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6297-1F24-4F0C-A961-CA37DD5E00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FC17A76-021D-4829-BBEA-E8661E4780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0A024CD-8B48-4A52-9B07-675D53F747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270584-CB24-4968-AC8E-4CC20569AD8B}"/>
              </a:ext>
            </a:extLst>
          </p:cNvPr>
          <p:cNvSpPr>
            <a:spLocks noGrp="1"/>
          </p:cNvSpPr>
          <p:nvPr>
            <p:ph type="dt" sz="half" idx="10"/>
          </p:nvPr>
        </p:nvSpPr>
        <p:spPr/>
        <p:txBody>
          <a:bodyPr/>
          <a:lstStyle/>
          <a:p>
            <a:fld id="{7EC8872D-1A49-4B36-90D3-C357F2CA4C05}" type="datetimeFigureOut">
              <a:rPr lang="en-GB" smtClean="0"/>
              <a:t>07/03/2022</a:t>
            </a:fld>
            <a:endParaRPr lang="en-GB"/>
          </a:p>
        </p:txBody>
      </p:sp>
      <p:sp>
        <p:nvSpPr>
          <p:cNvPr id="6" name="Footer Placeholder 5">
            <a:extLst>
              <a:ext uri="{FF2B5EF4-FFF2-40B4-BE49-F238E27FC236}">
                <a16:creationId xmlns:a16="http://schemas.microsoft.com/office/drawing/2014/main" id="{43164C59-BA3A-4C0B-AB7E-4AE8510440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E6CAC4-52FB-4BF3-AF88-48DF9B82C077}"/>
              </a:ext>
            </a:extLst>
          </p:cNvPr>
          <p:cNvSpPr>
            <a:spLocks noGrp="1"/>
          </p:cNvSpPr>
          <p:nvPr>
            <p:ph type="sldNum" sz="quarter" idx="12"/>
          </p:nvPr>
        </p:nvSpPr>
        <p:spPr/>
        <p:txBody>
          <a:bodyPr/>
          <a:lstStyle/>
          <a:p>
            <a:fld id="{2E2CA0EA-D5A2-4730-911C-E2D8A0DFD101}" type="slidenum">
              <a:rPr lang="en-GB" smtClean="0"/>
              <a:t>‹#›</a:t>
            </a:fld>
            <a:endParaRPr lang="en-GB"/>
          </a:p>
        </p:txBody>
      </p:sp>
    </p:spTree>
    <p:extLst>
      <p:ext uri="{BB962C8B-B14F-4D97-AF65-F5344CB8AC3E}">
        <p14:creationId xmlns:p14="http://schemas.microsoft.com/office/powerpoint/2010/main" val="3426332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CBD3D-17E4-432F-89BB-807CAFE92E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83BDA6D-62CA-4183-9C38-D598F4C9E3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FC245E1-9B99-45E6-8B10-CD23353F89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16613D-AD7B-43DB-8F3B-35C56141C437}"/>
              </a:ext>
            </a:extLst>
          </p:cNvPr>
          <p:cNvSpPr>
            <a:spLocks noGrp="1"/>
          </p:cNvSpPr>
          <p:nvPr>
            <p:ph type="dt" sz="half" idx="10"/>
          </p:nvPr>
        </p:nvSpPr>
        <p:spPr/>
        <p:txBody>
          <a:bodyPr/>
          <a:lstStyle/>
          <a:p>
            <a:fld id="{7EC8872D-1A49-4B36-90D3-C357F2CA4C05}" type="datetimeFigureOut">
              <a:rPr lang="en-GB" smtClean="0"/>
              <a:t>07/03/2022</a:t>
            </a:fld>
            <a:endParaRPr lang="en-GB"/>
          </a:p>
        </p:txBody>
      </p:sp>
      <p:sp>
        <p:nvSpPr>
          <p:cNvPr id="6" name="Footer Placeholder 5">
            <a:extLst>
              <a:ext uri="{FF2B5EF4-FFF2-40B4-BE49-F238E27FC236}">
                <a16:creationId xmlns:a16="http://schemas.microsoft.com/office/drawing/2014/main" id="{7603F7F3-9230-4B3F-9A71-FEE0F38A42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1B1FF9-1230-45B9-989F-2750FD83D0CE}"/>
              </a:ext>
            </a:extLst>
          </p:cNvPr>
          <p:cNvSpPr>
            <a:spLocks noGrp="1"/>
          </p:cNvSpPr>
          <p:nvPr>
            <p:ph type="sldNum" sz="quarter" idx="12"/>
          </p:nvPr>
        </p:nvSpPr>
        <p:spPr/>
        <p:txBody>
          <a:bodyPr/>
          <a:lstStyle/>
          <a:p>
            <a:fld id="{2E2CA0EA-D5A2-4730-911C-E2D8A0DFD101}" type="slidenum">
              <a:rPr lang="en-GB" smtClean="0"/>
              <a:t>‹#›</a:t>
            </a:fld>
            <a:endParaRPr lang="en-GB"/>
          </a:p>
        </p:txBody>
      </p:sp>
    </p:spTree>
    <p:extLst>
      <p:ext uri="{BB962C8B-B14F-4D97-AF65-F5344CB8AC3E}">
        <p14:creationId xmlns:p14="http://schemas.microsoft.com/office/powerpoint/2010/main" val="2898878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5CC449-4FD1-4A01-B51E-FD6AD94ED3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C43F820-B7F0-46AD-83C5-81832C72B5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4465A2-B2F4-4694-9FB7-6E3F1D4166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C8872D-1A49-4B36-90D3-C357F2CA4C05}" type="datetimeFigureOut">
              <a:rPr lang="en-GB" smtClean="0"/>
              <a:t>07/03/2022</a:t>
            </a:fld>
            <a:endParaRPr lang="en-GB"/>
          </a:p>
        </p:txBody>
      </p:sp>
      <p:sp>
        <p:nvSpPr>
          <p:cNvPr id="5" name="Footer Placeholder 4">
            <a:extLst>
              <a:ext uri="{FF2B5EF4-FFF2-40B4-BE49-F238E27FC236}">
                <a16:creationId xmlns:a16="http://schemas.microsoft.com/office/drawing/2014/main" id="{5F80FC7B-C200-4907-9AAB-35F34D0794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B224104-38EE-4C85-9960-5AE10B20B4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CA0EA-D5A2-4730-911C-E2D8A0DFD101}" type="slidenum">
              <a:rPr lang="en-GB" smtClean="0"/>
              <a:t>‹#›</a:t>
            </a:fld>
            <a:endParaRPr lang="en-GB"/>
          </a:p>
        </p:txBody>
      </p:sp>
    </p:spTree>
    <p:extLst>
      <p:ext uri="{BB962C8B-B14F-4D97-AF65-F5344CB8AC3E}">
        <p14:creationId xmlns:p14="http://schemas.microsoft.com/office/powerpoint/2010/main" val="280213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ascpractice.camden.gov.uk/children-practice-hub/" TargetMode="External"/><Relationship Id="rId1" Type="http://schemas.openxmlformats.org/officeDocument/2006/relationships/slideLayout" Target="../slideLayouts/slideLayout1.xml"/><Relationship Id="rId4" Type="http://schemas.openxmlformats.org/officeDocument/2006/relationships/hyperlink" Target="https://www.romancemeetslife.com/2017/05/5-tips-to-help-parents-improve-their.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askatechteacher.com/great-kids-websites/keyboarding-websites/"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www.londoncp.co.uk/responding_concerns.html#1.1-concept-of-significant-har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bchumanist.ca/zoom_room_kasha_coffee_klatsch_20200512"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thebluediamondgallery.com/handwriting/a/action-plan.html" TargetMode="External"/><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ascpractice.camden.gov.uk/children-practice-hub/"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maxpixel.net/Improvement-Progress-Graph-Growth-Success-Business-3936332"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15BEF-E800-4402-BF7E-06C1059D5DFB}"/>
              </a:ext>
            </a:extLst>
          </p:cNvPr>
          <p:cNvSpPr>
            <a:spLocks noGrp="1"/>
          </p:cNvSpPr>
          <p:nvPr>
            <p:ph type="ctrTitle"/>
          </p:nvPr>
        </p:nvSpPr>
        <p:spPr>
          <a:xfrm>
            <a:off x="1524000" y="1122363"/>
            <a:ext cx="9144000" cy="1147871"/>
          </a:xfrm>
        </p:spPr>
        <p:txBody>
          <a:bodyPr>
            <a:normAutofit fontScale="90000"/>
          </a:bodyPr>
          <a:lstStyle/>
          <a:p>
            <a:r>
              <a:rPr lang="en-GB" b="1" dirty="0"/>
              <a:t>Top tips for Hybrid Child Protection conferences</a:t>
            </a:r>
          </a:p>
        </p:txBody>
      </p:sp>
      <p:sp>
        <p:nvSpPr>
          <p:cNvPr id="3" name="Subtitle 2">
            <a:extLst>
              <a:ext uri="{FF2B5EF4-FFF2-40B4-BE49-F238E27FC236}">
                <a16:creationId xmlns:a16="http://schemas.microsoft.com/office/drawing/2014/main" id="{9E9732F1-8B68-44D1-B07F-DBF4FB98EA33}"/>
              </a:ext>
            </a:extLst>
          </p:cNvPr>
          <p:cNvSpPr>
            <a:spLocks noGrp="1"/>
          </p:cNvSpPr>
          <p:nvPr>
            <p:ph type="subTitle" idx="1"/>
          </p:nvPr>
        </p:nvSpPr>
        <p:spPr>
          <a:xfrm>
            <a:off x="1524000" y="2062218"/>
            <a:ext cx="9144000" cy="1655762"/>
          </a:xfrm>
        </p:spPr>
        <p:txBody>
          <a:bodyPr>
            <a:normAutofit lnSpcReduction="10000"/>
          </a:bodyPr>
          <a:lstStyle/>
          <a:p>
            <a:pPr algn="l"/>
            <a:endParaRPr lang="en-GB" dirty="0"/>
          </a:p>
          <a:p>
            <a:pPr algn="l"/>
            <a:r>
              <a:rPr lang="en-GB" b="1" dirty="0"/>
              <a:t>CPO’s; Sonia Forbes, Hellen Stack, Kat Hartnett</a:t>
            </a:r>
          </a:p>
          <a:p>
            <a:pPr algn="l"/>
            <a:r>
              <a:rPr lang="en-GB" b="1" dirty="0"/>
              <a:t>Jay Fente, Kurt Ferdinand and Sarah Browne</a:t>
            </a:r>
          </a:p>
          <a:p>
            <a:pPr algn="l"/>
            <a:r>
              <a:rPr lang="en-GB" b="1" dirty="0"/>
              <a:t> </a:t>
            </a:r>
            <a:r>
              <a:rPr lang="en-GB" b="1" dirty="0">
                <a:hlinkClick r:id="rId2"/>
              </a:rPr>
              <a:t>https://ascpractice.camden.gov.uk/children-practice-hub/</a:t>
            </a:r>
            <a:endParaRPr lang="en-GB" b="1" dirty="0"/>
          </a:p>
          <a:p>
            <a:pPr algn="l"/>
            <a:endParaRPr lang="en-GB" b="1" dirty="0"/>
          </a:p>
        </p:txBody>
      </p:sp>
      <p:pic>
        <p:nvPicPr>
          <p:cNvPr id="5" name="Picture 4" descr="A group of children smiling&#10;&#10;Description automatically generated">
            <a:extLst>
              <a:ext uri="{FF2B5EF4-FFF2-40B4-BE49-F238E27FC236}">
                <a16:creationId xmlns:a16="http://schemas.microsoft.com/office/drawing/2014/main" id="{40A80A4B-B2A9-44F7-A4F6-CFC6205E8FB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27115" y="3509963"/>
            <a:ext cx="4886818" cy="2565064"/>
          </a:xfrm>
          <a:prstGeom prst="rect">
            <a:avLst/>
          </a:prstGeom>
        </p:spPr>
      </p:pic>
    </p:spTree>
    <p:extLst>
      <p:ext uri="{BB962C8B-B14F-4D97-AF65-F5344CB8AC3E}">
        <p14:creationId xmlns:p14="http://schemas.microsoft.com/office/powerpoint/2010/main" val="711339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typing on a keyboard&#10;&#10;Description automatically generated with medium confidence">
            <a:extLst>
              <a:ext uri="{FF2B5EF4-FFF2-40B4-BE49-F238E27FC236}">
                <a16:creationId xmlns:a16="http://schemas.microsoft.com/office/drawing/2014/main" id="{D0C1EBB4-91FF-42D1-87DB-AD0EF1061F5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6459" r="9091" b="16932"/>
          <a:stretch/>
        </p:blipFill>
        <p:spPr>
          <a:xfrm>
            <a:off x="0" y="0"/>
            <a:ext cx="12191980" cy="6857990"/>
          </a:xfrm>
          <a:prstGeom prst="rect">
            <a:avLst/>
          </a:prstGeom>
        </p:spPr>
      </p:pic>
      <p:sp>
        <p:nvSpPr>
          <p:cNvPr id="11" name="Rectangle 10">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7DEF4F-00E6-43B0-9C53-5C93151BDFE1}"/>
              </a:ext>
            </a:extLst>
          </p:cNvPr>
          <p:cNvSpPr>
            <a:spLocks noGrp="1"/>
          </p:cNvSpPr>
          <p:nvPr>
            <p:ph type="title"/>
          </p:nvPr>
        </p:nvSpPr>
        <p:spPr>
          <a:xfrm>
            <a:off x="594804" y="640263"/>
            <a:ext cx="6619811" cy="1344975"/>
          </a:xfrm>
        </p:spPr>
        <p:txBody>
          <a:bodyPr>
            <a:normAutofit/>
          </a:bodyPr>
          <a:lstStyle/>
          <a:p>
            <a:r>
              <a:rPr lang="en-GB" sz="4000" b="1" u="sng">
                <a:latin typeface="Arial" panose="020B0604020202020204" pitchFamily="34" charset="0"/>
              </a:rPr>
              <a:t>Writing the report; </a:t>
            </a:r>
            <a:br>
              <a:rPr lang="en-GB" sz="4000">
                <a:latin typeface="Calibri" panose="020F0502020204030204" pitchFamily="34" charset="0"/>
              </a:rPr>
            </a:br>
            <a:endParaRPr lang="en-GB" sz="4000"/>
          </a:p>
        </p:txBody>
      </p:sp>
      <p:sp>
        <p:nvSpPr>
          <p:cNvPr id="3" name="Content Placeholder 2">
            <a:extLst>
              <a:ext uri="{FF2B5EF4-FFF2-40B4-BE49-F238E27FC236}">
                <a16:creationId xmlns:a16="http://schemas.microsoft.com/office/drawing/2014/main" id="{B6E724A5-47BD-43AB-B7A7-5F9EB86C32B7}"/>
              </a:ext>
            </a:extLst>
          </p:cNvPr>
          <p:cNvSpPr>
            <a:spLocks noGrp="1"/>
          </p:cNvSpPr>
          <p:nvPr>
            <p:ph idx="1"/>
          </p:nvPr>
        </p:nvSpPr>
        <p:spPr>
          <a:xfrm>
            <a:off x="336865" y="1345324"/>
            <a:ext cx="7197792" cy="4872413"/>
          </a:xfrm>
        </p:spPr>
        <p:txBody>
          <a:bodyPr>
            <a:normAutofit fontScale="25000" lnSpcReduction="20000"/>
          </a:bodyPr>
          <a:lstStyle/>
          <a:p>
            <a:pPr marL="342900" marR="0">
              <a:spcBef>
                <a:spcPts val="0"/>
              </a:spcBef>
              <a:spcAft>
                <a:spcPts val="0"/>
              </a:spcAft>
            </a:pPr>
            <a:r>
              <a:rPr lang="en-GB" sz="7200" dirty="0">
                <a:effectLst/>
                <a:latin typeface="Arial" panose="020B0604020202020204" pitchFamily="34" charset="0"/>
              </a:rPr>
              <a:t>Give yourself </a:t>
            </a:r>
            <a:r>
              <a:rPr lang="en-GB" sz="7200" b="1" dirty="0">
                <a:effectLst/>
                <a:latin typeface="Arial" panose="020B0604020202020204" pitchFamily="34" charset="0"/>
              </a:rPr>
              <a:t>enough time </a:t>
            </a:r>
            <a:r>
              <a:rPr lang="en-GB" sz="7200" dirty="0">
                <a:effectLst/>
                <a:latin typeface="Arial" panose="020B0604020202020204" pitchFamily="34" charset="0"/>
              </a:rPr>
              <a:t>to write report, think carefully about language and words you are using to describe factual events, professional opinions</a:t>
            </a:r>
          </a:p>
          <a:p>
            <a:pPr marL="342900" marR="0">
              <a:spcBef>
                <a:spcPts val="0"/>
              </a:spcBef>
              <a:spcAft>
                <a:spcPts val="0"/>
              </a:spcAft>
            </a:pPr>
            <a:endParaRPr lang="en-GB" sz="7200" dirty="0">
              <a:effectLst/>
              <a:latin typeface="Arial" panose="020B0604020202020204" pitchFamily="34" charset="0"/>
            </a:endParaRPr>
          </a:p>
          <a:p>
            <a:r>
              <a:rPr lang="en-GB" sz="7200" b="1" dirty="0">
                <a:latin typeface="Arial" panose="020B0604020202020204" pitchFamily="34" charset="0"/>
                <a:cs typeface="Arial" panose="020B0604020202020204" pitchFamily="34" charset="0"/>
              </a:rPr>
              <a:t>D</a:t>
            </a:r>
            <a:r>
              <a:rPr lang="en-GB" sz="7200" b="1" dirty="0">
                <a:effectLst/>
                <a:latin typeface="Arial" panose="020B0604020202020204" pitchFamily="34" charset="0"/>
                <a:cs typeface="Arial" panose="020B0604020202020204" pitchFamily="34" charset="0"/>
              </a:rPr>
              <a:t>irect quotes </a:t>
            </a:r>
            <a:r>
              <a:rPr lang="en-GB" sz="7200" dirty="0">
                <a:effectLst/>
                <a:latin typeface="Arial" panose="020B0604020202020204" pitchFamily="34" charset="0"/>
                <a:cs typeface="Arial" panose="020B0604020202020204" pitchFamily="34" charset="0"/>
              </a:rPr>
              <a:t>give weight and understanding. </a:t>
            </a:r>
            <a:r>
              <a:rPr lang="en-GB" sz="7200" i="1" dirty="0">
                <a:effectLst/>
                <a:latin typeface="Arial" panose="020B0604020202020204" pitchFamily="34" charset="0"/>
                <a:cs typeface="Arial" panose="020B0604020202020204" pitchFamily="34" charset="0"/>
              </a:rPr>
              <a:t>Only</a:t>
            </a:r>
            <a:r>
              <a:rPr lang="en-GB" sz="7200" dirty="0">
                <a:effectLst/>
                <a:latin typeface="Arial" panose="020B0604020202020204" pitchFamily="34" charset="0"/>
                <a:cs typeface="Arial" panose="020B0604020202020204" pitchFamily="34" charset="0"/>
              </a:rPr>
              <a:t> give updates since the last review. </a:t>
            </a:r>
          </a:p>
          <a:p>
            <a:r>
              <a:rPr lang="en-GB" sz="7200" dirty="0">
                <a:latin typeface="Arial" panose="020B0604020202020204" pitchFamily="34" charset="0"/>
                <a:cs typeface="Arial" panose="020B0604020202020204" pitchFamily="34" charset="0"/>
              </a:rPr>
              <a:t>Familiarise yourself with terms of </a:t>
            </a:r>
            <a:r>
              <a:rPr lang="en-GB" sz="7200" b="1" dirty="0">
                <a:latin typeface="Arial" panose="020B0604020202020204" pitchFamily="34" charset="0"/>
                <a:cs typeface="Arial" panose="020B0604020202020204" pitchFamily="34" charset="0"/>
              </a:rPr>
              <a:t>Significant harm </a:t>
            </a:r>
            <a:r>
              <a:rPr lang="en-GB" sz="7200" dirty="0">
                <a:latin typeface="Arial" panose="020B0604020202020204" pitchFamily="34" charset="0"/>
                <a:cs typeface="Arial" panose="020B0604020202020204" pitchFamily="34" charset="0"/>
              </a:rPr>
              <a:t>and make a clear argument as to how the child has/is or maybe at risk of this if nothing changes </a:t>
            </a:r>
            <a:r>
              <a:rPr lang="en-GB" sz="7200" dirty="0">
                <a:latin typeface="Arial" panose="020B0604020202020204" pitchFamily="34" charset="0"/>
                <a:cs typeface="Arial" panose="020B0604020202020204" pitchFamily="34" charset="0"/>
                <a:hlinkClick r:id="rId4"/>
              </a:rPr>
              <a:t>https://www.londoncp.co.uk/responding_concerns.html#1.1-concept-of-significant-harm</a:t>
            </a:r>
            <a:endParaRPr lang="en-GB" sz="7200" dirty="0">
              <a:latin typeface="Arial" panose="020B0604020202020204" pitchFamily="34" charset="0"/>
              <a:cs typeface="Arial" panose="020B0604020202020204" pitchFamily="34" charset="0"/>
            </a:endParaRPr>
          </a:p>
          <a:p>
            <a:r>
              <a:rPr lang="en-GB" sz="7200" dirty="0">
                <a:latin typeface="Arial" panose="020B0604020202020204" pitchFamily="34" charset="0"/>
                <a:cs typeface="Arial" panose="020B0604020202020204" pitchFamily="34" charset="0"/>
              </a:rPr>
              <a:t>Think about </a:t>
            </a:r>
            <a:r>
              <a:rPr lang="en-GB" sz="7200" b="1" dirty="0">
                <a:latin typeface="Arial" panose="020B0604020202020204" pitchFamily="34" charset="0"/>
                <a:cs typeface="Arial" panose="020B0604020202020204" pitchFamily="34" charset="0"/>
              </a:rPr>
              <a:t>frequency, severity and impact </a:t>
            </a:r>
            <a:r>
              <a:rPr lang="en-GB" sz="7200" dirty="0">
                <a:latin typeface="Arial" panose="020B0604020202020204" pitchFamily="34" charset="0"/>
                <a:cs typeface="Arial" panose="020B0604020202020204" pitchFamily="34" charset="0"/>
              </a:rPr>
              <a:t>on each individual child in the family </a:t>
            </a:r>
            <a:endParaRPr lang="en-GB" sz="7200" dirty="0">
              <a:effectLst/>
              <a:latin typeface="Arial" panose="020B0604020202020204" pitchFamily="34" charset="0"/>
            </a:endParaRPr>
          </a:p>
          <a:p>
            <a:pPr marL="342900" marR="0">
              <a:spcBef>
                <a:spcPts val="0"/>
              </a:spcBef>
              <a:spcAft>
                <a:spcPts val="0"/>
              </a:spcAft>
            </a:pPr>
            <a:endParaRPr lang="en-GB" sz="7200" dirty="0">
              <a:effectLst/>
              <a:latin typeface="Arial" panose="020B0604020202020204" pitchFamily="34" charset="0"/>
            </a:endParaRPr>
          </a:p>
          <a:p>
            <a:pPr marL="342900" marR="0">
              <a:spcBef>
                <a:spcPts val="0"/>
              </a:spcBef>
              <a:spcAft>
                <a:spcPts val="0"/>
              </a:spcAft>
            </a:pPr>
            <a:r>
              <a:rPr lang="en-GB" sz="7200" dirty="0">
                <a:effectLst/>
                <a:latin typeface="Arial" panose="020B0604020202020204" pitchFamily="34" charset="0"/>
              </a:rPr>
              <a:t>Reports shared with parents within 2 days for an initial review and 5 day for an review conference; </a:t>
            </a:r>
          </a:p>
          <a:p>
            <a:pPr marL="342900" marR="0">
              <a:spcBef>
                <a:spcPts val="0"/>
              </a:spcBef>
              <a:spcAft>
                <a:spcPts val="0"/>
              </a:spcAft>
            </a:pPr>
            <a:endParaRPr lang="en-GB" sz="7200" dirty="0">
              <a:effectLst/>
              <a:latin typeface="Arial" panose="020B0604020202020204" pitchFamily="34" charset="0"/>
            </a:endParaRPr>
          </a:p>
          <a:p>
            <a:pPr marL="342900" marR="0">
              <a:spcBef>
                <a:spcPts val="0"/>
              </a:spcBef>
              <a:spcAft>
                <a:spcPts val="0"/>
              </a:spcAft>
            </a:pPr>
            <a:r>
              <a:rPr lang="en-GB" sz="7200" dirty="0">
                <a:effectLst/>
                <a:latin typeface="Arial" panose="020B0604020202020204" pitchFamily="34" charset="0"/>
              </a:rPr>
              <a:t>This allows time for SW and CPO to discuss disagreements with parent and resolve differences to prepare parent for conference </a:t>
            </a:r>
          </a:p>
          <a:p>
            <a:pPr marL="342900" marR="0">
              <a:spcBef>
                <a:spcPts val="0"/>
              </a:spcBef>
              <a:spcAft>
                <a:spcPts val="0"/>
              </a:spcAft>
            </a:pPr>
            <a:endParaRPr lang="en-GB" sz="7200" dirty="0">
              <a:effectLst/>
              <a:latin typeface="Arial" panose="020B0604020202020204" pitchFamily="34" charset="0"/>
            </a:endParaRPr>
          </a:p>
          <a:p>
            <a:pPr marL="342900" marR="0">
              <a:spcBef>
                <a:spcPts val="0"/>
              </a:spcBef>
              <a:spcAft>
                <a:spcPts val="0"/>
              </a:spcAft>
            </a:pPr>
            <a:r>
              <a:rPr lang="en-GB" sz="7200" dirty="0">
                <a:effectLst/>
                <a:latin typeface="Arial" panose="020B0604020202020204" pitchFamily="34" charset="0"/>
              </a:rPr>
              <a:t>Does the report need to be </a:t>
            </a:r>
            <a:r>
              <a:rPr lang="en-GB" sz="7200" dirty="0">
                <a:latin typeface="Arial" panose="020B0604020202020204" pitchFamily="34" charset="0"/>
              </a:rPr>
              <a:t>edited, information kept confidential – do not redact as this can be reversed. </a:t>
            </a:r>
            <a:endParaRPr lang="en-GB" sz="7200" dirty="0">
              <a:effectLst/>
              <a:latin typeface="Arial" panose="020B0604020202020204" pitchFamily="34" charset="0"/>
            </a:endParaRPr>
          </a:p>
          <a:p>
            <a:endParaRPr lang="en-GB" sz="2200" dirty="0"/>
          </a:p>
        </p:txBody>
      </p:sp>
      <p:sp>
        <p:nvSpPr>
          <p:cNvPr id="6" name="TextBox 5">
            <a:extLst>
              <a:ext uri="{FF2B5EF4-FFF2-40B4-BE49-F238E27FC236}">
                <a16:creationId xmlns:a16="http://schemas.microsoft.com/office/drawing/2014/main" id="{D1CA8F57-E1ED-4CA8-A488-C89C7CF250FF}"/>
              </a:ext>
            </a:extLst>
          </p:cNvPr>
          <p:cNvSpPr txBox="1"/>
          <p:nvPr/>
        </p:nvSpPr>
        <p:spPr>
          <a:xfrm>
            <a:off x="9751908" y="6657945"/>
            <a:ext cx="244009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askatechteacher.com/great-kids-websites/keyboarding-websites/">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GB" sz="700">
              <a:solidFill>
                <a:srgbClr val="FFFFFF"/>
              </a:solidFill>
            </a:endParaRPr>
          </a:p>
        </p:txBody>
      </p:sp>
    </p:spTree>
    <p:extLst>
      <p:ext uri="{BB962C8B-B14F-4D97-AF65-F5344CB8AC3E}">
        <p14:creationId xmlns:p14="http://schemas.microsoft.com/office/powerpoint/2010/main" val="2088063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897C1-19B3-490E-BC25-F6546079DA30}"/>
              </a:ext>
            </a:extLst>
          </p:cNvPr>
          <p:cNvSpPr>
            <a:spLocks noGrp="1"/>
          </p:cNvSpPr>
          <p:nvPr>
            <p:ph type="title"/>
          </p:nvPr>
        </p:nvSpPr>
        <p:spPr>
          <a:xfrm>
            <a:off x="4965430" y="629268"/>
            <a:ext cx="6586491" cy="1286160"/>
          </a:xfrm>
        </p:spPr>
        <p:txBody>
          <a:bodyPr anchor="b">
            <a:normAutofit/>
          </a:bodyPr>
          <a:lstStyle/>
          <a:p>
            <a:r>
              <a:rPr lang="en-GB" sz="2800" b="1" u="sng">
                <a:latin typeface="Arial" panose="020B0604020202020204" pitchFamily="34" charset="0"/>
              </a:rPr>
              <a:t>How will the parents join hybrid conference?</a:t>
            </a:r>
            <a:br>
              <a:rPr lang="en-GB" sz="2800">
                <a:latin typeface="Calibri" panose="020F0502020204030204" pitchFamily="34" charset="0"/>
              </a:rPr>
            </a:br>
            <a:endParaRPr lang="en-GB" sz="2800"/>
          </a:p>
        </p:txBody>
      </p:sp>
      <p:sp>
        <p:nvSpPr>
          <p:cNvPr id="3" name="Content Placeholder 2">
            <a:extLst>
              <a:ext uri="{FF2B5EF4-FFF2-40B4-BE49-F238E27FC236}">
                <a16:creationId xmlns:a16="http://schemas.microsoft.com/office/drawing/2014/main" id="{49009098-51B3-42BD-A71E-3C556C976B73}"/>
              </a:ext>
            </a:extLst>
          </p:cNvPr>
          <p:cNvSpPr>
            <a:spLocks noGrp="1"/>
          </p:cNvSpPr>
          <p:nvPr>
            <p:ph idx="1"/>
          </p:nvPr>
        </p:nvSpPr>
        <p:spPr>
          <a:xfrm>
            <a:off x="4887311" y="1744718"/>
            <a:ext cx="6664610" cy="4834758"/>
          </a:xfrm>
        </p:spPr>
        <p:txBody>
          <a:bodyPr>
            <a:normAutofit fontScale="92500"/>
          </a:bodyPr>
          <a:lstStyle/>
          <a:p>
            <a:pPr marL="342900" marR="0">
              <a:spcBef>
                <a:spcPts val="0"/>
              </a:spcBef>
              <a:spcAft>
                <a:spcPts val="0"/>
              </a:spcAft>
            </a:pPr>
            <a:r>
              <a:rPr lang="en-GB" sz="2200" dirty="0">
                <a:effectLst/>
                <a:latin typeface="Arial" panose="020B0604020202020204" pitchFamily="34" charset="0"/>
              </a:rPr>
              <a:t>Talk through the benefits of parent(s) attending in person; better interactions, feels more like a conversation, professionals will not be in the room, parents will be better understood, opportunities to meet CPO prior to meeting</a:t>
            </a:r>
          </a:p>
          <a:p>
            <a:pPr marL="342900" marR="0">
              <a:spcBef>
                <a:spcPts val="0"/>
              </a:spcBef>
              <a:spcAft>
                <a:spcPts val="0"/>
              </a:spcAft>
            </a:pPr>
            <a:endParaRPr lang="en-GB" sz="2200" dirty="0">
              <a:effectLst/>
              <a:latin typeface="Arial" panose="020B0604020202020204" pitchFamily="34" charset="0"/>
            </a:endParaRPr>
          </a:p>
          <a:p>
            <a:pPr marL="342900" marR="0">
              <a:spcBef>
                <a:spcPts val="0"/>
              </a:spcBef>
              <a:spcAft>
                <a:spcPts val="0"/>
              </a:spcAft>
            </a:pPr>
            <a:r>
              <a:rPr lang="en-GB" sz="2200" dirty="0">
                <a:effectLst/>
                <a:latin typeface="Arial" panose="020B0604020202020204" pitchFamily="34" charset="0"/>
              </a:rPr>
              <a:t>If parent (s) adamant, what help do they need to join by video? Help them test it out before </a:t>
            </a:r>
          </a:p>
          <a:p>
            <a:pPr marL="114300" marR="0" indent="0">
              <a:spcBef>
                <a:spcPts val="0"/>
              </a:spcBef>
              <a:spcAft>
                <a:spcPts val="0"/>
              </a:spcAft>
              <a:buNone/>
            </a:pPr>
            <a:r>
              <a:rPr lang="en-GB" sz="2200" dirty="0">
                <a:effectLst/>
                <a:latin typeface="Arial" panose="020B0604020202020204" pitchFamily="34" charset="0"/>
              </a:rPr>
              <a:t> </a:t>
            </a:r>
          </a:p>
          <a:p>
            <a:pPr marL="342900" marR="0">
              <a:spcBef>
                <a:spcPts val="0"/>
              </a:spcBef>
              <a:spcAft>
                <a:spcPts val="0"/>
              </a:spcAft>
            </a:pPr>
            <a:r>
              <a:rPr lang="en-GB" sz="2200" dirty="0">
                <a:effectLst/>
                <a:latin typeface="Arial" panose="020B0604020202020204" pitchFamily="34" charset="0"/>
              </a:rPr>
              <a:t>How will a young person join? Are they willing to speak to CPO before conference, can they join virtually with the help of school to share their views? </a:t>
            </a:r>
          </a:p>
          <a:p>
            <a:pPr marL="342900" marR="0">
              <a:spcBef>
                <a:spcPts val="0"/>
              </a:spcBef>
              <a:spcAft>
                <a:spcPts val="0"/>
              </a:spcAft>
            </a:pPr>
            <a:r>
              <a:rPr lang="en-GB" sz="2200" dirty="0">
                <a:effectLst/>
                <a:latin typeface="Arial" panose="020B0604020202020204" pitchFamily="34" charset="0"/>
              </a:rPr>
              <a:t>Who do parent(s) want to attend with, family member, friend. Would they benefit from an advocate? </a:t>
            </a:r>
          </a:p>
          <a:p>
            <a:pPr marL="342900" marR="0">
              <a:spcBef>
                <a:spcPts val="0"/>
              </a:spcBef>
              <a:spcAft>
                <a:spcPts val="0"/>
              </a:spcAft>
            </a:pPr>
            <a:r>
              <a:rPr lang="en-GB" sz="2200" dirty="0">
                <a:effectLst/>
                <a:latin typeface="Arial" panose="020B0604020202020204" pitchFamily="34" charset="0"/>
              </a:rPr>
              <a:t>Does the conference need to be split? Let the network know </a:t>
            </a:r>
          </a:p>
          <a:p>
            <a:pPr marL="342900" marR="0">
              <a:spcBef>
                <a:spcPts val="0"/>
              </a:spcBef>
              <a:spcAft>
                <a:spcPts val="0"/>
              </a:spcAft>
            </a:pPr>
            <a:r>
              <a:rPr lang="en-GB" sz="2200" dirty="0">
                <a:latin typeface="Arial" panose="020B0604020202020204" pitchFamily="34" charset="0"/>
              </a:rPr>
              <a:t>Attend 15 minutes before start of conference </a:t>
            </a:r>
            <a:endParaRPr lang="en-GB" sz="2200" dirty="0">
              <a:effectLst/>
              <a:latin typeface="Arial" panose="020B0604020202020204" pitchFamily="34" charset="0"/>
            </a:endParaRPr>
          </a:p>
          <a:p>
            <a:endParaRPr lang="en-GB" sz="2000" dirty="0"/>
          </a:p>
        </p:txBody>
      </p:sp>
      <p:pic>
        <p:nvPicPr>
          <p:cNvPr id="5" name="Picture 4" descr="A person using a computer&#10;&#10;Description automatically generated with low confidence">
            <a:extLst>
              <a:ext uri="{FF2B5EF4-FFF2-40B4-BE49-F238E27FC236}">
                <a16:creationId xmlns:a16="http://schemas.microsoft.com/office/drawing/2014/main" id="{69D49F98-B0A2-4320-A177-6241F4EBA20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017" r="31622" b="-1"/>
          <a:stretch/>
        </p:blipFill>
        <p:spPr>
          <a:xfrm>
            <a:off x="-86048" y="9168"/>
            <a:ext cx="4635571" cy="6857990"/>
          </a:xfrm>
          <a:prstGeom prst="rect">
            <a:avLst/>
          </a:prstGeom>
          <a:effectLst/>
        </p:spPr>
      </p:pic>
      <p:cxnSp>
        <p:nvCxnSpPr>
          <p:cNvPr id="17" name="Straight Connector 1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36B3BB"/>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1558153-0C79-4BBE-9D35-82ECEBB339A8}"/>
              </a:ext>
            </a:extLst>
          </p:cNvPr>
          <p:cNvSpPr txBox="1"/>
          <p:nvPr/>
        </p:nvSpPr>
        <p:spPr>
          <a:xfrm>
            <a:off x="2328549" y="6657945"/>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www.bchumanist.ca/zoom_room_kasha_coffee_klatsch_20200512">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369157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9DF96B-E8F8-4021-8D6E-CF90DCF0851C}"/>
              </a:ext>
            </a:extLst>
          </p:cNvPr>
          <p:cNvSpPr>
            <a:spLocks noGrp="1"/>
          </p:cNvSpPr>
          <p:nvPr>
            <p:ph type="title"/>
          </p:nvPr>
        </p:nvSpPr>
        <p:spPr>
          <a:xfrm>
            <a:off x="686834" y="1153572"/>
            <a:ext cx="3200400" cy="4461163"/>
          </a:xfrm>
        </p:spPr>
        <p:txBody>
          <a:bodyPr>
            <a:normAutofit/>
          </a:bodyPr>
          <a:lstStyle/>
          <a:p>
            <a:r>
              <a:rPr lang="en-GB" b="1" u="sng">
                <a:solidFill>
                  <a:srgbClr val="FFFFFF"/>
                </a:solidFill>
                <a:effectLst/>
                <a:latin typeface="Arial" panose="020B0604020202020204" pitchFamily="34" charset="0"/>
              </a:rPr>
              <a:t>Preparing for conference </a:t>
            </a:r>
            <a:endParaRPr lang="en-GB">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826BAAD-696A-480A-BCAE-471C9E37EC2A}"/>
              </a:ext>
            </a:extLst>
          </p:cNvPr>
          <p:cNvSpPr>
            <a:spLocks noGrp="1"/>
          </p:cNvSpPr>
          <p:nvPr>
            <p:ph idx="1"/>
          </p:nvPr>
        </p:nvSpPr>
        <p:spPr>
          <a:xfrm>
            <a:off x="3887234" y="136634"/>
            <a:ext cx="7746601" cy="6642538"/>
          </a:xfrm>
        </p:spPr>
        <p:txBody>
          <a:bodyPr anchor="ctr">
            <a:normAutofit lnSpcReduction="10000"/>
          </a:bodyPr>
          <a:lstStyle/>
          <a:p>
            <a:pPr marL="342900" marR="0">
              <a:spcBef>
                <a:spcPts val="0"/>
              </a:spcBef>
              <a:spcAft>
                <a:spcPts val="0"/>
              </a:spcAft>
            </a:pPr>
            <a:r>
              <a:rPr lang="en-GB" sz="2200" b="1" dirty="0">
                <a:effectLst/>
                <a:latin typeface="Arial" panose="020B0604020202020204" pitchFamily="34" charset="0"/>
              </a:rPr>
              <a:t>Re-read your report,</a:t>
            </a:r>
            <a:r>
              <a:rPr lang="en-GB" sz="2200" dirty="0">
                <a:effectLst/>
                <a:latin typeface="Arial" panose="020B0604020202020204" pitchFamily="34" charset="0"/>
              </a:rPr>
              <a:t> make notes if needed, you will be expected to describe in </a:t>
            </a:r>
            <a:r>
              <a:rPr lang="en-GB" sz="2200" b="1" dirty="0">
                <a:effectLst/>
                <a:latin typeface="Arial" panose="020B0604020202020204" pitchFamily="34" charset="0"/>
              </a:rPr>
              <a:t>sufficient details</a:t>
            </a:r>
            <a:r>
              <a:rPr lang="en-GB" sz="2200" dirty="0">
                <a:effectLst/>
                <a:latin typeface="Arial" panose="020B0604020202020204" pitchFamily="34" charset="0"/>
              </a:rPr>
              <a:t>, significant events, your assessment of progress on the plan, what's working well, has the risk reduced? Is there still significant unsafe uncertainty </a:t>
            </a:r>
          </a:p>
          <a:p>
            <a:pPr marL="342900" marR="0">
              <a:spcBef>
                <a:spcPts val="0"/>
              </a:spcBef>
              <a:spcAft>
                <a:spcPts val="0"/>
              </a:spcAft>
            </a:pPr>
            <a:endParaRPr lang="en-GB" sz="2200" dirty="0">
              <a:effectLst/>
              <a:latin typeface="Arial" panose="020B0604020202020204" pitchFamily="34" charset="0"/>
            </a:endParaRPr>
          </a:p>
          <a:p>
            <a:pPr marL="342900" marR="0">
              <a:spcBef>
                <a:spcPts val="0"/>
              </a:spcBef>
              <a:spcAft>
                <a:spcPts val="0"/>
              </a:spcAft>
            </a:pPr>
            <a:r>
              <a:rPr lang="en-GB" sz="2200" b="1" dirty="0">
                <a:effectLst/>
                <a:latin typeface="Arial" panose="020B0604020202020204" pitchFamily="34" charset="0"/>
              </a:rPr>
              <a:t>Be methodical</a:t>
            </a:r>
            <a:r>
              <a:rPr lang="en-GB" sz="2200" dirty="0">
                <a:effectLst/>
                <a:latin typeface="Arial" panose="020B0604020202020204" pitchFamily="34" charset="0"/>
              </a:rPr>
              <a:t> going through points, so that you don’t miss important information</a:t>
            </a:r>
          </a:p>
          <a:p>
            <a:pPr marL="342900" marR="0">
              <a:spcBef>
                <a:spcPts val="0"/>
              </a:spcBef>
              <a:spcAft>
                <a:spcPts val="0"/>
              </a:spcAft>
            </a:pPr>
            <a:endParaRPr lang="en-GB" sz="2200" dirty="0">
              <a:effectLst/>
              <a:latin typeface="Arial" panose="020B0604020202020204" pitchFamily="34" charset="0"/>
            </a:endParaRPr>
          </a:p>
          <a:p>
            <a:pPr marL="342900" marR="0">
              <a:spcBef>
                <a:spcPts val="0"/>
              </a:spcBef>
              <a:spcAft>
                <a:spcPts val="0"/>
              </a:spcAft>
            </a:pPr>
            <a:r>
              <a:rPr lang="en-GB" sz="2200" dirty="0">
                <a:effectLst/>
                <a:latin typeface="Arial" panose="020B0604020202020204" pitchFamily="34" charset="0"/>
              </a:rPr>
              <a:t>What is your</a:t>
            </a:r>
            <a:r>
              <a:rPr lang="en-GB" sz="2200" b="1" dirty="0">
                <a:effectLst/>
                <a:latin typeface="Arial" panose="020B0604020202020204" pitchFamily="34" charset="0"/>
              </a:rPr>
              <a:t> professional hypothesis</a:t>
            </a:r>
            <a:r>
              <a:rPr lang="en-GB" sz="2200" dirty="0">
                <a:effectLst/>
                <a:latin typeface="Arial" panose="020B0604020202020204" pitchFamily="34" charset="0"/>
              </a:rPr>
              <a:t>, “it is possible / likely / at times that child's behaviour that is seen at school or home is as a result of the uncertain, unsafe, living conditions, exposure to domestic violence, etc.” </a:t>
            </a:r>
          </a:p>
          <a:p>
            <a:pPr marL="342900" marR="0">
              <a:spcBef>
                <a:spcPts val="0"/>
              </a:spcBef>
              <a:spcAft>
                <a:spcPts val="0"/>
              </a:spcAft>
            </a:pPr>
            <a:endParaRPr lang="en-GB" sz="2200" dirty="0">
              <a:effectLst/>
              <a:latin typeface="Arial" panose="020B0604020202020204" pitchFamily="34" charset="0"/>
            </a:endParaRPr>
          </a:p>
          <a:p>
            <a:pPr marL="342900" marR="0">
              <a:spcBef>
                <a:spcPts val="0"/>
              </a:spcBef>
              <a:spcAft>
                <a:spcPts val="0"/>
              </a:spcAft>
            </a:pPr>
            <a:r>
              <a:rPr lang="en-GB" sz="2200" dirty="0">
                <a:latin typeface="Arial" panose="020B0604020202020204" pitchFamily="34" charset="0"/>
              </a:rPr>
              <a:t>Acknowledge whether parents agree with you or not, and what conversations you have had to discuss concerns </a:t>
            </a:r>
            <a:endParaRPr lang="en-GB" sz="2200" dirty="0">
              <a:effectLst/>
              <a:latin typeface="Arial" panose="020B0604020202020204" pitchFamily="34" charset="0"/>
            </a:endParaRPr>
          </a:p>
          <a:p>
            <a:pPr marL="342900" marR="0">
              <a:spcBef>
                <a:spcPts val="0"/>
              </a:spcBef>
              <a:spcAft>
                <a:spcPts val="0"/>
              </a:spcAft>
            </a:pPr>
            <a:endParaRPr lang="en-GB" sz="2200" dirty="0">
              <a:effectLst/>
              <a:latin typeface="Arial" panose="020B0604020202020204" pitchFamily="34" charset="0"/>
            </a:endParaRPr>
          </a:p>
          <a:p>
            <a:pPr marL="342900" marR="0">
              <a:spcBef>
                <a:spcPts val="0"/>
              </a:spcBef>
              <a:spcAft>
                <a:spcPts val="0"/>
              </a:spcAft>
            </a:pPr>
            <a:r>
              <a:rPr lang="en-GB" sz="2200" dirty="0">
                <a:effectLst/>
                <a:latin typeface="Arial" panose="020B0604020202020204" pitchFamily="34" charset="0"/>
              </a:rPr>
              <a:t>What is the </a:t>
            </a:r>
            <a:r>
              <a:rPr lang="en-GB" sz="2200" b="1" dirty="0">
                <a:effectLst/>
                <a:latin typeface="Arial" panose="020B0604020202020204" pitchFamily="34" charset="0"/>
              </a:rPr>
              <a:t>child's VOICE?</a:t>
            </a:r>
            <a:r>
              <a:rPr lang="en-GB" sz="2200" dirty="0">
                <a:effectLst/>
                <a:latin typeface="Arial" panose="020B0604020202020204" pitchFamily="34" charset="0"/>
              </a:rPr>
              <a:t> hypothesise non-verbal, pre-verbal infants, use direct quotes, describe behaviours and share direct work and consultation forms. </a:t>
            </a:r>
          </a:p>
          <a:p>
            <a:pPr marL="342900" marR="0">
              <a:spcBef>
                <a:spcPts val="0"/>
              </a:spcBef>
              <a:spcAft>
                <a:spcPts val="0"/>
              </a:spcAft>
            </a:pPr>
            <a:endParaRPr lang="en-GB" sz="2200" dirty="0">
              <a:effectLst/>
              <a:latin typeface="Arial" panose="020B0604020202020204" pitchFamily="34" charset="0"/>
            </a:endParaRPr>
          </a:p>
          <a:p>
            <a:pPr marL="342900" marR="0">
              <a:spcBef>
                <a:spcPts val="0"/>
              </a:spcBef>
              <a:spcAft>
                <a:spcPts val="0"/>
              </a:spcAft>
            </a:pPr>
            <a:r>
              <a:rPr lang="en-GB" sz="2200" b="1" dirty="0">
                <a:effectLst/>
                <a:latin typeface="Arial" panose="020B0604020202020204" pitchFamily="34" charset="0"/>
              </a:rPr>
              <a:t>Book video or in-person </a:t>
            </a:r>
            <a:r>
              <a:rPr lang="en-GB" sz="2200" dirty="0">
                <a:effectLst/>
                <a:latin typeface="Arial" panose="020B0604020202020204" pitchFamily="34" charset="0"/>
              </a:rPr>
              <a:t>interpreter in advance for the whole duration, note down their reference number </a:t>
            </a:r>
          </a:p>
          <a:p>
            <a:endParaRPr lang="en-GB" sz="2200" dirty="0"/>
          </a:p>
        </p:txBody>
      </p:sp>
    </p:spTree>
    <p:extLst>
      <p:ext uri="{BB962C8B-B14F-4D97-AF65-F5344CB8AC3E}">
        <p14:creationId xmlns:p14="http://schemas.microsoft.com/office/powerpoint/2010/main" val="3653111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ext, whiteboard&#10;&#10;Description automatically generated">
            <a:extLst>
              <a:ext uri="{FF2B5EF4-FFF2-40B4-BE49-F238E27FC236}">
                <a16:creationId xmlns:a16="http://schemas.microsoft.com/office/drawing/2014/main" id="{7922A6E7-C2B0-4B3A-8B2B-23F22A65E5C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584" b="12146"/>
          <a:stretch/>
        </p:blipFill>
        <p:spPr>
          <a:xfrm>
            <a:off x="78830" y="94604"/>
            <a:ext cx="12192000" cy="6857990"/>
          </a:xfrm>
          <a:prstGeom prst="rect">
            <a:avLst/>
          </a:prstGeom>
        </p:spPr>
      </p:pic>
      <p:sp>
        <p:nvSpPr>
          <p:cNvPr id="1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02F8E6E6-0CEA-4FD8-95DF-7689D2791F14}"/>
              </a:ext>
            </a:extLst>
          </p:cNvPr>
          <p:cNvSpPr>
            <a:spLocks noGrp="1"/>
          </p:cNvSpPr>
          <p:nvPr>
            <p:ph type="title"/>
          </p:nvPr>
        </p:nvSpPr>
        <p:spPr>
          <a:xfrm>
            <a:off x="814552" y="903581"/>
            <a:ext cx="5355020" cy="1556907"/>
          </a:xfrm>
        </p:spPr>
        <p:txBody>
          <a:bodyPr>
            <a:normAutofit/>
          </a:bodyPr>
          <a:lstStyle/>
          <a:p>
            <a:pPr algn="ctr"/>
            <a:r>
              <a:rPr lang="en-GB" sz="2800" b="1" u="sng" dirty="0">
                <a:latin typeface="Arial" panose="020B0604020202020204" pitchFamily="34" charset="0"/>
              </a:rPr>
              <a:t>Creating a Child Protection plan</a:t>
            </a:r>
            <a:br>
              <a:rPr lang="en-GB" sz="2800" dirty="0">
                <a:latin typeface="Calibri" panose="020F0502020204030204" pitchFamily="34" charset="0"/>
              </a:rPr>
            </a:br>
            <a:endParaRPr lang="en-GB" sz="2800" dirty="0"/>
          </a:p>
        </p:txBody>
      </p:sp>
      <p:cxnSp>
        <p:nvCxnSpPr>
          <p:cNvPr id="13"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930BA87-65A7-4B5A-9E3C-372CFA48692C}"/>
              </a:ext>
            </a:extLst>
          </p:cNvPr>
          <p:cNvSpPr>
            <a:spLocks noGrp="1"/>
          </p:cNvSpPr>
          <p:nvPr>
            <p:ph idx="1"/>
          </p:nvPr>
        </p:nvSpPr>
        <p:spPr>
          <a:xfrm>
            <a:off x="609599" y="2543503"/>
            <a:ext cx="9186042" cy="3987896"/>
          </a:xfrm>
        </p:spPr>
        <p:txBody>
          <a:bodyPr anchor="ctr">
            <a:noAutofit/>
          </a:bodyPr>
          <a:lstStyle/>
          <a:p>
            <a:pPr marL="342900" marR="0">
              <a:spcBef>
                <a:spcPts val="0"/>
              </a:spcBef>
              <a:spcAft>
                <a:spcPts val="0"/>
              </a:spcAft>
            </a:pPr>
            <a:r>
              <a:rPr lang="en-GB" sz="2400" dirty="0">
                <a:effectLst/>
                <a:latin typeface="Arial" panose="020B0604020202020204" pitchFamily="34" charset="0"/>
              </a:rPr>
              <a:t>Think about the plan</a:t>
            </a:r>
            <a:r>
              <a:rPr lang="en-GB" sz="2400" b="1" dirty="0">
                <a:effectLst/>
                <a:latin typeface="Arial" panose="020B0604020202020204" pitchFamily="34" charset="0"/>
              </a:rPr>
              <a:t> in advance</a:t>
            </a:r>
            <a:r>
              <a:rPr lang="en-GB" sz="2400" dirty="0">
                <a:effectLst/>
                <a:latin typeface="Arial" panose="020B0604020202020204" pitchFamily="34" charset="0"/>
              </a:rPr>
              <a:t>, identify </a:t>
            </a:r>
            <a:r>
              <a:rPr lang="en-GB" sz="2400" b="1" dirty="0">
                <a:effectLst/>
                <a:latin typeface="Arial" panose="020B0604020202020204" pitchFamily="34" charset="0"/>
              </a:rPr>
              <a:t>what you want to change and how</a:t>
            </a:r>
            <a:r>
              <a:rPr lang="en-GB" sz="2400" dirty="0">
                <a:effectLst/>
                <a:latin typeface="Arial" panose="020B0604020202020204" pitchFamily="34" charset="0"/>
              </a:rPr>
              <a:t>, ideally make referrals, have timescales, if you are new to Camden ask SP or CPO what services are available. Camden is a well-resourced borough, lots of support services, constantly changing. </a:t>
            </a:r>
          </a:p>
          <a:p>
            <a:pPr marL="342900" marR="0">
              <a:spcBef>
                <a:spcPts val="0"/>
              </a:spcBef>
              <a:spcAft>
                <a:spcPts val="0"/>
              </a:spcAft>
            </a:pPr>
            <a:r>
              <a:rPr lang="en-GB" sz="2400" dirty="0">
                <a:effectLst/>
                <a:latin typeface="Arial" panose="020B0604020202020204" pitchFamily="34" charset="0"/>
              </a:rPr>
              <a:t>New intranet hub is  one-stop shop to access current services </a:t>
            </a:r>
            <a:r>
              <a:rPr lang="en-GB" sz="2400" dirty="0">
                <a:effectLst/>
                <a:latin typeface="Arial" panose="020B0604020202020204" pitchFamily="34" charset="0"/>
                <a:hlinkClick r:id="rId4"/>
              </a:rPr>
              <a:t>CSSW policy hub</a:t>
            </a:r>
            <a:endParaRPr lang="en-GB" sz="2400" dirty="0">
              <a:effectLst/>
              <a:latin typeface="Arial" panose="020B0604020202020204" pitchFamily="34" charset="0"/>
            </a:endParaRPr>
          </a:p>
          <a:p>
            <a:pPr marL="342900" marR="0">
              <a:spcBef>
                <a:spcPts val="0"/>
              </a:spcBef>
              <a:spcAft>
                <a:spcPts val="0"/>
              </a:spcAft>
            </a:pPr>
            <a:r>
              <a:rPr lang="en-GB" sz="2400" dirty="0">
                <a:effectLst/>
                <a:latin typeface="Arial" panose="020B0604020202020204" pitchFamily="34" charset="0"/>
              </a:rPr>
              <a:t>Be as </a:t>
            </a:r>
            <a:r>
              <a:rPr lang="en-GB" sz="2400" b="1" dirty="0">
                <a:effectLst/>
                <a:latin typeface="Arial" panose="020B0604020202020204" pitchFamily="34" charset="0"/>
              </a:rPr>
              <a:t>explicit</a:t>
            </a:r>
            <a:r>
              <a:rPr lang="en-GB" sz="2400" dirty="0">
                <a:effectLst/>
                <a:latin typeface="Arial" panose="020B0604020202020204" pitchFamily="34" charset="0"/>
              </a:rPr>
              <a:t> as you can as to describe </a:t>
            </a:r>
            <a:r>
              <a:rPr lang="en-GB" sz="2400" b="1" dirty="0">
                <a:effectLst/>
                <a:latin typeface="Arial" panose="020B0604020202020204" pitchFamily="34" charset="0"/>
              </a:rPr>
              <a:t>when you would be reassured</a:t>
            </a:r>
            <a:r>
              <a:rPr lang="en-GB" sz="2400" dirty="0">
                <a:effectLst/>
                <a:latin typeface="Arial" panose="020B0604020202020204" pitchFamily="34" charset="0"/>
              </a:rPr>
              <a:t>, what evidence would be seen to show risk has reduced. </a:t>
            </a:r>
          </a:p>
          <a:p>
            <a:pPr marL="342900" marR="0">
              <a:spcBef>
                <a:spcPts val="0"/>
              </a:spcBef>
              <a:spcAft>
                <a:spcPts val="0"/>
              </a:spcAft>
            </a:pPr>
            <a:r>
              <a:rPr lang="en-GB" sz="2400" dirty="0">
                <a:effectLst/>
                <a:latin typeface="Arial" panose="020B0604020202020204" pitchFamily="34" charset="0"/>
              </a:rPr>
              <a:t>Make the goals Specific, Measurable, Achievable, Realistic and Time-bound (SMART)</a:t>
            </a:r>
          </a:p>
          <a:p>
            <a:endParaRPr lang="en-GB" sz="2400" dirty="0"/>
          </a:p>
        </p:txBody>
      </p:sp>
      <p:sp>
        <p:nvSpPr>
          <p:cNvPr id="6" name="TextBox 5">
            <a:extLst>
              <a:ext uri="{FF2B5EF4-FFF2-40B4-BE49-F238E27FC236}">
                <a16:creationId xmlns:a16="http://schemas.microsoft.com/office/drawing/2014/main" id="{DC0BA47E-7CA1-4595-8CF2-189AD809CADC}"/>
              </a:ext>
            </a:extLst>
          </p:cNvPr>
          <p:cNvSpPr txBox="1"/>
          <p:nvPr/>
        </p:nvSpPr>
        <p:spPr>
          <a:xfrm>
            <a:off x="9884957" y="6657945"/>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www.thebluediamondgallery.com/handwriting/a/action-plan.html">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3160500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57B40-48EB-4FF8-90ED-D702007E171E}"/>
              </a:ext>
            </a:extLst>
          </p:cNvPr>
          <p:cNvSpPr>
            <a:spLocks noGrp="1"/>
          </p:cNvSpPr>
          <p:nvPr>
            <p:ph type="title"/>
          </p:nvPr>
        </p:nvSpPr>
        <p:spPr>
          <a:xfrm>
            <a:off x="4965430" y="629268"/>
            <a:ext cx="6586491" cy="1286160"/>
          </a:xfrm>
        </p:spPr>
        <p:txBody>
          <a:bodyPr anchor="b">
            <a:normAutofit/>
          </a:bodyPr>
          <a:lstStyle/>
          <a:p>
            <a:r>
              <a:rPr lang="en-GB" sz="4100" b="1" u="sng">
                <a:latin typeface="Arial" panose="020B0604020202020204" pitchFamily="34" charset="0"/>
              </a:rPr>
              <a:t>Tracking progress of plan </a:t>
            </a:r>
            <a:br>
              <a:rPr lang="en-GB" sz="4100">
                <a:latin typeface="Calibri" panose="020F0502020204030204" pitchFamily="34" charset="0"/>
              </a:rPr>
            </a:br>
            <a:endParaRPr lang="en-GB" sz="4100"/>
          </a:p>
        </p:txBody>
      </p:sp>
      <p:sp>
        <p:nvSpPr>
          <p:cNvPr id="3" name="Content Placeholder 2">
            <a:extLst>
              <a:ext uri="{FF2B5EF4-FFF2-40B4-BE49-F238E27FC236}">
                <a16:creationId xmlns:a16="http://schemas.microsoft.com/office/drawing/2014/main" id="{B30FE7C0-4D56-4925-9805-3A3AA2DDC0AB}"/>
              </a:ext>
            </a:extLst>
          </p:cNvPr>
          <p:cNvSpPr>
            <a:spLocks noGrp="1"/>
          </p:cNvSpPr>
          <p:nvPr>
            <p:ph idx="1"/>
          </p:nvPr>
        </p:nvSpPr>
        <p:spPr>
          <a:xfrm>
            <a:off x="4435366" y="1492469"/>
            <a:ext cx="7116555" cy="5255172"/>
          </a:xfrm>
        </p:spPr>
        <p:txBody>
          <a:bodyPr>
            <a:normAutofit fontScale="92500"/>
          </a:bodyPr>
          <a:lstStyle/>
          <a:p>
            <a:pPr marL="342900" marR="0">
              <a:spcBef>
                <a:spcPts val="0"/>
              </a:spcBef>
              <a:spcAft>
                <a:spcPts val="0"/>
              </a:spcAft>
            </a:pPr>
            <a:r>
              <a:rPr lang="en-GB" sz="2200" dirty="0">
                <a:effectLst/>
                <a:latin typeface="Arial" panose="020B0604020202020204" pitchFamily="34" charset="0"/>
              </a:rPr>
              <a:t>Non-engagement from parents - follow the policy and  escalate when needed</a:t>
            </a:r>
          </a:p>
          <a:p>
            <a:pPr marL="342900" marR="0">
              <a:spcBef>
                <a:spcPts val="0"/>
              </a:spcBef>
              <a:spcAft>
                <a:spcPts val="0"/>
              </a:spcAft>
            </a:pPr>
            <a:endParaRPr lang="en-GB" sz="2200" dirty="0">
              <a:effectLst/>
              <a:latin typeface="Arial" panose="020B0604020202020204" pitchFamily="34" charset="0"/>
            </a:endParaRPr>
          </a:p>
          <a:p>
            <a:pPr marL="342900" marR="0">
              <a:spcBef>
                <a:spcPts val="0"/>
              </a:spcBef>
              <a:spcAft>
                <a:spcPts val="0"/>
              </a:spcAft>
            </a:pPr>
            <a:r>
              <a:rPr lang="en-GB" sz="2200" dirty="0">
                <a:effectLst/>
                <a:latin typeface="Arial" panose="020B0604020202020204" pitchFamily="34" charset="0"/>
              </a:rPr>
              <a:t>If poor professional attendance/contribution inform CPO who can raise it with partner agency. </a:t>
            </a:r>
          </a:p>
          <a:p>
            <a:pPr marL="342900" marR="0">
              <a:spcBef>
                <a:spcPts val="0"/>
              </a:spcBef>
              <a:spcAft>
                <a:spcPts val="0"/>
              </a:spcAft>
            </a:pPr>
            <a:endParaRPr lang="en-GB" sz="2200" dirty="0">
              <a:effectLst/>
              <a:latin typeface="Arial" panose="020B0604020202020204" pitchFamily="34" charset="0"/>
            </a:endParaRPr>
          </a:p>
          <a:p>
            <a:pPr marL="342900" marR="0">
              <a:spcBef>
                <a:spcPts val="0"/>
              </a:spcBef>
              <a:spcAft>
                <a:spcPts val="0"/>
              </a:spcAft>
            </a:pPr>
            <a:r>
              <a:rPr lang="en-GB" sz="2200" dirty="0">
                <a:effectLst/>
                <a:latin typeface="Arial" panose="020B0604020202020204" pitchFamily="34" charset="0"/>
              </a:rPr>
              <a:t>School attendance, lots of resources to support chronic poor attendance, what is the school's attendance policy? Who is their attendance officer? Expectation is to update SW daily when child subject to CP and weekly for CIN. Where are the school in escalation, what timescales should be agreed before fines and court action. </a:t>
            </a:r>
          </a:p>
          <a:p>
            <a:pPr marL="342900" marR="0">
              <a:spcBef>
                <a:spcPts val="0"/>
              </a:spcBef>
              <a:spcAft>
                <a:spcPts val="0"/>
              </a:spcAft>
            </a:pPr>
            <a:endParaRPr lang="en-GB" sz="2200" dirty="0">
              <a:effectLst/>
              <a:latin typeface="Arial" panose="020B0604020202020204" pitchFamily="34" charset="0"/>
            </a:endParaRPr>
          </a:p>
          <a:p>
            <a:pPr marL="342900" marR="0">
              <a:spcBef>
                <a:spcPts val="0"/>
              </a:spcBef>
              <a:spcAft>
                <a:spcPts val="0"/>
              </a:spcAft>
            </a:pPr>
            <a:r>
              <a:rPr lang="en-GB" sz="2200" dirty="0">
                <a:effectLst/>
                <a:latin typeface="Arial" panose="020B0604020202020204" pitchFamily="34" charset="0"/>
              </a:rPr>
              <a:t>Natalie White, Virtual Academy (CIN,CP,LAC), Ed Magee Attendance, Dylan Buckle Inclusions all happy to consult.</a:t>
            </a:r>
          </a:p>
          <a:p>
            <a:pPr marL="114300" marR="0" indent="0">
              <a:spcBef>
                <a:spcPts val="0"/>
              </a:spcBef>
              <a:spcAft>
                <a:spcPts val="0"/>
              </a:spcAft>
              <a:buNone/>
            </a:pPr>
            <a:r>
              <a:rPr lang="en-GB" sz="2200" dirty="0">
                <a:effectLst/>
                <a:latin typeface="Arial" panose="020B0604020202020204" pitchFamily="34" charset="0"/>
              </a:rPr>
              <a:t> </a:t>
            </a:r>
          </a:p>
          <a:p>
            <a:pPr marL="342900" marR="0">
              <a:spcBef>
                <a:spcPts val="0"/>
              </a:spcBef>
              <a:spcAft>
                <a:spcPts val="0"/>
              </a:spcAft>
            </a:pPr>
            <a:r>
              <a:rPr lang="en-GB" sz="2200" dirty="0">
                <a:effectLst/>
                <a:latin typeface="Arial" panose="020B0604020202020204" pitchFamily="34" charset="0"/>
              </a:rPr>
              <a:t>Update CPO of significant changes and incidents between conferences and midways.</a:t>
            </a:r>
          </a:p>
          <a:p>
            <a:endParaRPr lang="en-GB" sz="1700" dirty="0"/>
          </a:p>
        </p:txBody>
      </p:sp>
      <p:pic>
        <p:nvPicPr>
          <p:cNvPr id="5" name="Picture 4" descr="Shape, arrow&#10;&#10;Description automatically generated">
            <a:extLst>
              <a:ext uri="{FF2B5EF4-FFF2-40B4-BE49-F238E27FC236}">
                <a16:creationId xmlns:a16="http://schemas.microsoft.com/office/drawing/2014/main" id="{F69C6EB6-74D1-45A4-89FB-F383252A524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5534" r="33910"/>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4C8EC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43838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788</Words>
  <Application>Microsoft Office PowerPoint</Application>
  <PresentationFormat>Widescreen</PresentationFormat>
  <Paragraphs>56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Top tips for Hybrid Child Protection conferences</vt:lpstr>
      <vt:lpstr>Writing the report;  </vt:lpstr>
      <vt:lpstr>How will the parents join hybrid conference? </vt:lpstr>
      <vt:lpstr>Preparing for conference </vt:lpstr>
      <vt:lpstr>Creating a Child Protection plan </vt:lpstr>
      <vt:lpstr>Tracking progress of plan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tips for Child Protection</dc:title>
  <dc:creator>Sarah Browne</dc:creator>
  <cp:lastModifiedBy>Deborah Dempsey</cp:lastModifiedBy>
  <cp:revision>9</cp:revision>
  <dcterms:created xsi:type="dcterms:W3CDTF">2022-02-23T09:39:55Z</dcterms:created>
  <dcterms:modified xsi:type="dcterms:W3CDTF">2022-03-07T08:36:40Z</dcterms:modified>
</cp:coreProperties>
</file>