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1" r:id="rId4"/>
  </p:sldMasterIdLst>
  <p:handoutMasterIdLst>
    <p:handoutMasterId r:id="rId23"/>
  </p:handoutMasterIdLst>
  <p:sldIdLst>
    <p:sldId id="256" r:id="rId5"/>
    <p:sldId id="272" r:id="rId6"/>
    <p:sldId id="275" r:id="rId7"/>
    <p:sldId id="278" r:id="rId8"/>
    <p:sldId id="276" r:id="rId9"/>
    <p:sldId id="259" r:id="rId10"/>
    <p:sldId id="273" r:id="rId11"/>
    <p:sldId id="279" r:id="rId12"/>
    <p:sldId id="270" r:id="rId13"/>
    <p:sldId id="280" r:id="rId14"/>
    <p:sldId id="269" r:id="rId15"/>
    <p:sldId id="268" r:id="rId16"/>
    <p:sldId id="260" r:id="rId17"/>
    <p:sldId id="271" r:id="rId18"/>
    <p:sldId id="261" r:id="rId19"/>
    <p:sldId id="262" r:id="rId20"/>
    <p:sldId id="263" r:id="rId21"/>
    <p:sldId id="277" r:id="rId22"/>
  </p:sldIdLst>
  <p:sldSz cx="102235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dgson, Anne" initials="H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93" autoAdjust="0"/>
    <p:restoredTop sz="97978" autoAdjust="0"/>
  </p:normalViewPr>
  <p:slideViewPr>
    <p:cSldViewPr snapToGrid="0" snapToObjects="1">
      <p:cViewPr varScale="1">
        <p:scale>
          <a:sx n="63" d="100"/>
          <a:sy n="63" d="100"/>
        </p:scale>
        <p:origin x="1068" y="44"/>
      </p:cViewPr>
      <p:guideLst>
        <p:guide orient="horz" pos="2160"/>
        <p:guide pos="3220"/>
      </p:guideLst>
    </p:cSldViewPr>
  </p:slideViewPr>
  <p:notesTextViewPr>
    <p:cViewPr>
      <p:scale>
        <a:sx n="100" d="100"/>
        <a:sy n="100" d="100"/>
      </p:scale>
      <p:origin x="0" y="0"/>
    </p:cViewPr>
  </p:notesTextViewPr>
  <p:sorterViewPr>
    <p:cViewPr>
      <p:scale>
        <a:sx n="167" d="100"/>
        <a:sy n="16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9365FA77-7204-4B26-A277-30DD9C5C604C}" type="datetimeFigureOut">
              <a:rPr lang="en-GB" smtClean="0"/>
              <a:t>17/01/2022</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83C053E2-7016-4425-ABF5-FDBED20ABD5E}" type="slidenum">
              <a:rPr lang="en-GB" smtClean="0"/>
              <a:t>‹#›</a:t>
            </a:fld>
            <a:endParaRPr lang="en-GB"/>
          </a:p>
        </p:txBody>
      </p:sp>
    </p:spTree>
    <p:extLst>
      <p:ext uri="{BB962C8B-B14F-4D97-AF65-F5344CB8AC3E}">
        <p14:creationId xmlns:p14="http://schemas.microsoft.com/office/powerpoint/2010/main" val="29369790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1179" y="1449732"/>
            <a:ext cx="7193580" cy="1752600"/>
          </a:xfrm>
        </p:spPr>
        <p:txBody>
          <a:bodyPr lIns="0" t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0" name="Title 1"/>
          <p:cNvSpPr>
            <a:spLocks noGrp="1"/>
          </p:cNvSpPr>
          <p:nvPr>
            <p:ph type="title"/>
          </p:nvPr>
        </p:nvSpPr>
        <p:spPr>
          <a:xfrm>
            <a:off x="511175" y="274638"/>
            <a:ext cx="9201150" cy="1143000"/>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173906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253" y="1600203"/>
            <a:ext cx="9214072" cy="444634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511175" y="274638"/>
            <a:ext cx="9201150" cy="1143000"/>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3757050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1179" y="1168763"/>
            <a:ext cx="8986386"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Title 1"/>
          <p:cNvSpPr>
            <a:spLocks noGrp="1"/>
          </p:cNvSpPr>
          <p:nvPr>
            <p:ph type="title"/>
          </p:nvPr>
        </p:nvSpPr>
        <p:spPr>
          <a:xfrm>
            <a:off x="511175" y="274638"/>
            <a:ext cx="9201150" cy="1143000"/>
          </a:xfrm>
        </p:spPr>
        <p:txBody>
          <a:bodyPr/>
          <a:lstStyle>
            <a:lvl1pPr>
              <a:defRPr b="1"/>
            </a:lvl1pPr>
          </a:lstStyle>
          <a:p>
            <a:r>
              <a:rPr lang="en-GB" dirty="0"/>
              <a:t>Click to edit Master title style</a:t>
            </a:r>
            <a:endParaRPr lang="en-US" dirty="0"/>
          </a:p>
        </p:txBody>
      </p:sp>
    </p:spTree>
    <p:extLst>
      <p:ext uri="{BB962C8B-B14F-4D97-AF65-F5344CB8AC3E}">
        <p14:creationId xmlns:p14="http://schemas.microsoft.com/office/powerpoint/2010/main" val="24224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p:cNvSpPr>
            <a:spLocks noGrp="1"/>
          </p:cNvSpPr>
          <p:nvPr>
            <p:ph sz="half" idx="1"/>
          </p:nvPr>
        </p:nvSpPr>
        <p:spPr>
          <a:xfrm>
            <a:off x="511175" y="1600206"/>
            <a:ext cx="4515379"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196946" y="1600201"/>
            <a:ext cx="4515379" cy="452596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5023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1175" y="274638"/>
            <a:ext cx="9201150" cy="1143000"/>
          </a:xfrm>
        </p:spPr>
        <p:txBody>
          <a:bodyPr/>
          <a:lstStyle>
            <a:lvl1pPr>
              <a:defRPr b="1"/>
            </a:lvl1pPr>
          </a:lstStyle>
          <a:p>
            <a:r>
              <a:rPr lang="en-GB" dirty="0"/>
              <a:t>Click to edit Master title style</a:t>
            </a:r>
            <a:endParaRPr lang="en-US" dirty="0"/>
          </a:p>
        </p:txBody>
      </p:sp>
      <p:sp>
        <p:nvSpPr>
          <p:cNvPr id="3" name="Text Placeholder 2"/>
          <p:cNvSpPr>
            <a:spLocks noGrp="1"/>
          </p:cNvSpPr>
          <p:nvPr>
            <p:ph type="body" idx="1"/>
          </p:nvPr>
        </p:nvSpPr>
        <p:spPr>
          <a:xfrm>
            <a:off x="511178" y="1535113"/>
            <a:ext cx="4517155"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511178" y="2174875"/>
            <a:ext cx="451715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5193400" y="1535113"/>
            <a:ext cx="4518929"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5193400" y="2174875"/>
            <a:ext cx="4518929"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2278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32348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658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1175" y="274638"/>
            <a:ext cx="9201150" cy="1143000"/>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511175" y="1600203"/>
            <a:ext cx="9201150" cy="4446347"/>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511175" y="6356357"/>
            <a:ext cx="23854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EB7D7-DCB5-CE42-AD92-E5608697895E}" type="datetimeFigureOut">
              <a:rPr lang="en-US" smtClean="0"/>
              <a:t>1/17/2022</a:t>
            </a:fld>
            <a:endParaRPr lang="en-US"/>
          </a:p>
        </p:txBody>
      </p:sp>
      <p:sp>
        <p:nvSpPr>
          <p:cNvPr id="5" name="Footer Placeholder 4"/>
          <p:cNvSpPr>
            <a:spLocks noGrp="1"/>
          </p:cNvSpPr>
          <p:nvPr>
            <p:ph type="ftr" sz="quarter" idx="3"/>
          </p:nvPr>
        </p:nvSpPr>
        <p:spPr>
          <a:xfrm>
            <a:off x="3493029" y="6356357"/>
            <a:ext cx="323744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326842" y="6356357"/>
            <a:ext cx="23854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EF890-2F00-2E43-AE80-83CB67A152EF}" type="slidenum">
              <a:rPr lang="en-US" smtClean="0"/>
              <a:pPr/>
              <a:t>‹#›</a:t>
            </a:fld>
            <a:endParaRPr lang="en-US" dirty="0"/>
          </a:p>
        </p:txBody>
      </p:sp>
      <p:sp>
        <p:nvSpPr>
          <p:cNvPr id="7" name="Rectangle 6"/>
          <p:cNvSpPr/>
          <p:nvPr userDrawn="1"/>
        </p:nvSpPr>
        <p:spPr>
          <a:xfrm>
            <a:off x="0" y="6209387"/>
            <a:ext cx="10223500" cy="65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sp>
        <p:nvSpPr>
          <p:cNvPr id="9" name="TextBox 8"/>
          <p:cNvSpPr txBox="1"/>
          <p:nvPr userDrawn="1"/>
        </p:nvSpPr>
        <p:spPr>
          <a:xfrm>
            <a:off x="511175" y="6438078"/>
            <a:ext cx="4212610" cy="215444"/>
          </a:xfrm>
          <a:prstGeom prst="rect">
            <a:avLst/>
          </a:prstGeom>
          <a:noFill/>
        </p:spPr>
        <p:txBody>
          <a:bodyPr wrap="square" lIns="0" tIns="0" bIns="0" rtlCol="0">
            <a:spAutoFit/>
          </a:bodyPr>
          <a:lstStyle/>
          <a:p>
            <a:r>
              <a:rPr lang="en-US" sz="1400" b="1" dirty="0" err="1">
                <a:solidFill>
                  <a:schemeClr val="bg1"/>
                </a:solidFill>
                <a:latin typeface=""/>
              </a:rPr>
              <a:t>camden.gov.uk</a:t>
            </a:r>
            <a:endParaRPr lang="en-US" sz="1400" b="1" dirty="0">
              <a:solidFill>
                <a:schemeClr val="bg1"/>
              </a:solidFill>
              <a:latin typeface=""/>
            </a:endParaRPr>
          </a:p>
        </p:txBody>
      </p:sp>
      <p:pic>
        <p:nvPicPr>
          <p:cNvPr id="10" name="Picture 9" descr="camden.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00440" y="6417697"/>
            <a:ext cx="1432563" cy="283465"/>
          </a:xfrm>
          <a:prstGeom prst="rect">
            <a:avLst/>
          </a:prstGeom>
        </p:spPr>
      </p:pic>
    </p:spTree>
    <p:extLst>
      <p:ext uri="{BB962C8B-B14F-4D97-AF65-F5344CB8AC3E}">
        <p14:creationId xmlns:p14="http://schemas.microsoft.com/office/powerpoint/2010/main" val="1752088256"/>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Lst>
  <p:txStyles>
    <p:titleStyle>
      <a:lvl1pPr algn="l" defTabSz="457200" rtl="0" eaLnBrk="1" latinLnBrk="0" hangingPunct="1">
        <a:spcBef>
          <a:spcPct val="0"/>
        </a:spcBef>
        <a:buNone/>
        <a:defRPr sz="3500" b="1" kern="1200">
          <a:ln>
            <a:noFill/>
          </a:ln>
          <a:solidFill>
            <a:schemeClr val="accent2"/>
          </a:solidFill>
          <a:latin typeface="Arial"/>
          <a:ea typeface="+mj-ea"/>
          <a:cs typeface="Arial"/>
        </a:defRPr>
      </a:lvl1pPr>
    </p:titleStyle>
    <p:bodyStyle>
      <a:lvl1pPr marL="0" indent="0" algn="l" defTabSz="457200" rtl="0" eaLnBrk="1" latinLnBrk="0" hangingPunct="1">
        <a:spcBef>
          <a:spcPct val="20000"/>
        </a:spcBef>
        <a:buFontTx/>
        <a:buNone/>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825" y="2805113"/>
            <a:ext cx="6419850" cy="1247775"/>
          </a:xfrm>
          <a:prstGeom prst="rect">
            <a:avLst/>
          </a:prstGeom>
        </p:spPr>
      </p:pic>
    </p:spTree>
    <p:extLst>
      <p:ext uri="{BB962C8B-B14F-4D97-AF65-F5344CB8AC3E}">
        <p14:creationId xmlns:p14="http://schemas.microsoft.com/office/powerpoint/2010/main" val="2323678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342900" indent="-342900">
              <a:buFont typeface="Arial" panose="020B0604020202020204" pitchFamily="34" charset="0"/>
              <a:buChar char="•"/>
            </a:pPr>
            <a:r>
              <a:rPr lang="en-GB" dirty="0"/>
              <a:t>All forms are embedded  within the workflows in the system</a:t>
            </a:r>
          </a:p>
          <a:p>
            <a:pPr marL="342900" indent="-342900">
              <a:buFont typeface="Arial" panose="020B0604020202020204" pitchFamily="34" charset="0"/>
              <a:buChar char="•"/>
            </a:pPr>
            <a:r>
              <a:rPr lang="en-GB" dirty="0"/>
              <a:t>The forms are based on the 4 common </a:t>
            </a:r>
            <a:r>
              <a:rPr lang="en-GB"/>
              <a:t>processes:</a:t>
            </a:r>
          </a:p>
          <a:p>
            <a:pPr marL="342900" indent="-342900">
              <a:buFont typeface="Arial" panose="020B0604020202020204" pitchFamily="34" charset="0"/>
              <a:buChar char="•"/>
            </a:pPr>
            <a:endParaRPr lang="en-GB" dirty="0"/>
          </a:p>
          <a:p>
            <a:pPr lvl="1">
              <a:lnSpc>
                <a:spcPct val="90000"/>
              </a:lnSpc>
            </a:pPr>
            <a:r>
              <a:rPr lang="en-GB" altLang="en-US" b="1" dirty="0"/>
              <a:t>Information- </a:t>
            </a:r>
            <a:r>
              <a:rPr lang="en-GB" altLang="en-US" dirty="0"/>
              <a:t>CSF Contact record, Contact and referral record, referral and Info, Chronology, Closing summary</a:t>
            </a:r>
          </a:p>
          <a:p>
            <a:pPr lvl="1">
              <a:lnSpc>
                <a:spcPct val="90000"/>
              </a:lnSpc>
            </a:pPr>
            <a:r>
              <a:rPr lang="en-GB" altLang="en-US" b="1" dirty="0"/>
              <a:t>Assessment-</a:t>
            </a:r>
            <a:r>
              <a:rPr lang="en-GB" altLang="en-US" sz="2700" b="1" dirty="0"/>
              <a:t> </a:t>
            </a:r>
            <a:r>
              <a:rPr lang="en-GB" altLang="en-US" dirty="0"/>
              <a:t>C&amp;F assessment, Strategy discussion, sec. 47 enquiry, </a:t>
            </a:r>
            <a:r>
              <a:rPr lang="en-GB" altLang="en-US" b="1" dirty="0"/>
              <a:t>Planning</a:t>
            </a:r>
            <a:r>
              <a:rPr lang="en-GB" altLang="en-US" sz="2700" b="1" dirty="0"/>
              <a:t> </a:t>
            </a:r>
            <a:r>
              <a:rPr lang="en-GB" altLang="en-US" sz="2700" dirty="0"/>
              <a:t>- </a:t>
            </a:r>
            <a:r>
              <a:rPr lang="en-GB" altLang="en-US" dirty="0"/>
              <a:t>CIN plan, CP plan, Care plan, Adoption plan, Pathway plan</a:t>
            </a:r>
          </a:p>
          <a:p>
            <a:pPr lvl="1">
              <a:lnSpc>
                <a:spcPct val="90000"/>
              </a:lnSpc>
            </a:pPr>
            <a:r>
              <a:rPr lang="en-GB" altLang="en-US" b="1" dirty="0"/>
              <a:t>Review-</a:t>
            </a:r>
            <a:r>
              <a:rPr lang="en-GB" altLang="en-US" sz="2700" b="1" dirty="0"/>
              <a:t> </a:t>
            </a:r>
            <a:r>
              <a:rPr lang="en-GB" altLang="en-US" dirty="0"/>
              <a:t>CIN review, CP review, LAC review, Pathway plan review</a:t>
            </a:r>
          </a:p>
          <a:p>
            <a:pPr marL="342900" indent="-342900">
              <a:buFont typeface="Arial" panose="020B0604020202020204" pitchFamily="34" charset="0"/>
              <a:buChar char="•"/>
            </a:pPr>
            <a:endParaRPr lang="en-GB" dirty="0"/>
          </a:p>
        </p:txBody>
      </p:sp>
      <p:sp>
        <p:nvSpPr>
          <p:cNvPr id="5" name="Title 4"/>
          <p:cNvSpPr>
            <a:spLocks noGrp="1"/>
          </p:cNvSpPr>
          <p:nvPr>
            <p:ph type="title"/>
          </p:nvPr>
        </p:nvSpPr>
        <p:spPr/>
        <p:txBody>
          <a:bodyPr/>
          <a:lstStyle/>
          <a:p>
            <a:r>
              <a:rPr lang="en-GB" dirty="0"/>
              <a:t>Forms</a:t>
            </a:r>
            <a:br>
              <a:rPr lang="en-GB" sz="2000" dirty="0"/>
            </a:br>
            <a:endParaRPr lang="en-GB" dirty="0"/>
          </a:p>
        </p:txBody>
      </p:sp>
    </p:spTree>
    <p:extLst>
      <p:ext uri="{BB962C8B-B14F-4D97-AF65-F5344CB8AC3E}">
        <p14:creationId xmlns:p14="http://schemas.microsoft.com/office/powerpoint/2010/main" val="40665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Documents</a:t>
            </a:r>
            <a:br>
              <a:rPr lang="en-US" dirty="0"/>
            </a:br>
            <a:r>
              <a:rPr lang="en-US" sz="2000" dirty="0"/>
              <a:t>All forms held in system are listed under </a:t>
            </a:r>
            <a:r>
              <a:rPr lang="en-US" sz="2000" i="1" dirty="0"/>
              <a:t>Forms and letters</a:t>
            </a:r>
            <a:r>
              <a:rPr lang="en-US" sz="2000" dirty="0"/>
              <a:t>, uploaded documents and letters are listed under </a:t>
            </a:r>
            <a:r>
              <a:rPr lang="en-US" sz="2000" i="1" dirty="0"/>
              <a:t>Attachments</a:t>
            </a:r>
            <a:endParaRPr lang="en-US"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175" y="1557001"/>
            <a:ext cx="8460000" cy="4547250"/>
          </a:xfrm>
          <a:prstGeom prst="rect">
            <a:avLst/>
          </a:prstGeom>
        </p:spPr>
      </p:pic>
    </p:spTree>
    <p:extLst>
      <p:ext uri="{BB962C8B-B14F-4D97-AF65-F5344CB8AC3E}">
        <p14:creationId xmlns:p14="http://schemas.microsoft.com/office/powerpoint/2010/main" val="18231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Visits</a:t>
            </a:r>
            <a:br>
              <a:rPr lang="en-US" dirty="0"/>
            </a:br>
            <a:r>
              <a:rPr lang="en-US" sz="2000" dirty="0"/>
              <a:t>Dates of visits to child and family can be viewed here, with details recorded in case notes</a:t>
            </a:r>
            <a:br>
              <a:rPr lang="en-US" dirty="0"/>
            </a:br>
            <a:endParaRPr lang="en-US" dirty="0"/>
          </a:p>
        </p:txBody>
      </p:sp>
      <p:sp>
        <p:nvSpPr>
          <p:cNvPr id="2" name="Rectangle 1"/>
          <p:cNvSpPr/>
          <p:nvPr/>
        </p:nvSpPr>
        <p:spPr>
          <a:xfrm>
            <a:off x="2347274" y="1930446"/>
            <a:ext cx="886120" cy="56560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43" y="1544969"/>
            <a:ext cx="9001421" cy="4838264"/>
          </a:xfrm>
          <a:prstGeom prst="rect">
            <a:avLst/>
          </a:prstGeom>
        </p:spPr>
      </p:pic>
    </p:spTree>
    <p:extLst>
      <p:ext uri="{BB962C8B-B14F-4D97-AF65-F5344CB8AC3E}">
        <p14:creationId xmlns:p14="http://schemas.microsoft.com/office/powerpoint/2010/main" val="2179664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Workflows</a:t>
            </a:r>
            <a:r>
              <a:rPr lang="en-US" sz="2000" dirty="0"/>
              <a:t> CSSW main workflows are CIN, CP and CLA</a:t>
            </a:r>
            <a:endParaRPr lang="en-US" dirty="0"/>
          </a:p>
        </p:txBody>
      </p:sp>
      <p:grpSp>
        <p:nvGrpSpPr>
          <p:cNvPr id="89" name="Group 88"/>
          <p:cNvGrpSpPr/>
          <p:nvPr/>
        </p:nvGrpSpPr>
        <p:grpSpPr>
          <a:xfrm>
            <a:off x="1982857" y="800430"/>
            <a:ext cx="6257786" cy="5257141"/>
            <a:chOff x="1472827" y="643135"/>
            <a:chExt cx="6257786" cy="5257141"/>
          </a:xfrm>
        </p:grpSpPr>
        <p:sp>
          <p:nvSpPr>
            <p:cNvPr id="154" name="Flowchart: Process 153"/>
            <p:cNvSpPr/>
            <p:nvPr/>
          </p:nvSpPr>
          <p:spPr>
            <a:xfrm>
              <a:off x="3649742" y="650013"/>
              <a:ext cx="1903957" cy="48851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CSF Contact</a:t>
              </a:r>
            </a:p>
          </p:txBody>
        </p:sp>
        <p:sp>
          <p:nvSpPr>
            <p:cNvPr id="155" name="Flowchart: Process 154"/>
            <p:cNvSpPr/>
            <p:nvPr/>
          </p:nvSpPr>
          <p:spPr>
            <a:xfrm>
              <a:off x="1472828" y="3119199"/>
              <a:ext cx="1903957" cy="488515"/>
            </a:xfrm>
            <a:prstGeom prst="flowChartProcess">
              <a:avLst/>
            </a:prstGeom>
            <a:solidFill>
              <a:srgbClr val="FF33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Child Protection</a:t>
              </a:r>
            </a:p>
          </p:txBody>
        </p:sp>
        <p:sp>
          <p:nvSpPr>
            <p:cNvPr id="158" name="Flowchart: Process 157"/>
            <p:cNvSpPr/>
            <p:nvPr/>
          </p:nvSpPr>
          <p:spPr>
            <a:xfrm>
              <a:off x="1472828" y="5305536"/>
              <a:ext cx="1903957" cy="594740"/>
            </a:xfrm>
            <a:prstGeom prst="flowChartProcess">
              <a:avLst/>
            </a:prstGeom>
            <a:solidFill>
              <a:srgbClr val="FF33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Child Protection Conferences and Core Group Meetings</a:t>
              </a:r>
            </a:p>
          </p:txBody>
        </p:sp>
        <p:sp>
          <p:nvSpPr>
            <p:cNvPr id="159" name="Flowchart: Process 158"/>
            <p:cNvSpPr/>
            <p:nvPr/>
          </p:nvSpPr>
          <p:spPr>
            <a:xfrm>
              <a:off x="3649742" y="1391537"/>
              <a:ext cx="1903957" cy="488515"/>
            </a:xfrm>
            <a:prstGeom prst="flowChartProcess">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Contact and Referral Record</a:t>
              </a:r>
            </a:p>
          </p:txBody>
        </p:sp>
        <p:sp>
          <p:nvSpPr>
            <p:cNvPr id="160" name="Flowchart: Process 159"/>
            <p:cNvSpPr/>
            <p:nvPr/>
          </p:nvSpPr>
          <p:spPr>
            <a:xfrm>
              <a:off x="3659367" y="2120689"/>
              <a:ext cx="1903957" cy="488515"/>
            </a:xfrm>
            <a:prstGeom prst="flowChartProcess">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Child and Family Assessment</a:t>
              </a:r>
            </a:p>
          </p:txBody>
        </p:sp>
        <p:sp>
          <p:nvSpPr>
            <p:cNvPr id="161" name="Flowchart: Process 160"/>
            <p:cNvSpPr/>
            <p:nvPr/>
          </p:nvSpPr>
          <p:spPr>
            <a:xfrm>
              <a:off x="1472828" y="3841174"/>
              <a:ext cx="1903957" cy="488515"/>
            </a:xfrm>
            <a:prstGeom prst="flowChartProcess">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Strategy Meeting</a:t>
              </a:r>
            </a:p>
          </p:txBody>
        </p:sp>
        <p:sp>
          <p:nvSpPr>
            <p:cNvPr id="162" name="Flowchart: Process 161"/>
            <p:cNvSpPr/>
            <p:nvPr/>
          </p:nvSpPr>
          <p:spPr>
            <a:xfrm>
              <a:off x="1472827" y="4563149"/>
              <a:ext cx="1903957" cy="508926"/>
            </a:xfrm>
            <a:prstGeom prst="flowChartProcess">
              <a:avLst/>
            </a:prstGeom>
            <a:solidFill>
              <a:srgbClr val="FF33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Outcome of Section 47 Investigation</a:t>
              </a:r>
            </a:p>
          </p:txBody>
        </p:sp>
        <p:sp>
          <p:nvSpPr>
            <p:cNvPr id="12" name="Flowchart: Process 11"/>
            <p:cNvSpPr/>
            <p:nvPr/>
          </p:nvSpPr>
          <p:spPr>
            <a:xfrm>
              <a:off x="3649742" y="3115912"/>
              <a:ext cx="1903957" cy="488515"/>
            </a:xfrm>
            <a:prstGeom prst="flowChartProcess">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Child In Need</a:t>
              </a:r>
            </a:p>
          </p:txBody>
        </p:sp>
        <p:sp>
          <p:nvSpPr>
            <p:cNvPr id="13" name="Flowchart: Process 12"/>
            <p:cNvSpPr/>
            <p:nvPr/>
          </p:nvSpPr>
          <p:spPr>
            <a:xfrm>
              <a:off x="3649742" y="3841174"/>
              <a:ext cx="1903957" cy="488515"/>
            </a:xfrm>
            <a:prstGeom prst="flowChartProcess">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Child In Need Reviews</a:t>
              </a:r>
            </a:p>
          </p:txBody>
        </p:sp>
        <p:sp>
          <p:nvSpPr>
            <p:cNvPr id="14" name="Flowchart: Process 13"/>
            <p:cNvSpPr/>
            <p:nvPr/>
          </p:nvSpPr>
          <p:spPr>
            <a:xfrm>
              <a:off x="5826656" y="3122486"/>
              <a:ext cx="1903957" cy="488515"/>
            </a:xfrm>
            <a:prstGeom prst="flowChartProcess">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Looked After Child</a:t>
              </a:r>
            </a:p>
          </p:txBody>
        </p:sp>
        <p:sp>
          <p:nvSpPr>
            <p:cNvPr id="15" name="Flowchart: Process 14"/>
            <p:cNvSpPr/>
            <p:nvPr/>
          </p:nvSpPr>
          <p:spPr>
            <a:xfrm>
              <a:off x="5826656" y="3832257"/>
              <a:ext cx="1903957" cy="488515"/>
            </a:xfrm>
            <a:prstGeom prst="flowChartProcess">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Request for Placement</a:t>
              </a:r>
            </a:p>
          </p:txBody>
        </p:sp>
        <p:sp>
          <p:nvSpPr>
            <p:cNvPr id="16" name="Flowchart: Process 15"/>
            <p:cNvSpPr/>
            <p:nvPr/>
          </p:nvSpPr>
          <p:spPr>
            <a:xfrm>
              <a:off x="5826656" y="4542028"/>
              <a:ext cx="1903957" cy="488515"/>
            </a:xfrm>
            <a:prstGeom prst="flowChartProcess">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Placement Arrangement Meeting</a:t>
              </a:r>
            </a:p>
          </p:txBody>
        </p:sp>
        <p:sp>
          <p:nvSpPr>
            <p:cNvPr id="17" name="Flowchart: Process 16"/>
            <p:cNvSpPr/>
            <p:nvPr/>
          </p:nvSpPr>
          <p:spPr>
            <a:xfrm>
              <a:off x="5826656" y="5251798"/>
              <a:ext cx="1903957" cy="488515"/>
            </a:xfrm>
            <a:prstGeom prst="flowChartProcess">
              <a:avLst/>
            </a:prstGeom>
            <a:solidFill>
              <a:srgbClr val="00B0F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Looked After Child Reviews</a:t>
              </a:r>
            </a:p>
          </p:txBody>
        </p:sp>
        <p:sp>
          <p:nvSpPr>
            <p:cNvPr id="32" name="Flowchart: Process 31"/>
            <p:cNvSpPr/>
            <p:nvPr/>
          </p:nvSpPr>
          <p:spPr>
            <a:xfrm>
              <a:off x="3649742" y="643135"/>
              <a:ext cx="1903957" cy="488515"/>
            </a:xfrm>
            <a:prstGeom prst="flowChartProcess">
              <a:avLst/>
            </a:prstGeom>
            <a:solidFill>
              <a:schemeClr val="accent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1"/>
                  </a:solidFill>
                </a:rPr>
                <a:t>CSF Contact</a:t>
              </a:r>
            </a:p>
          </p:txBody>
        </p:sp>
        <p:cxnSp>
          <p:nvCxnSpPr>
            <p:cNvPr id="71" name="Straight Arrow Connector 70"/>
            <p:cNvCxnSpPr/>
            <p:nvPr/>
          </p:nvCxnSpPr>
          <p:spPr>
            <a:xfrm>
              <a:off x="2424805" y="3620495"/>
              <a:ext cx="0" cy="2117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2424805" y="4330397"/>
              <a:ext cx="0" cy="2117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2424805" y="5072075"/>
              <a:ext cx="0" cy="2117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4596990" y="3617082"/>
              <a:ext cx="0" cy="211762"/>
            </a:xfrm>
            <a:prstGeom prst="straightConnector1">
              <a:avLst/>
            </a:prstGeom>
            <a:ln>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6778634" y="3619787"/>
              <a:ext cx="0" cy="211762"/>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6778634" y="4320772"/>
              <a:ext cx="0" cy="211762"/>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6781925" y="5040036"/>
              <a:ext cx="0" cy="211762"/>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4602646" y="1158157"/>
              <a:ext cx="0" cy="211762"/>
            </a:xfrm>
            <a:prstGeom prst="straightConnector1">
              <a:avLst/>
            </a:prstGeom>
            <a:ln>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4612271" y="1889677"/>
              <a:ext cx="0" cy="211762"/>
            </a:xfrm>
            <a:prstGeom prst="straightConnector1">
              <a:avLst/>
            </a:prstGeom>
            <a:ln>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1" name="Elbow Connector 60"/>
            <p:cNvCxnSpPr>
              <a:stCxn id="160" idx="2"/>
              <a:endCxn id="155" idx="0"/>
            </p:cNvCxnSpPr>
            <p:nvPr/>
          </p:nvCxnSpPr>
          <p:spPr>
            <a:xfrm rot="5400000">
              <a:off x="3263080" y="1770932"/>
              <a:ext cx="509995" cy="2186539"/>
            </a:xfrm>
            <a:prstGeom prst="bentConnector3">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3" name="Elbow Connector 62"/>
            <p:cNvCxnSpPr/>
            <p:nvPr/>
          </p:nvCxnSpPr>
          <p:spPr>
            <a:xfrm rot="5400000">
              <a:off x="4362805" y="2857746"/>
              <a:ext cx="506708" cy="9625"/>
            </a:xfrm>
            <a:prstGeom prst="bentConnector3">
              <a:avLst/>
            </a:prstGeom>
            <a:ln>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5" name="Elbow Connector 64"/>
            <p:cNvCxnSpPr>
              <a:stCxn id="160" idx="2"/>
              <a:endCxn id="14" idx="0"/>
            </p:cNvCxnSpPr>
            <p:nvPr/>
          </p:nvCxnSpPr>
          <p:spPr>
            <a:xfrm rot="16200000" flipH="1">
              <a:off x="5438349" y="1782200"/>
              <a:ext cx="513282" cy="2167289"/>
            </a:xfrm>
            <a:prstGeom prst="bentConnector3">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5805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system contains a number of workflow steps – these are stages in one of the main processes of CIN, CP and CLA</a:t>
            </a:r>
          </a:p>
          <a:p>
            <a:r>
              <a:rPr lang="en-GB" dirty="0"/>
              <a:t>Workflow steps include: </a:t>
            </a:r>
          </a:p>
          <a:p>
            <a:pPr marL="342900" indent="-342900">
              <a:buFont typeface="Arial" panose="020B0604020202020204" pitchFamily="34" charset="0"/>
              <a:buChar char="•"/>
            </a:pPr>
            <a:r>
              <a:rPr lang="en-GB" dirty="0"/>
              <a:t>the completion of forms</a:t>
            </a:r>
          </a:p>
          <a:p>
            <a:pPr marL="342900" indent="-342900">
              <a:buFont typeface="Arial" panose="020B0604020202020204" pitchFamily="34" charset="0"/>
              <a:buChar char="•"/>
            </a:pPr>
            <a:r>
              <a:rPr lang="en-GB" dirty="0"/>
              <a:t>the sending of requests to managers for authorisations or to business support for admin tasks to be undertaken </a:t>
            </a:r>
          </a:p>
          <a:p>
            <a:pPr marL="342900" indent="-342900">
              <a:buFont typeface="Arial" panose="020B0604020202020204" pitchFamily="34" charset="0"/>
              <a:buChar char="•"/>
            </a:pPr>
            <a:r>
              <a:rPr lang="en-GB" dirty="0"/>
              <a:t>The </a:t>
            </a:r>
            <a:r>
              <a:rPr lang="en-GB" i="1" dirty="0"/>
              <a:t>Next action </a:t>
            </a:r>
            <a:r>
              <a:rPr lang="en-GB" dirty="0"/>
              <a:t>to be taken in the case e.g. review meeting, section 47 investigation etc.</a:t>
            </a:r>
          </a:p>
        </p:txBody>
      </p:sp>
      <p:sp>
        <p:nvSpPr>
          <p:cNvPr id="4" name="Title 3"/>
          <p:cNvSpPr>
            <a:spLocks noGrp="1"/>
          </p:cNvSpPr>
          <p:nvPr>
            <p:ph type="title"/>
          </p:nvPr>
        </p:nvSpPr>
        <p:spPr/>
        <p:txBody>
          <a:bodyPr/>
          <a:lstStyle/>
          <a:p>
            <a:pPr algn="ctr"/>
            <a:r>
              <a:rPr lang="en-US" dirty="0"/>
              <a:t>Workflow Steps</a:t>
            </a:r>
          </a:p>
        </p:txBody>
      </p:sp>
    </p:spTree>
    <p:extLst>
      <p:ext uri="{BB962C8B-B14F-4D97-AF65-F5344CB8AC3E}">
        <p14:creationId xmlns:p14="http://schemas.microsoft.com/office/powerpoint/2010/main" val="581849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Forms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06" y="906903"/>
            <a:ext cx="9601200" cy="5160645"/>
          </a:xfrm>
          <a:prstGeom prst="rect">
            <a:avLst/>
          </a:prstGeom>
        </p:spPr>
      </p:pic>
    </p:spTree>
    <p:extLst>
      <p:ext uri="{BB962C8B-B14F-4D97-AF65-F5344CB8AC3E}">
        <p14:creationId xmlns:p14="http://schemas.microsoft.com/office/powerpoint/2010/main" val="135014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Requests </a:t>
            </a:r>
            <a:r>
              <a:rPr lang="en-US" sz="2000" b="0" dirty="0"/>
              <a:t>e.g.</a:t>
            </a:r>
            <a:r>
              <a:rPr lang="en-US" dirty="0"/>
              <a:t> </a:t>
            </a:r>
            <a:r>
              <a:rPr lang="en-US" sz="2000" b="0" dirty="0"/>
              <a:t>TM </a:t>
            </a:r>
            <a:r>
              <a:rPr lang="en-US" sz="2000" b="0" dirty="0" err="1"/>
              <a:t>Authorisations</a:t>
            </a:r>
            <a:r>
              <a:rPr lang="en-US" sz="2000" b="0" dirty="0"/>
              <a:t>, Admin tasks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00" y="907200"/>
            <a:ext cx="9601200" cy="5160645"/>
          </a:xfrm>
          <a:prstGeom prst="rect">
            <a:avLst/>
          </a:prstGeom>
        </p:spPr>
      </p:pic>
    </p:spTree>
    <p:extLst>
      <p:ext uri="{BB962C8B-B14F-4D97-AF65-F5344CB8AC3E}">
        <p14:creationId xmlns:p14="http://schemas.microsoft.com/office/powerpoint/2010/main" val="206328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Next Actions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00" y="907200"/>
            <a:ext cx="9601200" cy="5160645"/>
          </a:xfrm>
          <a:prstGeom prst="rect">
            <a:avLst/>
          </a:prstGeom>
        </p:spPr>
      </p:pic>
    </p:spTree>
    <p:extLst>
      <p:ext uri="{BB962C8B-B14F-4D97-AF65-F5344CB8AC3E}">
        <p14:creationId xmlns:p14="http://schemas.microsoft.com/office/powerpoint/2010/main" val="2289908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7938" y="1600203"/>
            <a:ext cx="9214072" cy="4446347"/>
          </a:xfrm>
        </p:spPr>
        <p:txBody>
          <a:bodyPr/>
          <a:lstStyle/>
          <a:p>
            <a:pPr lvl="0" algn="just">
              <a:spcAft>
                <a:spcPts val="0"/>
              </a:spcAft>
              <a:tabLst>
                <a:tab pos="457200" algn="l"/>
              </a:tabLs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Consistency</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and quality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service delivery and recording:</a:t>
            </a:r>
          </a:p>
          <a:p>
            <a:pPr lvl="0" algn="just">
              <a:spcAft>
                <a:spcPts val="0"/>
              </a:spcAft>
              <a:tabLst>
                <a:tab pos="457200" algn="l"/>
              </a:tabLst>
            </a:pPr>
            <a:endPar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System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sets standards for practice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by ensuring staff follow best practice processes based on statutory requirements</a:t>
            </a:r>
          </a:p>
          <a:p>
            <a:pPr marL="342900" lvl="0" indent="-342900" algn="just">
              <a:spcAft>
                <a:spcPts val="0"/>
              </a:spcAft>
              <a:buFont typeface="Arial" panose="020B0604020202020204" pitchFamily="34" charset="0"/>
              <a:buChar char="•"/>
              <a:tabLst>
                <a:tab pos="457200" algn="l"/>
              </a:tabLst>
            </a:pPr>
            <a:endPar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Improves and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enhances practice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by enabling all staff to be clear about procedural expectations by guiding them through the workflows and giving clarity and structure to processes</a:t>
            </a:r>
          </a:p>
          <a:p>
            <a:pPr marL="342900" lvl="0" indent="-342900" algn="just">
              <a:spcAft>
                <a:spcPts val="0"/>
              </a:spcAft>
              <a:buFont typeface="Arial" panose="020B0604020202020204" pitchFamily="34" charset="0"/>
              <a:buChar char="•"/>
              <a:tabLst>
                <a:tab pos="457200" algn="l"/>
              </a:tabLst>
            </a:pPr>
            <a:endPar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Enables collection of</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comprehensive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and up to date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performance data</a:t>
            </a:r>
          </a:p>
          <a:p>
            <a:pPr marL="342900" lvl="0" indent="-342900" algn="just">
              <a:spcAft>
                <a:spcPts val="0"/>
              </a:spcAft>
              <a:buFont typeface="Arial" panose="020B0604020202020204" pitchFamily="34" charset="0"/>
              <a:buChar char="•"/>
              <a:tabLst>
                <a:tab pos="457200" algn="l"/>
              </a:tabLst>
            </a:pPr>
            <a:endPar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Ensures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close monitoring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and</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management oversight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of cases</a:t>
            </a:r>
            <a:endParaRPr lang="en-GB" dirty="0"/>
          </a:p>
        </p:txBody>
      </p:sp>
      <p:sp>
        <p:nvSpPr>
          <p:cNvPr id="3" name="Title 2"/>
          <p:cNvSpPr>
            <a:spLocks noGrp="1"/>
          </p:cNvSpPr>
          <p:nvPr>
            <p:ph type="title"/>
          </p:nvPr>
        </p:nvSpPr>
        <p:spPr/>
        <p:txBody>
          <a:bodyPr/>
          <a:lstStyle/>
          <a:p>
            <a:r>
              <a:rPr lang="en-GB" dirty="0"/>
              <a:t>Benefits of the system</a:t>
            </a:r>
          </a:p>
        </p:txBody>
      </p:sp>
    </p:spTree>
    <p:extLst>
      <p:ext uri="{BB962C8B-B14F-4D97-AF65-F5344CB8AC3E}">
        <p14:creationId xmlns:p14="http://schemas.microsoft.com/office/powerpoint/2010/main" val="96191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1175" y="846138"/>
            <a:ext cx="9214072" cy="4446347"/>
          </a:xfrm>
        </p:spPr>
        <p:txBody>
          <a:bodyPr/>
          <a:lstStyle/>
          <a:p>
            <a:pPr marL="342900" indent="-342900">
              <a:buFont typeface="Arial" panose="020B0604020202020204" pitchFamily="34" charset="0"/>
              <a:buChar char="•"/>
            </a:pPr>
            <a:r>
              <a:rPr lang="en-GB" dirty="0"/>
              <a:t>MOSAIC is an integrated case management system used by social workers (Adults and Children) in Camden since 2005 and early help practitioners since 2016</a:t>
            </a:r>
          </a:p>
          <a:p>
            <a:pPr marL="342900" indent="-342900">
              <a:buFont typeface="Arial" panose="020B0604020202020204" pitchFamily="34" charset="0"/>
              <a:buChar char="•"/>
            </a:pPr>
            <a:r>
              <a:rPr lang="en-GB" altLang="en-US" dirty="0">
                <a:latin typeface="Arial" panose="020B0604020202020204" pitchFamily="34" charset="0"/>
              </a:rPr>
              <a:t>The system is </a:t>
            </a:r>
            <a:r>
              <a:rPr lang="en-GB" dirty="0"/>
              <a:t>organised around specific social work procedures and tasks </a:t>
            </a:r>
            <a:r>
              <a:rPr lang="en-GB" altLang="en-US" dirty="0">
                <a:latin typeface="Arial" panose="020B0604020202020204" pitchFamily="34" charset="0"/>
              </a:rPr>
              <a:t>using the required statutory procedures and forms that enable social workers to assess, plan and review clients referred to the service</a:t>
            </a:r>
          </a:p>
          <a:p>
            <a:pPr marL="342900" indent="-342900">
              <a:buFont typeface="Arial" panose="020B0604020202020204" pitchFamily="34" charset="0"/>
              <a:buChar char="•"/>
            </a:pPr>
            <a:r>
              <a:rPr lang="en-GB" altLang="en-US" dirty="0">
                <a:latin typeface="Arial" panose="020B0604020202020204" pitchFamily="34" charset="0"/>
              </a:rPr>
              <a:t>It is a system that is designed to be progressively built on and developed to ensure that it accurately reflects both existing governmental legislation, policy and guidance and local social work procedure and practice</a:t>
            </a:r>
          </a:p>
          <a:p>
            <a:pPr marL="342900" indent="-342900">
              <a:buFont typeface="Arial" panose="020B0604020202020204" pitchFamily="34" charset="0"/>
              <a:buChar char="•"/>
            </a:pPr>
            <a:r>
              <a:rPr lang="en-GB" altLang="en-US" dirty="0">
                <a:latin typeface="Arial" panose="020B0604020202020204" pitchFamily="34" charset="0"/>
              </a:rPr>
              <a:t>The</a:t>
            </a:r>
            <a:r>
              <a:rPr lang="en-GB" altLang="en-US" i="1" dirty="0">
                <a:latin typeface="Arial" panose="020B0604020202020204" pitchFamily="34" charset="0"/>
              </a:rPr>
              <a:t> </a:t>
            </a:r>
            <a:r>
              <a:rPr lang="en-GB" altLang="en-US" dirty="0">
                <a:latin typeface="Arial" panose="020B0604020202020204" pitchFamily="34" charset="0"/>
              </a:rPr>
              <a:t>system contains the case records of all clients known to adults and children’s services and early help</a:t>
            </a:r>
          </a:p>
          <a:p>
            <a:pPr marL="342900" indent="-342900">
              <a:buFont typeface="Arial" panose="020B0604020202020204" pitchFamily="34" charset="0"/>
              <a:buChar char="•"/>
            </a:pPr>
            <a:r>
              <a:rPr lang="en-GB" altLang="en-US" dirty="0">
                <a:latin typeface="Arial" panose="020B0604020202020204" pitchFamily="34" charset="0"/>
              </a:rPr>
              <a:t>It is a tool that assists practitioners and managers to improve the quality of case management and recording</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390942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endParaRPr lang="en-GB" altLang="en-US" b="1" dirty="0">
              <a:solidFill>
                <a:schemeClr val="accent2"/>
              </a:solidFill>
              <a:latin typeface="Arial" panose="020B0604020202020204" pitchFamily="34" charset="0"/>
            </a:endParaRPr>
          </a:p>
          <a:p>
            <a:pPr marL="342900" indent="-342900">
              <a:buFont typeface="Arial" panose="020B0604020202020204" pitchFamily="34" charset="0"/>
              <a:buChar char="•"/>
            </a:pPr>
            <a:r>
              <a:rPr lang="en-GB" altLang="en-US" b="1" dirty="0">
                <a:solidFill>
                  <a:schemeClr val="accent2"/>
                </a:solidFill>
                <a:latin typeface="Arial" panose="020B0604020202020204" pitchFamily="34" charset="0"/>
              </a:rPr>
              <a:t>Data Model </a:t>
            </a:r>
            <a:r>
              <a:rPr lang="en-GB" altLang="en-US" b="1" dirty="0">
                <a:solidFill>
                  <a:srgbClr val="FF0000"/>
                </a:solidFill>
                <a:latin typeface="Arial" panose="020B0604020202020204" pitchFamily="34" charset="0"/>
              </a:rPr>
              <a:t>(Management Info)</a:t>
            </a:r>
            <a:r>
              <a:rPr lang="en-GB" altLang="en-US" b="1" dirty="0">
                <a:latin typeface="Arial" panose="020B0604020202020204" pitchFamily="34" charset="0"/>
              </a:rPr>
              <a:t> </a:t>
            </a:r>
            <a:r>
              <a:rPr lang="en-GB" altLang="en-US" dirty="0">
                <a:latin typeface="Arial" panose="020B0604020202020204" pitchFamily="34" charset="0"/>
              </a:rPr>
              <a:t>– Contains the data local authorities must collect to report to government and to measure local performance</a:t>
            </a:r>
          </a:p>
          <a:p>
            <a:pPr marL="342900" indent="-342900">
              <a:buFont typeface="Arial" panose="020B0604020202020204" pitchFamily="34" charset="0"/>
              <a:buChar char="•"/>
            </a:pPr>
            <a:endParaRPr lang="en-GB" altLang="en-US" dirty="0">
              <a:latin typeface="Arial" panose="020B0604020202020204" pitchFamily="34" charset="0"/>
            </a:endParaRPr>
          </a:p>
          <a:p>
            <a:pPr marL="342900" indent="-342900">
              <a:buFont typeface="Arial" panose="020B0604020202020204" pitchFamily="34" charset="0"/>
              <a:buChar char="•"/>
            </a:pPr>
            <a:r>
              <a:rPr lang="en-GB" altLang="en-US" b="1" dirty="0">
                <a:solidFill>
                  <a:schemeClr val="accent2"/>
                </a:solidFill>
                <a:latin typeface="Arial" panose="020B0604020202020204" pitchFamily="34" charset="0"/>
              </a:rPr>
              <a:t>Process Model </a:t>
            </a:r>
            <a:r>
              <a:rPr lang="en-GB" altLang="en-US" b="1" dirty="0">
                <a:solidFill>
                  <a:srgbClr val="FF0000"/>
                </a:solidFill>
                <a:latin typeface="Arial" panose="020B0604020202020204" pitchFamily="34" charset="0"/>
              </a:rPr>
              <a:t>(Workflow)</a:t>
            </a:r>
            <a:r>
              <a:rPr lang="en-GB" altLang="en-US" b="1" dirty="0">
                <a:latin typeface="Arial" panose="020B0604020202020204" pitchFamily="34" charset="0"/>
              </a:rPr>
              <a:t> </a:t>
            </a:r>
            <a:r>
              <a:rPr lang="en-GB" altLang="en-US" dirty="0">
                <a:latin typeface="Arial" panose="020B0604020202020204" pitchFamily="34" charset="0"/>
              </a:rPr>
              <a:t>–information is recorded following the specific social practice processes of assessment, planning and review and enables the recording of case notes, management decisions and authorisations</a:t>
            </a:r>
            <a:endParaRPr lang="en-GB" altLang="en-US" b="1" dirty="0">
              <a:latin typeface="Arial" panose="020B0604020202020204" pitchFamily="34" charset="0"/>
            </a:endParaRPr>
          </a:p>
          <a:p>
            <a:pPr marL="342900" indent="-342900">
              <a:buFont typeface="Arial" panose="020B0604020202020204" pitchFamily="34" charset="0"/>
              <a:buChar char="•"/>
            </a:pPr>
            <a:endParaRPr lang="en-GB" altLang="en-US" b="1" dirty="0">
              <a:latin typeface="Arial" panose="020B0604020202020204" pitchFamily="34" charset="0"/>
            </a:endParaRPr>
          </a:p>
          <a:p>
            <a:pPr marL="342900" indent="-342900">
              <a:buFont typeface="Arial" panose="020B0604020202020204" pitchFamily="34" charset="0"/>
              <a:buChar char="•"/>
            </a:pPr>
            <a:r>
              <a:rPr lang="en-GB" altLang="en-US" b="1" dirty="0">
                <a:solidFill>
                  <a:schemeClr val="accent2"/>
                </a:solidFill>
                <a:latin typeface="Arial" panose="020B0604020202020204" pitchFamily="34" charset="0"/>
              </a:rPr>
              <a:t>Exemplars </a:t>
            </a:r>
            <a:r>
              <a:rPr lang="en-GB" altLang="en-US" b="1" dirty="0">
                <a:solidFill>
                  <a:srgbClr val="FF0000"/>
                </a:solidFill>
                <a:latin typeface="Arial" panose="020B0604020202020204" pitchFamily="34" charset="0"/>
              </a:rPr>
              <a:t>(Forms)</a:t>
            </a:r>
            <a:r>
              <a:rPr lang="en-GB" altLang="en-US" b="1" dirty="0">
                <a:latin typeface="Arial" panose="020B0604020202020204" pitchFamily="34" charset="0"/>
              </a:rPr>
              <a:t> </a:t>
            </a:r>
            <a:r>
              <a:rPr lang="en-GB" altLang="en-US" dirty="0">
                <a:latin typeface="Arial" panose="020B0604020202020204" pitchFamily="34" charset="0"/>
              </a:rPr>
              <a:t>– contains a series of forms based on statutory requirements that ensure the recording of information for each of the key processes (CIN, CP and CLA)</a:t>
            </a:r>
          </a:p>
          <a:p>
            <a:endParaRPr lang="en-GB" altLang="en-US" dirty="0">
              <a:latin typeface="Arial" panose="020B0604020202020204" pitchFamily="34" charset="0"/>
            </a:endParaRPr>
          </a:p>
        </p:txBody>
      </p:sp>
      <p:sp>
        <p:nvSpPr>
          <p:cNvPr id="3" name="Title 2"/>
          <p:cNvSpPr>
            <a:spLocks noGrp="1"/>
          </p:cNvSpPr>
          <p:nvPr>
            <p:ph type="title"/>
          </p:nvPr>
        </p:nvSpPr>
        <p:spPr/>
        <p:txBody>
          <a:bodyPr/>
          <a:lstStyle/>
          <a:p>
            <a:pPr algn="ctr"/>
            <a:br>
              <a:rPr lang="en-GB" dirty="0"/>
            </a:br>
            <a:r>
              <a:rPr lang="en-GB" dirty="0"/>
              <a:t>MOSAIC has 3 components:</a:t>
            </a:r>
          </a:p>
        </p:txBody>
      </p:sp>
    </p:spTree>
    <p:extLst>
      <p:ext uri="{BB962C8B-B14F-4D97-AF65-F5344CB8AC3E}">
        <p14:creationId xmlns:p14="http://schemas.microsoft.com/office/powerpoint/2010/main" val="76611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52877" y="1275347"/>
            <a:ext cx="7905045" cy="4446588"/>
          </a:xfrm>
          <a:prstGeom prst="rect">
            <a:avLst/>
          </a:prstGeom>
        </p:spPr>
      </p:pic>
      <p:sp>
        <p:nvSpPr>
          <p:cNvPr id="3" name="Title 2"/>
          <p:cNvSpPr>
            <a:spLocks noGrp="1"/>
          </p:cNvSpPr>
          <p:nvPr>
            <p:ph type="title"/>
          </p:nvPr>
        </p:nvSpPr>
        <p:spPr/>
        <p:txBody>
          <a:bodyPr/>
          <a:lstStyle/>
          <a:p>
            <a:r>
              <a:rPr lang="en-GB" dirty="0"/>
              <a:t>System is accessed via desktop</a:t>
            </a:r>
          </a:p>
        </p:txBody>
      </p:sp>
      <p:sp>
        <p:nvSpPr>
          <p:cNvPr id="5" name="Right Arrow 4"/>
          <p:cNvSpPr/>
          <p:nvPr/>
        </p:nvSpPr>
        <p:spPr>
          <a:xfrm>
            <a:off x="232229" y="3251056"/>
            <a:ext cx="871277" cy="49517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rPr>
              <a:t>ICON</a:t>
            </a:r>
          </a:p>
        </p:txBody>
      </p:sp>
    </p:spTree>
    <p:extLst>
      <p:ext uri="{BB962C8B-B14F-4D97-AF65-F5344CB8AC3E}">
        <p14:creationId xmlns:p14="http://schemas.microsoft.com/office/powerpoint/2010/main" val="148233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36682" y="1174173"/>
            <a:ext cx="8350400" cy="4446588"/>
          </a:xfrm>
          <a:prstGeom prst="rect">
            <a:avLst/>
          </a:prstGeom>
        </p:spPr>
      </p:pic>
      <p:sp>
        <p:nvSpPr>
          <p:cNvPr id="6" name="Title 5"/>
          <p:cNvSpPr>
            <a:spLocks noGrp="1"/>
          </p:cNvSpPr>
          <p:nvPr>
            <p:ph type="title"/>
          </p:nvPr>
        </p:nvSpPr>
        <p:spPr/>
        <p:txBody>
          <a:bodyPr/>
          <a:lstStyle/>
          <a:p>
            <a:r>
              <a:rPr lang="en-GB" dirty="0"/>
              <a:t>Search for client</a:t>
            </a:r>
          </a:p>
        </p:txBody>
      </p:sp>
    </p:spTree>
    <p:extLst>
      <p:ext uri="{BB962C8B-B14F-4D97-AF65-F5344CB8AC3E}">
        <p14:creationId xmlns:p14="http://schemas.microsoft.com/office/powerpoint/2010/main" val="368801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Person Summary Screen</a:t>
            </a:r>
            <a:br>
              <a:rPr lang="en-US" dirty="0"/>
            </a:br>
            <a:r>
              <a:rPr lang="en-US" sz="2000" dirty="0"/>
              <a:t>Contains key data and enables navigation around each case record</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10" y="1157150"/>
            <a:ext cx="8960394" cy="4816212"/>
          </a:xfrm>
          <a:prstGeom prst="rect">
            <a:avLst/>
          </a:prstGeom>
        </p:spPr>
      </p:pic>
      <p:sp>
        <p:nvSpPr>
          <p:cNvPr id="7" name="TextBox 6"/>
          <p:cNvSpPr txBox="1"/>
          <p:nvPr/>
        </p:nvSpPr>
        <p:spPr>
          <a:xfrm>
            <a:off x="3995530" y="2077278"/>
            <a:ext cx="1689653" cy="1023731"/>
          </a:xfrm>
          <a:prstGeom prst="rect">
            <a:avLst/>
          </a:prstGeom>
          <a:noFill/>
        </p:spPr>
        <p:txBody>
          <a:bodyPr wrap="square" rtlCol="0">
            <a:spAutoFit/>
          </a:bodyPr>
          <a:lstStyle/>
          <a:p>
            <a:endParaRPr lang="en-GB" dirty="0"/>
          </a:p>
        </p:txBody>
      </p:sp>
      <p:sp>
        <p:nvSpPr>
          <p:cNvPr id="3" name="Right Arrow 2"/>
          <p:cNvSpPr/>
          <p:nvPr/>
        </p:nvSpPr>
        <p:spPr>
          <a:xfrm>
            <a:off x="4642528" y="2376716"/>
            <a:ext cx="1407886" cy="8512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rPr>
              <a:t>Work requiring completion</a:t>
            </a:r>
          </a:p>
        </p:txBody>
      </p:sp>
      <p:sp>
        <p:nvSpPr>
          <p:cNvPr id="6" name="Right Arrow 5"/>
          <p:cNvSpPr/>
          <p:nvPr/>
        </p:nvSpPr>
        <p:spPr>
          <a:xfrm>
            <a:off x="4642528" y="4080710"/>
            <a:ext cx="1393372" cy="91295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rPr>
              <a:t>Involved professionals</a:t>
            </a:r>
          </a:p>
        </p:txBody>
      </p:sp>
    </p:spTree>
    <p:extLst>
      <p:ext uri="{BB962C8B-B14F-4D97-AF65-F5344CB8AC3E}">
        <p14:creationId xmlns:p14="http://schemas.microsoft.com/office/powerpoint/2010/main" val="1473747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GB" dirty="0"/>
          </a:p>
        </p:txBody>
      </p:sp>
      <p:sp>
        <p:nvSpPr>
          <p:cNvPr id="5" name="Title 4"/>
          <p:cNvSpPr>
            <a:spLocks noGrp="1"/>
          </p:cNvSpPr>
          <p:nvPr>
            <p:ph type="title"/>
          </p:nvPr>
        </p:nvSpPr>
        <p:spPr/>
        <p:txBody>
          <a:bodyPr/>
          <a:lstStyle/>
          <a:p>
            <a:r>
              <a:rPr lang="en-US" dirty="0"/>
              <a:t>Person Summary Screen- </a:t>
            </a:r>
            <a:r>
              <a:rPr lang="en-US" dirty="0" err="1"/>
              <a:t>contd</a:t>
            </a:r>
            <a:endParaRPr lang="en-GB"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6" y="1184012"/>
            <a:ext cx="9201149" cy="494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598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GB" dirty="0"/>
          </a:p>
        </p:txBody>
      </p:sp>
      <p:sp>
        <p:nvSpPr>
          <p:cNvPr id="5" name="Title 4"/>
          <p:cNvSpPr>
            <a:spLocks noGrp="1"/>
          </p:cNvSpPr>
          <p:nvPr>
            <p:ph type="title"/>
          </p:nvPr>
        </p:nvSpPr>
        <p:spPr/>
        <p:txBody>
          <a:bodyPr/>
          <a:lstStyle/>
          <a:p>
            <a:r>
              <a:rPr lang="en-GB" dirty="0"/>
              <a:t>Managers work view</a:t>
            </a:r>
            <a:br>
              <a:rPr lang="en-GB" dirty="0"/>
            </a:br>
            <a:r>
              <a:rPr lang="en-GB" sz="2000" dirty="0"/>
              <a:t>Enables management oversight of all cases allocated within team</a:t>
            </a:r>
            <a:br>
              <a:rPr lang="en-GB" dirty="0"/>
            </a:br>
            <a:endParaRPr lang="en-GB"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817" y="1264224"/>
            <a:ext cx="8384805" cy="452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125613" y="3012400"/>
            <a:ext cx="978408" cy="6526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rPr>
              <a:t>Allocated cases</a:t>
            </a:r>
          </a:p>
        </p:txBody>
      </p:sp>
      <p:pic>
        <p:nvPicPr>
          <p:cNvPr id="3" name="Picture 2"/>
          <p:cNvPicPr>
            <a:picLocks noChangeAspect="1"/>
          </p:cNvPicPr>
          <p:nvPr/>
        </p:nvPicPr>
        <p:blipFill>
          <a:blip r:embed="rId3"/>
          <a:stretch>
            <a:fillRect/>
          </a:stretch>
        </p:blipFill>
        <p:spPr>
          <a:xfrm>
            <a:off x="4460428" y="3665085"/>
            <a:ext cx="1505843" cy="969348"/>
          </a:xfrm>
          <a:prstGeom prst="rect">
            <a:avLst/>
          </a:prstGeom>
        </p:spPr>
      </p:pic>
    </p:spTree>
    <p:extLst>
      <p:ext uri="{BB962C8B-B14F-4D97-AF65-F5344CB8AC3E}">
        <p14:creationId xmlns:p14="http://schemas.microsoft.com/office/powerpoint/2010/main" val="307376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Notes </a:t>
            </a:r>
            <a:br>
              <a:rPr lang="en-US" dirty="0"/>
            </a:br>
            <a:r>
              <a:rPr lang="en-US" sz="2000" dirty="0"/>
              <a:t>Contains running record of work undertaken by worker</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175" y="1170895"/>
            <a:ext cx="8953295" cy="4812396"/>
          </a:xfrm>
          <a:prstGeom prst="rect">
            <a:avLst/>
          </a:prstGeom>
        </p:spPr>
      </p:pic>
    </p:spTree>
    <p:extLst>
      <p:ext uri="{BB962C8B-B14F-4D97-AF65-F5344CB8AC3E}">
        <p14:creationId xmlns:p14="http://schemas.microsoft.com/office/powerpoint/2010/main" val="1265096269"/>
      </p:ext>
    </p:extLst>
  </p:cSld>
  <p:clrMapOvr>
    <a:masterClrMapping/>
  </p:clrMapOvr>
</p:sld>
</file>

<file path=ppt/theme/theme1.xml><?xml version="1.0" encoding="utf-8"?>
<a:theme xmlns:a="http://schemas.openxmlformats.org/drawingml/2006/main" name="Default Theme">
  <a:themeElements>
    <a:clrScheme name="Camden colours">
      <a:dk1>
        <a:srgbClr val="000000"/>
      </a:dk1>
      <a:lt1>
        <a:sysClr val="window" lastClr="FFFFFF"/>
      </a:lt1>
      <a:dk2>
        <a:srgbClr val="5F6062"/>
      </a:dk2>
      <a:lt2>
        <a:srgbClr val="EEECE1"/>
      </a:lt2>
      <a:accent1>
        <a:srgbClr val="00B259"/>
      </a:accent1>
      <a:accent2>
        <a:srgbClr val="5F6062"/>
      </a:accent2>
      <a:accent3>
        <a:srgbClr val="F16D9A"/>
      </a:accent3>
      <a:accent4>
        <a:srgbClr val="F5866C"/>
      </a:accent4>
      <a:accent5>
        <a:srgbClr val="A04276"/>
      </a:accent5>
      <a:accent6>
        <a:srgbClr val="522E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D6DC44B4FA6E488868BBDAB0E842B2" ma:contentTypeVersion="7" ma:contentTypeDescription="Create a new document." ma:contentTypeScope="" ma:versionID="d72e0cbcf5ef9b005dd0dce995db7925">
  <xsd:schema xmlns:xsd="http://www.w3.org/2001/XMLSchema" xmlns:xs="http://www.w3.org/2001/XMLSchema" xmlns:p="http://schemas.microsoft.com/office/2006/metadata/properties" xmlns:ns3="360c65b0-1cc5-427a-8427-4bd291ec2a6a" targetNamespace="http://schemas.microsoft.com/office/2006/metadata/properties" ma:root="true" ma:fieldsID="b0f2ceb0242587907ce7591e4d2778d3" ns3:_="">
    <xsd:import namespace="360c65b0-1cc5-427a-8427-4bd291ec2a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c65b0-1cc5-427a-8427-4bd291ec2a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5F37B4-DF90-438D-9FFB-1676FC403BBA}">
  <ds:schemaRefs>
    <ds:schemaRef ds:uri="http://schemas.microsoft.com/sharepoint/v3/contenttype/forms"/>
  </ds:schemaRefs>
</ds:datastoreItem>
</file>

<file path=customXml/itemProps2.xml><?xml version="1.0" encoding="utf-8"?>
<ds:datastoreItem xmlns:ds="http://schemas.openxmlformats.org/officeDocument/2006/customXml" ds:itemID="{08AF4041-0402-4FCE-B0D6-0CD0520D660F}">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360c65b0-1cc5-427a-8427-4bd291ec2a6a"/>
    <ds:schemaRef ds:uri="http://www.w3.org/XML/1998/namespace"/>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E7595FA8-D691-4AF1-A72C-A1DE257791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c65b0-1cc5-427a-8427-4bd291ec2a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8460</TotalTime>
  <Words>630</Words>
  <Application>Microsoft Office PowerPoint</Application>
  <PresentationFormat>Custom</PresentationFormat>
  <Paragraphs>66</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Default Theme</vt:lpstr>
      <vt:lpstr>PowerPoint Presentation</vt:lpstr>
      <vt:lpstr>Introduction</vt:lpstr>
      <vt:lpstr> MOSAIC has 3 components:</vt:lpstr>
      <vt:lpstr>System is accessed via desktop</vt:lpstr>
      <vt:lpstr>Search for client</vt:lpstr>
      <vt:lpstr>Person Summary Screen Contains key data and enables navigation around each case record</vt:lpstr>
      <vt:lpstr>Person Summary Screen- contd</vt:lpstr>
      <vt:lpstr>Managers work view Enables management oversight of all cases allocated within team </vt:lpstr>
      <vt:lpstr>Case Notes  Contains running record of work undertaken by worker </vt:lpstr>
      <vt:lpstr>Forms </vt:lpstr>
      <vt:lpstr>Documents All forms held in system are listed under Forms and letters, uploaded documents and letters are listed under Attachments</vt:lpstr>
      <vt:lpstr>Visits Dates of visits to child and family can be viewed here, with details recorded in case notes </vt:lpstr>
      <vt:lpstr>Workflows CSSW main workflows are CIN, CP and CLA</vt:lpstr>
      <vt:lpstr>Workflow Steps</vt:lpstr>
      <vt:lpstr>Forms</vt:lpstr>
      <vt:lpstr>Requests e.g. TM Authorisations, Admin tasks</vt:lpstr>
      <vt:lpstr>Next Actions</vt:lpstr>
      <vt:lpstr>Benefits of the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camden user</dc:creator>
  <cp:keywords>Template; communications toolbox</cp:keywords>
  <cp:lastModifiedBy>Deborah Dempsey</cp:lastModifiedBy>
  <cp:revision>117</cp:revision>
  <cp:lastPrinted>2019-09-10T12:13:08Z</cp:lastPrinted>
  <dcterms:created xsi:type="dcterms:W3CDTF">2013-12-05T12:22:23Z</dcterms:created>
  <dcterms:modified xsi:type="dcterms:W3CDTF">2022-01-17T12:02:03Z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0x0101000BD6DC44B4FA6E488868BBDAB0E842B2</vt:lpwstr>
  </property>
  <property fmtid="{D5CDD505-2E9C-101B-9397-08002B2CF9AE}" pid="3" name="&quot;Find out about&quot; category">
    <vt:lpwstr/>
  </property>
  <property fmtid="{D5CDD505-2E9C-101B-9397-08002B2CF9AE}" pid="4" name="TaxKeyword">
    <vt:lpwstr>92;#Template|7ff0ba63-61ab-4785-88cc-b067cc4b1b66;#96;#communications toolbox|b7f73c05-2caf-409d-b2fd-9c504ed80135</vt:lpwstr>
  </property>
</Properties>
</file>