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56"/>
  </p:notesMasterIdLst>
  <p:sldIdLst>
    <p:sldId id="257" r:id="rId5"/>
    <p:sldId id="316" r:id="rId6"/>
    <p:sldId id="261" r:id="rId7"/>
    <p:sldId id="262" r:id="rId8"/>
    <p:sldId id="263" r:id="rId9"/>
    <p:sldId id="264" r:id="rId10"/>
    <p:sldId id="265" r:id="rId11"/>
    <p:sldId id="266" r:id="rId12"/>
    <p:sldId id="267" r:id="rId13"/>
    <p:sldId id="269" r:id="rId14"/>
    <p:sldId id="270" r:id="rId15"/>
    <p:sldId id="309" r:id="rId16"/>
    <p:sldId id="271" r:id="rId17"/>
    <p:sldId id="272" r:id="rId18"/>
    <p:sldId id="306" r:id="rId19"/>
    <p:sldId id="273" r:id="rId20"/>
    <p:sldId id="275" r:id="rId21"/>
    <p:sldId id="276" r:id="rId22"/>
    <p:sldId id="274" r:id="rId23"/>
    <p:sldId id="277" r:id="rId24"/>
    <p:sldId id="278"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311" r:id="rId40"/>
    <p:sldId id="295" r:id="rId41"/>
    <p:sldId id="296" r:id="rId42"/>
    <p:sldId id="297" r:id="rId43"/>
    <p:sldId id="298" r:id="rId44"/>
    <p:sldId id="307" r:id="rId45"/>
    <p:sldId id="315" r:id="rId46"/>
    <p:sldId id="313" r:id="rId47"/>
    <p:sldId id="299" r:id="rId48"/>
    <p:sldId id="300" r:id="rId49"/>
    <p:sldId id="301" r:id="rId50"/>
    <p:sldId id="302" r:id="rId51"/>
    <p:sldId id="303" r:id="rId52"/>
    <p:sldId id="304" r:id="rId53"/>
    <p:sldId id="256" r:id="rId54"/>
    <p:sldId id="30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 Armstrong" initials="CA" lastIdx="1" clrIdx="0">
    <p:extLst>
      <p:ext uri="{19B8F6BF-5375-455C-9EA6-DF929625EA0E}">
        <p15:presenceInfo xmlns:p15="http://schemas.microsoft.com/office/powerpoint/2012/main" userId="S::Cath.Armstrong@camden.gov.uk::8efacec3-c486-4207-95ad-cfbfb70890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19" autoAdjust="0"/>
  </p:normalViewPr>
  <p:slideViewPr>
    <p:cSldViewPr snapToGrid="0">
      <p:cViewPr varScale="1">
        <p:scale>
          <a:sx n="77" d="100"/>
          <a:sy n="77" d="100"/>
        </p:scale>
        <p:origin x="114"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 Armstrong" userId="8efacec3-c486-4207-95ad-cfbfb708909b" providerId="ADAL" clId="{9DC0DA87-E22D-410E-B3E0-1688ED6B602F}"/>
    <pc:docChg chg="custSel modSld">
      <pc:chgData name="Cath Armstrong" userId="8efacec3-c486-4207-95ad-cfbfb708909b" providerId="ADAL" clId="{9DC0DA87-E22D-410E-B3E0-1688ED6B602F}" dt="2021-06-04T09:49:52.087" v="52" actId="1076"/>
      <pc:docMkLst>
        <pc:docMk/>
      </pc:docMkLst>
      <pc:sldChg chg="modSp mod">
        <pc:chgData name="Cath Armstrong" userId="8efacec3-c486-4207-95ad-cfbfb708909b" providerId="ADAL" clId="{9DC0DA87-E22D-410E-B3E0-1688ED6B602F}" dt="2021-06-04T09:49:52.087" v="52" actId="1076"/>
        <pc:sldMkLst>
          <pc:docMk/>
          <pc:sldMk cId="719172252" sldId="311"/>
        </pc:sldMkLst>
        <pc:spChg chg="mod">
          <ac:chgData name="Cath Armstrong" userId="8efacec3-c486-4207-95ad-cfbfb708909b" providerId="ADAL" clId="{9DC0DA87-E22D-410E-B3E0-1688ED6B602F}" dt="2021-06-04T09:49:43.939" v="51" actId="20577"/>
          <ac:spMkLst>
            <pc:docMk/>
            <pc:sldMk cId="719172252" sldId="311"/>
            <ac:spMk id="3" creationId="{F742B48E-9962-47FF-808C-3399195B2DE4}"/>
          </ac:spMkLst>
        </pc:spChg>
        <pc:spChg chg="mod">
          <ac:chgData name="Cath Armstrong" userId="8efacec3-c486-4207-95ad-cfbfb708909b" providerId="ADAL" clId="{9DC0DA87-E22D-410E-B3E0-1688ED6B602F}" dt="2021-06-04T09:49:52.087" v="52" actId="1076"/>
          <ac:spMkLst>
            <pc:docMk/>
            <pc:sldMk cId="719172252" sldId="311"/>
            <ac:spMk id="4" creationId="{4171D3F0-051B-4BF7-8E20-F85855D7B4CE}"/>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4-30T15:15:08.304" idx="1">
    <p:pos x="10" y="10"/>
    <p:text/>
    <p:extLst>
      <p:ext uri="{C676402C-5697-4E1C-873F-D02D1690AC5C}">
        <p15:threadingInfo xmlns:p15="http://schemas.microsoft.com/office/powerpoint/2012/main" timeZoneBias="-6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b="1" dirty="0"/>
            <a:t>Routine void </a:t>
          </a:r>
        </a:p>
        <a:p>
          <a:pPr>
            <a:lnSpc>
              <a:spcPct val="100000"/>
            </a:lnSpc>
            <a:defRPr cap="all"/>
          </a:pPr>
          <a:r>
            <a:rPr lang="en-US" b="1" dirty="0"/>
            <a:t>monitoring</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b="1" dirty="0"/>
            <a:t>Keys </a:t>
          </a:r>
        </a:p>
        <a:p>
          <a:pPr>
            <a:lnSpc>
              <a:spcPct val="100000"/>
            </a:lnSpc>
            <a:defRPr cap="all"/>
          </a:pPr>
          <a:r>
            <a:rPr lang="en-US" b="1" dirty="0"/>
            <a:t>&amp;</a:t>
          </a:r>
        </a:p>
        <a:p>
          <a:pPr>
            <a:lnSpc>
              <a:spcPct val="100000"/>
            </a:lnSpc>
            <a:defRPr cap="all"/>
          </a:pPr>
          <a:r>
            <a:rPr lang="en-US" b="1" dirty="0"/>
            <a:t>Viewings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b="1" dirty="0"/>
            <a:t>Allocations</a:t>
          </a:r>
        </a:p>
        <a:p>
          <a:pPr>
            <a:lnSpc>
              <a:spcPct val="100000"/>
            </a:lnSpc>
            <a:defRPr cap="all"/>
          </a:pPr>
          <a:r>
            <a:rPr lang="en-US" b="1" dirty="0"/>
            <a:t>&amp; </a:t>
          </a:r>
        </a:p>
        <a:p>
          <a:pPr>
            <a:lnSpc>
              <a:spcPct val="100000"/>
            </a:lnSpc>
            <a:defRPr cap="all"/>
          </a:pPr>
          <a:r>
            <a:rPr lang="en-US" b="1" dirty="0"/>
            <a:t>Sign ups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ity"/>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ey"/>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custLinFactNeighborX="0">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amily with two children"/>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Routine void </a:t>
          </a:r>
        </a:p>
        <a:p>
          <a:pPr marL="0" lvl="0" indent="0" algn="ctr" defTabSz="533400">
            <a:lnSpc>
              <a:spcPct val="100000"/>
            </a:lnSpc>
            <a:spcBef>
              <a:spcPct val="0"/>
            </a:spcBef>
            <a:spcAft>
              <a:spcPct val="35000"/>
            </a:spcAft>
            <a:buNone/>
            <a:defRPr cap="all"/>
          </a:pPr>
          <a:r>
            <a:rPr lang="en-US" sz="1200" b="1" kern="1200" dirty="0"/>
            <a:t>monitoring</a:t>
          </a:r>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Keys </a:t>
          </a:r>
        </a:p>
        <a:p>
          <a:pPr marL="0" lvl="0" indent="0" algn="ctr" defTabSz="533400">
            <a:lnSpc>
              <a:spcPct val="100000"/>
            </a:lnSpc>
            <a:spcBef>
              <a:spcPct val="0"/>
            </a:spcBef>
            <a:spcAft>
              <a:spcPct val="35000"/>
            </a:spcAft>
            <a:buNone/>
            <a:defRPr cap="all"/>
          </a:pPr>
          <a:r>
            <a:rPr lang="en-US" sz="1200" b="1" kern="1200" dirty="0"/>
            <a:t>&amp;</a:t>
          </a:r>
        </a:p>
        <a:p>
          <a:pPr marL="0" lvl="0" indent="0" algn="ctr" defTabSz="533400">
            <a:lnSpc>
              <a:spcPct val="100000"/>
            </a:lnSpc>
            <a:spcBef>
              <a:spcPct val="0"/>
            </a:spcBef>
            <a:spcAft>
              <a:spcPct val="35000"/>
            </a:spcAft>
            <a:buNone/>
            <a:defRPr cap="all"/>
          </a:pPr>
          <a:r>
            <a:rPr lang="en-US" sz="1200" b="1" kern="1200" dirty="0"/>
            <a:t>Viewings</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b="1" kern="1200" dirty="0"/>
            <a:t>Allocations</a:t>
          </a:r>
        </a:p>
        <a:p>
          <a:pPr marL="0" lvl="0" indent="0" algn="ctr" defTabSz="533400">
            <a:lnSpc>
              <a:spcPct val="100000"/>
            </a:lnSpc>
            <a:spcBef>
              <a:spcPct val="0"/>
            </a:spcBef>
            <a:spcAft>
              <a:spcPct val="35000"/>
            </a:spcAft>
            <a:buNone/>
            <a:defRPr cap="all"/>
          </a:pPr>
          <a:r>
            <a:rPr lang="en-US" sz="1200" b="1" kern="1200" dirty="0"/>
            <a:t>&amp; </a:t>
          </a:r>
        </a:p>
        <a:p>
          <a:pPr marL="0" lvl="0" indent="0" algn="ctr" defTabSz="533400">
            <a:lnSpc>
              <a:spcPct val="100000"/>
            </a:lnSpc>
            <a:spcBef>
              <a:spcPct val="0"/>
            </a:spcBef>
            <a:spcAft>
              <a:spcPct val="35000"/>
            </a:spcAft>
            <a:buNone/>
            <a:defRPr cap="all"/>
          </a:pPr>
          <a:r>
            <a:rPr lang="en-US" sz="1200" b="1" kern="1200" dirty="0"/>
            <a:t>Sign ups</a:t>
          </a:r>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6021F-D0CF-4732-99F5-E7E9D573198D}" type="datetimeFigureOut">
              <a:rPr lang="en-GB" smtClean="0"/>
              <a:t>04/06/2021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3E209-8E8A-41AE-A0B4-8BB7F2786C2E}" type="slidenum">
              <a:rPr lang="en-GB" smtClean="0"/>
              <a:t>‹#›</a:t>
            </a:fld>
            <a:endParaRPr lang="en-GB"/>
          </a:p>
        </p:txBody>
      </p:sp>
    </p:spTree>
    <p:extLst>
      <p:ext uri="{BB962C8B-B14F-4D97-AF65-F5344CB8AC3E}">
        <p14:creationId xmlns:p14="http://schemas.microsoft.com/office/powerpoint/2010/main" val="9717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16583C-73F6-4003-9039-03F9CF46E9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73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6/4/2021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6/4/2021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6/4/2021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6/4/2021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6/4/2021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37.xml"/><Relationship Id="rId3" Type="http://schemas.openxmlformats.org/officeDocument/2006/relationships/slide" Target="slide8.xml"/><Relationship Id="rId7" Type="http://schemas.openxmlformats.org/officeDocument/2006/relationships/slide" Target="slide20.xml"/><Relationship Id="rId12" Type="http://schemas.openxmlformats.org/officeDocument/2006/relationships/slide" Target="slide36.xml"/><Relationship Id="rId17" Type="http://schemas.openxmlformats.org/officeDocument/2006/relationships/slide" Target="slide47.xml"/><Relationship Id="rId2" Type="http://schemas.openxmlformats.org/officeDocument/2006/relationships/slide" Target="slide5.xml"/><Relationship Id="rId16"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32.xml"/><Relationship Id="rId5" Type="http://schemas.openxmlformats.org/officeDocument/2006/relationships/slide" Target="slide12.xml"/><Relationship Id="rId15" Type="http://schemas.openxmlformats.org/officeDocument/2006/relationships/slide" Target="slide43.xml"/><Relationship Id="rId10" Type="http://schemas.openxmlformats.org/officeDocument/2006/relationships/slide" Target="slide29.xml"/><Relationship Id="rId4" Type="http://schemas.openxmlformats.org/officeDocument/2006/relationships/slide" Target="slide10.xml"/><Relationship Id="rId9" Type="http://schemas.openxmlformats.org/officeDocument/2006/relationships/slide" Target="slide27.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void.referral@camden.gov.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hyperlink" Target="https://ascpractice.camden.gov.uk/housing" TargetMode="External"/><Relationship Id="rId2" Type="http://schemas.openxmlformats.org/officeDocument/2006/relationships/hyperlink" Target="https://lbcamden.sharepoint.com/:w:/r/sites/intranet/Housingmanagement/_layouts/15/Doc.aspx?sourcedoc=%7B30100BCF-B83E-43B4-B410-7112A3BC3F98%7D&amp;file=Housing%20management%20Ngate%20manual%20update%20Sept%202019.docx&amp;action=default&amp;mobileredirect=true&amp;cid=c620ec80-762c-40c2-ab74-3ec31c9bef1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VOIDS PROCESSES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May 2021</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5267-E411-46DA-9505-1E2B1999DD75}"/>
              </a:ext>
            </a:extLst>
          </p:cNvPr>
          <p:cNvSpPr>
            <a:spLocks noGrp="1"/>
          </p:cNvSpPr>
          <p:nvPr>
            <p:ph type="title"/>
          </p:nvPr>
        </p:nvSpPr>
        <p:spPr/>
        <p:txBody>
          <a:bodyPr>
            <a:normAutofit/>
          </a:bodyPr>
          <a:lstStyle/>
          <a:p>
            <a:r>
              <a:rPr lang="en-GB" sz="1800" b="1" dirty="0"/>
              <a:t>Searching by bed size</a:t>
            </a:r>
          </a:p>
        </p:txBody>
      </p:sp>
      <p:sp>
        <p:nvSpPr>
          <p:cNvPr id="3" name="Content Placeholder 2">
            <a:extLst>
              <a:ext uri="{FF2B5EF4-FFF2-40B4-BE49-F238E27FC236}">
                <a16:creationId xmlns:a16="http://schemas.microsoft.com/office/drawing/2014/main" id="{5EBDC09D-3DC3-410A-AD4C-09C6BBE6B534}"/>
              </a:ext>
            </a:extLst>
          </p:cNvPr>
          <p:cNvSpPr>
            <a:spLocks noGrp="1"/>
          </p:cNvSpPr>
          <p:nvPr>
            <p:ph idx="1"/>
          </p:nvPr>
        </p:nvSpPr>
        <p:spPr/>
        <p:txBody>
          <a:bodyPr/>
          <a:lstStyle/>
          <a:p>
            <a:r>
              <a:rPr lang="en-GB" dirty="0"/>
              <a:t>Estates &gt; Properties &gt; Advanced search</a:t>
            </a:r>
          </a:p>
          <a:p>
            <a:endParaRPr lang="en-GB" dirty="0"/>
          </a:p>
        </p:txBody>
      </p:sp>
      <p:pic>
        <p:nvPicPr>
          <p:cNvPr id="4" name="Picture 3">
            <a:extLst>
              <a:ext uri="{FF2B5EF4-FFF2-40B4-BE49-F238E27FC236}">
                <a16:creationId xmlns:a16="http://schemas.microsoft.com/office/drawing/2014/main" id="{B05E02EE-C8BC-45A6-B241-752F43B9CFF9}"/>
              </a:ext>
            </a:extLst>
          </p:cNvPr>
          <p:cNvPicPr>
            <a:picLocks noChangeAspect="1"/>
          </p:cNvPicPr>
          <p:nvPr/>
        </p:nvPicPr>
        <p:blipFill>
          <a:blip r:embed="rId2"/>
          <a:stretch>
            <a:fillRect/>
          </a:stretch>
        </p:blipFill>
        <p:spPr>
          <a:xfrm>
            <a:off x="1066800" y="3087242"/>
            <a:ext cx="10299504" cy="2563545"/>
          </a:xfrm>
          <a:prstGeom prst="rect">
            <a:avLst/>
          </a:prstGeom>
        </p:spPr>
      </p:pic>
      <p:cxnSp>
        <p:nvCxnSpPr>
          <p:cNvPr id="6" name="Straight Arrow Connector 5">
            <a:extLst>
              <a:ext uri="{FF2B5EF4-FFF2-40B4-BE49-F238E27FC236}">
                <a16:creationId xmlns:a16="http://schemas.microsoft.com/office/drawing/2014/main" id="{9D84C7FE-66C0-4AE1-9138-BC79F121B594}"/>
              </a:ext>
            </a:extLst>
          </p:cNvPr>
          <p:cNvCxnSpPr/>
          <p:nvPr/>
        </p:nvCxnSpPr>
        <p:spPr>
          <a:xfrm>
            <a:off x="8077200" y="2647950"/>
            <a:ext cx="1781175" cy="18002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801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1DF23-7420-4D4D-B8B6-1B5CC563A5B0}"/>
              </a:ext>
            </a:extLst>
          </p:cNvPr>
          <p:cNvSpPr>
            <a:spLocks noGrp="1"/>
          </p:cNvSpPr>
          <p:nvPr>
            <p:ph idx="1"/>
          </p:nvPr>
        </p:nvSpPr>
        <p:spPr>
          <a:xfrm>
            <a:off x="1066800" y="750013"/>
            <a:ext cx="10058400" cy="5202731"/>
          </a:xfrm>
        </p:spPr>
        <p:txBody>
          <a:bodyPr/>
          <a:lstStyle/>
          <a:p>
            <a:r>
              <a:rPr lang="en-GB" dirty="0"/>
              <a:t>Property status = Void.   Element = Beds.  Attribute = No beds.  Click search</a:t>
            </a:r>
            <a:br>
              <a:rPr lang="en-GB" dirty="0"/>
            </a:br>
            <a:endParaRPr lang="en-GB" dirty="0"/>
          </a:p>
        </p:txBody>
      </p:sp>
      <p:pic>
        <p:nvPicPr>
          <p:cNvPr id="4" name="Picture 3">
            <a:extLst>
              <a:ext uri="{FF2B5EF4-FFF2-40B4-BE49-F238E27FC236}">
                <a16:creationId xmlns:a16="http://schemas.microsoft.com/office/drawing/2014/main" id="{1CBA85DD-F49D-42AC-A94B-6325DA0F2E9F}"/>
              </a:ext>
            </a:extLst>
          </p:cNvPr>
          <p:cNvPicPr>
            <a:picLocks noChangeAspect="1"/>
          </p:cNvPicPr>
          <p:nvPr/>
        </p:nvPicPr>
        <p:blipFill>
          <a:blip r:embed="rId2"/>
          <a:stretch>
            <a:fillRect/>
          </a:stretch>
        </p:blipFill>
        <p:spPr>
          <a:xfrm>
            <a:off x="1419226" y="1222624"/>
            <a:ext cx="8743950" cy="5202731"/>
          </a:xfrm>
          <a:prstGeom prst="rect">
            <a:avLst/>
          </a:prstGeom>
        </p:spPr>
      </p:pic>
      <p:cxnSp>
        <p:nvCxnSpPr>
          <p:cNvPr id="6" name="Straight Arrow Connector 5">
            <a:extLst>
              <a:ext uri="{FF2B5EF4-FFF2-40B4-BE49-F238E27FC236}">
                <a16:creationId xmlns:a16="http://schemas.microsoft.com/office/drawing/2014/main" id="{5672919C-7149-4A98-B4BF-27B322D95C78}"/>
              </a:ext>
            </a:extLst>
          </p:cNvPr>
          <p:cNvCxnSpPr/>
          <p:nvPr/>
        </p:nvCxnSpPr>
        <p:spPr>
          <a:xfrm flipH="1">
            <a:off x="6482993" y="1006867"/>
            <a:ext cx="678095" cy="2157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931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ED62-41A4-43E2-9561-A761C1946CFE}"/>
              </a:ext>
            </a:extLst>
          </p:cNvPr>
          <p:cNvSpPr>
            <a:spLocks noGrp="1"/>
          </p:cNvSpPr>
          <p:nvPr>
            <p:ph type="title"/>
          </p:nvPr>
        </p:nvSpPr>
        <p:spPr/>
        <p:txBody>
          <a:bodyPr/>
          <a:lstStyle/>
          <a:p>
            <a:r>
              <a:rPr lang="en-GB" b="1" dirty="0"/>
              <a:t>Keys In</a:t>
            </a:r>
            <a:br>
              <a:rPr lang="en-GB" b="1" dirty="0"/>
            </a:br>
            <a:r>
              <a:rPr lang="en-GB" b="1" dirty="0"/>
              <a:t>NOV Received</a:t>
            </a:r>
          </a:p>
        </p:txBody>
      </p:sp>
      <p:sp>
        <p:nvSpPr>
          <p:cNvPr id="3" name="Content Placeholder 2">
            <a:extLst>
              <a:ext uri="{FF2B5EF4-FFF2-40B4-BE49-F238E27FC236}">
                <a16:creationId xmlns:a16="http://schemas.microsoft.com/office/drawing/2014/main" id="{F742B48E-9962-47FF-808C-3399195B2DE4}"/>
              </a:ext>
            </a:extLst>
          </p:cNvPr>
          <p:cNvSpPr>
            <a:spLocks noGrp="1"/>
          </p:cNvSpPr>
          <p:nvPr>
            <p:ph idx="1"/>
          </p:nvPr>
        </p:nvSpPr>
        <p:spPr/>
        <p:txBody>
          <a:bodyPr vert="horz" lIns="91440" tIns="45720" rIns="91440" bIns="45720" rtlCol="0" anchor="t">
            <a:normAutofit fontScale="92500" lnSpcReduction="20000"/>
          </a:bodyPr>
          <a:lstStyle/>
          <a:p>
            <a:r>
              <a:rPr lang="en-GB" b="1" dirty="0"/>
              <a:t>End Tenancy</a:t>
            </a:r>
          </a:p>
          <a:p>
            <a:r>
              <a:rPr lang="en-GB" b="1" dirty="0"/>
              <a:t>Confirm Void</a:t>
            </a:r>
            <a:br>
              <a:rPr lang="en-GB" b="1" dirty="0"/>
            </a:br>
            <a:r>
              <a:rPr lang="en-GB" b="1" dirty="0"/>
              <a:t>* Don't use void reason "New Void"</a:t>
            </a:r>
            <a:br>
              <a:rPr lang="en-US" dirty="0"/>
            </a:br>
            <a:r>
              <a:rPr lang="en-GB" b="1" dirty="0"/>
              <a:t>* If there is a death but someone is trying to succeed use Succession or non stat succession for termination and void reason</a:t>
            </a:r>
          </a:p>
          <a:p>
            <a:pPr>
              <a:buClr>
                <a:srgbClr val="262626"/>
              </a:buClr>
            </a:pPr>
            <a:r>
              <a:rPr lang="en-GB" b="1" dirty="0"/>
              <a:t>Add in Key In date</a:t>
            </a:r>
          </a:p>
          <a:p>
            <a:r>
              <a:rPr lang="en-GB" b="1" dirty="0"/>
              <a:t>Refer to Voids using the context VOID_REFER form</a:t>
            </a:r>
          </a:p>
          <a:p>
            <a:r>
              <a:rPr lang="en-GB" b="1" dirty="0"/>
              <a:t>Store documents on TRIM</a:t>
            </a:r>
          </a:p>
          <a:p>
            <a:r>
              <a:rPr lang="en-GB" b="1" dirty="0"/>
              <a:t>Set reminder for 2 weeks' time to check you have received property elements and that the void path has been amended from INTR.</a:t>
            </a:r>
          </a:p>
          <a:p>
            <a:r>
              <a:rPr lang="en-GB" b="1" dirty="0"/>
              <a:t>Check with the voids team that they have received the referral if you see the void path is still INTR.</a:t>
            </a:r>
          </a:p>
          <a:p>
            <a:r>
              <a:rPr lang="en-GB" b="1" dirty="0"/>
              <a:t>Property Elements – update all property elements</a:t>
            </a:r>
          </a:p>
          <a:p>
            <a:pPr>
              <a:buClr>
                <a:srgbClr val="262626"/>
              </a:buClr>
            </a:pPr>
            <a:r>
              <a:rPr lang="en-GB" b="1" dirty="0"/>
              <a:t>Add any more updates by creating a new void event – NOTE, complete event date (today's date) and add a comment and your name</a:t>
            </a:r>
          </a:p>
          <a:p>
            <a:endParaRPr lang="en-GB" dirty="0"/>
          </a:p>
          <a:p>
            <a:endParaRPr lang="en-GB" dirty="0"/>
          </a:p>
        </p:txBody>
      </p:sp>
      <p:sp>
        <p:nvSpPr>
          <p:cNvPr id="8" name="Oval 7">
            <a:extLst>
              <a:ext uri="{FF2B5EF4-FFF2-40B4-BE49-F238E27FC236}">
                <a16:creationId xmlns:a16="http://schemas.microsoft.com/office/drawing/2014/main" id="{C4984DBA-C704-4D0F-80B8-10F2BBDE647C}"/>
              </a:ext>
            </a:extLst>
          </p:cNvPr>
          <p:cNvSpPr/>
          <p:nvPr/>
        </p:nvSpPr>
        <p:spPr>
          <a:xfrm>
            <a:off x="5957299" y="546113"/>
            <a:ext cx="1818562" cy="1564562"/>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9" name="Rectangle 8" descr="Key">
            <a:extLst>
              <a:ext uri="{FF2B5EF4-FFF2-40B4-BE49-F238E27FC236}">
                <a16:creationId xmlns:a16="http://schemas.microsoft.com/office/drawing/2014/main" id="{3CD4049B-13B3-4FED-8167-D6325E5B69BF}"/>
              </a:ext>
            </a:extLst>
          </p:cNvPr>
          <p:cNvSpPr/>
          <p:nvPr/>
        </p:nvSpPr>
        <p:spPr>
          <a:xfrm>
            <a:off x="6447601" y="806675"/>
            <a:ext cx="1043437" cy="104343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2317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E790-C16E-4B1B-96AA-80182D1E4AF8}"/>
              </a:ext>
            </a:extLst>
          </p:cNvPr>
          <p:cNvSpPr>
            <a:spLocks noGrp="1"/>
          </p:cNvSpPr>
          <p:nvPr>
            <p:ph type="title"/>
          </p:nvPr>
        </p:nvSpPr>
        <p:spPr/>
        <p:txBody>
          <a:bodyPr/>
          <a:lstStyle/>
          <a:p>
            <a:r>
              <a:rPr lang="en-GB" dirty="0"/>
              <a:t>Ending a tenancy</a:t>
            </a:r>
          </a:p>
        </p:txBody>
      </p:sp>
      <p:sp>
        <p:nvSpPr>
          <p:cNvPr id="3" name="Content Placeholder 2">
            <a:extLst>
              <a:ext uri="{FF2B5EF4-FFF2-40B4-BE49-F238E27FC236}">
                <a16:creationId xmlns:a16="http://schemas.microsoft.com/office/drawing/2014/main" id="{83BE2A77-10BA-4325-8924-81313145DA34}"/>
              </a:ext>
            </a:extLst>
          </p:cNvPr>
          <p:cNvSpPr>
            <a:spLocks noGrp="1"/>
          </p:cNvSpPr>
          <p:nvPr>
            <p:ph idx="1"/>
          </p:nvPr>
        </p:nvSpPr>
        <p:spPr/>
        <p:txBody>
          <a:bodyPr/>
          <a:lstStyle/>
          <a:p>
            <a:r>
              <a:rPr lang="en-GB" dirty="0"/>
              <a:t>Estates &gt; Tenancies.  Then either enter tenancy ref or property ref or click on advanced search</a:t>
            </a:r>
            <a:br>
              <a:rPr lang="en-GB" dirty="0"/>
            </a:br>
            <a:br>
              <a:rPr lang="en-GB" dirty="0"/>
            </a:br>
            <a:endParaRPr lang="en-GB" dirty="0"/>
          </a:p>
        </p:txBody>
      </p:sp>
      <p:pic>
        <p:nvPicPr>
          <p:cNvPr id="4" name="Picture 3">
            <a:extLst>
              <a:ext uri="{FF2B5EF4-FFF2-40B4-BE49-F238E27FC236}">
                <a16:creationId xmlns:a16="http://schemas.microsoft.com/office/drawing/2014/main" id="{B15D05DC-C46F-4112-8CA7-1A2184E4937B}"/>
              </a:ext>
            </a:extLst>
          </p:cNvPr>
          <p:cNvPicPr>
            <a:picLocks noChangeAspect="1"/>
          </p:cNvPicPr>
          <p:nvPr/>
        </p:nvPicPr>
        <p:blipFill>
          <a:blip r:embed="rId2"/>
          <a:stretch>
            <a:fillRect/>
          </a:stretch>
        </p:blipFill>
        <p:spPr>
          <a:xfrm>
            <a:off x="924675" y="2520485"/>
            <a:ext cx="10592656" cy="3058381"/>
          </a:xfrm>
          <a:prstGeom prst="rect">
            <a:avLst/>
          </a:prstGeom>
        </p:spPr>
      </p:pic>
    </p:spTree>
    <p:extLst>
      <p:ext uri="{BB962C8B-B14F-4D97-AF65-F5344CB8AC3E}">
        <p14:creationId xmlns:p14="http://schemas.microsoft.com/office/powerpoint/2010/main" val="2555267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7FA014-E253-4B80-B676-5A8694F2BAFD}"/>
              </a:ext>
            </a:extLst>
          </p:cNvPr>
          <p:cNvSpPr>
            <a:spLocks noGrp="1"/>
          </p:cNvSpPr>
          <p:nvPr>
            <p:ph idx="1"/>
          </p:nvPr>
        </p:nvSpPr>
        <p:spPr>
          <a:xfrm>
            <a:off x="1066800" y="616449"/>
            <a:ext cx="10058400" cy="5336295"/>
          </a:xfrm>
        </p:spPr>
        <p:txBody>
          <a:bodyPr/>
          <a:lstStyle/>
          <a:p>
            <a:r>
              <a:rPr lang="en-GB" dirty="0"/>
              <a:t>Search by name or address</a:t>
            </a:r>
            <a:br>
              <a:rPr lang="en-GB" dirty="0"/>
            </a:br>
            <a:br>
              <a:rPr lang="en-GB" dirty="0"/>
            </a:br>
            <a:endParaRPr lang="en-GB" dirty="0"/>
          </a:p>
        </p:txBody>
      </p:sp>
      <p:pic>
        <p:nvPicPr>
          <p:cNvPr id="4" name="Picture 3">
            <a:extLst>
              <a:ext uri="{FF2B5EF4-FFF2-40B4-BE49-F238E27FC236}">
                <a16:creationId xmlns:a16="http://schemas.microsoft.com/office/drawing/2014/main" id="{CB3CEE6F-2D72-46A3-B4EE-53E9C4A772F8}"/>
              </a:ext>
            </a:extLst>
          </p:cNvPr>
          <p:cNvPicPr>
            <a:picLocks noChangeAspect="1"/>
          </p:cNvPicPr>
          <p:nvPr/>
        </p:nvPicPr>
        <p:blipFill>
          <a:blip r:embed="rId2"/>
          <a:stretch>
            <a:fillRect/>
          </a:stretch>
        </p:blipFill>
        <p:spPr>
          <a:xfrm>
            <a:off x="1790407" y="1083357"/>
            <a:ext cx="7589899" cy="5336294"/>
          </a:xfrm>
          <a:prstGeom prst="rect">
            <a:avLst/>
          </a:prstGeom>
        </p:spPr>
      </p:pic>
    </p:spTree>
    <p:extLst>
      <p:ext uri="{BB962C8B-B14F-4D97-AF65-F5344CB8AC3E}">
        <p14:creationId xmlns:p14="http://schemas.microsoft.com/office/powerpoint/2010/main" val="189988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4C9080D-239F-47A8-8AB1-BB2C0C380105}"/>
              </a:ext>
            </a:extLst>
          </p:cNvPr>
          <p:cNvPicPr>
            <a:picLocks noGrp="1" noChangeAspect="1"/>
          </p:cNvPicPr>
          <p:nvPr>
            <p:ph idx="1"/>
          </p:nvPr>
        </p:nvPicPr>
        <p:blipFill>
          <a:blip r:embed="rId2"/>
          <a:stretch>
            <a:fillRect/>
          </a:stretch>
        </p:blipFill>
        <p:spPr>
          <a:xfrm>
            <a:off x="991973" y="2017986"/>
            <a:ext cx="10208054" cy="3237706"/>
          </a:xfrm>
          <a:prstGeom prst="rect">
            <a:avLst/>
          </a:prstGeom>
        </p:spPr>
      </p:pic>
    </p:spTree>
    <p:extLst>
      <p:ext uri="{BB962C8B-B14F-4D97-AF65-F5344CB8AC3E}">
        <p14:creationId xmlns:p14="http://schemas.microsoft.com/office/powerpoint/2010/main" val="3102830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3FB2A-714E-4DA3-A314-CD70E2B40FFE}"/>
              </a:ext>
            </a:extLst>
          </p:cNvPr>
          <p:cNvSpPr>
            <a:spLocks noGrp="1"/>
          </p:cNvSpPr>
          <p:nvPr>
            <p:ph idx="1"/>
          </p:nvPr>
        </p:nvSpPr>
        <p:spPr>
          <a:xfrm>
            <a:off x="1066800" y="708917"/>
            <a:ext cx="10058400" cy="5243827"/>
          </a:xfrm>
        </p:spPr>
        <p:txBody>
          <a:bodyPr/>
          <a:lstStyle/>
          <a:p>
            <a:r>
              <a:rPr lang="en-GB" dirty="0"/>
              <a:t>“Please select” then Either assign expected end date if we know someone is going to move or terminate tenancy if we want to end the tenancy</a:t>
            </a:r>
            <a:br>
              <a:rPr lang="en-GB" dirty="0"/>
            </a:br>
            <a:br>
              <a:rPr lang="en-GB" dirty="0"/>
            </a:br>
            <a:r>
              <a:rPr lang="en-GB" dirty="0"/>
              <a:t>An expected end date will create a PRE void.  Remember we can enforce 4 weeks notice if no notice was given (not transfers/deaths/moving to RSL)</a:t>
            </a:r>
            <a:br>
              <a:rPr lang="en-GB" dirty="0"/>
            </a:br>
            <a:br>
              <a:rPr lang="en-GB" dirty="0"/>
            </a:br>
            <a:br>
              <a:rPr lang="en-GB" dirty="0"/>
            </a:br>
            <a:br>
              <a:rPr lang="en-GB" dirty="0"/>
            </a:br>
            <a:endParaRPr lang="en-GB" dirty="0"/>
          </a:p>
        </p:txBody>
      </p:sp>
      <p:pic>
        <p:nvPicPr>
          <p:cNvPr id="5" name="Picture 4">
            <a:extLst>
              <a:ext uri="{FF2B5EF4-FFF2-40B4-BE49-F238E27FC236}">
                <a16:creationId xmlns:a16="http://schemas.microsoft.com/office/drawing/2014/main" id="{79CC2BCE-8F1B-477B-9B5D-08832CFA5E43}"/>
              </a:ext>
            </a:extLst>
          </p:cNvPr>
          <p:cNvPicPr>
            <a:picLocks noChangeAspect="1"/>
          </p:cNvPicPr>
          <p:nvPr/>
        </p:nvPicPr>
        <p:blipFill>
          <a:blip r:embed="rId2"/>
          <a:stretch>
            <a:fillRect/>
          </a:stretch>
        </p:blipFill>
        <p:spPr>
          <a:xfrm>
            <a:off x="1547331" y="2119955"/>
            <a:ext cx="8953500" cy="3419475"/>
          </a:xfrm>
          <a:prstGeom prst="rect">
            <a:avLst/>
          </a:prstGeom>
        </p:spPr>
      </p:pic>
    </p:spTree>
    <p:extLst>
      <p:ext uri="{BB962C8B-B14F-4D97-AF65-F5344CB8AC3E}">
        <p14:creationId xmlns:p14="http://schemas.microsoft.com/office/powerpoint/2010/main" val="168283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3B888-BED1-4174-BC6A-A701237274CD}"/>
              </a:ext>
            </a:extLst>
          </p:cNvPr>
          <p:cNvSpPr>
            <a:spLocks noGrp="1"/>
          </p:cNvSpPr>
          <p:nvPr>
            <p:ph idx="1"/>
          </p:nvPr>
        </p:nvSpPr>
        <p:spPr>
          <a:xfrm>
            <a:off x="1066800" y="595901"/>
            <a:ext cx="10058400" cy="5356843"/>
          </a:xfrm>
        </p:spPr>
        <p:txBody>
          <a:bodyPr/>
          <a:lstStyle/>
          <a:p>
            <a:r>
              <a:rPr lang="en-GB" dirty="0"/>
              <a:t>If you chose Assign expected end date, add in Notice received, Expected end date and Termination reason. Remember if it is a death and you are dealing with a succession claim or NSS to choose those codes rather than DECD.  Be careful not to chose Transfer of tenancy if you are dealing with an actual transfer. Click next</a:t>
            </a:r>
            <a:br>
              <a:rPr lang="en-GB" dirty="0"/>
            </a:br>
            <a:br>
              <a:rPr lang="en-GB" dirty="0"/>
            </a:br>
            <a:r>
              <a:rPr lang="en-GB" dirty="0"/>
              <a:t> </a:t>
            </a:r>
            <a:br>
              <a:rPr lang="en-GB" dirty="0"/>
            </a:br>
            <a:br>
              <a:rPr lang="en-GB" dirty="0"/>
            </a:br>
            <a:endParaRPr lang="en-GB" dirty="0"/>
          </a:p>
        </p:txBody>
      </p:sp>
      <p:pic>
        <p:nvPicPr>
          <p:cNvPr id="7" name="Picture 6">
            <a:extLst>
              <a:ext uri="{FF2B5EF4-FFF2-40B4-BE49-F238E27FC236}">
                <a16:creationId xmlns:a16="http://schemas.microsoft.com/office/drawing/2014/main" id="{A86BD509-50E6-493B-849B-3801EA57A748}"/>
              </a:ext>
            </a:extLst>
          </p:cNvPr>
          <p:cNvPicPr>
            <a:picLocks noChangeAspect="1"/>
          </p:cNvPicPr>
          <p:nvPr/>
        </p:nvPicPr>
        <p:blipFill>
          <a:blip r:embed="rId2"/>
          <a:stretch>
            <a:fillRect/>
          </a:stretch>
        </p:blipFill>
        <p:spPr>
          <a:xfrm>
            <a:off x="1333500" y="1847469"/>
            <a:ext cx="9525000" cy="4105275"/>
          </a:xfrm>
          <a:prstGeom prst="rect">
            <a:avLst/>
          </a:prstGeom>
        </p:spPr>
      </p:pic>
    </p:spTree>
    <p:extLst>
      <p:ext uri="{BB962C8B-B14F-4D97-AF65-F5344CB8AC3E}">
        <p14:creationId xmlns:p14="http://schemas.microsoft.com/office/powerpoint/2010/main" val="3674541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2FC87-DABB-4FDA-A655-3FAB59D20A8B}"/>
              </a:ext>
            </a:extLst>
          </p:cNvPr>
          <p:cNvSpPr>
            <a:spLocks noGrp="1"/>
          </p:cNvSpPr>
          <p:nvPr>
            <p:ph idx="1"/>
          </p:nvPr>
        </p:nvSpPr>
        <p:spPr>
          <a:xfrm>
            <a:off x="1066800" y="585627"/>
            <a:ext cx="10058400" cy="5367117"/>
          </a:xfrm>
        </p:spPr>
        <p:txBody>
          <a:bodyPr/>
          <a:lstStyle/>
          <a:p>
            <a:r>
              <a:rPr lang="en-GB" dirty="0"/>
              <a:t>Fill out contact address using Search if it hasn’t copied over and copy to all for other household members.  Then click Save</a:t>
            </a:r>
            <a:br>
              <a:rPr lang="en-GB" dirty="0"/>
            </a:br>
            <a:br>
              <a:rPr lang="en-GB" dirty="0"/>
            </a:br>
            <a:endParaRPr lang="en-GB" dirty="0"/>
          </a:p>
        </p:txBody>
      </p:sp>
      <p:pic>
        <p:nvPicPr>
          <p:cNvPr id="4" name="Picture 3">
            <a:extLst>
              <a:ext uri="{FF2B5EF4-FFF2-40B4-BE49-F238E27FC236}">
                <a16:creationId xmlns:a16="http://schemas.microsoft.com/office/drawing/2014/main" id="{8C7405F6-363D-4FA5-9772-318E21CBF0F9}"/>
              </a:ext>
            </a:extLst>
          </p:cNvPr>
          <p:cNvPicPr>
            <a:picLocks noChangeAspect="1"/>
          </p:cNvPicPr>
          <p:nvPr/>
        </p:nvPicPr>
        <p:blipFill>
          <a:blip r:embed="rId2"/>
          <a:stretch>
            <a:fillRect/>
          </a:stretch>
        </p:blipFill>
        <p:spPr>
          <a:xfrm>
            <a:off x="1509712" y="1414462"/>
            <a:ext cx="9172575" cy="4029075"/>
          </a:xfrm>
          <a:prstGeom prst="rect">
            <a:avLst/>
          </a:prstGeom>
        </p:spPr>
      </p:pic>
      <p:cxnSp>
        <p:nvCxnSpPr>
          <p:cNvPr id="6" name="Straight Arrow Connector 5">
            <a:extLst>
              <a:ext uri="{FF2B5EF4-FFF2-40B4-BE49-F238E27FC236}">
                <a16:creationId xmlns:a16="http://schemas.microsoft.com/office/drawing/2014/main" id="{CBFAB430-59D9-4932-98FF-B262367FE630}"/>
              </a:ext>
            </a:extLst>
          </p:cNvPr>
          <p:cNvCxnSpPr/>
          <p:nvPr/>
        </p:nvCxnSpPr>
        <p:spPr>
          <a:xfrm>
            <a:off x="8137133" y="1191802"/>
            <a:ext cx="1068512" cy="10993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4D182746-7DA9-4858-A885-0CFCE86A0552}"/>
              </a:ext>
            </a:extLst>
          </p:cNvPr>
          <p:cNvCxnSpPr/>
          <p:nvPr/>
        </p:nvCxnSpPr>
        <p:spPr>
          <a:xfrm>
            <a:off x="5838825" y="1104900"/>
            <a:ext cx="638175" cy="1676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2929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4AD44-0BA8-4A9E-86A2-8604436EAF4C}"/>
              </a:ext>
            </a:extLst>
          </p:cNvPr>
          <p:cNvSpPr>
            <a:spLocks noGrp="1"/>
          </p:cNvSpPr>
          <p:nvPr>
            <p:ph idx="1"/>
          </p:nvPr>
        </p:nvSpPr>
        <p:spPr>
          <a:xfrm>
            <a:off x="1066800" y="585627"/>
            <a:ext cx="10058400" cy="5367117"/>
          </a:xfrm>
        </p:spPr>
        <p:txBody>
          <a:bodyPr/>
          <a:lstStyle/>
          <a:p>
            <a:r>
              <a:rPr lang="en-GB" dirty="0"/>
              <a:t>To terminate.  Add in actual end date and Termination reason.  Remember if you are dealing with a succession or non stat succession to use those reasons.  Click Next.  </a:t>
            </a:r>
            <a:r>
              <a:rPr lang="en-GB" b="1" dirty="0"/>
              <a:t>Remember to let Estates access know if this also ends a parking space, garage or shed</a:t>
            </a:r>
            <a:br>
              <a:rPr lang="en-GB" dirty="0"/>
            </a:br>
            <a:br>
              <a:rPr lang="en-GB" dirty="0"/>
            </a:br>
            <a:endParaRPr lang="en-GB" dirty="0"/>
          </a:p>
        </p:txBody>
      </p:sp>
      <p:pic>
        <p:nvPicPr>
          <p:cNvPr id="5" name="Picture 4">
            <a:extLst>
              <a:ext uri="{FF2B5EF4-FFF2-40B4-BE49-F238E27FC236}">
                <a16:creationId xmlns:a16="http://schemas.microsoft.com/office/drawing/2014/main" id="{F0D99C53-D7C7-4169-8D69-597EAFE3E2B9}"/>
              </a:ext>
            </a:extLst>
          </p:cNvPr>
          <p:cNvPicPr>
            <a:picLocks noChangeAspect="1"/>
          </p:cNvPicPr>
          <p:nvPr/>
        </p:nvPicPr>
        <p:blipFill>
          <a:blip r:embed="rId2"/>
          <a:stretch>
            <a:fillRect/>
          </a:stretch>
        </p:blipFill>
        <p:spPr>
          <a:xfrm>
            <a:off x="1476375" y="1600200"/>
            <a:ext cx="9239250" cy="3657600"/>
          </a:xfrm>
          <a:prstGeom prst="rect">
            <a:avLst/>
          </a:prstGeom>
        </p:spPr>
      </p:pic>
    </p:spTree>
    <p:extLst>
      <p:ext uri="{BB962C8B-B14F-4D97-AF65-F5344CB8AC3E}">
        <p14:creationId xmlns:p14="http://schemas.microsoft.com/office/powerpoint/2010/main" val="17294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86BD-07A1-4C8A-9E58-5988FD3F7AA5}"/>
              </a:ext>
            </a:extLst>
          </p:cNvPr>
          <p:cNvSpPr>
            <a:spLocks noGrp="1"/>
          </p:cNvSpPr>
          <p:nvPr>
            <p:ph type="title"/>
          </p:nvPr>
        </p:nvSpPr>
        <p:spPr>
          <a:xfrm>
            <a:off x="1066800" y="642594"/>
            <a:ext cx="10058400" cy="810425"/>
          </a:xfrm>
        </p:spPr>
        <p:txBody>
          <a:bodyPr/>
          <a:lstStyle/>
          <a:p>
            <a:r>
              <a:rPr lang="en-GB" dirty="0"/>
              <a:t>Contents</a:t>
            </a:r>
          </a:p>
        </p:txBody>
      </p:sp>
      <p:sp>
        <p:nvSpPr>
          <p:cNvPr id="3" name="Content Placeholder 2">
            <a:extLst>
              <a:ext uri="{FF2B5EF4-FFF2-40B4-BE49-F238E27FC236}">
                <a16:creationId xmlns:a16="http://schemas.microsoft.com/office/drawing/2014/main" id="{DCEAC0FE-8825-4476-BB3C-2F7704FDDEA9}"/>
              </a:ext>
            </a:extLst>
          </p:cNvPr>
          <p:cNvSpPr>
            <a:spLocks noGrp="1"/>
          </p:cNvSpPr>
          <p:nvPr>
            <p:ph idx="1"/>
          </p:nvPr>
        </p:nvSpPr>
        <p:spPr>
          <a:xfrm>
            <a:off x="1066800" y="1453019"/>
            <a:ext cx="10058400" cy="4762387"/>
          </a:xfrm>
        </p:spPr>
        <p:txBody>
          <a:bodyPr>
            <a:normAutofit fontScale="85000" lnSpcReduction="20000"/>
          </a:bodyPr>
          <a:lstStyle/>
          <a:p>
            <a:r>
              <a:rPr lang="en-GB" dirty="0">
                <a:hlinkClick r:id="rId2" action="ppaction://hlinksldjump"/>
              </a:rPr>
              <a:t>Finding your voids by patch</a:t>
            </a:r>
            <a:endParaRPr lang="en-GB" dirty="0"/>
          </a:p>
          <a:p>
            <a:r>
              <a:rPr lang="en-GB" dirty="0">
                <a:hlinkClick r:id="rId3" action="ppaction://hlinksldjump"/>
              </a:rPr>
              <a:t>Searching by status</a:t>
            </a:r>
            <a:endParaRPr lang="en-GB" dirty="0"/>
          </a:p>
          <a:p>
            <a:r>
              <a:rPr lang="en-GB" dirty="0">
                <a:hlinkClick r:id="rId4" action="ppaction://hlinksldjump"/>
              </a:rPr>
              <a:t>Searching by bed size</a:t>
            </a:r>
            <a:endParaRPr lang="en-GB" dirty="0"/>
          </a:p>
          <a:p>
            <a:r>
              <a:rPr lang="en-GB" dirty="0">
                <a:hlinkClick r:id="rId5" action="ppaction://hlinksldjump"/>
              </a:rPr>
              <a:t>Keys in.  NOV received</a:t>
            </a:r>
            <a:endParaRPr lang="en-GB" dirty="0"/>
          </a:p>
          <a:p>
            <a:r>
              <a:rPr lang="en-GB" dirty="0">
                <a:hlinkClick r:id="rId6" action="ppaction://hlinksldjump"/>
              </a:rPr>
              <a:t>Ending a tenancy</a:t>
            </a:r>
            <a:endParaRPr lang="en-GB" dirty="0"/>
          </a:p>
          <a:p>
            <a:r>
              <a:rPr lang="en-GB" dirty="0">
                <a:hlinkClick r:id="rId7" action="ppaction://hlinksldjump"/>
              </a:rPr>
              <a:t>Confirming the void</a:t>
            </a:r>
            <a:endParaRPr lang="en-GB" dirty="0"/>
          </a:p>
          <a:p>
            <a:r>
              <a:rPr lang="en-GB" dirty="0">
                <a:hlinkClick r:id="rId8" action="ppaction://hlinksldjump"/>
              </a:rPr>
              <a:t>Adding in void events like date keys in (KYIN)</a:t>
            </a:r>
            <a:endParaRPr lang="en-GB" dirty="0">
              <a:hlinkClick r:id="rId9" action="ppaction://hlinksldjump"/>
            </a:endParaRPr>
          </a:p>
          <a:p>
            <a:r>
              <a:rPr lang="en-GB" dirty="0">
                <a:hlinkClick r:id="rId9" action="ppaction://hlinksldjump"/>
              </a:rPr>
              <a:t>Referring to repairs (using the context form)</a:t>
            </a:r>
            <a:endParaRPr lang="en-GB" dirty="0"/>
          </a:p>
          <a:p>
            <a:r>
              <a:rPr lang="en-GB" dirty="0">
                <a:hlinkClick r:id="rId10" action="ppaction://hlinksldjump"/>
              </a:rPr>
              <a:t>Adding in a floating void event e.g. NOTEs, SENS etc</a:t>
            </a:r>
            <a:endParaRPr lang="en-GB" dirty="0"/>
          </a:p>
          <a:p>
            <a:r>
              <a:rPr lang="en-GB" dirty="0">
                <a:hlinkClick r:id="rId11" action="ppaction://hlinksldjump"/>
              </a:rPr>
              <a:t>Updating property elements</a:t>
            </a:r>
            <a:endParaRPr lang="en-GB" dirty="0"/>
          </a:p>
          <a:p>
            <a:r>
              <a:rPr lang="en-GB" dirty="0">
                <a:hlinkClick r:id="rId12" action="ppaction://hlinksldjump"/>
              </a:rPr>
              <a:t>How a CBL is arranged</a:t>
            </a:r>
            <a:endParaRPr lang="en-GB" dirty="0"/>
          </a:p>
          <a:p>
            <a:r>
              <a:rPr lang="en-GB" dirty="0">
                <a:hlinkClick r:id="rId13" action="ppaction://hlinksldjump"/>
              </a:rPr>
              <a:t>Arranging a CBL on Northgate</a:t>
            </a:r>
            <a:endParaRPr lang="en-GB" dirty="0"/>
          </a:p>
          <a:p>
            <a:r>
              <a:rPr lang="en-GB" dirty="0">
                <a:hlinkClick r:id="rId14" action="ppaction://hlinksldjump"/>
              </a:rPr>
              <a:t>Allocations process</a:t>
            </a:r>
            <a:endParaRPr lang="en-GB" dirty="0"/>
          </a:p>
          <a:p>
            <a:r>
              <a:rPr lang="en-GB" dirty="0">
                <a:hlinkClick r:id="rId15" action="ppaction://hlinksldjump"/>
              </a:rPr>
              <a:t>Sign up process</a:t>
            </a:r>
            <a:endParaRPr lang="en-GB" dirty="0"/>
          </a:p>
          <a:p>
            <a:r>
              <a:rPr lang="en-GB" dirty="0">
                <a:hlinkClick r:id="rId16" action="ppaction://hlinksldjump"/>
              </a:rPr>
              <a:t>Resulting an offer on Northgate</a:t>
            </a:r>
            <a:endParaRPr lang="en-GB" dirty="0"/>
          </a:p>
          <a:p>
            <a:r>
              <a:rPr lang="en-GB" dirty="0">
                <a:hlinkClick r:id="rId17" action="ppaction://hlinksldjump"/>
              </a:rPr>
              <a:t>Setting a tenancy date</a:t>
            </a:r>
            <a:endParaRPr lang="en-GB" dirty="0"/>
          </a:p>
          <a:p>
            <a:endParaRPr lang="en-GB" dirty="0"/>
          </a:p>
          <a:p>
            <a:endParaRPr lang="en-GB" dirty="0"/>
          </a:p>
        </p:txBody>
      </p:sp>
    </p:spTree>
    <p:extLst>
      <p:ext uri="{BB962C8B-B14F-4D97-AF65-F5344CB8AC3E}">
        <p14:creationId xmlns:p14="http://schemas.microsoft.com/office/powerpoint/2010/main" val="46466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2C489-F6C9-44C3-A6CE-6D8197F7877A}"/>
              </a:ext>
            </a:extLst>
          </p:cNvPr>
          <p:cNvSpPr>
            <a:spLocks noGrp="1"/>
          </p:cNvSpPr>
          <p:nvPr>
            <p:ph type="title"/>
          </p:nvPr>
        </p:nvSpPr>
        <p:spPr/>
        <p:txBody>
          <a:bodyPr>
            <a:normAutofit/>
          </a:bodyPr>
          <a:lstStyle/>
          <a:p>
            <a:r>
              <a:rPr lang="en-GB" sz="1800" b="1" dirty="0"/>
              <a:t>Confirming the void</a:t>
            </a:r>
          </a:p>
        </p:txBody>
      </p:sp>
      <p:sp>
        <p:nvSpPr>
          <p:cNvPr id="3" name="Content Placeholder 2">
            <a:extLst>
              <a:ext uri="{FF2B5EF4-FFF2-40B4-BE49-F238E27FC236}">
                <a16:creationId xmlns:a16="http://schemas.microsoft.com/office/drawing/2014/main" id="{F8FC4700-614E-4453-AA80-197594FF73B2}"/>
              </a:ext>
            </a:extLst>
          </p:cNvPr>
          <p:cNvSpPr>
            <a:spLocks noGrp="1"/>
          </p:cNvSpPr>
          <p:nvPr>
            <p:ph idx="1"/>
          </p:nvPr>
        </p:nvSpPr>
        <p:spPr>
          <a:xfrm>
            <a:off x="1066800" y="1718441"/>
            <a:ext cx="10058400" cy="4234303"/>
          </a:xfrm>
        </p:spPr>
        <p:txBody>
          <a:bodyPr/>
          <a:lstStyle/>
          <a:p>
            <a:r>
              <a:rPr lang="en-GB" dirty="0"/>
              <a:t>Go to your void.  It will look like this – a PRE void.  This now needs confirming, updating and referring</a:t>
            </a:r>
            <a:br>
              <a:rPr lang="en-GB" dirty="0"/>
            </a:br>
            <a:br>
              <a:rPr lang="en-GB" dirty="0"/>
            </a:br>
            <a:endParaRPr lang="en-GB" dirty="0"/>
          </a:p>
        </p:txBody>
      </p:sp>
      <p:pic>
        <p:nvPicPr>
          <p:cNvPr id="4" name="Picture 3">
            <a:extLst>
              <a:ext uri="{FF2B5EF4-FFF2-40B4-BE49-F238E27FC236}">
                <a16:creationId xmlns:a16="http://schemas.microsoft.com/office/drawing/2014/main" id="{23499F4D-1506-4E59-9762-398D4AF0D6B9}"/>
              </a:ext>
            </a:extLst>
          </p:cNvPr>
          <p:cNvPicPr>
            <a:picLocks noChangeAspect="1"/>
          </p:cNvPicPr>
          <p:nvPr/>
        </p:nvPicPr>
        <p:blipFill>
          <a:blip r:embed="rId2"/>
          <a:stretch>
            <a:fillRect/>
          </a:stretch>
        </p:blipFill>
        <p:spPr>
          <a:xfrm>
            <a:off x="1438275" y="2518219"/>
            <a:ext cx="9315450" cy="3019425"/>
          </a:xfrm>
          <a:prstGeom prst="rect">
            <a:avLst/>
          </a:prstGeom>
        </p:spPr>
      </p:pic>
    </p:spTree>
    <p:extLst>
      <p:ext uri="{BB962C8B-B14F-4D97-AF65-F5344CB8AC3E}">
        <p14:creationId xmlns:p14="http://schemas.microsoft.com/office/powerpoint/2010/main" val="336759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C8DAE-F022-4C1B-AE62-B9533FE8713A}"/>
              </a:ext>
            </a:extLst>
          </p:cNvPr>
          <p:cNvSpPr>
            <a:spLocks noGrp="1"/>
          </p:cNvSpPr>
          <p:nvPr>
            <p:ph idx="1"/>
          </p:nvPr>
        </p:nvSpPr>
        <p:spPr>
          <a:xfrm>
            <a:off x="1066800" y="647272"/>
            <a:ext cx="10058400" cy="5305472"/>
          </a:xfrm>
        </p:spPr>
        <p:txBody>
          <a:bodyPr/>
          <a:lstStyle/>
          <a:p>
            <a:r>
              <a:rPr lang="en-GB" dirty="0"/>
              <a:t>Click on Please Select then Confirm Void</a:t>
            </a:r>
            <a:br>
              <a:rPr lang="en-GB" dirty="0"/>
            </a:br>
            <a:br>
              <a:rPr lang="en-GB" dirty="0"/>
            </a:br>
            <a:endParaRPr lang="en-GB" dirty="0"/>
          </a:p>
        </p:txBody>
      </p:sp>
      <p:pic>
        <p:nvPicPr>
          <p:cNvPr id="4" name="Picture 3">
            <a:extLst>
              <a:ext uri="{FF2B5EF4-FFF2-40B4-BE49-F238E27FC236}">
                <a16:creationId xmlns:a16="http://schemas.microsoft.com/office/drawing/2014/main" id="{C16EE25E-18E3-458D-8017-4E6080ECD880}"/>
              </a:ext>
            </a:extLst>
          </p:cNvPr>
          <p:cNvPicPr>
            <a:picLocks noChangeAspect="1"/>
          </p:cNvPicPr>
          <p:nvPr/>
        </p:nvPicPr>
        <p:blipFill>
          <a:blip r:embed="rId2"/>
          <a:stretch>
            <a:fillRect/>
          </a:stretch>
        </p:blipFill>
        <p:spPr>
          <a:xfrm>
            <a:off x="1547812" y="1514475"/>
            <a:ext cx="9096375" cy="3829050"/>
          </a:xfrm>
          <a:prstGeom prst="rect">
            <a:avLst/>
          </a:prstGeom>
        </p:spPr>
      </p:pic>
    </p:spTree>
    <p:extLst>
      <p:ext uri="{BB962C8B-B14F-4D97-AF65-F5344CB8AC3E}">
        <p14:creationId xmlns:p14="http://schemas.microsoft.com/office/powerpoint/2010/main" val="368243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DA7BCF-1FF4-4A02-8212-435992271230}"/>
              </a:ext>
            </a:extLst>
          </p:cNvPr>
          <p:cNvSpPr>
            <a:spLocks noGrp="1"/>
          </p:cNvSpPr>
          <p:nvPr>
            <p:ph idx="1"/>
          </p:nvPr>
        </p:nvSpPr>
        <p:spPr>
          <a:xfrm>
            <a:off x="1066800" y="893852"/>
            <a:ext cx="10058400" cy="5058892"/>
          </a:xfrm>
        </p:spPr>
        <p:txBody>
          <a:bodyPr/>
          <a:lstStyle/>
          <a:p>
            <a:r>
              <a:rPr lang="en-GB" dirty="0"/>
              <a:t>Amend Reason if it needs to be.  </a:t>
            </a:r>
            <a:r>
              <a:rPr lang="en-GB" b="1" dirty="0"/>
              <a:t>Do not use New Void (CIP only).  </a:t>
            </a:r>
            <a:r>
              <a:rPr lang="en-GB" dirty="0"/>
              <a:t>Amend status to NOD for a normal void. You will see void path automatically default to INTR  Click save </a:t>
            </a:r>
            <a:br>
              <a:rPr lang="en-GB" dirty="0"/>
            </a:br>
            <a:br>
              <a:rPr lang="en-GB" dirty="0"/>
            </a:br>
            <a:endParaRPr lang="en-GB" dirty="0"/>
          </a:p>
        </p:txBody>
      </p:sp>
      <p:pic>
        <p:nvPicPr>
          <p:cNvPr id="4" name="Picture 3">
            <a:extLst>
              <a:ext uri="{FF2B5EF4-FFF2-40B4-BE49-F238E27FC236}">
                <a16:creationId xmlns:a16="http://schemas.microsoft.com/office/drawing/2014/main" id="{8F49423B-8301-4DBF-B6E0-2EF03564949A}"/>
              </a:ext>
            </a:extLst>
          </p:cNvPr>
          <p:cNvPicPr>
            <a:picLocks noChangeAspect="1"/>
          </p:cNvPicPr>
          <p:nvPr/>
        </p:nvPicPr>
        <p:blipFill>
          <a:blip r:embed="rId2"/>
          <a:stretch>
            <a:fillRect/>
          </a:stretch>
        </p:blipFill>
        <p:spPr>
          <a:xfrm>
            <a:off x="1066800" y="1654140"/>
            <a:ext cx="10118285" cy="4884232"/>
          </a:xfrm>
          <a:prstGeom prst="rect">
            <a:avLst/>
          </a:prstGeom>
        </p:spPr>
      </p:pic>
    </p:spTree>
    <p:extLst>
      <p:ext uri="{BB962C8B-B14F-4D97-AF65-F5344CB8AC3E}">
        <p14:creationId xmlns:p14="http://schemas.microsoft.com/office/powerpoint/2010/main" val="3906374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ABD9D7-5CAA-4390-A41B-E53B2DDCAFE4}"/>
              </a:ext>
            </a:extLst>
          </p:cNvPr>
          <p:cNvSpPr>
            <a:spLocks noGrp="1"/>
          </p:cNvSpPr>
          <p:nvPr>
            <p:ph idx="1"/>
          </p:nvPr>
        </p:nvSpPr>
        <p:spPr>
          <a:xfrm>
            <a:off x="1066800" y="729465"/>
            <a:ext cx="10058400" cy="5223279"/>
          </a:xfrm>
        </p:spPr>
        <p:txBody>
          <a:bodyPr/>
          <a:lstStyle/>
          <a:p>
            <a:r>
              <a:rPr lang="en-GB" dirty="0"/>
              <a:t>Void now looks like this.   Click on Void Details.</a:t>
            </a:r>
            <a:br>
              <a:rPr lang="en-GB" dirty="0"/>
            </a:br>
            <a:br>
              <a:rPr lang="en-GB" dirty="0"/>
            </a:br>
            <a:endParaRPr lang="en-GB" dirty="0"/>
          </a:p>
        </p:txBody>
      </p:sp>
      <p:pic>
        <p:nvPicPr>
          <p:cNvPr id="4" name="Picture 3">
            <a:extLst>
              <a:ext uri="{FF2B5EF4-FFF2-40B4-BE49-F238E27FC236}">
                <a16:creationId xmlns:a16="http://schemas.microsoft.com/office/drawing/2014/main" id="{2D361514-1180-4E78-8A21-E79DA347C98C}"/>
              </a:ext>
            </a:extLst>
          </p:cNvPr>
          <p:cNvPicPr>
            <a:picLocks noChangeAspect="1"/>
          </p:cNvPicPr>
          <p:nvPr/>
        </p:nvPicPr>
        <p:blipFill>
          <a:blip r:embed="rId2"/>
          <a:stretch>
            <a:fillRect/>
          </a:stretch>
        </p:blipFill>
        <p:spPr>
          <a:xfrm>
            <a:off x="778000" y="1308295"/>
            <a:ext cx="10206536" cy="3828784"/>
          </a:xfrm>
          <a:prstGeom prst="rect">
            <a:avLst/>
          </a:prstGeom>
        </p:spPr>
      </p:pic>
    </p:spTree>
    <p:extLst>
      <p:ext uri="{BB962C8B-B14F-4D97-AF65-F5344CB8AC3E}">
        <p14:creationId xmlns:p14="http://schemas.microsoft.com/office/powerpoint/2010/main" val="374804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9211-2578-4893-838D-4154D1E15A7F}"/>
              </a:ext>
            </a:extLst>
          </p:cNvPr>
          <p:cNvSpPr>
            <a:spLocks noGrp="1"/>
          </p:cNvSpPr>
          <p:nvPr>
            <p:ph type="title"/>
          </p:nvPr>
        </p:nvSpPr>
        <p:spPr>
          <a:xfrm>
            <a:off x="1066800" y="642594"/>
            <a:ext cx="10058400" cy="477289"/>
          </a:xfrm>
        </p:spPr>
        <p:txBody>
          <a:bodyPr>
            <a:normAutofit/>
          </a:bodyPr>
          <a:lstStyle/>
          <a:p>
            <a:r>
              <a:rPr lang="en-GB" sz="1800" b="1" dirty="0"/>
              <a:t>Updating a void event (Keys in)</a:t>
            </a:r>
          </a:p>
        </p:txBody>
      </p:sp>
      <p:sp>
        <p:nvSpPr>
          <p:cNvPr id="3" name="Content Placeholder 2">
            <a:extLst>
              <a:ext uri="{FF2B5EF4-FFF2-40B4-BE49-F238E27FC236}">
                <a16:creationId xmlns:a16="http://schemas.microsoft.com/office/drawing/2014/main" id="{E27AEC1B-772E-41E0-A1DD-F18B64418766}"/>
              </a:ext>
            </a:extLst>
          </p:cNvPr>
          <p:cNvSpPr>
            <a:spLocks noGrp="1"/>
          </p:cNvSpPr>
          <p:nvPr>
            <p:ph idx="1"/>
          </p:nvPr>
        </p:nvSpPr>
        <p:spPr>
          <a:xfrm>
            <a:off x="1066800" y="1407560"/>
            <a:ext cx="10058400" cy="4545184"/>
          </a:xfrm>
        </p:spPr>
        <p:txBody>
          <a:bodyPr/>
          <a:lstStyle/>
          <a:p>
            <a:r>
              <a:rPr lang="en-GB" dirty="0"/>
              <a:t>Please Select then Update Void event</a:t>
            </a:r>
            <a:br>
              <a:rPr lang="en-GB" dirty="0"/>
            </a:br>
            <a:br>
              <a:rPr lang="en-GB" dirty="0"/>
            </a:br>
            <a:br>
              <a:rPr lang="en-GB" dirty="0"/>
            </a:br>
            <a:endParaRPr lang="en-GB" dirty="0"/>
          </a:p>
        </p:txBody>
      </p:sp>
      <p:pic>
        <p:nvPicPr>
          <p:cNvPr id="5" name="Picture 4">
            <a:extLst>
              <a:ext uri="{FF2B5EF4-FFF2-40B4-BE49-F238E27FC236}">
                <a16:creationId xmlns:a16="http://schemas.microsoft.com/office/drawing/2014/main" id="{3CF2728E-C4CB-415A-819F-0ED78CFBD284}"/>
              </a:ext>
            </a:extLst>
          </p:cNvPr>
          <p:cNvPicPr>
            <a:picLocks noChangeAspect="1"/>
          </p:cNvPicPr>
          <p:nvPr/>
        </p:nvPicPr>
        <p:blipFill>
          <a:blip r:embed="rId2"/>
          <a:stretch>
            <a:fillRect/>
          </a:stretch>
        </p:blipFill>
        <p:spPr>
          <a:xfrm>
            <a:off x="1397286" y="1800792"/>
            <a:ext cx="9635592" cy="4281509"/>
          </a:xfrm>
          <a:prstGeom prst="rect">
            <a:avLst/>
          </a:prstGeom>
        </p:spPr>
      </p:pic>
    </p:spTree>
    <p:extLst>
      <p:ext uri="{BB962C8B-B14F-4D97-AF65-F5344CB8AC3E}">
        <p14:creationId xmlns:p14="http://schemas.microsoft.com/office/powerpoint/2010/main" val="1752350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DFFF9-C381-424C-9A2D-882535A53C6A}"/>
              </a:ext>
            </a:extLst>
          </p:cNvPr>
          <p:cNvSpPr>
            <a:spLocks noGrp="1"/>
          </p:cNvSpPr>
          <p:nvPr>
            <p:ph idx="1"/>
          </p:nvPr>
        </p:nvSpPr>
        <p:spPr>
          <a:xfrm>
            <a:off x="1066800" y="678094"/>
            <a:ext cx="10058400" cy="5274650"/>
          </a:xfrm>
        </p:spPr>
        <p:txBody>
          <a:bodyPr/>
          <a:lstStyle/>
          <a:p>
            <a:r>
              <a:rPr lang="en-GB" dirty="0"/>
              <a:t>Fill out Event Date and add a comment (I always add my name too).  Click Save</a:t>
            </a:r>
            <a:br>
              <a:rPr lang="en-GB" dirty="0"/>
            </a:br>
            <a:endParaRPr lang="en-GB" dirty="0"/>
          </a:p>
          <a:p>
            <a:pPr marL="0" indent="0">
              <a:buNone/>
            </a:pPr>
            <a:br>
              <a:rPr lang="en-GB" dirty="0"/>
            </a:br>
            <a:endParaRPr lang="en-GB" dirty="0"/>
          </a:p>
        </p:txBody>
      </p:sp>
      <p:pic>
        <p:nvPicPr>
          <p:cNvPr id="5" name="Picture 4">
            <a:extLst>
              <a:ext uri="{FF2B5EF4-FFF2-40B4-BE49-F238E27FC236}">
                <a16:creationId xmlns:a16="http://schemas.microsoft.com/office/drawing/2014/main" id="{DEED4F11-8D06-4095-AB81-8C58AF537997}"/>
              </a:ext>
            </a:extLst>
          </p:cNvPr>
          <p:cNvPicPr>
            <a:picLocks noChangeAspect="1"/>
          </p:cNvPicPr>
          <p:nvPr/>
        </p:nvPicPr>
        <p:blipFill>
          <a:blip r:embed="rId2"/>
          <a:stretch>
            <a:fillRect/>
          </a:stretch>
        </p:blipFill>
        <p:spPr>
          <a:xfrm>
            <a:off x="1538287" y="1380744"/>
            <a:ext cx="9115425" cy="4572000"/>
          </a:xfrm>
          <a:prstGeom prst="rect">
            <a:avLst/>
          </a:prstGeom>
        </p:spPr>
      </p:pic>
    </p:spTree>
    <p:extLst>
      <p:ext uri="{BB962C8B-B14F-4D97-AF65-F5344CB8AC3E}">
        <p14:creationId xmlns:p14="http://schemas.microsoft.com/office/powerpoint/2010/main" val="2765843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448F46-DCB1-4A3D-AEE3-4DD3F1C8B424}"/>
              </a:ext>
            </a:extLst>
          </p:cNvPr>
          <p:cNvSpPr>
            <a:spLocks noGrp="1"/>
          </p:cNvSpPr>
          <p:nvPr>
            <p:ph idx="1"/>
          </p:nvPr>
        </p:nvSpPr>
        <p:spPr>
          <a:xfrm>
            <a:off x="1066800" y="554804"/>
            <a:ext cx="10058400" cy="5732980"/>
          </a:xfrm>
        </p:spPr>
        <p:txBody>
          <a:bodyPr/>
          <a:lstStyle/>
          <a:p>
            <a:r>
              <a:rPr lang="en-GB" dirty="0"/>
              <a:t>Looks like this.  You can add in any other Events by clicking on Please Select and Create Void Event</a:t>
            </a:r>
            <a:br>
              <a:rPr lang="en-GB" dirty="0"/>
            </a:br>
            <a:br>
              <a:rPr lang="en-GB" dirty="0"/>
            </a:br>
            <a:endParaRPr lang="en-GB" dirty="0"/>
          </a:p>
        </p:txBody>
      </p:sp>
      <p:pic>
        <p:nvPicPr>
          <p:cNvPr id="4" name="Picture 3">
            <a:extLst>
              <a:ext uri="{FF2B5EF4-FFF2-40B4-BE49-F238E27FC236}">
                <a16:creationId xmlns:a16="http://schemas.microsoft.com/office/drawing/2014/main" id="{63DFEB49-3739-472F-950F-DF8CAE2384CD}"/>
              </a:ext>
            </a:extLst>
          </p:cNvPr>
          <p:cNvPicPr>
            <a:picLocks noChangeAspect="1"/>
          </p:cNvPicPr>
          <p:nvPr/>
        </p:nvPicPr>
        <p:blipFill>
          <a:blip r:embed="rId2"/>
          <a:stretch>
            <a:fillRect/>
          </a:stretch>
        </p:blipFill>
        <p:spPr>
          <a:xfrm>
            <a:off x="1543050" y="1112873"/>
            <a:ext cx="9105900" cy="4981575"/>
          </a:xfrm>
          <a:prstGeom prst="rect">
            <a:avLst/>
          </a:prstGeom>
        </p:spPr>
      </p:pic>
    </p:spTree>
    <p:extLst>
      <p:ext uri="{BB962C8B-B14F-4D97-AF65-F5344CB8AC3E}">
        <p14:creationId xmlns:p14="http://schemas.microsoft.com/office/powerpoint/2010/main" val="781017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61DBE-3ECA-4CC5-B57B-4D22E54F30C3}"/>
              </a:ext>
            </a:extLst>
          </p:cNvPr>
          <p:cNvSpPr>
            <a:spLocks noGrp="1"/>
          </p:cNvSpPr>
          <p:nvPr>
            <p:ph type="title"/>
          </p:nvPr>
        </p:nvSpPr>
        <p:spPr/>
        <p:txBody>
          <a:bodyPr>
            <a:normAutofit/>
          </a:bodyPr>
          <a:lstStyle/>
          <a:p>
            <a:r>
              <a:rPr lang="en-GB" sz="1800" b="1" dirty="0"/>
              <a:t>Referring to Repairs (void team and major repairs)</a:t>
            </a:r>
          </a:p>
        </p:txBody>
      </p:sp>
      <p:sp>
        <p:nvSpPr>
          <p:cNvPr id="3" name="Content Placeholder 2">
            <a:extLst>
              <a:ext uri="{FF2B5EF4-FFF2-40B4-BE49-F238E27FC236}">
                <a16:creationId xmlns:a16="http://schemas.microsoft.com/office/drawing/2014/main" id="{DC42B1D8-A0ED-4ABC-8DCB-AEDED216C43C}"/>
              </a:ext>
            </a:extLst>
          </p:cNvPr>
          <p:cNvSpPr>
            <a:spLocks noGrp="1"/>
          </p:cNvSpPr>
          <p:nvPr>
            <p:ph idx="1"/>
          </p:nvPr>
        </p:nvSpPr>
        <p:spPr>
          <a:xfrm>
            <a:off x="1066800" y="1736333"/>
            <a:ext cx="10058400" cy="4216411"/>
          </a:xfrm>
        </p:spPr>
        <p:txBody>
          <a:bodyPr/>
          <a:lstStyle/>
          <a:p>
            <a:r>
              <a:rPr lang="en-GB" dirty="0"/>
              <a:t>Go back to main void page, click Please Select then Context Reports</a:t>
            </a:r>
            <a:br>
              <a:rPr lang="en-GB" dirty="0"/>
            </a:br>
            <a:br>
              <a:rPr lang="en-GB" dirty="0"/>
            </a:br>
            <a:endParaRPr lang="en-GB" dirty="0"/>
          </a:p>
        </p:txBody>
      </p:sp>
      <p:pic>
        <p:nvPicPr>
          <p:cNvPr id="5" name="Picture 4">
            <a:extLst>
              <a:ext uri="{FF2B5EF4-FFF2-40B4-BE49-F238E27FC236}">
                <a16:creationId xmlns:a16="http://schemas.microsoft.com/office/drawing/2014/main" id="{58744575-BD6D-4918-A78B-18721047BA98}"/>
              </a:ext>
            </a:extLst>
          </p:cNvPr>
          <p:cNvPicPr>
            <a:picLocks noChangeAspect="1"/>
          </p:cNvPicPr>
          <p:nvPr/>
        </p:nvPicPr>
        <p:blipFill>
          <a:blip r:embed="rId2"/>
          <a:stretch>
            <a:fillRect/>
          </a:stretch>
        </p:blipFill>
        <p:spPr>
          <a:xfrm>
            <a:off x="1514475" y="2138706"/>
            <a:ext cx="9163050" cy="4076700"/>
          </a:xfrm>
          <a:prstGeom prst="rect">
            <a:avLst/>
          </a:prstGeom>
        </p:spPr>
      </p:pic>
    </p:spTree>
    <p:extLst>
      <p:ext uri="{BB962C8B-B14F-4D97-AF65-F5344CB8AC3E}">
        <p14:creationId xmlns:p14="http://schemas.microsoft.com/office/powerpoint/2010/main" val="255915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0CA6CE-0382-461B-BF0F-9B47682E106E}"/>
              </a:ext>
            </a:extLst>
          </p:cNvPr>
          <p:cNvSpPr>
            <a:spLocks noGrp="1"/>
          </p:cNvSpPr>
          <p:nvPr>
            <p:ph idx="1"/>
          </p:nvPr>
        </p:nvSpPr>
        <p:spPr>
          <a:xfrm>
            <a:off x="1066800" y="616449"/>
            <a:ext cx="10058400" cy="5336295"/>
          </a:xfrm>
        </p:spPr>
        <p:txBody>
          <a:bodyPr/>
          <a:lstStyle/>
          <a:p>
            <a:r>
              <a:rPr lang="en-GB" dirty="0"/>
              <a:t>Click on </a:t>
            </a:r>
            <a:r>
              <a:rPr lang="en-GB" b="1" dirty="0"/>
              <a:t>VOID-REFER </a:t>
            </a:r>
            <a:r>
              <a:rPr lang="en-GB" dirty="0"/>
              <a:t>then Online View then Save.  This will open a referral form as a Word doc.   Complete and send to </a:t>
            </a:r>
            <a:r>
              <a:rPr lang="en-GB" dirty="0">
                <a:hlinkClick r:id="rId2"/>
              </a:rPr>
              <a:t>void.referral@camden.gov.uk</a:t>
            </a:r>
            <a:r>
              <a:rPr lang="en-GB" dirty="0"/>
              <a:t> </a:t>
            </a:r>
            <a:r>
              <a:rPr lang="en-GB" b="1" dirty="0"/>
              <a:t>not</a:t>
            </a:r>
            <a:r>
              <a:rPr lang="en-GB" dirty="0"/>
              <a:t> to individual members of staff.  Make a note on the form if it is to go to Majors.</a:t>
            </a:r>
          </a:p>
          <a:p>
            <a:r>
              <a:rPr lang="en-GB" b="1" dirty="0"/>
              <a:t>Take care to choose the correct form </a:t>
            </a:r>
            <a:r>
              <a:rPr lang="en-GB" dirty="0"/>
              <a:t>because running these reports automatically update void events</a:t>
            </a:r>
            <a:r>
              <a:rPr lang="en-GB" b="1" dirty="0"/>
              <a:t>.  If you run the wrong one it will update the wrong event. </a:t>
            </a:r>
          </a:p>
          <a:p>
            <a:r>
              <a:rPr lang="en-GB" b="1" dirty="0"/>
              <a:t>If you accidentally run the wrong form go into void details and delete the incorrect date from the void event. </a:t>
            </a:r>
            <a:br>
              <a:rPr lang="en-GB" b="1" dirty="0"/>
            </a:br>
            <a:endParaRPr lang="en-GB" b="1" dirty="0"/>
          </a:p>
        </p:txBody>
      </p:sp>
      <p:pic>
        <p:nvPicPr>
          <p:cNvPr id="4" name="Picture 3">
            <a:extLst>
              <a:ext uri="{FF2B5EF4-FFF2-40B4-BE49-F238E27FC236}">
                <a16:creationId xmlns:a16="http://schemas.microsoft.com/office/drawing/2014/main" id="{5FE95667-E27E-4F71-BEDB-CDB9B780ECC2}"/>
              </a:ext>
            </a:extLst>
          </p:cNvPr>
          <p:cNvPicPr>
            <a:picLocks noChangeAspect="1"/>
          </p:cNvPicPr>
          <p:nvPr/>
        </p:nvPicPr>
        <p:blipFill>
          <a:blip r:embed="rId3"/>
          <a:stretch>
            <a:fillRect/>
          </a:stretch>
        </p:blipFill>
        <p:spPr>
          <a:xfrm>
            <a:off x="1259753" y="2753475"/>
            <a:ext cx="9865447" cy="3322560"/>
          </a:xfrm>
          <a:prstGeom prst="rect">
            <a:avLst/>
          </a:prstGeom>
        </p:spPr>
      </p:pic>
    </p:spTree>
    <p:extLst>
      <p:ext uri="{BB962C8B-B14F-4D97-AF65-F5344CB8AC3E}">
        <p14:creationId xmlns:p14="http://schemas.microsoft.com/office/powerpoint/2010/main" val="238614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EAB0-1528-404E-BB13-9923C19EBCA5}"/>
              </a:ext>
            </a:extLst>
          </p:cNvPr>
          <p:cNvSpPr>
            <a:spLocks noGrp="1"/>
          </p:cNvSpPr>
          <p:nvPr>
            <p:ph type="title"/>
          </p:nvPr>
        </p:nvSpPr>
        <p:spPr>
          <a:xfrm>
            <a:off x="1066800" y="642594"/>
            <a:ext cx="10058400" cy="1002196"/>
          </a:xfrm>
        </p:spPr>
        <p:txBody>
          <a:bodyPr>
            <a:normAutofit/>
          </a:bodyPr>
          <a:lstStyle/>
          <a:p>
            <a:r>
              <a:rPr lang="en-GB" sz="1800" b="1" dirty="0"/>
              <a:t>Floating void events  (how to add in different events e.g. SENS, NOTE, DOAC – direct offer agreed)</a:t>
            </a:r>
          </a:p>
        </p:txBody>
      </p:sp>
      <p:sp>
        <p:nvSpPr>
          <p:cNvPr id="3" name="Content Placeholder 2">
            <a:extLst>
              <a:ext uri="{FF2B5EF4-FFF2-40B4-BE49-F238E27FC236}">
                <a16:creationId xmlns:a16="http://schemas.microsoft.com/office/drawing/2014/main" id="{A51FF831-1F24-440E-B67C-05B75CA261C3}"/>
              </a:ext>
            </a:extLst>
          </p:cNvPr>
          <p:cNvSpPr>
            <a:spLocks noGrp="1"/>
          </p:cNvSpPr>
          <p:nvPr>
            <p:ph idx="1"/>
          </p:nvPr>
        </p:nvSpPr>
        <p:spPr>
          <a:xfrm>
            <a:off x="1066800" y="1561672"/>
            <a:ext cx="10058400" cy="4391072"/>
          </a:xfrm>
        </p:spPr>
        <p:txBody>
          <a:bodyPr/>
          <a:lstStyle/>
          <a:p>
            <a:r>
              <a:rPr lang="en-GB" dirty="0"/>
              <a:t>Go to last completed event and click on Create Void Event</a:t>
            </a:r>
            <a:br>
              <a:rPr lang="en-GB" dirty="0"/>
            </a:br>
            <a:br>
              <a:rPr lang="en-GB" dirty="0"/>
            </a:br>
            <a:endParaRPr lang="en-GB" dirty="0"/>
          </a:p>
        </p:txBody>
      </p:sp>
      <p:pic>
        <p:nvPicPr>
          <p:cNvPr id="4" name="Picture 3">
            <a:extLst>
              <a:ext uri="{FF2B5EF4-FFF2-40B4-BE49-F238E27FC236}">
                <a16:creationId xmlns:a16="http://schemas.microsoft.com/office/drawing/2014/main" id="{F9A1D9FC-80A7-4BCA-8EE8-C72FD673D6DF}"/>
              </a:ext>
            </a:extLst>
          </p:cNvPr>
          <p:cNvPicPr>
            <a:picLocks noChangeAspect="1"/>
          </p:cNvPicPr>
          <p:nvPr/>
        </p:nvPicPr>
        <p:blipFill>
          <a:blip r:embed="rId2"/>
          <a:stretch>
            <a:fillRect/>
          </a:stretch>
        </p:blipFill>
        <p:spPr>
          <a:xfrm>
            <a:off x="1490662" y="2116477"/>
            <a:ext cx="9210675" cy="3945276"/>
          </a:xfrm>
          <a:prstGeom prst="rect">
            <a:avLst/>
          </a:prstGeom>
        </p:spPr>
      </p:pic>
    </p:spTree>
    <p:extLst>
      <p:ext uri="{BB962C8B-B14F-4D97-AF65-F5344CB8AC3E}">
        <p14:creationId xmlns:p14="http://schemas.microsoft.com/office/powerpoint/2010/main" val="272328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b="1" dirty="0"/>
              <a:t>Essential Void Processes</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43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E4E4C5-7CED-4B79-9201-831851D0911B}"/>
              </a:ext>
            </a:extLst>
          </p:cNvPr>
          <p:cNvSpPr>
            <a:spLocks noGrp="1"/>
          </p:cNvSpPr>
          <p:nvPr>
            <p:ph idx="1"/>
          </p:nvPr>
        </p:nvSpPr>
        <p:spPr>
          <a:xfrm>
            <a:off x="1066800" y="719191"/>
            <a:ext cx="10058400" cy="5233553"/>
          </a:xfrm>
        </p:spPr>
        <p:txBody>
          <a:bodyPr/>
          <a:lstStyle/>
          <a:p>
            <a:r>
              <a:rPr lang="en-GB" dirty="0"/>
              <a:t>Chose relevant event code (there are a lot). Fill out today’s date as event date and comment.  E.g. If it was a sensitive let, you would explain why. Click save</a:t>
            </a:r>
            <a:br>
              <a:rPr lang="en-GB" dirty="0"/>
            </a:br>
            <a:endParaRPr lang="en-GB" dirty="0"/>
          </a:p>
        </p:txBody>
      </p:sp>
      <p:pic>
        <p:nvPicPr>
          <p:cNvPr id="4" name="Picture 3">
            <a:extLst>
              <a:ext uri="{FF2B5EF4-FFF2-40B4-BE49-F238E27FC236}">
                <a16:creationId xmlns:a16="http://schemas.microsoft.com/office/drawing/2014/main" id="{56B285FF-4D09-4C59-B047-064014F60FCA}"/>
              </a:ext>
            </a:extLst>
          </p:cNvPr>
          <p:cNvPicPr>
            <a:picLocks noChangeAspect="1"/>
          </p:cNvPicPr>
          <p:nvPr/>
        </p:nvPicPr>
        <p:blipFill>
          <a:blip r:embed="rId2"/>
          <a:stretch>
            <a:fillRect/>
          </a:stretch>
        </p:blipFill>
        <p:spPr>
          <a:xfrm>
            <a:off x="1221234" y="1711663"/>
            <a:ext cx="9544050" cy="4010025"/>
          </a:xfrm>
          <a:prstGeom prst="rect">
            <a:avLst/>
          </a:prstGeom>
        </p:spPr>
      </p:pic>
    </p:spTree>
    <p:extLst>
      <p:ext uri="{BB962C8B-B14F-4D97-AF65-F5344CB8AC3E}">
        <p14:creationId xmlns:p14="http://schemas.microsoft.com/office/powerpoint/2010/main" val="128463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1F6E0-664C-4AA9-986A-FF8EA63EBD25}"/>
              </a:ext>
            </a:extLst>
          </p:cNvPr>
          <p:cNvSpPr>
            <a:spLocks noGrp="1"/>
          </p:cNvSpPr>
          <p:nvPr>
            <p:ph idx="1"/>
          </p:nvPr>
        </p:nvSpPr>
        <p:spPr>
          <a:xfrm>
            <a:off x="1066800" y="1119883"/>
            <a:ext cx="10058400" cy="4832861"/>
          </a:xfrm>
        </p:spPr>
        <p:txBody>
          <a:bodyPr/>
          <a:lstStyle/>
          <a:p>
            <a:r>
              <a:rPr lang="en-GB" dirty="0"/>
              <a:t>Looks like this</a:t>
            </a:r>
            <a:br>
              <a:rPr lang="en-GB" dirty="0"/>
            </a:br>
            <a:br>
              <a:rPr lang="en-GB" dirty="0"/>
            </a:br>
            <a:endParaRPr lang="en-GB" dirty="0"/>
          </a:p>
        </p:txBody>
      </p:sp>
      <p:pic>
        <p:nvPicPr>
          <p:cNvPr id="4" name="Picture 3">
            <a:extLst>
              <a:ext uri="{FF2B5EF4-FFF2-40B4-BE49-F238E27FC236}">
                <a16:creationId xmlns:a16="http://schemas.microsoft.com/office/drawing/2014/main" id="{49C09077-7B37-44C5-9719-A1A160D41ABF}"/>
              </a:ext>
            </a:extLst>
          </p:cNvPr>
          <p:cNvPicPr>
            <a:picLocks noChangeAspect="1"/>
          </p:cNvPicPr>
          <p:nvPr/>
        </p:nvPicPr>
        <p:blipFill>
          <a:blip r:embed="rId2"/>
          <a:stretch>
            <a:fillRect/>
          </a:stretch>
        </p:blipFill>
        <p:spPr>
          <a:xfrm>
            <a:off x="1247828" y="2036363"/>
            <a:ext cx="9305925" cy="3371850"/>
          </a:xfrm>
          <a:prstGeom prst="rect">
            <a:avLst/>
          </a:prstGeom>
        </p:spPr>
      </p:pic>
    </p:spTree>
    <p:extLst>
      <p:ext uri="{BB962C8B-B14F-4D97-AF65-F5344CB8AC3E}">
        <p14:creationId xmlns:p14="http://schemas.microsoft.com/office/powerpoint/2010/main" val="2293032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B3B0-8D83-4BAC-A5C7-CAE296DD7D60}"/>
              </a:ext>
            </a:extLst>
          </p:cNvPr>
          <p:cNvSpPr>
            <a:spLocks noGrp="1"/>
          </p:cNvSpPr>
          <p:nvPr>
            <p:ph type="title"/>
          </p:nvPr>
        </p:nvSpPr>
        <p:spPr>
          <a:xfrm>
            <a:off x="1066800" y="642594"/>
            <a:ext cx="10058400" cy="672498"/>
          </a:xfrm>
        </p:spPr>
        <p:txBody>
          <a:bodyPr>
            <a:normAutofit/>
          </a:bodyPr>
          <a:lstStyle/>
          <a:p>
            <a:r>
              <a:rPr lang="en-GB" sz="1800" b="1" dirty="0"/>
              <a:t>Property elements</a:t>
            </a:r>
          </a:p>
        </p:txBody>
      </p:sp>
      <p:sp>
        <p:nvSpPr>
          <p:cNvPr id="3" name="Content Placeholder 2">
            <a:extLst>
              <a:ext uri="{FF2B5EF4-FFF2-40B4-BE49-F238E27FC236}">
                <a16:creationId xmlns:a16="http://schemas.microsoft.com/office/drawing/2014/main" id="{85659451-89E9-4627-A64E-05C3543348B3}"/>
              </a:ext>
            </a:extLst>
          </p:cNvPr>
          <p:cNvSpPr>
            <a:spLocks noGrp="1"/>
          </p:cNvSpPr>
          <p:nvPr>
            <p:ph idx="1"/>
          </p:nvPr>
        </p:nvSpPr>
        <p:spPr>
          <a:xfrm>
            <a:off x="1066800" y="1315092"/>
            <a:ext cx="10058400" cy="4637652"/>
          </a:xfrm>
        </p:spPr>
        <p:txBody>
          <a:bodyPr/>
          <a:lstStyle/>
          <a:p>
            <a:r>
              <a:rPr lang="en-GB" dirty="0"/>
              <a:t>Completed in Properties.  Elements will open automatically.  Click Create then Assign Element to Property</a:t>
            </a:r>
            <a:br>
              <a:rPr lang="en-GB" dirty="0"/>
            </a:br>
            <a:br>
              <a:rPr lang="en-GB" dirty="0"/>
            </a:br>
            <a:endParaRPr lang="en-GB" dirty="0"/>
          </a:p>
        </p:txBody>
      </p:sp>
      <p:pic>
        <p:nvPicPr>
          <p:cNvPr id="4" name="Picture 3">
            <a:extLst>
              <a:ext uri="{FF2B5EF4-FFF2-40B4-BE49-F238E27FC236}">
                <a16:creationId xmlns:a16="http://schemas.microsoft.com/office/drawing/2014/main" id="{A2C94313-2F2F-4F1C-B5A5-7DE133DB77FD}"/>
              </a:ext>
            </a:extLst>
          </p:cNvPr>
          <p:cNvPicPr>
            <a:picLocks noChangeAspect="1"/>
          </p:cNvPicPr>
          <p:nvPr/>
        </p:nvPicPr>
        <p:blipFill>
          <a:blip r:embed="rId2"/>
          <a:stretch>
            <a:fillRect/>
          </a:stretch>
        </p:blipFill>
        <p:spPr>
          <a:xfrm>
            <a:off x="1290637" y="1987590"/>
            <a:ext cx="9610725" cy="4227816"/>
          </a:xfrm>
          <a:prstGeom prst="rect">
            <a:avLst/>
          </a:prstGeom>
        </p:spPr>
      </p:pic>
    </p:spTree>
    <p:extLst>
      <p:ext uri="{BB962C8B-B14F-4D97-AF65-F5344CB8AC3E}">
        <p14:creationId xmlns:p14="http://schemas.microsoft.com/office/powerpoint/2010/main" val="2821738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04A8A-0E47-4BB9-AF83-6677969B16BD}"/>
              </a:ext>
            </a:extLst>
          </p:cNvPr>
          <p:cNvSpPr>
            <a:spLocks noGrp="1"/>
          </p:cNvSpPr>
          <p:nvPr>
            <p:ph idx="1"/>
          </p:nvPr>
        </p:nvSpPr>
        <p:spPr>
          <a:xfrm>
            <a:off x="1066800" y="626724"/>
            <a:ext cx="10058400" cy="5326020"/>
          </a:xfrm>
        </p:spPr>
        <p:txBody>
          <a:bodyPr/>
          <a:lstStyle/>
          <a:p>
            <a:r>
              <a:rPr lang="en-GB" dirty="0"/>
              <a:t>If you know the name of the element just type it into the *Element field.  Alternatively click on the small box to the right</a:t>
            </a:r>
            <a:br>
              <a:rPr lang="en-GB" dirty="0"/>
            </a:br>
            <a:br>
              <a:rPr lang="en-GB" dirty="0"/>
            </a:br>
            <a:endParaRPr lang="en-GB" dirty="0"/>
          </a:p>
        </p:txBody>
      </p:sp>
      <p:pic>
        <p:nvPicPr>
          <p:cNvPr id="4" name="Picture 3">
            <a:extLst>
              <a:ext uri="{FF2B5EF4-FFF2-40B4-BE49-F238E27FC236}">
                <a16:creationId xmlns:a16="http://schemas.microsoft.com/office/drawing/2014/main" id="{887F5063-2838-45C4-80DC-07035DDD9548}"/>
              </a:ext>
            </a:extLst>
          </p:cNvPr>
          <p:cNvPicPr>
            <a:picLocks noChangeAspect="1"/>
          </p:cNvPicPr>
          <p:nvPr/>
        </p:nvPicPr>
        <p:blipFill>
          <a:blip r:embed="rId2"/>
          <a:stretch>
            <a:fillRect/>
          </a:stretch>
        </p:blipFill>
        <p:spPr>
          <a:xfrm>
            <a:off x="1337781" y="1411306"/>
            <a:ext cx="9367891" cy="5061414"/>
          </a:xfrm>
          <a:prstGeom prst="rect">
            <a:avLst/>
          </a:prstGeom>
        </p:spPr>
      </p:pic>
    </p:spTree>
    <p:extLst>
      <p:ext uri="{BB962C8B-B14F-4D97-AF65-F5344CB8AC3E}">
        <p14:creationId xmlns:p14="http://schemas.microsoft.com/office/powerpoint/2010/main" val="3453962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59276-425F-45AD-9CA5-D75A6F884651}"/>
              </a:ext>
            </a:extLst>
          </p:cNvPr>
          <p:cNvSpPr>
            <a:spLocks noGrp="1"/>
          </p:cNvSpPr>
          <p:nvPr>
            <p:ph idx="1"/>
          </p:nvPr>
        </p:nvSpPr>
        <p:spPr>
          <a:xfrm>
            <a:off x="1066800" y="554804"/>
            <a:ext cx="10058400" cy="5397940"/>
          </a:xfrm>
        </p:spPr>
        <p:txBody>
          <a:bodyPr/>
          <a:lstStyle/>
          <a:p>
            <a:r>
              <a:rPr lang="en-GB" dirty="0"/>
              <a:t>Type into the search field what you are looking for and click Search and chose the event you want to complete.</a:t>
            </a:r>
            <a:br>
              <a:rPr lang="en-GB" dirty="0"/>
            </a:br>
            <a:br>
              <a:rPr lang="en-GB" dirty="0"/>
            </a:br>
            <a:endParaRPr lang="en-GB" dirty="0"/>
          </a:p>
        </p:txBody>
      </p:sp>
      <p:pic>
        <p:nvPicPr>
          <p:cNvPr id="4" name="Picture 3">
            <a:extLst>
              <a:ext uri="{FF2B5EF4-FFF2-40B4-BE49-F238E27FC236}">
                <a16:creationId xmlns:a16="http://schemas.microsoft.com/office/drawing/2014/main" id="{628804B8-7B2F-4CD1-81C8-8F63DBADAC61}"/>
              </a:ext>
            </a:extLst>
          </p:cNvPr>
          <p:cNvPicPr>
            <a:picLocks noChangeAspect="1"/>
          </p:cNvPicPr>
          <p:nvPr/>
        </p:nvPicPr>
        <p:blipFill>
          <a:blip r:embed="rId2"/>
          <a:stretch>
            <a:fillRect/>
          </a:stretch>
        </p:blipFill>
        <p:spPr>
          <a:xfrm>
            <a:off x="2559067" y="1264203"/>
            <a:ext cx="6334125" cy="5172075"/>
          </a:xfrm>
          <a:prstGeom prst="rect">
            <a:avLst/>
          </a:prstGeom>
        </p:spPr>
      </p:pic>
    </p:spTree>
    <p:extLst>
      <p:ext uri="{BB962C8B-B14F-4D97-AF65-F5344CB8AC3E}">
        <p14:creationId xmlns:p14="http://schemas.microsoft.com/office/powerpoint/2010/main" val="900438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7D20F6-4F95-4826-984C-4AA819C388BD}"/>
              </a:ext>
            </a:extLst>
          </p:cNvPr>
          <p:cNvSpPr>
            <a:spLocks noGrp="1"/>
          </p:cNvSpPr>
          <p:nvPr>
            <p:ph idx="1"/>
          </p:nvPr>
        </p:nvSpPr>
        <p:spPr>
          <a:xfrm>
            <a:off x="1066800" y="1089061"/>
            <a:ext cx="10058400" cy="4863683"/>
          </a:xfrm>
        </p:spPr>
        <p:txBody>
          <a:bodyPr/>
          <a:lstStyle/>
          <a:p>
            <a:r>
              <a:rPr lang="en-GB" dirty="0"/>
              <a:t>Complete either the Attribute or Attribute Value fields.  The relevant one for your particular element won’t be greyed out.</a:t>
            </a:r>
            <a:br>
              <a:rPr lang="en-GB" dirty="0"/>
            </a:br>
            <a:endParaRPr lang="en-GB" dirty="0"/>
          </a:p>
          <a:p>
            <a:r>
              <a:rPr lang="en-GB" dirty="0"/>
              <a:t>If an element has been completed incorrectly this can only be changed by IT at present</a:t>
            </a:r>
            <a:br>
              <a:rPr lang="en-GB" dirty="0"/>
            </a:br>
            <a:endParaRPr lang="en-GB" dirty="0"/>
          </a:p>
          <a:p>
            <a:pPr marL="0" indent="0">
              <a:buNone/>
            </a:pPr>
            <a:br>
              <a:rPr lang="en-GB" dirty="0"/>
            </a:br>
            <a:endParaRPr lang="en-GB" dirty="0"/>
          </a:p>
        </p:txBody>
      </p:sp>
      <p:pic>
        <p:nvPicPr>
          <p:cNvPr id="5" name="Picture 4">
            <a:extLst>
              <a:ext uri="{FF2B5EF4-FFF2-40B4-BE49-F238E27FC236}">
                <a16:creationId xmlns:a16="http://schemas.microsoft.com/office/drawing/2014/main" id="{71841DF8-6333-4B8A-BA30-D07997FC77B2}"/>
              </a:ext>
            </a:extLst>
          </p:cNvPr>
          <p:cNvPicPr>
            <a:picLocks noChangeAspect="1"/>
          </p:cNvPicPr>
          <p:nvPr/>
        </p:nvPicPr>
        <p:blipFill>
          <a:blip r:embed="rId2"/>
          <a:stretch>
            <a:fillRect/>
          </a:stretch>
        </p:blipFill>
        <p:spPr>
          <a:xfrm>
            <a:off x="1420509" y="2448727"/>
            <a:ext cx="9124950" cy="3419475"/>
          </a:xfrm>
          <a:prstGeom prst="rect">
            <a:avLst/>
          </a:prstGeom>
        </p:spPr>
      </p:pic>
    </p:spTree>
    <p:extLst>
      <p:ext uri="{BB962C8B-B14F-4D97-AF65-F5344CB8AC3E}">
        <p14:creationId xmlns:p14="http://schemas.microsoft.com/office/powerpoint/2010/main" val="4183424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ED62-41A4-43E2-9561-A761C1946CFE}"/>
              </a:ext>
            </a:extLst>
          </p:cNvPr>
          <p:cNvSpPr>
            <a:spLocks noGrp="1"/>
          </p:cNvSpPr>
          <p:nvPr>
            <p:ph type="title"/>
          </p:nvPr>
        </p:nvSpPr>
        <p:spPr/>
        <p:txBody>
          <a:bodyPr>
            <a:normAutofit/>
          </a:bodyPr>
          <a:lstStyle/>
          <a:p>
            <a:r>
              <a:rPr lang="en-GB" b="1" dirty="0"/>
              <a:t>How a CBL is arranged</a:t>
            </a:r>
            <a:br>
              <a:rPr lang="en-GB" b="1" dirty="0"/>
            </a:br>
            <a:r>
              <a:rPr lang="en-GB" sz="2700" b="1" dirty="0"/>
              <a:t>Handover or advice that handover is due </a:t>
            </a:r>
          </a:p>
        </p:txBody>
      </p:sp>
      <p:sp>
        <p:nvSpPr>
          <p:cNvPr id="3" name="Content Placeholder 2">
            <a:extLst>
              <a:ext uri="{FF2B5EF4-FFF2-40B4-BE49-F238E27FC236}">
                <a16:creationId xmlns:a16="http://schemas.microsoft.com/office/drawing/2014/main" id="{F742B48E-9962-47FF-808C-3399195B2DE4}"/>
              </a:ext>
            </a:extLst>
          </p:cNvPr>
          <p:cNvSpPr>
            <a:spLocks noGrp="1"/>
          </p:cNvSpPr>
          <p:nvPr>
            <p:ph idx="1"/>
          </p:nvPr>
        </p:nvSpPr>
        <p:spPr/>
        <p:txBody>
          <a:bodyPr vert="horz" lIns="91440" tIns="45720" rIns="91440" bIns="45720" rtlCol="0" anchor="t">
            <a:normAutofit/>
          </a:bodyPr>
          <a:lstStyle/>
          <a:p>
            <a:r>
              <a:rPr lang="en-GB" b="1" dirty="0"/>
              <a:t>Change status to CBL/HS2 at handover</a:t>
            </a:r>
          </a:p>
          <a:p>
            <a:r>
              <a:rPr lang="en-GB" b="1" dirty="0"/>
              <a:t>Enter viewing date using VIEW event on the void by updating the VIEW </a:t>
            </a:r>
            <a:r>
              <a:rPr lang="en-GB" b="1" i="1" dirty="0"/>
              <a:t>target</a:t>
            </a:r>
            <a:r>
              <a:rPr lang="en-GB" b="1" dirty="0"/>
              <a:t> date with the date of your viewing (remember to add the CBL to your calendar, or make arrangements for someone else to manage if you are going to be on leave).  This is provisionally advised to be 14 days notice. </a:t>
            </a:r>
          </a:p>
          <a:p>
            <a:r>
              <a:rPr lang="en-GB" b="1" dirty="0"/>
              <a:t>For New builds (only) add in an OFF void event</a:t>
            </a:r>
          </a:p>
          <a:p>
            <a:r>
              <a:rPr lang="en-GB" b="1" dirty="0"/>
              <a:t>Advert closes: HNG will text shortlisted applicants with the viewing date that you have added above and advise to collect keys from 5PS.  NHO details included in the text. </a:t>
            </a:r>
          </a:p>
          <a:p>
            <a:pPr marL="2199640" lvl="7"/>
            <a:r>
              <a:rPr lang="en-GB" sz="1500" b="1" dirty="0"/>
              <a:t>3 applicants are shortlisted to view at 10am, 12 noon and 2pm on the day that you advised.</a:t>
            </a:r>
          </a:p>
          <a:p>
            <a:pPr marL="2199640" lvl="7"/>
            <a:r>
              <a:rPr lang="en-GB" sz="1500" b="1" dirty="0"/>
              <a:t>Check if you need to renew your access to HNG and check if there is a risk assessment available for any applicant. </a:t>
            </a:r>
          </a:p>
          <a:p>
            <a:endParaRPr lang="en-GB" dirty="0"/>
          </a:p>
          <a:p>
            <a:pPr marL="2199640" lvl="7"/>
            <a:endParaRPr lang="en-GB" dirty="0"/>
          </a:p>
          <a:p>
            <a:endParaRPr lang="en-GB" dirty="0"/>
          </a:p>
          <a:p>
            <a:endParaRPr lang="en-GB" dirty="0"/>
          </a:p>
        </p:txBody>
      </p:sp>
      <p:sp>
        <p:nvSpPr>
          <p:cNvPr id="4" name="Oval 3">
            <a:extLst>
              <a:ext uri="{FF2B5EF4-FFF2-40B4-BE49-F238E27FC236}">
                <a16:creationId xmlns:a16="http://schemas.microsoft.com/office/drawing/2014/main" id="{4171D3F0-051B-4BF7-8E20-F85855D7B4CE}"/>
              </a:ext>
            </a:extLst>
          </p:cNvPr>
          <p:cNvSpPr/>
          <p:nvPr/>
        </p:nvSpPr>
        <p:spPr>
          <a:xfrm>
            <a:off x="1233702" y="4257010"/>
            <a:ext cx="1818562" cy="169573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5" name="Rectangle 4" descr="Chat RTL">
            <a:extLst>
              <a:ext uri="{FF2B5EF4-FFF2-40B4-BE49-F238E27FC236}">
                <a16:creationId xmlns:a16="http://schemas.microsoft.com/office/drawing/2014/main" id="{41AB53E7-6DE6-4B69-B876-45BF5772F9E7}"/>
              </a:ext>
            </a:extLst>
          </p:cNvPr>
          <p:cNvSpPr/>
          <p:nvPr/>
        </p:nvSpPr>
        <p:spPr>
          <a:xfrm>
            <a:off x="1721472" y="4440714"/>
            <a:ext cx="1043437" cy="104343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719172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5239-D363-4307-94C6-E3E3FCA3BF7B}"/>
              </a:ext>
            </a:extLst>
          </p:cNvPr>
          <p:cNvSpPr>
            <a:spLocks noGrp="1"/>
          </p:cNvSpPr>
          <p:nvPr>
            <p:ph type="title"/>
          </p:nvPr>
        </p:nvSpPr>
        <p:spPr/>
        <p:txBody>
          <a:bodyPr>
            <a:normAutofit/>
          </a:bodyPr>
          <a:lstStyle/>
          <a:p>
            <a:r>
              <a:rPr lang="en-GB" sz="1800" b="1" dirty="0"/>
              <a:t>Arranging a CBL</a:t>
            </a:r>
          </a:p>
        </p:txBody>
      </p:sp>
      <p:sp>
        <p:nvSpPr>
          <p:cNvPr id="3" name="Content Placeholder 2">
            <a:extLst>
              <a:ext uri="{FF2B5EF4-FFF2-40B4-BE49-F238E27FC236}">
                <a16:creationId xmlns:a16="http://schemas.microsoft.com/office/drawing/2014/main" id="{1294EFCA-C9D9-420B-BE0D-337BE8DD46AC}"/>
              </a:ext>
            </a:extLst>
          </p:cNvPr>
          <p:cNvSpPr>
            <a:spLocks noGrp="1"/>
          </p:cNvSpPr>
          <p:nvPr>
            <p:ph idx="1"/>
          </p:nvPr>
        </p:nvSpPr>
        <p:spPr/>
        <p:txBody>
          <a:bodyPr/>
          <a:lstStyle/>
          <a:p>
            <a:r>
              <a:rPr lang="en-GB" dirty="0"/>
              <a:t>In voids select your void and chose Update Void</a:t>
            </a:r>
            <a:br>
              <a:rPr lang="en-GB" dirty="0"/>
            </a:br>
            <a:br>
              <a:rPr lang="en-GB" dirty="0"/>
            </a:br>
            <a:endParaRPr lang="en-GB" dirty="0"/>
          </a:p>
        </p:txBody>
      </p:sp>
      <p:pic>
        <p:nvPicPr>
          <p:cNvPr id="4" name="Picture 3">
            <a:extLst>
              <a:ext uri="{FF2B5EF4-FFF2-40B4-BE49-F238E27FC236}">
                <a16:creationId xmlns:a16="http://schemas.microsoft.com/office/drawing/2014/main" id="{8DF2C80C-0969-429A-B7A7-48EBA4065A23}"/>
              </a:ext>
            </a:extLst>
          </p:cNvPr>
          <p:cNvPicPr>
            <a:picLocks noChangeAspect="1"/>
          </p:cNvPicPr>
          <p:nvPr/>
        </p:nvPicPr>
        <p:blipFill>
          <a:blip r:embed="rId2"/>
          <a:stretch>
            <a:fillRect/>
          </a:stretch>
        </p:blipFill>
        <p:spPr>
          <a:xfrm>
            <a:off x="1354101" y="2713394"/>
            <a:ext cx="9134475" cy="3095625"/>
          </a:xfrm>
          <a:prstGeom prst="rect">
            <a:avLst/>
          </a:prstGeom>
        </p:spPr>
      </p:pic>
    </p:spTree>
    <p:extLst>
      <p:ext uri="{BB962C8B-B14F-4D97-AF65-F5344CB8AC3E}">
        <p14:creationId xmlns:p14="http://schemas.microsoft.com/office/powerpoint/2010/main" val="1987795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AF11C-F470-41DA-97DF-C793E5722718}"/>
              </a:ext>
            </a:extLst>
          </p:cNvPr>
          <p:cNvSpPr>
            <a:spLocks noGrp="1"/>
          </p:cNvSpPr>
          <p:nvPr>
            <p:ph idx="1"/>
          </p:nvPr>
        </p:nvSpPr>
        <p:spPr>
          <a:xfrm>
            <a:off x="1066800" y="739739"/>
            <a:ext cx="10058400" cy="5213005"/>
          </a:xfrm>
        </p:spPr>
        <p:txBody>
          <a:bodyPr/>
          <a:lstStyle/>
          <a:p>
            <a:r>
              <a:rPr lang="en-GB" dirty="0"/>
              <a:t>In the dropdown next to *Status chose CBL.  Be careful not to accidentally choose CBLA – it’s easily done!</a:t>
            </a:r>
            <a:br>
              <a:rPr lang="en-GB" dirty="0"/>
            </a:br>
            <a:endParaRPr lang="en-GB" dirty="0"/>
          </a:p>
          <a:p>
            <a:r>
              <a:rPr lang="en-GB" dirty="0"/>
              <a:t>Click Save</a:t>
            </a:r>
            <a:br>
              <a:rPr lang="en-GB" dirty="0"/>
            </a:br>
            <a:endParaRPr lang="en-GB" dirty="0"/>
          </a:p>
        </p:txBody>
      </p:sp>
      <p:pic>
        <p:nvPicPr>
          <p:cNvPr id="4" name="Picture 3">
            <a:extLst>
              <a:ext uri="{FF2B5EF4-FFF2-40B4-BE49-F238E27FC236}">
                <a16:creationId xmlns:a16="http://schemas.microsoft.com/office/drawing/2014/main" id="{ABE70BE8-CB71-49B3-A3C0-45D5B1777548}"/>
              </a:ext>
            </a:extLst>
          </p:cNvPr>
          <p:cNvPicPr>
            <a:picLocks noChangeAspect="1"/>
          </p:cNvPicPr>
          <p:nvPr/>
        </p:nvPicPr>
        <p:blipFill>
          <a:blip r:embed="rId2"/>
          <a:stretch>
            <a:fillRect/>
          </a:stretch>
        </p:blipFill>
        <p:spPr>
          <a:xfrm>
            <a:off x="1524000" y="2285358"/>
            <a:ext cx="9144000" cy="3314700"/>
          </a:xfrm>
          <a:prstGeom prst="rect">
            <a:avLst/>
          </a:prstGeom>
        </p:spPr>
      </p:pic>
    </p:spTree>
    <p:extLst>
      <p:ext uri="{BB962C8B-B14F-4D97-AF65-F5344CB8AC3E}">
        <p14:creationId xmlns:p14="http://schemas.microsoft.com/office/powerpoint/2010/main" val="344667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84B508-6AA0-4522-BD8F-E76B2452FD46}"/>
              </a:ext>
            </a:extLst>
          </p:cNvPr>
          <p:cNvSpPr>
            <a:spLocks noGrp="1"/>
          </p:cNvSpPr>
          <p:nvPr>
            <p:ph idx="1"/>
          </p:nvPr>
        </p:nvSpPr>
        <p:spPr>
          <a:xfrm>
            <a:off x="1066800" y="637794"/>
            <a:ext cx="10058400" cy="5314950"/>
          </a:xfrm>
        </p:spPr>
        <p:txBody>
          <a:bodyPr/>
          <a:lstStyle/>
          <a:p>
            <a:r>
              <a:rPr lang="en-GB" dirty="0"/>
              <a:t>Go to void details.    Find the VIEW void event (or create a new one) and click Update Void Event</a:t>
            </a:r>
            <a:br>
              <a:rPr lang="en-GB" dirty="0"/>
            </a:br>
            <a:br>
              <a:rPr lang="en-GB" dirty="0"/>
            </a:br>
            <a:endParaRPr lang="en-GB" dirty="0"/>
          </a:p>
        </p:txBody>
      </p:sp>
      <p:pic>
        <p:nvPicPr>
          <p:cNvPr id="5" name="Picture 4">
            <a:extLst>
              <a:ext uri="{FF2B5EF4-FFF2-40B4-BE49-F238E27FC236}">
                <a16:creationId xmlns:a16="http://schemas.microsoft.com/office/drawing/2014/main" id="{F4CEFE61-C230-4698-B1A2-57EB3D09B1B0}"/>
              </a:ext>
            </a:extLst>
          </p:cNvPr>
          <p:cNvPicPr>
            <a:picLocks noChangeAspect="1"/>
          </p:cNvPicPr>
          <p:nvPr/>
        </p:nvPicPr>
        <p:blipFill>
          <a:blip r:embed="rId2"/>
          <a:stretch>
            <a:fillRect/>
          </a:stretch>
        </p:blipFill>
        <p:spPr>
          <a:xfrm>
            <a:off x="1541124" y="1355805"/>
            <a:ext cx="8612954" cy="4864401"/>
          </a:xfrm>
          <a:prstGeom prst="rect">
            <a:avLst/>
          </a:prstGeom>
        </p:spPr>
      </p:pic>
    </p:spTree>
    <p:extLst>
      <p:ext uri="{BB962C8B-B14F-4D97-AF65-F5344CB8AC3E}">
        <p14:creationId xmlns:p14="http://schemas.microsoft.com/office/powerpoint/2010/main" val="124634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ED62-41A4-43E2-9561-A761C1946CFE}"/>
              </a:ext>
            </a:extLst>
          </p:cNvPr>
          <p:cNvSpPr>
            <a:spLocks noGrp="1"/>
          </p:cNvSpPr>
          <p:nvPr>
            <p:ph type="title"/>
          </p:nvPr>
        </p:nvSpPr>
        <p:spPr/>
        <p:txBody>
          <a:bodyPr/>
          <a:lstStyle/>
          <a:p>
            <a:r>
              <a:rPr lang="en-GB" b="1" dirty="0"/>
              <a:t>Routine Void Monitoring </a:t>
            </a:r>
            <a:br>
              <a:rPr lang="en-GB" b="1" dirty="0"/>
            </a:br>
            <a:r>
              <a:rPr lang="en-GB" b="1" dirty="0"/>
              <a:t>Finding your voids</a:t>
            </a:r>
          </a:p>
        </p:txBody>
      </p:sp>
      <p:sp>
        <p:nvSpPr>
          <p:cNvPr id="3" name="Content Placeholder 2">
            <a:extLst>
              <a:ext uri="{FF2B5EF4-FFF2-40B4-BE49-F238E27FC236}">
                <a16:creationId xmlns:a16="http://schemas.microsoft.com/office/drawing/2014/main" id="{F742B48E-9962-47FF-808C-3399195B2DE4}"/>
              </a:ext>
            </a:extLst>
          </p:cNvPr>
          <p:cNvSpPr>
            <a:spLocks noGrp="1"/>
          </p:cNvSpPr>
          <p:nvPr>
            <p:ph idx="1"/>
          </p:nvPr>
        </p:nvSpPr>
        <p:spPr/>
        <p:txBody>
          <a:bodyPr/>
          <a:lstStyle/>
          <a:p>
            <a:r>
              <a:rPr lang="en-GB" b="1" dirty="0"/>
              <a:t>Search for your voids using individual NHO patch number or NM team number</a:t>
            </a:r>
          </a:p>
          <a:p>
            <a:pPr marL="0" indent="0">
              <a:buNone/>
            </a:pPr>
            <a:endParaRPr lang="en-GB" b="1" dirty="0"/>
          </a:p>
          <a:p>
            <a:r>
              <a:rPr lang="en-GB" b="1" dirty="0"/>
              <a:t>Search by void status: NOD, PEM, CBL, CBLA</a:t>
            </a:r>
          </a:p>
          <a:p>
            <a:endParaRPr lang="en-GB" b="1" dirty="0"/>
          </a:p>
          <a:p>
            <a:r>
              <a:rPr lang="en-GB" b="1" dirty="0"/>
              <a:t>How to find a void across all team by bed size when you need to move on of your tenants</a:t>
            </a:r>
          </a:p>
          <a:p>
            <a:endParaRPr lang="en-GB" dirty="0"/>
          </a:p>
          <a:p>
            <a:endParaRPr lang="en-GB" dirty="0"/>
          </a:p>
        </p:txBody>
      </p:sp>
      <p:sp>
        <p:nvSpPr>
          <p:cNvPr id="7" name="Oval 6">
            <a:extLst>
              <a:ext uri="{FF2B5EF4-FFF2-40B4-BE49-F238E27FC236}">
                <a16:creationId xmlns:a16="http://schemas.microsoft.com/office/drawing/2014/main" id="{3C6C37FA-BAC1-4A51-9C07-ACD877D2DED0}"/>
              </a:ext>
            </a:extLst>
          </p:cNvPr>
          <p:cNvSpPr/>
          <p:nvPr/>
        </p:nvSpPr>
        <p:spPr>
          <a:xfrm>
            <a:off x="1220429" y="4223108"/>
            <a:ext cx="1818562" cy="1818562"/>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9" name="Rectangle 8" descr="City">
            <a:extLst>
              <a:ext uri="{FF2B5EF4-FFF2-40B4-BE49-F238E27FC236}">
                <a16:creationId xmlns:a16="http://schemas.microsoft.com/office/drawing/2014/main" id="{915A9874-E018-4806-AFAC-41CE13141831}"/>
              </a:ext>
            </a:extLst>
          </p:cNvPr>
          <p:cNvSpPr/>
          <p:nvPr/>
        </p:nvSpPr>
        <p:spPr>
          <a:xfrm>
            <a:off x="1607991" y="4610670"/>
            <a:ext cx="1043437" cy="104343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699484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6F9EF-3374-4CAA-9333-89BF147BA8FF}"/>
              </a:ext>
            </a:extLst>
          </p:cNvPr>
          <p:cNvSpPr>
            <a:spLocks noGrp="1"/>
          </p:cNvSpPr>
          <p:nvPr>
            <p:ph idx="1"/>
          </p:nvPr>
        </p:nvSpPr>
        <p:spPr>
          <a:xfrm>
            <a:off x="1066800" y="698643"/>
            <a:ext cx="10058400" cy="5254101"/>
          </a:xfrm>
        </p:spPr>
        <p:txBody>
          <a:bodyPr/>
          <a:lstStyle/>
          <a:p>
            <a:r>
              <a:rPr lang="en-GB" dirty="0"/>
              <a:t>Fill out the target date as the date you want to do a viewing.  Click Save.  Allocations will pick up this date and will add it to Home Connections to let bidders know in advance</a:t>
            </a:r>
            <a:br>
              <a:rPr lang="en-GB" dirty="0"/>
            </a:br>
            <a:br>
              <a:rPr lang="en-GB" dirty="0"/>
            </a:br>
            <a:br>
              <a:rPr lang="en-GB" dirty="0"/>
            </a:br>
            <a:br>
              <a:rPr lang="en-GB" dirty="0"/>
            </a:br>
            <a:endParaRPr lang="en-GB" dirty="0"/>
          </a:p>
        </p:txBody>
      </p:sp>
      <p:pic>
        <p:nvPicPr>
          <p:cNvPr id="5" name="Picture 4">
            <a:extLst>
              <a:ext uri="{FF2B5EF4-FFF2-40B4-BE49-F238E27FC236}">
                <a16:creationId xmlns:a16="http://schemas.microsoft.com/office/drawing/2014/main" id="{F89E0EFA-85D5-46E8-98D0-E887EB06FD3B}"/>
              </a:ext>
            </a:extLst>
          </p:cNvPr>
          <p:cNvPicPr>
            <a:picLocks noChangeAspect="1"/>
          </p:cNvPicPr>
          <p:nvPr/>
        </p:nvPicPr>
        <p:blipFill>
          <a:blip r:embed="rId2"/>
          <a:stretch>
            <a:fillRect/>
          </a:stretch>
        </p:blipFill>
        <p:spPr>
          <a:xfrm>
            <a:off x="1066800" y="1473451"/>
            <a:ext cx="10058401" cy="4334635"/>
          </a:xfrm>
          <a:prstGeom prst="rect">
            <a:avLst/>
          </a:prstGeom>
        </p:spPr>
      </p:pic>
    </p:spTree>
    <p:extLst>
      <p:ext uri="{BB962C8B-B14F-4D97-AF65-F5344CB8AC3E}">
        <p14:creationId xmlns:p14="http://schemas.microsoft.com/office/powerpoint/2010/main" val="2694445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68409E-C6A9-44DB-9A6A-696E6BB29C2B}"/>
              </a:ext>
            </a:extLst>
          </p:cNvPr>
          <p:cNvSpPr>
            <a:spLocks noGrp="1"/>
          </p:cNvSpPr>
          <p:nvPr>
            <p:ph idx="1"/>
          </p:nvPr>
        </p:nvSpPr>
        <p:spPr>
          <a:xfrm>
            <a:off x="1066800" y="851339"/>
            <a:ext cx="10058400" cy="5101406"/>
          </a:xfrm>
        </p:spPr>
        <p:txBody>
          <a:bodyPr/>
          <a:lstStyle/>
          <a:p>
            <a:r>
              <a:rPr lang="en-GB" dirty="0"/>
              <a:t>After viewing, updated Event date with viewing date.  Where a new viewing date is needed create a new void event called VIEW (see slide 25) and add in a new target date</a:t>
            </a:r>
            <a:br>
              <a:rPr lang="en-GB" dirty="0"/>
            </a:br>
            <a:br>
              <a:rPr lang="en-GB" dirty="0"/>
            </a:br>
            <a:endParaRPr lang="en-GB" dirty="0"/>
          </a:p>
        </p:txBody>
      </p:sp>
      <p:pic>
        <p:nvPicPr>
          <p:cNvPr id="4" name="Picture 3">
            <a:extLst>
              <a:ext uri="{FF2B5EF4-FFF2-40B4-BE49-F238E27FC236}">
                <a16:creationId xmlns:a16="http://schemas.microsoft.com/office/drawing/2014/main" id="{5E45E705-A4B5-4A7C-8C6C-602F90F99C5F}"/>
              </a:ext>
            </a:extLst>
          </p:cNvPr>
          <p:cNvPicPr>
            <a:picLocks noChangeAspect="1"/>
          </p:cNvPicPr>
          <p:nvPr/>
        </p:nvPicPr>
        <p:blipFill>
          <a:blip r:embed="rId2"/>
          <a:stretch>
            <a:fillRect/>
          </a:stretch>
        </p:blipFill>
        <p:spPr>
          <a:xfrm>
            <a:off x="638503" y="2212114"/>
            <a:ext cx="10914993" cy="3794547"/>
          </a:xfrm>
          <a:prstGeom prst="rect">
            <a:avLst/>
          </a:prstGeom>
        </p:spPr>
      </p:pic>
    </p:spTree>
    <p:extLst>
      <p:ext uri="{BB962C8B-B14F-4D97-AF65-F5344CB8AC3E}">
        <p14:creationId xmlns:p14="http://schemas.microsoft.com/office/powerpoint/2010/main" val="32978176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99532" y="1480763"/>
            <a:ext cx="4572000" cy="581057"/>
          </a:xfrm>
          <a:prstGeom prst="rect">
            <a:avLst/>
          </a:prstGeom>
        </p:spPr>
        <p:txBody>
          <a:bodyPr>
            <a:spAutoFit/>
          </a:bodyPr>
          <a:lstStyle/>
          <a:p>
            <a:endParaRPr lang="en-GB" sz="1588" dirty="0"/>
          </a:p>
          <a:p>
            <a:endParaRPr lang="en-GB" sz="1588" dirty="0"/>
          </a:p>
        </p:txBody>
      </p:sp>
      <p:sp>
        <p:nvSpPr>
          <p:cNvPr id="15" name="Title 14">
            <a:extLst>
              <a:ext uri="{FF2B5EF4-FFF2-40B4-BE49-F238E27FC236}">
                <a16:creationId xmlns:a16="http://schemas.microsoft.com/office/drawing/2014/main" id="{49B6D226-5108-3346-B6D2-ED9DFD4BB3E9}"/>
              </a:ext>
            </a:extLst>
          </p:cNvPr>
          <p:cNvSpPr>
            <a:spLocks noGrp="1"/>
          </p:cNvSpPr>
          <p:nvPr>
            <p:ph type="title"/>
          </p:nvPr>
        </p:nvSpPr>
        <p:spPr>
          <a:xfrm>
            <a:off x="452878" y="603184"/>
            <a:ext cx="8229600" cy="166335"/>
          </a:xfrm>
        </p:spPr>
        <p:txBody>
          <a:bodyPr>
            <a:normAutofit fontScale="90000"/>
          </a:bodyPr>
          <a:lstStyle/>
          <a:p>
            <a:r>
              <a:rPr lang="en-US" dirty="0"/>
              <a:t>Allocations</a:t>
            </a:r>
          </a:p>
        </p:txBody>
      </p:sp>
      <p:grpSp>
        <p:nvGrpSpPr>
          <p:cNvPr id="4" name="Group 3"/>
          <p:cNvGrpSpPr/>
          <p:nvPr/>
        </p:nvGrpSpPr>
        <p:grpSpPr>
          <a:xfrm>
            <a:off x="1491916" y="769519"/>
            <a:ext cx="8975720" cy="5205265"/>
            <a:chOff x="119830" y="2009928"/>
            <a:chExt cx="12240581" cy="4045399"/>
          </a:xfrm>
        </p:grpSpPr>
        <p:sp>
          <p:nvSpPr>
            <p:cNvPr id="16" name="Oval 15">
              <a:extLst>
                <a:ext uri="{FF2B5EF4-FFF2-40B4-BE49-F238E27FC236}">
                  <a16:creationId xmlns:a16="http://schemas.microsoft.com/office/drawing/2014/main" id="{44E6520A-73A7-8A46-A918-55BDA58B9244}"/>
                </a:ext>
              </a:extLst>
            </p:cNvPr>
            <p:cNvSpPr/>
            <p:nvPr/>
          </p:nvSpPr>
          <p:spPr>
            <a:xfrm>
              <a:off x="119830" y="4838853"/>
              <a:ext cx="1285875" cy="11858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latin typeface="Calibri" panose="020F0502020204030204" pitchFamily="34" charset="0"/>
                </a:rPr>
                <a:t>Tenant start date</a:t>
              </a:r>
            </a:p>
            <a:p>
              <a:pPr algn="ctr"/>
              <a:endParaRPr lang="en-GB" sz="1000" dirty="0">
                <a:solidFill>
                  <a:schemeClr val="tx1"/>
                </a:solidFill>
                <a:latin typeface="Calibri" panose="020F0502020204030204" pitchFamily="34" charset="0"/>
              </a:endParaRPr>
            </a:p>
            <a:p>
              <a:pPr algn="ctr"/>
              <a:r>
                <a:rPr lang="en-GB" sz="1429" b="1" dirty="0">
                  <a:solidFill>
                    <a:schemeClr val="tx1"/>
                  </a:solidFill>
                  <a:latin typeface="Calibri" panose="020F0502020204030204" pitchFamily="34" charset="0"/>
                </a:rPr>
                <a:t>LET</a:t>
              </a:r>
              <a:endParaRPr lang="en-US" sz="1429" b="1" dirty="0">
                <a:solidFill>
                  <a:schemeClr val="tx1"/>
                </a:solidFill>
                <a:latin typeface="Calibri" panose="020F0502020204030204" pitchFamily="34" charset="0"/>
              </a:endParaRPr>
            </a:p>
          </p:txBody>
        </p:sp>
        <p:sp>
          <p:nvSpPr>
            <p:cNvPr id="23" name="Rectangle 22">
              <a:extLst>
                <a:ext uri="{FF2B5EF4-FFF2-40B4-BE49-F238E27FC236}">
                  <a16:creationId xmlns:a16="http://schemas.microsoft.com/office/drawing/2014/main" id="{22E62285-C46F-BE4A-A144-F6D88D7C5C00}"/>
                </a:ext>
              </a:extLst>
            </p:cNvPr>
            <p:cNvSpPr/>
            <p:nvPr/>
          </p:nvSpPr>
          <p:spPr>
            <a:xfrm>
              <a:off x="10630773" y="2254290"/>
              <a:ext cx="1729638" cy="8143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latin typeface="Calibri" panose="020F0502020204030204" pitchFamily="34" charset="0"/>
                </a:rPr>
                <a:t>Viewings</a:t>
              </a:r>
              <a:endParaRPr lang="en-US" sz="1000" dirty="0">
                <a:solidFill>
                  <a:schemeClr val="tx1"/>
                </a:solidFill>
                <a:latin typeface="Calibri" panose="020F0502020204030204" pitchFamily="34" charset="0"/>
              </a:endParaRPr>
            </a:p>
          </p:txBody>
        </p:sp>
        <p:sp>
          <p:nvSpPr>
            <p:cNvPr id="25" name="Rounded Rectangle 24">
              <a:extLst>
                <a:ext uri="{FF2B5EF4-FFF2-40B4-BE49-F238E27FC236}">
                  <a16:creationId xmlns:a16="http://schemas.microsoft.com/office/drawing/2014/main" id="{E0566331-FC3E-9145-8CE2-91AA93F75143}"/>
                </a:ext>
              </a:extLst>
            </p:cNvPr>
            <p:cNvSpPr/>
            <p:nvPr/>
          </p:nvSpPr>
          <p:spPr>
            <a:xfrm>
              <a:off x="10663440" y="5099208"/>
              <a:ext cx="1528494" cy="9181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Viewing outcomes: Property accepted</a:t>
              </a:r>
            </a:p>
          </p:txBody>
        </p:sp>
        <p:sp>
          <p:nvSpPr>
            <p:cNvPr id="10" name="Rectangle 9">
              <a:extLst>
                <a:ext uri="{FF2B5EF4-FFF2-40B4-BE49-F238E27FC236}">
                  <a16:creationId xmlns:a16="http://schemas.microsoft.com/office/drawing/2014/main" id="{22E62285-C46F-BE4A-A144-F6D88D7C5C00}"/>
                </a:ext>
              </a:extLst>
            </p:cNvPr>
            <p:cNvSpPr/>
            <p:nvPr/>
          </p:nvSpPr>
          <p:spPr>
            <a:xfrm>
              <a:off x="10785934" y="3771312"/>
              <a:ext cx="1348556" cy="861859"/>
            </a:xfrm>
            <a:prstGeom prst="rect">
              <a:avLst/>
            </a:prstGeom>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NHO manages viewings</a:t>
              </a:r>
            </a:p>
          </p:txBody>
        </p:sp>
        <p:sp>
          <p:nvSpPr>
            <p:cNvPr id="39" name="Rounded Rectangle 38">
              <a:extLst>
                <a:ext uri="{FF2B5EF4-FFF2-40B4-BE49-F238E27FC236}">
                  <a16:creationId xmlns:a16="http://schemas.microsoft.com/office/drawing/2014/main" id="{E0566331-FC3E-9145-8CE2-91AA93F75143}"/>
                </a:ext>
              </a:extLst>
            </p:cNvPr>
            <p:cNvSpPr/>
            <p:nvPr/>
          </p:nvSpPr>
          <p:spPr>
            <a:xfrm>
              <a:off x="6203846" y="2153457"/>
              <a:ext cx="1766620" cy="1170651"/>
            </a:xfrm>
            <a:prstGeom prst="roundRect">
              <a:avLst/>
            </a:prstGeom>
            <a:ln w="9525"/>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latin typeface="Calibri" panose="020F0502020204030204" pitchFamily="34" charset="0"/>
                </a:rPr>
                <a:t>Property Advert - Home Connections – 3days</a:t>
              </a:r>
              <a:endParaRPr lang="en-US" sz="1000" dirty="0">
                <a:latin typeface="Calibri" panose="020F0502020204030204" pitchFamily="34" charset="0"/>
              </a:endParaRPr>
            </a:p>
          </p:txBody>
        </p:sp>
        <p:sp>
          <p:nvSpPr>
            <p:cNvPr id="49" name="Rectangle 48">
              <a:extLst>
                <a:ext uri="{FF2B5EF4-FFF2-40B4-BE49-F238E27FC236}">
                  <a16:creationId xmlns:a16="http://schemas.microsoft.com/office/drawing/2014/main" id="{22E62285-C46F-BE4A-A144-F6D88D7C5C00}"/>
                </a:ext>
              </a:extLst>
            </p:cNvPr>
            <p:cNvSpPr/>
            <p:nvPr/>
          </p:nvSpPr>
          <p:spPr>
            <a:xfrm>
              <a:off x="8643853" y="2334778"/>
              <a:ext cx="1377211" cy="7474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Shortlist</a:t>
              </a:r>
            </a:p>
          </p:txBody>
        </p:sp>
        <p:sp>
          <p:nvSpPr>
            <p:cNvPr id="50" name="Rectangle 49">
              <a:extLst>
                <a:ext uri="{FF2B5EF4-FFF2-40B4-BE49-F238E27FC236}">
                  <a16:creationId xmlns:a16="http://schemas.microsoft.com/office/drawing/2014/main" id="{22E62285-C46F-BE4A-A144-F6D88D7C5C00}"/>
                </a:ext>
              </a:extLst>
            </p:cNvPr>
            <p:cNvSpPr/>
            <p:nvPr/>
          </p:nvSpPr>
          <p:spPr>
            <a:xfrm>
              <a:off x="4009728" y="2224239"/>
              <a:ext cx="1576060" cy="1083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HNG advertises property</a:t>
              </a:r>
            </a:p>
            <a:p>
              <a:pPr algn="ctr"/>
              <a:r>
                <a:rPr lang="en-US" sz="1429" b="1" dirty="0">
                  <a:solidFill>
                    <a:schemeClr val="tx1"/>
                  </a:solidFill>
                  <a:latin typeface="Calibri" panose="020F0502020204030204" pitchFamily="34" charset="0"/>
                </a:rPr>
                <a:t>CBLA</a:t>
              </a:r>
            </a:p>
          </p:txBody>
        </p:sp>
        <p:sp>
          <p:nvSpPr>
            <p:cNvPr id="51" name="Rectangle 50">
              <a:extLst>
                <a:ext uri="{FF2B5EF4-FFF2-40B4-BE49-F238E27FC236}">
                  <a16:creationId xmlns:a16="http://schemas.microsoft.com/office/drawing/2014/main" id="{22E62285-C46F-BE4A-A144-F6D88D7C5C00}"/>
                </a:ext>
              </a:extLst>
            </p:cNvPr>
            <p:cNvSpPr/>
            <p:nvPr/>
          </p:nvSpPr>
          <p:spPr>
            <a:xfrm>
              <a:off x="1883140" y="2224239"/>
              <a:ext cx="1508530" cy="7569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latin typeface="Calibri" panose="020F0502020204030204" pitchFamily="34" charset="0"/>
                </a:rPr>
                <a:t>NHO updates</a:t>
              </a:r>
              <a:r>
                <a:rPr lang="en-GB" sz="1429" dirty="0">
                  <a:solidFill>
                    <a:schemeClr val="tx1"/>
                  </a:solidFill>
                  <a:latin typeface="Calibri" panose="020F0502020204030204" pitchFamily="34" charset="0"/>
                </a:rPr>
                <a:t> </a:t>
              </a:r>
              <a:r>
                <a:rPr lang="en-GB" sz="1429" b="1" dirty="0">
                  <a:solidFill>
                    <a:schemeClr val="tx1"/>
                  </a:solidFill>
                  <a:latin typeface="Calibri" panose="020F0502020204030204" pitchFamily="34" charset="0"/>
                </a:rPr>
                <a:t>CBL or DOC</a:t>
              </a:r>
              <a:r>
                <a:rPr lang="en-GB" sz="1000" dirty="0">
                  <a:solidFill>
                    <a:schemeClr val="tx1"/>
                  </a:solidFill>
                  <a:latin typeface="Calibri" panose="020F0502020204030204" pitchFamily="34" charset="0"/>
                </a:rPr>
                <a:t> (matching meeting)</a:t>
              </a:r>
              <a:endParaRPr lang="en-US" sz="1000" dirty="0">
                <a:solidFill>
                  <a:schemeClr val="tx1"/>
                </a:solidFill>
                <a:latin typeface="Calibri" panose="020F0502020204030204" pitchFamily="34" charset="0"/>
              </a:endParaRPr>
            </a:p>
          </p:txBody>
        </p:sp>
        <p:sp>
          <p:nvSpPr>
            <p:cNvPr id="66" name="Oval 65">
              <a:extLst>
                <a:ext uri="{FF2B5EF4-FFF2-40B4-BE49-F238E27FC236}">
                  <a16:creationId xmlns:a16="http://schemas.microsoft.com/office/drawing/2014/main" id="{44E6520A-73A7-8A46-A918-55BDA58B9244}"/>
                </a:ext>
              </a:extLst>
            </p:cNvPr>
            <p:cNvSpPr/>
            <p:nvPr/>
          </p:nvSpPr>
          <p:spPr>
            <a:xfrm>
              <a:off x="171450" y="2009928"/>
              <a:ext cx="1557338" cy="12839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latin typeface="Calibri" panose="020F0502020204030204" pitchFamily="34" charset="0"/>
                </a:rPr>
                <a:t>Repairs enters handback date on Northgate/ Rapid</a:t>
              </a:r>
              <a:endParaRPr lang="en-US" sz="1000" dirty="0">
                <a:solidFill>
                  <a:schemeClr val="tx1"/>
                </a:solidFill>
                <a:latin typeface="Calibri" panose="020F0502020204030204" pitchFamily="34" charset="0"/>
              </a:endParaRPr>
            </a:p>
          </p:txBody>
        </p:sp>
        <p:sp>
          <p:nvSpPr>
            <p:cNvPr id="68" name="Rectangle 67">
              <a:extLst>
                <a:ext uri="{FF2B5EF4-FFF2-40B4-BE49-F238E27FC236}">
                  <a16:creationId xmlns:a16="http://schemas.microsoft.com/office/drawing/2014/main" id="{22E62285-C46F-BE4A-A144-F6D88D7C5C00}"/>
                </a:ext>
              </a:extLst>
            </p:cNvPr>
            <p:cNvSpPr/>
            <p:nvPr/>
          </p:nvSpPr>
          <p:spPr>
            <a:xfrm>
              <a:off x="7470591" y="5226567"/>
              <a:ext cx="1366804" cy="796659"/>
            </a:xfrm>
            <a:prstGeom prst="rect">
              <a:avLst/>
            </a:prstGeom>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latin typeface="Calibri" panose="020F0502020204030204" pitchFamily="34" charset="0"/>
                </a:rPr>
                <a:t>Verification. HNG update to </a:t>
              </a:r>
            </a:p>
            <a:p>
              <a:pPr algn="ctr"/>
              <a:endParaRPr lang="en-GB" sz="1000" dirty="0">
                <a:solidFill>
                  <a:schemeClr val="tx1"/>
                </a:solidFill>
                <a:latin typeface="Calibri" panose="020F0502020204030204" pitchFamily="34" charset="0"/>
              </a:endParaRPr>
            </a:p>
            <a:p>
              <a:pPr algn="ctr"/>
              <a:r>
                <a:rPr lang="en-GB" sz="1429" b="1" dirty="0">
                  <a:solidFill>
                    <a:schemeClr val="tx1"/>
                  </a:solidFill>
                  <a:latin typeface="Calibri" panose="020F0502020204030204" pitchFamily="34" charset="0"/>
                </a:rPr>
                <a:t>VERF</a:t>
              </a:r>
              <a:endParaRPr lang="en-US" sz="1429" b="1" dirty="0">
                <a:solidFill>
                  <a:schemeClr val="tx1"/>
                </a:solidFill>
                <a:latin typeface="Calibri" panose="020F0502020204030204" pitchFamily="34" charset="0"/>
              </a:endParaRPr>
            </a:p>
          </p:txBody>
        </p:sp>
        <p:sp>
          <p:nvSpPr>
            <p:cNvPr id="69" name="Rectangle 68">
              <a:extLst>
                <a:ext uri="{FF2B5EF4-FFF2-40B4-BE49-F238E27FC236}">
                  <a16:creationId xmlns:a16="http://schemas.microsoft.com/office/drawing/2014/main" id="{22E62285-C46F-BE4A-A144-F6D88D7C5C00}"/>
                </a:ext>
              </a:extLst>
            </p:cNvPr>
            <p:cNvSpPr/>
            <p:nvPr/>
          </p:nvSpPr>
          <p:spPr>
            <a:xfrm>
              <a:off x="2042692" y="5195905"/>
              <a:ext cx="1982613" cy="859422"/>
            </a:xfrm>
            <a:prstGeom prst="rect">
              <a:avLst/>
            </a:prstGeom>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latin typeface="Calibri" panose="020F0502020204030204" pitchFamily="34" charset="0"/>
                </a:rPr>
                <a:t>NHO gets tenancy agreement signed</a:t>
              </a:r>
              <a:endParaRPr lang="en-US" sz="1000" dirty="0">
                <a:solidFill>
                  <a:schemeClr val="tx1"/>
                </a:solidFill>
                <a:latin typeface="Calibri" panose="020F0502020204030204" pitchFamily="34" charset="0"/>
              </a:endParaRPr>
            </a:p>
          </p:txBody>
        </p:sp>
        <p:sp>
          <p:nvSpPr>
            <p:cNvPr id="72" name="Right Arrow 71">
              <a:extLst>
                <a:ext uri="{FF2B5EF4-FFF2-40B4-BE49-F238E27FC236}">
                  <a16:creationId xmlns:a16="http://schemas.microsoft.com/office/drawing/2014/main" id="{F3F6D0FC-D723-9A4D-B06C-BA4F99BA81A4}"/>
                </a:ext>
              </a:extLst>
            </p:cNvPr>
            <p:cNvSpPr/>
            <p:nvPr/>
          </p:nvSpPr>
          <p:spPr>
            <a:xfrm>
              <a:off x="3388572" y="2590777"/>
              <a:ext cx="594458" cy="49844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73" name="Right Arrow 72">
              <a:extLst>
                <a:ext uri="{FF2B5EF4-FFF2-40B4-BE49-F238E27FC236}">
                  <a16:creationId xmlns:a16="http://schemas.microsoft.com/office/drawing/2014/main" id="{F3F6D0FC-D723-9A4D-B06C-BA4F99BA81A4}"/>
                </a:ext>
              </a:extLst>
            </p:cNvPr>
            <p:cNvSpPr/>
            <p:nvPr/>
          </p:nvSpPr>
          <p:spPr>
            <a:xfrm>
              <a:off x="1429187" y="2727943"/>
              <a:ext cx="594458" cy="49844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74" name="Right Arrow 73">
              <a:extLst>
                <a:ext uri="{FF2B5EF4-FFF2-40B4-BE49-F238E27FC236}">
                  <a16:creationId xmlns:a16="http://schemas.microsoft.com/office/drawing/2014/main" id="{F3F6D0FC-D723-9A4D-B06C-BA4F99BA81A4}"/>
                </a:ext>
              </a:extLst>
            </p:cNvPr>
            <p:cNvSpPr/>
            <p:nvPr/>
          </p:nvSpPr>
          <p:spPr>
            <a:xfrm>
              <a:off x="10063926" y="2569211"/>
              <a:ext cx="594458" cy="49844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76" name="Right Arrow 75">
              <a:extLst>
                <a:ext uri="{FF2B5EF4-FFF2-40B4-BE49-F238E27FC236}">
                  <a16:creationId xmlns:a16="http://schemas.microsoft.com/office/drawing/2014/main" id="{F3F6D0FC-D723-9A4D-B06C-BA4F99BA81A4}"/>
                </a:ext>
              </a:extLst>
            </p:cNvPr>
            <p:cNvSpPr/>
            <p:nvPr/>
          </p:nvSpPr>
          <p:spPr>
            <a:xfrm>
              <a:off x="8006533" y="2631233"/>
              <a:ext cx="594458" cy="498444"/>
            </a:xfrm>
            <a:prstGeom prst="rightArrow">
              <a:avLst>
                <a:gd name="adj1" fmla="val 50000"/>
                <a:gd name="adj2" fmla="val 4316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77" name="Right Arrow 76">
              <a:extLst>
                <a:ext uri="{FF2B5EF4-FFF2-40B4-BE49-F238E27FC236}">
                  <a16:creationId xmlns:a16="http://schemas.microsoft.com/office/drawing/2014/main" id="{F3F6D0FC-D723-9A4D-B06C-BA4F99BA81A4}"/>
                </a:ext>
              </a:extLst>
            </p:cNvPr>
            <p:cNvSpPr/>
            <p:nvPr/>
          </p:nvSpPr>
          <p:spPr>
            <a:xfrm>
              <a:off x="5565650" y="2602729"/>
              <a:ext cx="594458" cy="49844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78" name="Left Arrow 77">
              <a:extLst>
                <a:ext uri="{FF2B5EF4-FFF2-40B4-BE49-F238E27FC236}">
                  <a16:creationId xmlns:a16="http://schemas.microsoft.com/office/drawing/2014/main" id="{A47CE9E0-4626-624F-8E08-47C968D189CC}"/>
                </a:ext>
              </a:extLst>
            </p:cNvPr>
            <p:cNvSpPr/>
            <p:nvPr/>
          </p:nvSpPr>
          <p:spPr>
            <a:xfrm rot="5400000">
              <a:off x="8191287" y="4339479"/>
              <a:ext cx="624265" cy="948166"/>
            </a:xfrm>
            <a:prstGeom prst="leftArrow">
              <a:avLst>
                <a:gd name="adj1" fmla="val 50000"/>
                <a:gd name="adj2" fmla="val 4689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79" name="Left Arrow 78">
              <a:extLst>
                <a:ext uri="{FF2B5EF4-FFF2-40B4-BE49-F238E27FC236}">
                  <a16:creationId xmlns:a16="http://schemas.microsoft.com/office/drawing/2014/main" id="{A47CE9E0-4626-624F-8E08-47C968D189CC}"/>
                </a:ext>
              </a:extLst>
            </p:cNvPr>
            <p:cNvSpPr/>
            <p:nvPr/>
          </p:nvSpPr>
          <p:spPr>
            <a:xfrm>
              <a:off x="1119774" y="5386642"/>
              <a:ext cx="654352" cy="509843"/>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80" name="Left Arrow 79">
              <a:extLst>
                <a:ext uri="{FF2B5EF4-FFF2-40B4-BE49-F238E27FC236}">
                  <a16:creationId xmlns:a16="http://schemas.microsoft.com/office/drawing/2014/main" id="{A47CE9E0-4626-624F-8E08-47C968D189CC}"/>
                </a:ext>
              </a:extLst>
            </p:cNvPr>
            <p:cNvSpPr/>
            <p:nvPr/>
          </p:nvSpPr>
          <p:spPr>
            <a:xfrm>
              <a:off x="6645466" y="5334930"/>
              <a:ext cx="654352" cy="509843"/>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81" name="Left Arrow 80">
              <a:extLst>
                <a:ext uri="{FF2B5EF4-FFF2-40B4-BE49-F238E27FC236}">
                  <a16:creationId xmlns:a16="http://schemas.microsoft.com/office/drawing/2014/main" id="{A47CE9E0-4626-624F-8E08-47C968D189CC}"/>
                </a:ext>
              </a:extLst>
            </p:cNvPr>
            <p:cNvSpPr/>
            <p:nvPr/>
          </p:nvSpPr>
          <p:spPr>
            <a:xfrm>
              <a:off x="9227959" y="5303356"/>
              <a:ext cx="654352" cy="509843"/>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83" name="Left Arrow 82">
              <a:extLst>
                <a:ext uri="{FF2B5EF4-FFF2-40B4-BE49-F238E27FC236}">
                  <a16:creationId xmlns:a16="http://schemas.microsoft.com/office/drawing/2014/main" id="{A47CE9E0-4626-624F-8E08-47C968D189CC}"/>
                </a:ext>
              </a:extLst>
            </p:cNvPr>
            <p:cNvSpPr/>
            <p:nvPr/>
          </p:nvSpPr>
          <p:spPr>
            <a:xfrm>
              <a:off x="4100470" y="5362212"/>
              <a:ext cx="654352" cy="509843"/>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85" name="Left Arrow 84">
              <a:extLst>
                <a:ext uri="{FF2B5EF4-FFF2-40B4-BE49-F238E27FC236}">
                  <a16:creationId xmlns:a16="http://schemas.microsoft.com/office/drawing/2014/main" id="{A47CE9E0-4626-624F-8E08-47C968D189CC}"/>
                </a:ext>
              </a:extLst>
            </p:cNvPr>
            <p:cNvSpPr/>
            <p:nvPr/>
          </p:nvSpPr>
          <p:spPr>
            <a:xfrm rot="16200000">
              <a:off x="11223587" y="3165073"/>
              <a:ext cx="499577" cy="509843"/>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86" name="Left Arrow 85">
              <a:extLst>
                <a:ext uri="{FF2B5EF4-FFF2-40B4-BE49-F238E27FC236}">
                  <a16:creationId xmlns:a16="http://schemas.microsoft.com/office/drawing/2014/main" id="{A47CE9E0-4626-624F-8E08-47C968D189CC}"/>
                </a:ext>
              </a:extLst>
            </p:cNvPr>
            <p:cNvSpPr/>
            <p:nvPr/>
          </p:nvSpPr>
          <p:spPr>
            <a:xfrm rot="11734087">
              <a:off x="3705744" y="4761345"/>
              <a:ext cx="3729209" cy="197017"/>
            </a:xfrm>
            <a:prstGeom prst="leftArrow">
              <a:avLst>
                <a:gd name="adj1" fmla="val 87317"/>
                <a:gd name="adj2" fmla="val 5000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grpSp>
      <p:sp>
        <p:nvSpPr>
          <p:cNvPr id="40" name="Rectangle 39">
            <a:extLst>
              <a:ext uri="{FF2B5EF4-FFF2-40B4-BE49-F238E27FC236}">
                <a16:creationId xmlns:a16="http://schemas.microsoft.com/office/drawing/2014/main" id="{E6E286DB-B23B-4E52-8F09-4B128FEA4F97}"/>
              </a:ext>
            </a:extLst>
          </p:cNvPr>
          <p:cNvSpPr/>
          <p:nvPr/>
        </p:nvSpPr>
        <p:spPr>
          <a:xfrm>
            <a:off x="5088761" y="4889400"/>
            <a:ext cx="1235456" cy="9315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latin typeface="Calibri" panose="020F0502020204030204" pitchFamily="34" charset="0"/>
              </a:rPr>
              <a:t>Verification passes .  HNG update to</a:t>
            </a:r>
            <a:r>
              <a:rPr lang="en-GB" sz="1429" b="1" dirty="0">
                <a:solidFill>
                  <a:schemeClr val="tx1"/>
                </a:solidFill>
                <a:latin typeface="Calibri" panose="020F0502020204030204" pitchFamily="34" charset="0"/>
              </a:rPr>
              <a:t> ACC or DOAC</a:t>
            </a:r>
            <a:endParaRPr lang="en-US" sz="1429" b="1" dirty="0">
              <a:solidFill>
                <a:schemeClr val="tx1"/>
              </a:solidFill>
              <a:latin typeface="Calibri" panose="020F0502020204030204" pitchFamily="34" charset="0"/>
            </a:endParaRPr>
          </a:p>
        </p:txBody>
      </p:sp>
      <p:sp>
        <p:nvSpPr>
          <p:cNvPr id="41" name="Rectangle 40">
            <a:extLst>
              <a:ext uri="{FF2B5EF4-FFF2-40B4-BE49-F238E27FC236}">
                <a16:creationId xmlns:a16="http://schemas.microsoft.com/office/drawing/2014/main" id="{6B55DA3A-FB2A-4BA5-BF1C-F01849BE6633}"/>
              </a:ext>
            </a:extLst>
          </p:cNvPr>
          <p:cNvSpPr/>
          <p:nvPr/>
        </p:nvSpPr>
        <p:spPr>
          <a:xfrm>
            <a:off x="7163327" y="2912385"/>
            <a:ext cx="1235456" cy="9315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No verification – return to shortlist and repeat</a:t>
            </a:r>
          </a:p>
          <a:p>
            <a:pPr algn="ctr"/>
            <a:r>
              <a:rPr lang="en-US" sz="1000" dirty="0">
                <a:solidFill>
                  <a:schemeClr val="tx1"/>
                </a:solidFill>
                <a:latin typeface="Calibri" panose="020F0502020204030204" pitchFamily="34" charset="0"/>
              </a:rPr>
              <a:t>HNG update to </a:t>
            </a:r>
          </a:p>
          <a:p>
            <a:pPr algn="ctr"/>
            <a:r>
              <a:rPr lang="en-US" sz="1429" b="1" dirty="0">
                <a:solidFill>
                  <a:schemeClr val="tx1"/>
                </a:solidFill>
                <a:latin typeface="Calibri" panose="020F0502020204030204" pitchFamily="34" charset="0"/>
              </a:rPr>
              <a:t>FVER</a:t>
            </a:r>
          </a:p>
        </p:txBody>
      </p:sp>
      <p:sp>
        <p:nvSpPr>
          <p:cNvPr id="42" name="Left Arrow 85">
            <a:extLst>
              <a:ext uri="{FF2B5EF4-FFF2-40B4-BE49-F238E27FC236}">
                <a16:creationId xmlns:a16="http://schemas.microsoft.com/office/drawing/2014/main" id="{561131CA-FC0F-41E1-BA0C-4C6CF42CDE96}"/>
              </a:ext>
            </a:extLst>
          </p:cNvPr>
          <p:cNvSpPr/>
          <p:nvPr/>
        </p:nvSpPr>
        <p:spPr>
          <a:xfrm rot="8414572">
            <a:off x="8394835" y="2350917"/>
            <a:ext cx="834292" cy="364174"/>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43" name="Rectangle 42">
            <a:extLst>
              <a:ext uri="{FF2B5EF4-FFF2-40B4-BE49-F238E27FC236}">
                <a16:creationId xmlns:a16="http://schemas.microsoft.com/office/drawing/2014/main" id="{994034DC-50CD-4F8B-8461-72ADC30ABA08}"/>
              </a:ext>
            </a:extLst>
          </p:cNvPr>
          <p:cNvSpPr/>
          <p:nvPr/>
        </p:nvSpPr>
        <p:spPr>
          <a:xfrm>
            <a:off x="2955168" y="3397087"/>
            <a:ext cx="1235456" cy="10818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latin typeface="Calibri" panose="020F0502020204030204" pitchFamily="34" charset="0"/>
              </a:rPr>
              <a:t>Direct offer viewing accepted</a:t>
            </a:r>
          </a:p>
        </p:txBody>
      </p:sp>
      <p:sp>
        <p:nvSpPr>
          <p:cNvPr id="45" name="Right Arrow 71">
            <a:extLst>
              <a:ext uri="{FF2B5EF4-FFF2-40B4-BE49-F238E27FC236}">
                <a16:creationId xmlns:a16="http://schemas.microsoft.com/office/drawing/2014/main" id="{0D1C5434-BE1E-48EE-BD0C-A60F9E806774}"/>
              </a:ext>
            </a:extLst>
          </p:cNvPr>
          <p:cNvSpPr/>
          <p:nvPr/>
        </p:nvSpPr>
        <p:spPr>
          <a:xfrm rot="5400000">
            <a:off x="2933920" y="2316445"/>
            <a:ext cx="1081812" cy="66211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
        <p:nvSpPr>
          <p:cNvPr id="53" name="Right Arrow 76">
            <a:extLst>
              <a:ext uri="{FF2B5EF4-FFF2-40B4-BE49-F238E27FC236}">
                <a16:creationId xmlns:a16="http://schemas.microsoft.com/office/drawing/2014/main" id="{2ADE3A3A-6490-4ED0-96AD-F56FAB705EB9}"/>
              </a:ext>
            </a:extLst>
          </p:cNvPr>
          <p:cNvSpPr/>
          <p:nvPr/>
        </p:nvSpPr>
        <p:spPr>
          <a:xfrm rot="18721338">
            <a:off x="4144793" y="2446716"/>
            <a:ext cx="1235456" cy="1058169"/>
          </a:xfrm>
          <a:prstGeom prst="rightArrow">
            <a:avLst>
              <a:gd name="adj1" fmla="val 50000"/>
              <a:gd name="adj2" fmla="val 5928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a:latin typeface="Calibri" panose="020F0502020204030204" pitchFamily="34" charset="0"/>
                <a:cs typeface="Calibri" panose="020F0502020204030204" pitchFamily="34" charset="0"/>
              </a:rPr>
              <a:t>Direct offer refused NHO makes</a:t>
            </a:r>
            <a:r>
              <a:rPr lang="en-US" sz="1429" b="1" dirty="0">
                <a:latin typeface="Calibri" panose="020F0502020204030204" pitchFamily="34" charset="0"/>
                <a:cs typeface="Calibri" panose="020F0502020204030204" pitchFamily="34" charset="0"/>
              </a:rPr>
              <a:t> CBL</a:t>
            </a:r>
          </a:p>
        </p:txBody>
      </p:sp>
      <p:sp>
        <p:nvSpPr>
          <p:cNvPr id="54" name="Left Arrow 80">
            <a:extLst>
              <a:ext uri="{FF2B5EF4-FFF2-40B4-BE49-F238E27FC236}">
                <a16:creationId xmlns:a16="http://schemas.microsoft.com/office/drawing/2014/main" id="{DAA81C5B-97B8-4F6F-BDEB-120203745B6A}"/>
              </a:ext>
            </a:extLst>
          </p:cNvPr>
          <p:cNvSpPr/>
          <p:nvPr/>
        </p:nvSpPr>
        <p:spPr>
          <a:xfrm rot="16200000">
            <a:off x="9600342" y="4112866"/>
            <a:ext cx="467394" cy="654501"/>
          </a:xfrm>
          <a:prstGeom prst="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286" dirty="0"/>
          </a:p>
        </p:txBody>
      </p:sp>
    </p:spTree>
    <p:extLst>
      <p:ext uri="{BB962C8B-B14F-4D97-AF65-F5344CB8AC3E}">
        <p14:creationId xmlns:p14="http://schemas.microsoft.com/office/powerpoint/2010/main" val="258707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ED62-41A4-43E2-9561-A761C1946CFE}"/>
              </a:ext>
            </a:extLst>
          </p:cNvPr>
          <p:cNvSpPr>
            <a:spLocks noGrp="1"/>
          </p:cNvSpPr>
          <p:nvPr>
            <p:ph type="title"/>
          </p:nvPr>
        </p:nvSpPr>
        <p:spPr/>
        <p:txBody>
          <a:bodyPr/>
          <a:lstStyle/>
          <a:p>
            <a:r>
              <a:rPr lang="en-GB" b="1" dirty="0"/>
              <a:t>Sign up</a:t>
            </a:r>
          </a:p>
        </p:txBody>
      </p:sp>
      <p:sp>
        <p:nvSpPr>
          <p:cNvPr id="3" name="Content Placeholder 2">
            <a:extLst>
              <a:ext uri="{FF2B5EF4-FFF2-40B4-BE49-F238E27FC236}">
                <a16:creationId xmlns:a16="http://schemas.microsoft.com/office/drawing/2014/main" id="{F742B48E-9962-47FF-808C-3399195B2DE4}"/>
              </a:ext>
            </a:extLst>
          </p:cNvPr>
          <p:cNvSpPr>
            <a:spLocks noGrp="1"/>
          </p:cNvSpPr>
          <p:nvPr>
            <p:ph idx="1"/>
          </p:nvPr>
        </p:nvSpPr>
        <p:spPr/>
        <p:txBody>
          <a:bodyPr/>
          <a:lstStyle/>
          <a:p>
            <a:r>
              <a:rPr lang="en-GB" b="1" dirty="0"/>
              <a:t>Remote sign up</a:t>
            </a:r>
          </a:p>
          <a:p>
            <a:r>
              <a:rPr lang="en-GB" b="1" dirty="0"/>
              <a:t>Keys</a:t>
            </a:r>
          </a:p>
          <a:p>
            <a:r>
              <a:rPr lang="en-GB" b="1" dirty="0"/>
              <a:t>Result offer</a:t>
            </a:r>
          </a:p>
          <a:p>
            <a:r>
              <a:rPr lang="en-GB" b="1" dirty="0"/>
              <a:t>Create tenancy</a:t>
            </a:r>
          </a:p>
          <a:p>
            <a:r>
              <a:rPr lang="en-GB" b="1" dirty="0"/>
              <a:t>Store tenancy sign up documents on TRIM once account set up</a:t>
            </a:r>
          </a:p>
          <a:p>
            <a:endParaRPr lang="en-GB" dirty="0"/>
          </a:p>
          <a:p>
            <a:endParaRPr lang="en-GB" dirty="0"/>
          </a:p>
        </p:txBody>
      </p:sp>
      <p:sp>
        <p:nvSpPr>
          <p:cNvPr id="4" name="Oval 3">
            <a:extLst>
              <a:ext uri="{FF2B5EF4-FFF2-40B4-BE49-F238E27FC236}">
                <a16:creationId xmlns:a16="http://schemas.microsoft.com/office/drawing/2014/main" id="{8397A757-B6DE-436C-8F67-FEA0707E1499}"/>
              </a:ext>
            </a:extLst>
          </p:cNvPr>
          <p:cNvSpPr/>
          <p:nvPr/>
        </p:nvSpPr>
        <p:spPr>
          <a:xfrm>
            <a:off x="964041" y="4193258"/>
            <a:ext cx="1818562" cy="1818562"/>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5" name="Rectangle 4" descr="Family with two children">
            <a:extLst>
              <a:ext uri="{FF2B5EF4-FFF2-40B4-BE49-F238E27FC236}">
                <a16:creationId xmlns:a16="http://schemas.microsoft.com/office/drawing/2014/main" id="{A69762EC-B648-43F4-9F15-638F1ECE2296}"/>
              </a:ext>
            </a:extLst>
          </p:cNvPr>
          <p:cNvSpPr/>
          <p:nvPr/>
        </p:nvSpPr>
        <p:spPr>
          <a:xfrm>
            <a:off x="1351603" y="4580820"/>
            <a:ext cx="1043437" cy="104343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244238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636F-07F1-4771-86BE-96A889A5A081}"/>
              </a:ext>
            </a:extLst>
          </p:cNvPr>
          <p:cNvSpPr>
            <a:spLocks noGrp="1"/>
          </p:cNvSpPr>
          <p:nvPr>
            <p:ph type="title"/>
          </p:nvPr>
        </p:nvSpPr>
        <p:spPr>
          <a:xfrm>
            <a:off x="1066800" y="642594"/>
            <a:ext cx="10058400" cy="697717"/>
          </a:xfrm>
        </p:spPr>
        <p:txBody>
          <a:bodyPr>
            <a:normAutofit/>
          </a:bodyPr>
          <a:lstStyle/>
          <a:p>
            <a:r>
              <a:rPr lang="en-GB" sz="1800" b="1" dirty="0"/>
              <a:t>Resulting an offer</a:t>
            </a:r>
          </a:p>
        </p:txBody>
      </p:sp>
      <p:sp>
        <p:nvSpPr>
          <p:cNvPr id="3" name="Content Placeholder 2">
            <a:extLst>
              <a:ext uri="{FF2B5EF4-FFF2-40B4-BE49-F238E27FC236}">
                <a16:creationId xmlns:a16="http://schemas.microsoft.com/office/drawing/2014/main" id="{380C8B59-409B-4ED8-B7D3-F71BB63729CA}"/>
              </a:ext>
            </a:extLst>
          </p:cNvPr>
          <p:cNvSpPr>
            <a:spLocks noGrp="1"/>
          </p:cNvSpPr>
          <p:nvPr>
            <p:ph idx="1"/>
          </p:nvPr>
        </p:nvSpPr>
        <p:spPr>
          <a:xfrm>
            <a:off x="1066800" y="1191802"/>
            <a:ext cx="10058400" cy="4760942"/>
          </a:xfrm>
        </p:spPr>
        <p:txBody>
          <a:bodyPr/>
          <a:lstStyle/>
          <a:p>
            <a:r>
              <a:rPr lang="en-GB" dirty="0"/>
              <a:t>Find the Offer reference in your void’s void events.  </a:t>
            </a:r>
          </a:p>
          <a:p>
            <a:endParaRPr lang="en-GB" dirty="0"/>
          </a:p>
        </p:txBody>
      </p:sp>
      <p:pic>
        <p:nvPicPr>
          <p:cNvPr id="5" name="Picture 4">
            <a:extLst>
              <a:ext uri="{FF2B5EF4-FFF2-40B4-BE49-F238E27FC236}">
                <a16:creationId xmlns:a16="http://schemas.microsoft.com/office/drawing/2014/main" id="{AC249937-003C-45F3-99BD-FDA597385328}"/>
              </a:ext>
            </a:extLst>
          </p:cNvPr>
          <p:cNvPicPr>
            <a:picLocks noChangeAspect="1"/>
          </p:cNvPicPr>
          <p:nvPr/>
        </p:nvPicPr>
        <p:blipFill>
          <a:blip r:embed="rId2"/>
          <a:stretch>
            <a:fillRect/>
          </a:stretch>
        </p:blipFill>
        <p:spPr>
          <a:xfrm>
            <a:off x="1552575" y="1742694"/>
            <a:ext cx="9086850" cy="4210050"/>
          </a:xfrm>
          <a:prstGeom prst="rect">
            <a:avLst/>
          </a:prstGeom>
        </p:spPr>
      </p:pic>
    </p:spTree>
    <p:extLst>
      <p:ext uri="{BB962C8B-B14F-4D97-AF65-F5344CB8AC3E}">
        <p14:creationId xmlns:p14="http://schemas.microsoft.com/office/powerpoint/2010/main" val="693995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5ACB2-3EA7-457C-8F42-20839202F83F}"/>
              </a:ext>
            </a:extLst>
          </p:cNvPr>
          <p:cNvSpPr>
            <a:spLocks noGrp="1"/>
          </p:cNvSpPr>
          <p:nvPr>
            <p:ph idx="1"/>
          </p:nvPr>
        </p:nvSpPr>
        <p:spPr>
          <a:xfrm>
            <a:off x="1066800" y="1009650"/>
            <a:ext cx="10058400" cy="4943094"/>
          </a:xfrm>
        </p:spPr>
        <p:txBody>
          <a:bodyPr/>
          <a:lstStyle/>
          <a:p>
            <a:r>
              <a:rPr lang="en-GB" dirty="0"/>
              <a:t>Go to Allocations &gt; Offers – Search on Offer Ref and enter offer reference.</a:t>
            </a:r>
            <a:br>
              <a:rPr lang="en-GB" dirty="0"/>
            </a:br>
            <a:br>
              <a:rPr lang="en-GB" dirty="0"/>
            </a:br>
            <a:br>
              <a:rPr lang="en-GB" dirty="0"/>
            </a:br>
            <a:br>
              <a:rPr lang="en-GB" dirty="0"/>
            </a:br>
            <a:endParaRPr lang="en-GB" dirty="0"/>
          </a:p>
        </p:txBody>
      </p:sp>
      <p:pic>
        <p:nvPicPr>
          <p:cNvPr id="5" name="Picture 4">
            <a:extLst>
              <a:ext uri="{FF2B5EF4-FFF2-40B4-BE49-F238E27FC236}">
                <a16:creationId xmlns:a16="http://schemas.microsoft.com/office/drawing/2014/main" id="{600F68D0-4D41-44E3-AD8B-DD29594140F9}"/>
              </a:ext>
            </a:extLst>
          </p:cNvPr>
          <p:cNvPicPr>
            <a:picLocks noChangeAspect="1"/>
          </p:cNvPicPr>
          <p:nvPr/>
        </p:nvPicPr>
        <p:blipFill>
          <a:blip r:embed="rId2"/>
          <a:stretch>
            <a:fillRect/>
          </a:stretch>
        </p:blipFill>
        <p:spPr>
          <a:xfrm>
            <a:off x="1066799" y="2197333"/>
            <a:ext cx="10058401" cy="2994735"/>
          </a:xfrm>
          <a:prstGeom prst="rect">
            <a:avLst/>
          </a:prstGeom>
        </p:spPr>
      </p:pic>
    </p:spTree>
    <p:extLst>
      <p:ext uri="{BB962C8B-B14F-4D97-AF65-F5344CB8AC3E}">
        <p14:creationId xmlns:p14="http://schemas.microsoft.com/office/powerpoint/2010/main" val="1864413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3880B-1660-459C-ACEC-FE6B7A0A9C88}"/>
              </a:ext>
            </a:extLst>
          </p:cNvPr>
          <p:cNvSpPr>
            <a:spLocks noGrp="1"/>
          </p:cNvSpPr>
          <p:nvPr>
            <p:ph idx="1"/>
          </p:nvPr>
        </p:nvSpPr>
        <p:spPr>
          <a:xfrm>
            <a:off x="1066800" y="729465"/>
            <a:ext cx="10058400" cy="5223279"/>
          </a:xfrm>
        </p:spPr>
        <p:txBody>
          <a:bodyPr/>
          <a:lstStyle/>
          <a:p>
            <a:r>
              <a:rPr lang="en-GB" dirty="0"/>
              <a:t>Click enter.  Then next to your offer chose Please Select then Accept Organisation Offer.  Click on save and this will amend the Offer Status to OFFACC</a:t>
            </a:r>
            <a:br>
              <a:rPr lang="en-GB" dirty="0"/>
            </a:br>
            <a:br>
              <a:rPr lang="en-GB" dirty="0"/>
            </a:br>
            <a:endParaRPr lang="en-GB" dirty="0"/>
          </a:p>
        </p:txBody>
      </p:sp>
      <p:pic>
        <p:nvPicPr>
          <p:cNvPr id="4" name="Picture 3">
            <a:extLst>
              <a:ext uri="{FF2B5EF4-FFF2-40B4-BE49-F238E27FC236}">
                <a16:creationId xmlns:a16="http://schemas.microsoft.com/office/drawing/2014/main" id="{461FE5AD-4070-4722-8207-AAD1FE2B52B3}"/>
              </a:ext>
            </a:extLst>
          </p:cNvPr>
          <p:cNvPicPr>
            <a:picLocks noChangeAspect="1"/>
          </p:cNvPicPr>
          <p:nvPr/>
        </p:nvPicPr>
        <p:blipFill>
          <a:blip r:embed="rId2"/>
          <a:stretch>
            <a:fillRect/>
          </a:stretch>
        </p:blipFill>
        <p:spPr>
          <a:xfrm>
            <a:off x="1514475" y="1739972"/>
            <a:ext cx="9163050" cy="4076700"/>
          </a:xfrm>
          <a:prstGeom prst="rect">
            <a:avLst/>
          </a:prstGeom>
        </p:spPr>
      </p:pic>
    </p:spTree>
    <p:extLst>
      <p:ext uri="{BB962C8B-B14F-4D97-AF65-F5344CB8AC3E}">
        <p14:creationId xmlns:p14="http://schemas.microsoft.com/office/powerpoint/2010/main" val="2000788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709B3-9B1A-4A10-9A0B-E742980FD799}"/>
              </a:ext>
            </a:extLst>
          </p:cNvPr>
          <p:cNvSpPr>
            <a:spLocks noGrp="1"/>
          </p:cNvSpPr>
          <p:nvPr>
            <p:ph type="title"/>
          </p:nvPr>
        </p:nvSpPr>
        <p:spPr>
          <a:xfrm>
            <a:off x="1066800" y="642594"/>
            <a:ext cx="10058400" cy="1052856"/>
          </a:xfrm>
        </p:spPr>
        <p:txBody>
          <a:bodyPr>
            <a:normAutofit/>
          </a:bodyPr>
          <a:lstStyle/>
          <a:p>
            <a:r>
              <a:rPr lang="en-GB" sz="1800" b="1" dirty="0"/>
              <a:t>Setting a new tenancy date</a:t>
            </a:r>
          </a:p>
        </p:txBody>
      </p:sp>
      <p:sp>
        <p:nvSpPr>
          <p:cNvPr id="3" name="Content Placeholder 2">
            <a:extLst>
              <a:ext uri="{FF2B5EF4-FFF2-40B4-BE49-F238E27FC236}">
                <a16:creationId xmlns:a16="http://schemas.microsoft.com/office/drawing/2014/main" id="{955A7532-2BE3-40AD-8A2A-075CF3D8F5C9}"/>
              </a:ext>
            </a:extLst>
          </p:cNvPr>
          <p:cNvSpPr>
            <a:spLocks noGrp="1"/>
          </p:cNvSpPr>
          <p:nvPr>
            <p:ph idx="1"/>
          </p:nvPr>
        </p:nvSpPr>
        <p:spPr>
          <a:xfrm>
            <a:off x="1066800" y="1466850"/>
            <a:ext cx="10058400" cy="4485894"/>
          </a:xfrm>
        </p:spPr>
        <p:txBody>
          <a:bodyPr/>
          <a:lstStyle/>
          <a:p>
            <a:r>
              <a:rPr lang="en-GB" b="1" dirty="0"/>
              <a:t>Don’t end the tenancy of a transferring tenant moving to your patch</a:t>
            </a:r>
            <a:r>
              <a:rPr lang="en-GB" dirty="0"/>
              <a:t>.  The tenancy will be ended by the NHO managing their old address when they hand in keys.</a:t>
            </a:r>
            <a:br>
              <a:rPr lang="en-GB" dirty="0"/>
            </a:br>
            <a:endParaRPr lang="en-GB" dirty="0"/>
          </a:p>
          <a:p>
            <a:r>
              <a:rPr lang="en-GB" dirty="0"/>
              <a:t>Find the offer, click  on Please Select then Confirm Acceptance of an offer</a:t>
            </a:r>
          </a:p>
          <a:p>
            <a:endParaRPr lang="en-GB" dirty="0"/>
          </a:p>
        </p:txBody>
      </p:sp>
      <p:pic>
        <p:nvPicPr>
          <p:cNvPr id="4" name="Picture 3">
            <a:extLst>
              <a:ext uri="{FF2B5EF4-FFF2-40B4-BE49-F238E27FC236}">
                <a16:creationId xmlns:a16="http://schemas.microsoft.com/office/drawing/2014/main" id="{0B0AA7DA-06D3-46A6-8CF0-D4F1AB1CD21A}"/>
              </a:ext>
            </a:extLst>
          </p:cNvPr>
          <p:cNvPicPr>
            <a:picLocks noChangeAspect="1"/>
          </p:cNvPicPr>
          <p:nvPr/>
        </p:nvPicPr>
        <p:blipFill>
          <a:blip r:embed="rId2"/>
          <a:stretch>
            <a:fillRect/>
          </a:stretch>
        </p:blipFill>
        <p:spPr>
          <a:xfrm>
            <a:off x="1585912" y="2705444"/>
            <a:ext cx="9020175" cy="3667125"/>
          </a:xfrm>
          <a:prstGeom prst="rect">
            <a:avLst/>
          </a:prstGeom>
        </p:spPr>
      </p:pic>
    </p:spTree>
    <p:extLst>
      <p:ext uri="{BB962C8B-B14F-4D97-AF65-F5344CB8AC3E}">
        <p14:creationId xmlns:p14="http://schemas.microsoft.com/office/powerpoint/2010/main" val="3623926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8AFD2-FC3C-4C55-BF0B-1A048A7DB1D2}"/>
              </a:ext>
            </a:extLst>
          </p:cNvPr>
          <p:cNvSpPr>
            <a:spLocks noGrp="1"/>
          </p:cNvSpPr>
          <p:nvPr>
            <p:ph idx="1"/>
          </p:nvPr>
        </p:nvSpPr>
        <p:spPr>
          <a:xfrm>
            <a:off x="1066800" y="1143000"/>
            <a:ext cx="10058400" cy="4809744"/>
          </a:xfrm>
        </p:spPr>
        <p:txBody>
          <a:bodyPr/>
          <a:lstStyle/>
          <a:p>
            <a:endParaRPr lang="en-GB" dirty="0"/>
          </a:p>
          <a:p>
            <a:r>
              <a:rPr lang="en-GB" dirty="0"/>
              <a:t>Chose Give Notice to Terminate Existing Tenancy and leave the Tenancy End Date blank.</a:t>
            </a:r>
            <a:br>
              <a:rPr lang="en-GB" dirty="0"/>
            </a:br>
            <a:endParaRPr lang="en-GB" dirty="0"/>
          </a:p>
          <a:p>
            <a:r>
              <a:rPr lang="en-GB" dirty="0"/>
              <a:t>Click next to fill out or amend household details then next again</a:t>
            </a:r>
            <a:br>
              <a:rPr lang="en-GB" dirty="0"/>
            </a:br>
            <a:br>
              <a:rPr lang="en-GB" dirty="0"/>
            </a:br>
            <a:br>
              <a:rPr lang="en-GB" dirty="0"/>
            </a:br>
            <a:br>
              <a:rPr lang="en-GB" dirty="0"/>
            </a:br>
            <a:endParaRPr lang="en-GB" dirty="0"/>
          </a:p>
        </p:txBody>
      </p:sp>
      <p:pic>
        <p:nvPicPr>
          <p:cNvPr id="6" name="Picture 5">
            <a:extLst>
              <a:ext uri="{FF2B5EF4-FFF2-40B4-BE49-F238E27FC236}">
                <a16:creationId xmlns:a16="http://schemas.microsoft.com/office/drawing/2014/main" id="{15B96F89-FFB4-46A5-B30F-3562AE28C5EC}"/>
              </a:ext>
            </a:extLst>
          </p:cNvPr>
          <p:cNvPicPr>
            <a:picLocks noChangeAspect="1"/>
          </p:cNvPicPr>
          <p:nvPr/>
        </p:nvPicPr>
        <p:blipFill>
          <a:blip r:embed="rId2"/>
          <a:stretch>
            <a:fillRect/>
          </a:stretch>
        </p:blipFill>
        <p:spPr>
          <a:xfrm>
            <a:off x="1423987" y="2638425"/>
            <a:ext cx="9344025" cy="3133725"/>
          </a:xfrm>
          <a:prstGeom prst="rect">
            <a:avLst/>
          </a:prstGeom>
        </p:spPr>
      </p:pic>
    </p:spTree>
    <p:extLst>
      <p:ext uri="{BB962C8B-B14F-4D97-AF65-F5344CB8AC3E}">
        <p14:creationId xmlns:p14="http://schemas.microsoft.com/office/powerpoint/2010/main" val="745941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D350-9130-4B1E-A8ED-CAA683A22DCC}"/>
              </a:ext>
            </a:extLst>
          </p:cNvPr>
          <p:cNvSpPr>
            <a:spLocks noGrp="1"/>
          </p:cNvSpPr>
          <p:nvPr>
            <p:ph idx="1"/>
          </p:nvPr>
        </p:nvSpPr>
        <p:spPr>
          <a:xfrm>
            <a:off x="1066800" y="647700"/>
            <a:ext cx="10058400" cy="5305044"/>
          </a:xfrm>
        </p:spPr>
        <p:txBody>
          <a:bodyPr/>
          <a:lstStyle/>
          <a:p>
            <a:r>
              <a:rPr lang="en-GB" dirty="0"/>
              <a:t>Check or complete Tenure Type, Start date, Tenancy Source,  NOK details.  Click Next then Copy For All on the following page then Save.</a:t>
            </a:r>
            <a:br>
              <a:rPr lang="en-GB" dirty="0"/>
            </a:br>
            <a:br>
              <a:rPr lang="en-GB" dirty="0"/>
            </a:br>
            <a:br>
              <a:rPr lang="en-GB" dirty="0"/>
            </a:br>
            <a:endParaRPr lang="en-GB" dirty="0"/>
          </a:p>
        </p:txBody>
      </p:sp>
      <p:pic>
        <p:nvPicPr>
          <p:cNvPr id="5" name="Picture 4">
            <a:extLst>
              <a:ext uri="{FF2B5EF4-FFF2-40B4-BE49-F238E27FC236}">
                <a16:creationId xmlns:a16="http://schemas.microsoft.com/office/drawing/2014/main" id="{EEB5E122-3818-46D9-B39F-50A6B2C164A7}"/>
              </a:ext>
            </a:extLst>
          </p:cNvPr>
          <p:cNvPicPr>
            <a:picLocks noChangeAspect="1"/>
          </p:cNvPicPr>
          <p:nvPr/>
        </p:nvPicPr>
        <p:blipFill>
          <a:blip r:embed="rId2"/>
          <a:stretch>
            <a:fillRect/>
          </a:stretch>
        </p:blipFill>
        <p:spPr>
          <a:xfrm>
            <a:off x="1589125" y="1381506"/>
            <a:ext cx="9013750" cy="4828794"/>
          </a:xfrm>
          <a:prstGeom prst="rect">
            <a:avLst/>
          </a:prstGeom>
        </p:spPr>
      </p:pic>
    </p:spTree>
    <p:extLst>
      <p:ext uri="{BB962C8B-B14F-4D97-AF65-F5344CB8AC3E}">
        <p14:creationId xmlns:p14="http://schemas.microsoft.com/office/powerpoint/2010/main" val="120944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4B48-0895-4FB5-9FBB-5C00B247D4D9}"/>
              </a:ext>
            </a:extLst>
          </p:cNvPr>
          <p:cNvSpPr>
            <a:spLocks noGrp="1"/>
          </p:cNvSpPr>
          <p:nvPr>
            <p:ph type="title"/>
          </p:nvPr>
        </p:nvSpPr>
        <p:spPr>
          <a:xfrm>
            <a:off x="1066800" y="642594"/>
            <a:ext cx="10058400" cy="1371600"/>
          </a:xfrm>
        </p:spPr>
        <p:txBody>
          <a:bodyPr anchor="ctr">
            <a:normAutofit/>
          </a:bodyPr>
          <a:lstStyle/>
          <a:p>
            <a:r>
              <a:rPr lang="en-GB" dirty="0"/>
              <a:t>Finding your voids</a:t>
            </a:r>
          </a:p>
        </p:txBody>
      </p:sp>
      <p:sp>
        <p:nvSpPr>
          <p:cNvPr id="7" name="Content Placeholder 2">
            <a:extLst>
              <a:ext uri="{FF2B5EF4-FFF2-40B4-BE49-F238E27FC236}">
                <a16:creationId xmlns:a16="http://schemas.microsoft.com/office/drawing/2014/main" id="{F946A73C-14CA-4959-B4E0-DE20F0A25150}"/>
              </a:ext>
            </a:extLst>
          </p:cNvPr>
          <p:cNvSpPr>
            <a:spLocks noGrp="1"/>
          </p:cNvSpPr>
          <p:nvPr>
            <p:ph idx="1"/>
          </p:nvPr>
        </p:nvSpPr>
        <p:spPr>
          <a:xfrm>
            <a:off x="1066800" y="2103120"/>
            <a:ext cx="10058400" cy="3849624"/>
          </a:xfrm>
        </p:spPr>
        <p:txBody>
          <a:bodyPr/>
          <a:lstStyle/>
          <a:p>
            <a:r>
              <a:rPr lang="en-US" dirty="0"/>
              <a:t>Estates &gt; Voids &gt; Advanced search</a:t>
            </a:r>
          </a:p>
          <a:p>
            <a:endParaRPr lang="en-US" dirty="0"/>
          </a:p>
        </p:txBody>
      </p:sp>
      <p:pic>
        <p:nvPicPr>
          <p:cNvPr id="5" name="Picture 4">
            <a:extLst>
              <a:ext uri="{FF2B5EF4-FFF2-40B4-BE49-F238E27FC236}">
                <a16:creationId xmlns:a16="http://schemas.microsoft.com/office/drawing/2014/main" id="{3D95C513-F9B0-49A4-8CFB-82813FA82376}"/>
              </a:ext>
            </a:extLst>
          </p:cNvPr>
          <p:cNvPicPr>
            <a:picLocks noChangeAspect="1"/>
          </p:cNvPicPr>
          <p:nvPr/>
        </p:nvPicPr>
        <p:blipFill>
          <a:blip r:embed="rId2"/>
          <a:stretch>
            <a:fillRect/>
          </a:stretch>
        </p:blipFill>
        <p:spPr>
          <a:xfrm>
            <a:off x="1066800" y="2802751"/>
            <a:ext cx="10058401" cy="3024138"/>
          </a:xfrm>
          <a:prstGeom prst="rect">
            <a:avLst/>
          </a:prstGeom>
        </p:spPr>
      </p:pic>
      <p:cxnSp>
        <p:nvCxnSpPr>
          <p:cNvPr id="8" name="Straight Arrow Connector 7">
            <a:extLst>
              <a:ext uri="{FF2B5EF4-FFF2-40B4-BE49-F238E27FC236}">
                <a16:creationId xmlns:a16="http://schemas.microsoft.com/office/drawing/2014/main" id="{B02A073B-39DF-4162-B6D5-CC5C3FB6F7F3}"/>
              </a:ext>
            </a:extLst>
          </p:cNvPr>
          <p:cNvCxnSpPr/>
          <p:nvPr/>
        </p:nvCxnSpPr>
        <p:spPr>
          <a:xfrm>
            <a:off x="8267700" y="2505075"/>
            <a:ext cx="1333500" cy="1628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9664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151_A Bunch Of Multi-colored Keys Stock Vector - Illustration of locksmith,  keys: 1851655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350"/>
            <a:ext cx="1074348" cy="10743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7535" y="230358"/>
            <a:ext cx="206685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Keys returned and NOV signed </a:t>
            </a:r>
          </a:p>
        </p:txBody>
      </p:sp>
      <p:sp>
        <p:nvSpPr>
          <p:cNvPr id="8" name="TextBox 7"/>
          <p:cNvSpPr txBox="1"/>
          <p:nvPr/>
        </p:nvSpPr>
        <p:spPr>
          <a:xfrm>
            <a:off x="4001478" y="135330"/>
            <a:ext cx="164992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End tenancy on NG and add keys in date. </a:t>
            </a:r>
          </a:p>
        </p:txBody>
      </p:sp>
      <p:sp>
        <p:nvSpPr>
          <p:cNvPr id="10" name="TextBox 9"/>
          <p:cNvSpPr txBox="1"/>
          <p:nvPr/>
        </p:nvSpPr>
        <p:spPr>
          <a:xfrm>
            <a:off x="8755635" y="299369"/>
            <a:ext cx="153318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Complete void referral context form and send to mailbox</a:t>
            </a:r>
          </a:p>
        </p:txBody>
      </p:sp>
      <p:sp>
        <p:nvSpPr>
          <p:cNvPr id="16" name="TextBox 15"/>
          <p:cNvSpPr txBox="1"/>
          <p:nvPr/>
        </p:nvSpPr>
        <p:spPr>
          <a:xfrm>
            <a:off x="6463058" y="188335"/>
            <a:ext cx="153318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Change void status to NOD</a:t>
            </a:r>
          </a:p>
        </p:txBody>
      </p:sp>
      <p:pic>
        <p:nvPicPr>
          <p:cNvPr id="17" name="Picture 16"/>
          <p:cNvPicPr>
            <a:picLocks noChangeAspect="1"/>
          </p:cNvPicPr>
          <p:nvPr/>
        </p:nvPicPr>
        <p:blipFill>
          <a:blip r:embed="rId3"/>
          <a:stretch>
            <a:fillRect/>
          </a:stretch>
        </p:blipFill>
        <p:spPr>
          <a:xfrm>
            <a:off x="121960" y="1343719"/>
            <a:ext cx="1152747" cy="1275008"/>
          </a:xfrm>
          <a:prstGeom prst="rect">
            <a:avLst/>
          </a:prstGeom>
        </p:spPr>
      </p:pic>
      <p:sp>
        <p:nvSpPr>
          <p:cNvPr id="19" name="TextBox 18"/>
          <p:cNvSpPr txBox="1"/>
          <p:nvPr/>
        </p:nvSpPr>
        <p:spPr>
          <a:xfrm>
            <a:off x="1339287" y="1580752"/>
            <a:ext cx="171206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Check void path has changed from INTR</a:t>
            </a:r>
          </a:p>
        </p:txBody>
      </p:sp>
      <p:sp>
        <p:nvSpPr>
          <p:cNvPr id="21" name="TextBox 20"/>
          <p:cNvSpPr txBox="1"/>
          <p:nvPr/>
        </p:nvSpPr>
        <p:spPr>
          <a:xfrm>
            <a:off x="3873578" y="1657854"/>
            <a:ext cx="1809345" cy="8002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Update elements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(stairs, lift, bedrooms, heat type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25" name="Picture 24"/>
          <p:cNvPicPr>
            <a:picLocks noChangeAspect="1"/>
          </p:cNvPicPr>
          <p:nvPr/>
        </p:nvPicPr>
        <p:blipFill>
          <a:blip r:embed="rId4"/>
          <a:stretch>
            <a:fillRect/>
          </a:stretch>
        </p:blipFill>
        <p:spPr>
          <a:xfrm>
            <a:off x="61764" y="2783976"/>
            <a:ext cx="1119289" cy="1289473"/>
          </a:xfrm>
          <a:prstGeom prst="rect">
            <a:avLst/>
          </a:prstGeom>
        </p:spPr>
      </p:pic>
      <p:sp>
        <p:nvSpPr>
          <p:cNvPr id="27" name="TextBox 26"/>
          <p:cNvSpPr txBox="1"/>
          <p:nvPr/>
        </p:nvSpPr>
        <p:spPr>
          <a:xfrm>
            <a:off x="941465" y="3134747"/>
            <a:ext cx="174125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Property handed back – change to CBL</a:t>
            </a:r>
          </a:p>
        </p:txBody>
      </p:sp>
      <p:sp>
        <p:nvSpPr>
          <p:cNvPr id="29" name="TextBox 28"/>
          <p:cNvSpPr txBox="1"/>
          <p:nvPr/>
        </p:nvSpPr>
        <p:spPr>
          <a:xfrm>
            <a:off x="5068057" y="3381756"/>
            <a:ext cx="98650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Viewing </a:t>
            </a:r>
          </a:p>
        </p:txBody>
      </p:sp>
      <p:sp>
        <p:nvSpPr>
          <p:cNvPr id="30" name="TextBox 29"/>
          <p:cNvSpPr txBox="1"/>
          <p:nvPr/>
        </p:nvSpPr>
        <p:spPr>
          <a:xfrm>
            <a:off x="6293652" y="3188675"/>
            <a:ext cx="163424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Email results to allocations </a:t>
            </a:r>
          </a:p>
        </p:txBody>
      </p:sp>
      <p:sp>
        <p:nvSpPr>
          <p:cNvPr id="35" name="Right Arrow 34"/>
          <p:cNvSpPr/>
          <p:nvPr/>
        </p:nvSpPr>
        <p:spPr>
          <a:xfrm>
            <a:off x="3275091" y="1965694"/>
            <a:ext cx="447473" cy="3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6682561" y="5498572"/>
            <a:ext cx="1643975" cy="628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ight Arrow 39"/>
          <p:cNvSpPr/>
          <p:nvPr/>
        </p:nvSpPr>
        <p:spPr>
          <a:xfrm>
            <a:off x="8152204" y="334510"/>
            <a:ext cx="447473" cy="3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ight Arrow 40"/>
          <p:cNvSpPr/>
          <p:nvPr/>
        </p:nvSpPr>
        <p:spPr>
          <a:xfrm>
            <a:off x="5855735" y="334510"/>
            <a:ext cx="447473" cy="3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ight Arrow 41"/>
          <p:cNvSpPr/>
          <p:nvPr/>
        </p:nvSpPr>
        <p:spPr>
          <a:xfrm>
            <a:off x="3302243" y="334510"/>
            <a:ext cx="447473" cy="3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ight Arrow 42"/>
          <p:cNvSpPr/>
          <p:nvPr/>
        </p:nvSpPr>
        <p:spPr>
          <a:xfrm>
            <a:off x="2606223" y="3254464"/>
            <a:ext cx="330561" cy="3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ight Arrow 44"/>
          <p:cNvSpPr/>
          <p:nvPr/>
        </p:nvSpPr>
        <p:spPr>
          <a:xfrm>
            <a:off x="4753699" y="3410443"/>
            <a:ext cx="305066" cy="3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ight Arrow 45"/>
          <p:cNvSpPr/>
          <p:nvPr/>
        </p:nvSpPr>
        <p:spPr>
          <a:xfrm>
            <a:off x="5830829" y="2004481"/>
            <a:ext cx="447473" cy="3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6278302" y="1792075"/>
            <a:ext cx="198534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Keep in contact with void supervisor</a:t>
            </a:r>
          </a:p>
        </p:txBody>
      </p:sp>
      <p:sp>
        <p:nvSpPr>
          <p:cNvPr id="51" name="Right Arrow 50"/>
          <p:cNvSpPr/>
          <p:nvPr/>
        </p:nvSpPr>
        <p:spPr>
          <a:xfrm>
            <a:off x="8024342" y="3231956"/>
            <a:ext cx="305066" cy="3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ight Arrow 51"/>
          <p:cNvSpPr/>
          <p:nvPr/>
        </p:nvSpPr>
        <p:spPr>
          <a:xfrm>
            <a:off x="5965106" y="3428712"/>
            <a:ext cx="305066" cy="3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TextBox 38"/>
          <p:cNvSpPr txBox="1"/>
          <p:nvPr/>
        </p:nvSpPr>
        <p:spPr>
          <a:xfrm>
            <a:off x="8394840" y="3684888"/>
            <a:ext cx="167682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YES progress to verification –allocations change status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VERF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TextBox 46"/>
          <p:cNvSpPr txBox="1"/>
          <p:nvPr/>
        </p:nvSpPr>
        <p:spPr>
          <a:xfrm>
            <a:off x="8357299" y="2588511"/>
            <a:ext cx="174761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NO add new VIEW date 3 days away</a:t>
            </a:r>
          </a:p>
        </p:txBody>
      </p:sp>
      <p:sp>
        <p:nvSpPr>
          <p:cNvPr id="1024" name="TextBox 1023"/>
          <p:cNvSpPr txBox="1"/>
          <p:nvPr/>
        </p:nvSpPr>
        <p:spPr>
          <a:xfrm>
            <a:off x="10400391" y="3633027"/>
            <a:ext cx="9990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Viewing </a:t>
            </a:r>
          </a:p>
        </p:txBody>
      </p:sp>
      <p:pic>
        <p:nvPicPr>
          <p:cNvPr id="1025" name="Picture 1024"/>
          <p:cNvPicPr>
            <a:picLocks noChangeAspect="1"/>
          </p:cNvPicPr>
          <p:nvPr/>
        </p:nvPicPr>
        <p:blipFill>
          <a:blip r:embed="rId5"/>
          <a:stretch>
            <a:fillRect/>
          </a:stretch>
        </p:blipFill>
        <p:spPr>
          <a:xfrm>
            <a:off x="4431199" y="5144311"/>
            <a:ext cx="1114537" cy="1558379"/>
          </a:xfrm>
          <a:prstGeom prst="rect">
            <a:avLst/>
          </a:prstGeom>
        </p:spPr>
      </p:pic>
      <p:sp>
        <p:nvSpPr>
          <p:cNvPr id="1027" name="TextBox 1026"/>
          <p:cNvSpPr txBox="1"/>
          <p:nvPr/>
        </p:nvSpPr>
        <p:spPr>
          <a:xfrm>
            <a:off x="8152204" y="5802213"/>
            <a:ext cx="2434991"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Once verified (status = ACC, DOAC)  check for offer number </a:t>
            </a:r>
          </a:p>
        </p:txBody>
      </p:sp>
      <p:sp>
        <p:nvSpPr>
          <p:cNvPr id="1031" name="TextBox 1030"/>
          <p:cNvSpPr txBox="1"/>
          <p:nvPr/>
        </p:nvSpPr>
        <p:spPr>
          <a:xfrm>
            <a:off x="5724689" y="5761557"/>
            <a:ext cx="173736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Arrange sign up </a:t>
            </a:r>
          </a:p>
        </p:txBody>
      </p:sp>
      <p:sp>
        <p:nvSpPr>
          <p:cNvPr id="1032" name="Bent-Up Arrow 1031"/>
          <p:cNvSpPr/>
          <p:nvPr/>
        </p:nvSpPr>
        <p:spPr>
          <a:xfrm rot="5400000">
            <a:off x="1650400" y="4399924"/>
            <a:ext cx="419170" cy="41147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TextBox 1033"/>
          <p:cNvSpPr txBox="1"/>
          <p:nvPr/>
        </p:nvSpPr>
        <p:spPr>
          <a:xfrm>
            <a:off x="2130415" y="4433797"/>
            <a:ext cx="181401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DOC arrange viewing with current NHO	</a:t>
            </a:r>
          </a:p>
        </p:txBody>
      </p:sp>
      <p:sp>
        <p:nvSpPr>
          <p:cNvPr id="1036" name="Rectangle 1035"/>
          <p:cNvSpPr/>
          <p:nvPr/>
        </p:nvSpPr>
        <p:spPr>
          <a:xfrm>
            <a:off x="2967614" y="3050176"/>
            <a:ext cx="1720653" cy="11776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Add void event VIEW with date 14 days away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Bent-Up Arrow 76"/>
          <p:cNvSpPr/>
          <p:nvPr/>
        </p:nvSpPr>
        <p:spPr>
          <a:xfrm rot="5400000">
            <a:off x="7477266" y="3948622"/>
            <a:ext cx="419170" cy="41147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ight Arrow 83"/>
          <p:cNvSpPr/>
          <p:nvPr/>
        </p:nvSpPr>
        <p:spPr>
          <a:xfrm rot="10800000">
            <a:off x="7589829" y="5871534"/>
            <a:ext cx="305066" cy="3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1" name="Bent Arrow 1040"/>
          <p:cNvSpPr/>
          <p:nvPr/>
        </p:nvSpPr>
        <p:spPr>
          <a:xfrm rot="5400000">
            <a:off x="10455616" y="2951773"/>
            <a:ext cx="360037" cy="47048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2" name="Down Arrow 1041"/>
          <p:cNvSpPr/>
          <p:nvPr/>
        </p:nvSpPr>
        <p:spPr>
          <a:xfrm>
            <a:off x="9014657" y="5498572"/>
            <a:ext cx="531643" cy="303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Bent Arrow 1039">
            <a:extLst>
              <a:ext uri="{FF2B5EF4-FFF2-40B4-BE49-F238E27FC236}">
                <a16:creationId xmlns:a16="http://schemas.microsoft.com/office/drawing/2014/main" id="{60C2BF44-DE33-4168-B682-16335869BB88}"/>
              </a:ext>
            </a:extLst>
          </p:cNvPr>
          <p:cNvSpPr/>
          <p:nvPr/>
        </p:nvSpPr>
        <p:spPr>
          <a:xfrm rot="10800000">
            <a:off x="10587195" y="4386961"/>
            <a:ext cx="390736" cy="50704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Bent-Up Arrow 76">
            <a:extLst>
              <a:ext uri="{FF2B5EF4-FFF2-40B4-BE49-F238E27FC236}">
                <a16:creationId xmlns:a16="http://schemas.microsoft.com/office/drawing/2014/main" id="{1E1DE658-2876-4F01-99AB-EE24775D6F00}"/>
              </a:ext>
            </a:extLst>
          </p:cNvPr>
          <p:cNvSpPr/>
          <p:nvPr/>
        </p:nvSpPr>
        <p:spPr>
          <a:xfrm rot="10800000">
            <a:off x="2080931" y="1213769"/>
            <a:ext cx="6674703" cy="34930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Bent-Up Arrow 76">
            <a:extLst>
              <a:ext uri="{FF2B5EF4-FFF2-40B4-BE49-F238E27FC236}">
                <a16:creationId xmlns:a16="http://schemas.microsoft.com/office/drawing/2014/main" id="{B4E8784A-B807-4850-ACB1-CA5D1DA26A2B}"/>
              </a:ext>
            </a:extLst>
          </p:cNvPr>
          <p:cNvSpPr/>
          <p:nvPr/>
        </p:nvSpPr>
        <p:spPr>
          <a:xfrm rot="10800000">
            <a:off x="1618686" y="2664783"/>
            <a:ext cx="4651486" cy="46390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945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0C4A-B47E-4838-B2B3-11CD52CD9AE2}"/>
              </a:ext>
            </a:extLst>
          </p:cNvPr>
          <p:cNvSpPr>
            <a:spLocks noGrp="1"/>
          </p:cNvSpPr>
          <p:nvPr>
            <p:ph type="title"/>
          </p:nvPr>
        </p:nvSpPr>
        <p:spPr/>
        <p:txBody>
          <a:bodyPr/>
          <a:lstStyle/>
          <a:p>
            <a:r>
              <a:rPr lang="en-GB" dirty="0"/>
              <a:t>Appendix</a:t>
            </a:r>
          </a:p>
        </p:txBody>
      </p:sp>
      <p:sp>
        <p:nvSpPr>
          <p:cNvPr id="3" name="Content Placeholder 2">
            <a:extLst>
              <a:ext uri="{FF2B5EF4-FFF2-40B4-BE49-F238E27FC236}">
                <a16:creationId xmlns:a16="http://schemas.microsoft.com/office/drawing/2014/main" id="{6DCF59CF-9A66-4B7B-8F8A-BAC99295D771}"/>
              </a:ext>
            </a:extLst>
          </p:cNvPr>
          <p:cNvSpPr>
            <a:spLocks noGrp="1"/>
          </p:cNvSpPr>
          <p:nvPr>
            <p:ph idx="1"/>
          </p:nvPr>
        </p:nvSpPr>
        <p:spPr/>
        <p:txBody>
          <a:bodyPr/>
          <a:lstStyle/>
          <a:p>
            <a:r>
              <a:rPr lang="en-GB" b="1" dirty="0"/>
              <a:t>Virtual viewings – pilot of 40 properties following successful letting of 3 Garnett House. </a:t>
            </a:r>
          </a:p>
          <a:p>
            <a:r>
              <a:rPr lang="en-GB" b="1" dirty="0"/>
              <a:t>Info shared on service launch workshops</a:t>
            </a:r>
          </a:p>
          <a:p>
            <a:r>
              <a:rPr lang="en-GB" dirty="0">
                <a:hlinkClick r:id="rId2"/>
              </a:rPr>
              <a:t>Northgate voids guide</a:t>
            </a:r>
          </a:p>
          <a:p>
            <a:r>
              <a:rPr lang="en-GB" dirty="0">
                <a:hlinkClick r:id="rId3"/>
              </a:rPr>
              <a:t>Voids management on the Hub</a:t>
            </a:r>
            <a:br>
              <a:rPr lang="en-GB" dirty="0">
                <a:hlinkClick r:id="rId2"/>
              </a:rPr>
            </a:br>
            <a:endParaRPr lang="en-GB" dirty="0"/>
          </a:p>
          <a:p>
            <a:endParaRPr lang="en-GB" dirty="0"/>
          </a:p>
        </p:txBody>
      </p:sp>
    </p:spTree>
    <p:extLst>
      <p:ext uri="{BB962C8B-B14F-4D97-AF65-F5344CB8AC3E}">
        <p14:creationId xmlns:p14="http://schemas.microsoft.com/office/powerpoint/2010/main" val="273472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F68D5A5-EE44-42E3-BC8A-F67416AE9F32}"/>
              </a:ext>
            </a:extLst>
          </p:cNvPr>
          <p:cNvSpPr>
            <a:spLocks noGrp="1"/>
          </p:cNvSpPr>
          <p:nvPr>
            <p:ph idx="1"/>
          </p:nvPr>
        </p:nvSpPr>
        <p:spPr>
          <a:xfrm>
            <a:off x="1066800" y="801384"/>
            <a:ext cx="10058400" cy="5151360"/>
          </a:xfrm>
        </p:spPr>
        <p:txBody>
          <a:bodyPr/>
          <a:lstStyle/>
          <a:p>
            <a:r>
              <a:rPr lang="en-US" dirty="0"/>
              <a:t>Add in your patch or team code in Admin Unit.  Click search</a:t>
            </a:r>
          </a:p>
          <a:p>
            <a:endParaRPr lang="en-US" dirty="0"/>
          </a:p>
        </p:txBody>
      </p:sp>
      <p:pic>
        <p:nvPicPr>
          <p:cNvPr id="3" name="Picture 2">
            <a:extLst>
              <a:ext uri="{FF2B5EF4-FFF2-40B4-BE49-F238E27FC236}">
                <a16:creationId xmlns:a16="http://schemas.microsoft.com/office/drawing/2014/main" id="{942D6AB0-6889-41A8-A110-64734D94B6A8}"/>
              </a:ext>
            </a:extLst>
          </p:cNvPr>
          <p:cNvPicPr>
            <a:picLocks noChangeAspect="1"/>
          </p:cNvPicPr>
          <p:nvPr/>
        </p:nvPicPr>
        <p:blipFill>
          <a:blip r:embed="rId2"/>
          <a:stretch>
            <a:fillRect/>
          </a:stretch>
        </p:blipFill>
        <p:spPr>
          <a:xfrm>
            <a:off x="1582221" y="1387925"/>
            <a:ext cx="7425379" cy="3978278"/>
          </a:xfrm>
          <a:prstGeom prst="rect">
            <a:avLst/>
          </a:prstGeom>
        </p:spPr>
      </p:pic>
      <p:cxnSp>
        <p:nvCxnSpPr>
          <p:cNvPr id="5" name="Straight Arrow Connector 4">
            <a:extLst>
              <a:ext uri="{FF2B5EF4-FFF2-40B4-BE49-F238E27FC236}">
                <a16:creationId xmlns:a16="http://schemas.microsoft.com/office/drawing/2014/main" id="{C1A72A83-6B71-4EE1-A246-96DBB0C8616D}"/>
              </a:ext>
            </a:extLst>
          </p:cNvPr>
          <p:cNvCxnSpPr/>
          <p:nvPr/>
        </p:nvCxnSpPr>
        <p:spPr>
          <a:xfrm>
            <a:off x="5465852" y="1119883"/>
            <a:ext cx="1068512" cy="1058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3444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BC30BC26-AD66-429D-A20A-078562569040}"/>
              </a:ext>
            </a:extLst>
          </p:cNvPr>
          <p:cNvSpPr>
            <a:spLocks noGrp="1"/>
          </p:cNvSpPr>
          <p:nvPr>
            <p:ph idx="1"/>
          </p:nvPr>
        </p:nvSpPr>
        <p:spPr>
          <a:xfrm>
            <a:off x="1066800" y="760288"/>
            <a:ext cx="10058400" cy="5192456"/>
          </a:xfrm>
        </p:spPr>
        <p:txBody>
          <a:bodyPr/>
          <a:lstStyle/>
          <a:p>
            <a:r>
              <a:rPr lang="en-US" dirty="0"/>
              <a:t>Gives you a list of your voids</a:t>
            </a:r>
            <a:br>
              <a:rPr lang="en-US" dirty="0"/>
            </a:br>
            <a:br>
              <a:rPr lang="en-US" dirty="0"/>
            </a:br>
            <a:endParaRPr lang="en-US" dirty="0"/>
          </a:p>
        </p:txBody>
      </p:sp>
      <p:pic>
        <p:nvPicPr>
          <p:cNvPr id="2" name="Picture 1">
            <a:extLst>
              <a:ext uri="{FF2B5EF4-FFF2-40B4-BE49-F238E27FC236}">
                <a16:creationId xmlns:a16="http://schemas.microsoft.com/office/drawing/2014/main" id="{69954ED2-6F16-41CF-9070-C0BF0E2D5F05}"/>
              </a:ext>
            </a:extLst>
          </p:cNvPr>
          <p:cNvPicPr>
            <a:picLocks noChangeAspect="1"/>
          </p:cNvPicPr>
          <p:nvPr/>
        </p:nvPicPr>
        <p:blipFill>
          <a:blip r:embed="rId2"/>
          <a:stretch>
            <a:fillRect/>
          </a:stretch>
        </p:blipFill>
        <p:spPr>
          <a:xfrm>
            <a:off x="1490662" y="1314069"/>
            <a:ext cx="9210675" cy="4638675"/>
          </a:xfrm>
          <a:prstGeom prst="rect">
            <a:avLst/>
          </a:prstGeom>
        </p:spPr>
      </p:pic>
    </p:spTree>
    <p:extLst>
      <p:ext uri="{BB962C8B-B14F-4D97-AF65-F5344CB8AC3E}">
        <p14:creationId xmlns:p14="http://schemas.microsoft.com/office/powerpoint/2010/main" val="398932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C0E91F-CBEC-4D22-810C-BCB8E3C43B26}"/>
              </a:ext>
            </a:extLst>
          </p:cNvPr>
          <p:cNvSpPr>
            <a:spLocks noGrp="1"/>
          </p:cNvSpPr>
          <p:nvPr>
            <p:ph type="title"/>
          </p:nvPr>
        </p:nvSpPr>
        <p:spPr>
          <a:xfrm>
            <a:off x="1066800" y="642594"/>
            <a:ext cx="10058400" cy="1371600"/>
          </a:xfrm>
        </p:spPr>
        <p:txBody>
          <a:bodyPr>
            <a:normAutofit/>
          </a:bodyPr>
          <a:lstStyle/>
          <a:p>
            <a:r>
              <a:rPr lang="en-US" sz="1800" b="1" dirty="0"/>
              <a:t>Search by void status</a:t>
            </a:r>
          </a:p>
        </p:txBody>
      </p:sp>
      <p:sp>
        <p:nvSpPr>
          <p:cNvPr id="8" name="Content Placeholder 2">
            <a:extLst>
              <a:ext uri="{FF2B5EF4-FFF2-40B4-BE49-F238E27FC236}">
                <a16:creationId xmlns:a16="http://schemas.microsoft.com/office/drawing/2014/main" id="{5231031D-B6B2-49A5-8639-83F33172FE2D}"/>
              </a:ext>
            </a:extLst>
          </p:cNvPr>
          <p:cNvSpPr>
            <a:spLocks noGrp="1"/>
          </p:cNvSpPr>
          <p:nvPr>
            <p:ph idx="1"/>
          </p:nvPr>
        </p:nvSpPr>
        <p:spPr>
          <a:xfrm>
            <a:off x="1066800" y="2103120"/>
            <a:ext cx="10058400" cy="3849624"/>
          </a:xfrm>
        </p:spPr>
        <p:txBody>
          <a:bodyPr/>
          <a:lstStyle/>
          <a:p>
            <a:r>
              <a:rPr lang="en-US" dirty="0"/>
              <a:t>Estates &gt; Voids &gt; Search on status.  Add in status and click return</a:t>
            </a:r>
            <a:br>
              <a:rPr lang="en-US" dirty="0"/>
            </a:br>
            <a:br>
              <a:rPr lang="en-US" dirty="0"/>
            </a:br>
            <a:br>
              <a:rPr lang="en-US" dirty="0"/>
            </a:br>
            <a:br>
              <a:rPr lang="en-US" dirty="0"/>
            </a:br>
            <a:endParaRPr lang="en-US" dirty="0"/>
          </a:p>
        </p:txBody>
      </p:sp>
      <p:pic>
        <p:nvPicPr>
          <p:cNvPr id="3" name="Picture 2">
            <a:extLst>
              <a:ext uri="{FF2B5EF4-FFF2-40B4-BE49-F238E27FC236}">
                <a16:creationId xmlns:a16="http://schemas.microsoft.com/office/drawing/2014/main" id="{2E41CE99-3D8C-4485-AADA-5379AAFEE161}"/>
              </a:ext>
            </a:extLst>
          </p:cNvPr>
          <p:cNvPicPr>
            <a:picLocks noChangeAspect="1"/>
          </p:cNvPicPr>
          <p:nvPr/>
        </p:nvPicPr>
        <p:blipFill>
          <a:blip r:embed="rId2"/>
          <a:stretch>
            <a:fillRect/>
          </a:stretch>
        </p:blipFill>
        <p:spPr>
          <a:xfrm>
            <a:off x="1066801" y="2709220"/>
            <a:ext cx="9682120" cy="2849099"/>
          </a:xfrm>
          <a:prstGeom prst="rect">
            <a:avLst/>
          </a:prstGeom>
        </p:spPr>
      </p:pic>
      <p:cxnSp>
        <p:nvCxnSpPr>
          <p:cNvPr id="5" name="Straight Arrow Connector 4">
            <a:extLst>
              <a:ext uri="{FF2B5EF4-FFF2-40B4-BE49-F238E27FC236}">
                <a16:creationId xmlns:a16="http://schemas.microsoft.com/office/drawing/2014/main" id="{28D95C03-0146-4A04-B3B7-D80B85119173}"/>
              </a:ext>
            </a:extLst>
          </p:cNvPr>
          <p:cNvCxnSpPr>
            <a:cxnSpLocks/>
          </p:cNvCxnSpPr>
          <p:nvPr/>
        </p:nvCxnSpPr>
        <p:spPr>
          <a:xfrm flipH="1">
            <a:off x="4029076" y="2466975"/>
            <a:ext cx="838199" cy="1924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365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C1EA15FC-3A55-4B83-ADFA-6E9CE033A6B7}"/>
              </a:ext>
            </a:extLst>
          </p:cNvPr>
          <p:cNvPicPr>
            <a:picLocks noGrp="1" noChangeAspect="1"/>
          </p:cNvPicPr>
          <p:nvPr>
            <p:ph idx="1"/>
          </p:nvPr>
        </p:nvPicPr>
        <p:blipFill>
          <a:blip r:embed="rId2"/>
          <a:stretch>
            <a:fillRect/>
          </a:stretch>
        </p:blipFill>
        <p:spPr>
          <a:xfrm>
            <a:off x="1243173" y="1078788"/>
            <a:ext cx="9606337" cy="4874338"/>
          </a:xfrm>
          <a:prstGeom prst="rect">
            <a:avLst/>
          </a:prstGeom>
        </p:spPr>
      </p:pic>
    </p:spTree>
    <p:extLst>
      <p:ext uri="{BB962C8B-B14F-4D97-AF65-F5344CB8AC3E}">
        <p14:creationId xmlns:p14="http://schemas.microsoft.com/office/powerpoint/2010/main" val="68249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17153</TotalTime>
  <Words>1830</Words>
  <Application>Microsoft Office PowerPoint</Application>
  <PresentationFormat>Widescreen</PresentationFormat>
  <Paragraphs>166</Paragraphs>
  <Slides>51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Calibri</vt:lpstr>
      <vt:lpstr>Century Gothic</vt:lpstr>
      <vt:lpstr>Garamond</vt:lpstr>
      <vt:lpstr>SavonVTI</vt:lpstr>
      <vt:lpstr>VOIDS PROCESSES</vt:lpstr>
      <vt:lpstr>Contents</vt:lpstr>
      <vt:lpstr>Essential Void Processes</vt:lpstr>
      <vt:lpstr>Routine Void Monitoring  Finding your voids</vt:lpstr>
      <vt:lpstr>Finding your voids</vt:lpstr>
      <vt:lpstr>PowerPoint Presentation</vt:lpstr>
      <vt:lpstr>PowerPoint Presentation</vt:lpstr>
      <vt:lpstr>Search by void status</vt:lpstr>
      <vt:lpstr>PowerPoint Presentation</vt:lpstr>
      <vt:lpstr>Searching by bed size</vt:lpstr>
      <vt:lpstr>PowerPoint Presentation</vt:lpstr>
      <vt:lpstr>Keys In NOV Received</vt:lpstr>
      <vt:lpstr>Ending a tenancy</vt:lpstr>
      <vt:lpstr>PowerPoint Presentation</vt:lpstr>
      <vt:lpstr>PowerPoint Presentation</vt:lpstr>
      <vt:lpstr>PowerPoint Presentation</vt:lpstr>
      <vt:lpstr>PowerPoint Presentation</vt:lpstr>
      <vt:lpstr>PowerPoint Presentation</vt:lpstr>
      <vt:lpstr>PowerPoint Presentation</vt:lpstr>
      <vt:lpstr>Confirming the void</vt:lpstr>
      <vt:lpstr>PowerPoint Presentation</vt:lpstr>
      <vt:lpstr>PowerPoint Presentation</vt:lpstr>
      <vt:lpstr>PowerPoint Presentation</vt:lpstr>
      <vt:lpstr>Updating a void event (Keys in)</vt:lpstr>
      <vt:lpstr>PowerPoint Presentation</vt:lpstr>
      <vt:lpstr>PowerPoint Presentation</vt:lpstr>
      <vt:lpstr>Referring to Repairs (void team and major repairs)</vt:lpstr>
      <vt:lpstr>PowerPoint Presentation</vt:lpstr>
      <vt:lpstr>Floating void events  (how to add in different events e.g. SENS, NOTE, DOAC – direct offer agreed)</vt:lpstr>
      <vt:lpstr>PowerPoint Presentation</vt:lpstr>
      <vt:lpstr>PowerPoint Presentation</vt:lpstr>
      <vt:lpstr>Property elements</vt:lpstr>
      <vt:lpstr>PowerPoint Presentation</vt:lpstr>
      <vt:lpstr>PowerPoint Presentation</vt:lpstr>
      <vt:lpstr>PowerPoint Presentation</vt:lpstr>
      <vt:lpstr>How a CBL is arranged Handover or advice that handover is due </vt:lpstr>
      <vt:lpstr>Arranging a CBL</vt:lpstr>
      <vt:lpstr>PowerPoint Presentation</vt:lpstr>
      <vt:lpstr>PowerPoint Presentation</vt:lpstr>
      <vt:lpstr>PowerPoint Presentation</vt:lpstr>
      <vt:lpstr>PowerPoint Presentation</vt:lpstr>
      <vt:lpstr>Allocations</vt:lpstr>
      <vt:lpstr>Sign up</vt:lpstr>
      <vt:lpstr>Resulting an offer</vt:lpstr>
      <vt:lpstr>PowerPoint Presentation</vt:lpstr>
      <vt:lpstr>PowerPoint Presentation</vt:lpstr>
      <vt:lpstr>Setting a new tenancy date</vt:lpstr>
      <vt:lpstr>PowerPoint Presentation</vt:lpstr>
      <vt:lpstr>PowerPoint Presentation</vt:lpstr>
      <vt:lpstr>PowerPoint Presentation</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Northgate updating</dc:title>
  <dc:creator>Cath Armstrong</dc:creator>
  <cp:lastModifiedBy>Cath Armstrong</cp:lastModifiedBy>
  <cp:revision>22</cp:revision>
  <dcterms:created xsi:type="dcterms:W3CDTF">2021-04-30T11:08:34Z</dcterms:created>
  <dcterms:modified xsi:type="dcterms:W3CDTF">2021-06-04T09:50:02Z</dcterms:modified>
</cp:coreProperties>
</file>