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33"/>
  </p:notesMasterIdLst>
  <p:sldIdLst>
    <p:sldId id="256" r:id="rId5"/>
    <p:sldId id="281" r:id="rId6"/>
    <p:sldId id="266" r:id="rId7"/>
    <p:sldId id="262" r:id="rId8"/>
    <p:sldId id="257" r:id="rId9"/>
    <p:sldId id="261" r:id="rId10"/>
    <p:sldId id="258" r:id="rId11"/>
    <p:sldId id="280" r:id="rId12"/>
    <p:sldId id="259" r:id="rId13"/>
    <p:sldId id="270" r:id="rId14"/>
    <p:sldId id="278" r:id="rId15"/>
    <p:sldId id="279" r:id="rId16"/>
    <p:sldId id="260" r:id="rId17"/>
    <p:sldId id="268" r:id="rId18"/>
    <p:sldId id="269" r:id="rId19"/>
    <p:sldId id="271" r:id="rId20"/>
    <p:sldId id="274" r:id="rId21"/>
    <p:sldId id="273" r:id="rId22"/>
    <p:sldId id="277" r:id="rId23"/>
    <p:sldId id="276" r:id="rId24"/>
    <p:sldId id="263" r:id="rId25"/>
    <p:sldId id="282" r:id="rId26"/>
    <p:sldId id="289" r:id="rId27"/>
    <p:sldId id="285" r:id="rId28"/>
    <p:sldId id="283" r:id="rId29"/>
    <p:sldId id="284" r:id="rId30"/>
    <p:sldId id="288" r:id="rId31"/>
    <p:sldId id="29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42F611-645D-4C27-9095-F8C78BA4B0BB}" v="5" dt="2021-03-23T14:08:21.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6" y="27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8B283-9A40-4AD3-B223-5FD6F076ADA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E204ADC-ABF9-40B4-AFE9-0121177AC867}">
      <dgm:prSet phldrT="[Text]"/>
      <dgm:spPr/>
      <dgm:t>
        <a:bodyPr/>
        <a:lstStyle/>
        <a:p>
          <a:r>
            <a:rPr lang="en-GB" b="1" dirty="0"/>
            <a:t>Prevent</a:t>
          </a:r>
          <a:endParaRPr lang="en-US" dirty="0"/>
        </a:p>
      </dgm:t>
    </dgm:pt>
    <dgm:pt modelId="{A9C1E2D8-1E8B-40F7-9F67-2F85C1C26D8D}" type="parTrans" cxnId="{2DF4D26B-192A-45CE-A1F2-A06BDE355BDC}">
      <dgm:prSet/>
      <dgm:spPr/>
      <dgm:t>
        <a:bodyPr/>
        <a:lstStyle/>
        <a:p>
          <a:endParaRPr lang="en-US"/>
        </a:p>
      </dgm:t>
    </dgm:pt>
    <dgm:pt modelId="{D5A5A6D8-01A0-42A7-B477-07539F9093BD}" type="sibTrans" cxnId="{2DF4D26B-192A-45CE-A1F2-A06BDE355BDC}">
      <dgm:prSet/>
      <dgm:spPr/>
      <dgm:t>
        <a:bodyPr/>
        <a:lstStyle/>
        <a:p>
          <a:endParaRPr lang="en-US"/>
        </a:p>
      </dgm:t>
    </dgm:pt>
    <dgm:pt modelId="{260B6757-38AD-4641-BC9E-C57A8E9229BA}">
      <dgm:prSet phldrT="[Text]"/>
      <dgm:spPr/>
      <dgm:t>
        <a:bodyPr/>
        <a:lstStyle/>
        <a:p>
          <a:pPr rtl="0"/>
          <a:r>
            <a:rPr lang="en-GB" dirty="0"/>
            <a:t>Enforce appropriate action against domestic abusers, including using information and intelligence gathered by partner agencies.</a:t>
          </a:r>
          <a:r>
            <a:rPr lang="en-GB" dirty="0">
              <a:latin typeface="Arial"/>
            </a:rPr>
            <a:t> </a:t>
          </a:r>
          <a:endParaRPr lang="en-US" dirty="0"/>
        </a:p>
      </dgm:t>
    </dgm:pt>
    <dgm:pt modelId="{060E2811-5E24-485F-8CA0-5D2913FFC737}" type="parTrans" cxnId="{7DE59486-FBC3-4492-920E-B6F91FE04411}">
      <dgm:prSet/>
      <dgm:spPr/>
      <dgm:t>
        <a:bodyPr/>
        <a:lstStyle/>
        <a:p>
          <a:endParaRPr lang="en-US"/>
        </a:p>
      </dgm:t>
    </dgm:pt>
    <dgm:pt modelId="{99865DC7-C1D9-4E0E-810F-9C26B655235F}" type="sibTrans" cxnId="{7DE59486-FBC3-4492-920E-B6F91FE04411}">
      <dgm:prSet/>
      <dgm:spPr/>
      <dgm:t>
        <a:bodyPr/>
        <a:lstStyle/>
        <a:p>
          <a:endParaRPr lang="en-US"/>
        </a:p>
      </dgm:t>
    </dgm:pt>
    <dgm:pt modelId="{2E7535CD-C34E-43F9-A607-102FEE544787}">
      <dgm:prSet/>
      <dgm:spPr/>
      <dgm:t>
        <a:bodyPr/>
        <a:lstStyle/>
        <a:p>
          <a:pPr rtl="0"/>
          <a:r>
            <a:rPr lang="en-GB" b="1" dirty="0"/>
            <a:t>Identify</a:t>
          </a:r>
          <a:r>
            <a:rPr lang="en-GB" b="1" dirty="0">
              <a:latin typeface="Arial"/>
            </a:rPr>
            <a:t> </a:t>
          </a:r>
        </a:p>
      </dgm:t>
    </dgm:pt>
    <dgm:pt modelId="{C8CD088E-B453-4105-ACAA-4155DE210A58}" type="parTrans" cxnId="{B04F0CBA-0C67-4634-9313-2E1A08E21B00}">
      <dgm:prSet/>
      <dgm:spPr/>
      <dgm:t>
        <a:bodyPr/>
        <a:lstStyle/>
        <a:p>
          <a:endParaRPr lang="en-US"/>
        </a:p>
      </dgm:t>
    </dgm:pt>
    <dgm:pt modelId="{A053F8E2-41D1-4BAE-81FB-E0826FD9B4E5}" type="sibTrans" cxnId="{B04F0CBA-0C67-4634-9313-2E1A08E21B00}">
      <dgm:prSet/>
      <dgm:spPr/>
      <dgm:t>
        <a:bodyPr/>
        <a:lstStyle/>
        <a:p>
          <a:endParaRPr lang="en-US"/>
        </a:p>
      </dgm:t>
    </dgm:pt>
    <dgm:pt modelId="{12CC0A79-0559-476B-87A4-869045A5A506}">
      <dgm:prSet/>
      <dgm:spPr/>
      <dgm:t>
        <a:bodyPr/>
        <a:lstStyle/>
        <a:p>
          <a:r>
            <a:rPr lang="en-GB" b="1" dirty="0"/>
            <a:t>Disrupt</a:t>
          </a:r>
          <a:endParaRPr lang="en-GB" dirty="0"/>
        </a:p>
      </dgm:t>
    </dgm:pt>
    <dgm:pt modelId="{00242504-8191-4620-A975-74407B5210C7}" type="parTrans" cxnId="{3EEE300C-F4E1-42CF-A6FA-1FC17EC1CEFA}">
      <dgm:prSet/>
      <dgm:spPr/>
      <dgm:t>
        <a:bodyPr/>
        <a:lstStyle/>
        <a:p>
          <a:endParaRPr lang="en-US"/>
        </a:p>
      </dgm:t>
    </dgm:pt>
    <dgm:pt modelId="{3BE5EAC2-02EA-45EF-A468-265BA325DCB4}" type="sibTrans" cxnId="{3EEE300C-F4E1-42CF-A6FA-1FC17EC1CEFA}">
      <dgm:prSet/>
      <dgm:spPr/>
      <dgm:t>
        <a:bodyPr/>
        <a:lstStyle/>
        <a:p>
          <a:endParaRPr lang="en-US"/>
        </a:p>
      </dgm:t>
    </dgm:pt>
    <dgm:pt modelId="{C1D07254-AB3D-4971-B954-A16355E27910}">
      <dgm:prSet/>
      <dgm:spPr/>
      <dgm:t>
        <a:bodyPr/>
        <a:lstStyle/>
        <a:p>
          <a:r>
            <a:rPr lang="en-GB" b="1" dirty="0"/>
            <a:t>Enforce</a:t>
          </a:r>
          <a:endParaRPr lang="en-GB" dirty="0"/>
        </a:p>
      </dgm:t>
    </dgm:pt>
    <dgm:pt modelId="{A5FCD58A-AA71-4B04-ACB6-06FE81F82A99}" type="parTrans" cxnId="{C2D7314B-0629-4444-9CEE-03C42BB6CC04}">
      <dgm:prSet/>
      <dgm:spPr/>
      <dgm:t>
        <a:bodyPr/>
        <a:lstStyle/>
        <a:p>
          <a:endParaRPr lang="en-US"/>
        </a:p>
      </dgm:t>
    </dgm:pt>
    <dgm:pt modelId="{ACAE094B-A8C8-42DB-A903-2B85D3CA695E}" type="sibTrans" cxnId="{C2D7314B-0629-4444-9CEE-03C42BB6CC04}">
      <dgm:prSet/>
      <dgm:spPr/>
      <dgm:t>
        <a:bodyPr/>
        <a:lstStyle/>
        <a:p>
          <a:endParaRPr lang="en-US"/>
        </a:p>
      </dgm:t>
    </dgm:pt>
    <dgm:pt modelId="{25D131AF-DC37-4502-9C02-090C205BA30A}">
      <dgm:prSet phldrT="[Text]" custT="1"/>
      <dgm:spPr/>
      <dgm:t>
        <a:bodyPr/>
        <a:lstStyle/>
        <a:p>
          <a:r>
            <a:rPr lang="en-GB" sz="1400" dirty="0"/>
            <a:t>Prevent domestic abuse by increasing awareness across all parts of the community and empowering people to make positive life choices.</a:t>
          </a:r>
          <a:endParaRPr lang="en-US" sz="1400" dirty="0"/>
        </a:p>
      </dgm:t>
    </dgm:pt>
    <dgm:pt modelId="{5FBCD786-631E-453F-87A3-0CDA34260777}" type="parTrans" cxnId="{0DA4C342-36B3-4744-B9E2-C96DEB5A8FA5}">
      <dgm:prSet/>
      <dgm:spPr/>
      <dgm:t>
        <a:bodyPr/>
        <a:lstStyle/>
        <a:p>
          <a:endParaRPr lang="en-US"/>
        </a:p>
      </dgm:t>
    </dgm:pt>
    <dgm:pt modelId="{954ECF1A-DDAB-4913-B061-25B5076E0A08}" type="sibTrans" cxnId="{0DA4C342-36B3-4744-B9E2-C96DEB5A8FA5}">
      <dgm:prSet/>
      <dgm:spPr/>
      <dgm:t>
        <a:bodyPr/>
        <a:lstStyle/>
        <a:p>
          <a:endParaRPr lang="en-US"/>
        </a:p>
      </dgm:t>
    </dgm:pt>
    <dgm:pt modelId="{EF9BE046-4874-46D0-9672-A6CF438F61A5}">
      <dgm:prSet/>
      <dgm:spPr/>
      <dgm:t>
        <a:bodyPr/>
        <a:lstStyle/>
        <a:p>
          <a:r>
            <a:rPr lang="en-GB" b="1" dirty="0"/>
            <a:t>Support</a:t>
          </a:r>
          <a:endParaRPr lang="en-GB" dirty="0"/>
        </a:p>
      </dgm:t>
    </dgm:pt>
    <dgm:pt modelId="{ED854F29-6946-44D3-BFA8-E455EF590EC3}" type="parTrans" cxnId="{68CE3D09-1C51-4E60-B65C-34DF6F111258}">
      <dgm:prSet/>
      <dgm:spPr/>
      <dgm:t>
        <a:bodyPr/>
        <a:lstStyle/>
        <a:p>
          <a:endParaRPr lang="en-US"/>
        </a:p>
      </dgm:t>
    </dgm:pt>
    <dgm:pt modelId="{44E4AFF6-B2D1-4161-A296-D0E356355213}" type="sibTrans" cxnId="{68CE3D09-1C51-4E60-B65C-34DF6F111258}">
      <dgm:prSet/>
      <dgm:spPr/>
      <dgm:t>
        <a:bodyPr/>
        <a:lstStyle/>
        <a:p>
          <a:endParaRPr lang="en-US"/>
        </a:p>
      </dgm:t>
    </dgm:pt>
    <dgm:pt modelId="{C416ED7C-CEBE-4004-97AD-61971779DF06}">
      <dgm:prSet custT="1"/>
      <dgm:spPr/>
      <dgm:t>
        <a:bodyPr/>
        <a:lstStyle/>
        <a:p>
          <a:r>
            <a:rPr lang="en-GB" sz="1400" dirty="0"/>
            <a:t>Identify everyone affected by domestic abuse at the earliest opportunity, signposting and referring people to the right services.</a:t>
          </a:r>
          <a:endParaRPr lang="en-US" sz="1400" dirty="0"/>
        </a:p>
      </dgm:t>
    </dgm:pt>
    <dgm:pt modelId="{2D71C7FF-F867-47A6-BDA7-43B90D5C6AC1}" type="parTrans" cxnId="{83E6BD1B-0CFA-46BC-9367-303CDF58E511}">
      <dgm:prSet/>
      <dgm:spPr/>
      <dgm:t>
        <a:bodyPr/>
        <a:lstStyle/>
        <a:p>
          <a:endParaRPr lang="en-US"/>
        </a:p>
      </dgm:t>
    </dgm:pt>
    <dgm:pt modelId="{D499673D-F991-4478-AF50-06C43DAA8B15}" type="sibTrans" cxnId="{83E6BD1B-0CFA-46BC-9367-303CDF58E511}">
      <dgm:prSet/>
      <dgm:spPr/>
      <dgm:t>
        <a:bodyPr/>
        <a:lstStyle/>
        <a:p>
          <a:endParaRPr lang="en-US"/>
        </a:p>
      </dgm:t>
    </dgm:pt>
    <dgm:pt modelId="{78AFF202-4683-4F35-8BF7-9B3975703E26}">
      <dgm:prSet/>
      <dgm:spPr/>
      <dgm:t>
        <a:bodyPr/>
        <a:lstStyle/>
        <a:p>
          <a:endParaRPr lang="en-US" sz="900"/>
        </a:p>
      </dgm:t>
    </dgm:pt>
    <dgm:pt modelId="{FAC37233-17B6-43EC-9F0C-E645245BA573}" type="parTrans" cxnId="{18D6D43D-806E-42B8-A643-D6A4364D6C0D}">
      <dgm:prSet/>
      <dgm:spPr/>
      <dgm:t>
        <a:bodyPr/>
        <a:lstStyle/>
        <a:p>
          <a:endParaRPr lang="en-US"/>
        </a:p>
      </dgm:t>
    </dgm:pt>
    <dgm:pt modelId="{CAA6F44C-999B-4D1B-9FB5-D9C1CDD90C37}" type="sibTrans" cxnId="{18D6D43D-806E-42B8-A643-D6A4364D6C0D}">
      <dgm:prSet/>
      <dgm:spPr/>
      <dgm:t>
        <a:bodyPr/>
        <a:lstStyle/>
        <a:p>
          <a:endParaRPr lang="en-US"/>
        </a:p>
      </dgm:t>
    </dgm:pt>
    <dgm:pt modelId="{CF24BF50-878A-401D-A155-FD65D67A53BB}">
      <dgm:prSet custT="1"/>
      <dgm:spPr/>
      <dgm:t>
        <a:bodyPr/>
        <a:lstStyle/>
        <a:p>
          <a:r>
            <a:rPr lang="en-GB" sz="1400" dirty="0"/>
            <a:t>Support those affected by domestic abuse to be safe and resilient</a:t>
          </a:r>
          <a:r>
            <a:rPr lang="en-GB" sz="1400" dirty="0">
              <a:latin typeface="Arial"/>
            </a:rPr>
            <a:t>.</a:t>
          </a:r>
          <a:endParaRPr lang="en-US" sz="1400" dirty="0"/>
        </a:p>
      </dgm:t>
    </dgm:pt>
    <dgm:pt modelId="{D0F5000C-E0CE-43F1-BF12-AEDCCC96FF39}" type="parTrans" cxnId="{F00D7265-2298-4D04-A143-5BAB812169D1}">
      <dgm:prSet/>
      <dgm:spPr/>
      <dgm:t>
        <a:bodyPr/>
        <a:lstStyle/>
        <a:p>
          <a:endParaRPr lang="en-US"/>
        </a:p>
      </dgm:t>
    </dgm:pt>
    <dgm:pt modelId="{B3773964-5A30-4EF2-B6E5-0B1F30494E1A}" type="sibTrans" cxnId="{F00D7265-2298-4D04-A143-5BAB812169D1}">
      <dgm:prSet/>
      <dgm:spPr/>
      <dgm:t>
        <a:bodyPr/>
        <a:lstStyle/>
        <a:p>
          <a:endParaRPr lang="en-US"/>
        </a:p>
      </dgm:t>
    </dgm:pt>
    <dgm:pt modelId="{26FE4698-8DA9-4DF5-8477-22E4CEEA40E4}">
      <dgm:prSet custT="1"/>
      <dgm:spPr/>
      <dgm:t>
        <a:bodyPr/>
        <a:lstStyle/>
        <a:p>
          <a:r>
            <a:rPr lang="en-GB" sz="1400" dirty="0"/>
            <a:t>Disrupt the behaviour of offenders and others affected by domestic abuse to make Camden a safe environment for everyone.</a:t>
          </a:r>
          <a:endParaRPr lang="en-US" sz="1400" dirty="0"/>
        </a:p>
      </dgm:t>
    </dgm:pt>
    <dgm:pt modelId="{498E8A6D-30F9-4310-9CB3-3F796A6F65D0}" type="parTrans" cxnId="{5D39F365-5696-4D63-A8BA-276B4B21D0F1}">
      <dgm:prSet/>
      <dgm:spPr/>
      <dgm:t>
        <a:bodyPr/>
        <a:lstStyle/>
        <a:p>
          <a:endParaRPr lang="en-US"/>
        </a:p>
      </dgm:t>
    </dgm:pt>
    <dgm:pt modelId="{8378A4D8-F9DD-44EA-BF34-CD1EC720783A}" type="sibTrans" cxnId="{5D39F365-5696-4D63-A8BA-276B4B21D0F1}">
      <dgm:prSet/>
      <dgm:spPr/>
      <dgm:t>
        <a:bodyPr/>
        <a:lstStyle/>
        <a:p>
          <a:endParaRPr lang="en-US"/>
        </a:p>
      </dgm:t>
    </dgm:pt>
    <dgm:pt modelId="{30D37314-C02C-4780-9426-1B5C451BF6F1}" type="pres">
      <dgm:prSet presAssocID="{CBC8B283-9A40-4AD3-B223-5FD6F076ADA9}" presName="Name0" presStyleCnt="0">
        <dgm:presLayoutVars>
          <dgm:dir/>
          <dgm:animLvl val="lvl"/>
          <dgm:resizeHandles val="exact"/>
        </dgm:presLayoutVars>
      </dgm:prSet>
      <dgm:spPr/>
    </dgm:pt>
    <dgm:pt modelId="{69B788A8-547E-4556-AED2-28943632A6C5}" type="pres">
      <dgm:prSet presAssocID="{4E204ADC-ABF9-40B4-AFE9-0121177AC867}" presName="linNode" presStyleCnt="0"/>
      <dgm:spPr/>
    </dgm:pt>
    <dgm:pt modelId="{29B26324-8E89-43DE-A5BF-553D31137E30}" type="pres">
      <dgm:prSet presAssocID="{4E204ADC-ABF9-40B4-AFE9-0121177AC867}" presName="parentText" presStyleLbl="node1" presStyleIdx="0" presStyleCnt="5" custLinFactNeighborX="-7852" custLinFactNeighborY="-229">
        <dgm:presLayoutVars>
          <dgm:chMax val="1"/>
          <dgm:bulletEnabled val="1"/>
        </dgm:presLayoutVars>
      </dgm:prSet>
      <dgm:spPr/>
    </dgm:pt>
    <dgm:pt modelId="{92D935A2-38DA-470D-84E0-E194F55F97F9}" type="pres">
      <dgm:prSet presAssocID="{4E204ADC-ABF9-40B4-AFE9-0121177AC867}" presName="descendantText" presStyleLbl="alignAccFollowNode1" presStyleIdx="0" presStyleCnt="5">
        <dgm:presLayoutVars>
          <dgm:bulletEnabled val="1"/>
        </dgm:presLayoutVars>
      </dgm:prSet>
      <dgm:spPr/>
    </dgm:pt>
    <dgm:pt modelId="{ACFCB48E-D86B-438F-B78F-082B153A2665}" type="pres">
      <dgm:prSet presAssocID="{D5A5A6D8-01A0-42A7-B477-07539F9093BD}" presName="sp" presStyleCnt="0"/>
      <dgm:spPr/>
    </dgm:pt>
    <dgm:pt modelId="{48DD3712-1DB3-4AE6-868A-BBC055A40880}" type="pres">
      <dgm:prSet presAssocID="{2E7535CD-C34E-43F9-A607-102FEE544787}" presName="linNode" presStyleCnt="0"/>
      <dgm:spPr/>
    </dgm:pt>
    <dgm:pt modelId="{0AC7873C-2C0F-4127-89AE-AC7319918F36}" type="pres">
      <dgm:prSet presAssocID="{2E7535CD-C34E-43F9-A607-102FEE544787}" presName="parentText" presStyleLbl="node1" presStyleIdx="1" presStyleCnt="5">
        <dgm:presLayoutVars>
          <dgm:chMax val="1"/>
          <dgm:bulletEnabled val="1"/>
        </dgm:presLayoutVars>
      </dgm:prSet>
      <dgm:spPr/>
    </dgm:pt>
    <dgm:pt modelId="{6B2A7C43-749A-4CA9-A69C-0399CEE5FDCF}" type="pres">
      <dgm:prSet presAssocID="{2E7535CD-C34E-43F9-A607-102FEE544787}" presName="descendantText" presStyleLbl="alignAccFollowNode1" presStyleIdx="1" presStyleCnt="5">
        <dgm:presLayoutVars>
          <dgm:bulletEnabled val="1"/>
        </dgm:presLayoutVars>
      </dgm:prSet>
      <dgm:spPr/>
    </dgm:pt>
    <dgm:pt modelId="{B686FC4F-1D2F-42DC-988B-8D4076FFD7FC}" type="pres">
      <dgm:prSet presAssocID="{A053F8E2-41D1-4BAE-81FB-E0826FD9B4E5}" presName="sp" presStyleCnt="0"/>
      <dgm:spPr/>
    </dgm:pt>
    <dgm:pt modelId="{5B8DCC0A-DDCC-4386-8F2F-32F1B2D17FF2}" type="pres">
      <dgm:prSet presAssocID="{EF9BE046-4874-46D0-9672-A6CF438F61A5}" presName="linNode" presStyleCnt="0"/>
      <dgm:spPr/>
    </dgm:pt>
    <dgm:pt modelId="{917F0528-17B2-4921-8E6B-137525980D24}" type="pres">
      <dgm:prSet presAssocID="{EF9BE046-4874-46D0-9672-A6CF438F61A5}" presName="parentText" presStyleLbl="node1" presStyleIdx="2" presStyleCnt="5">
        <dgm:presLayoutVars>
          <dgm:chMax val="1"/>
          <dgm:bulletEnabled val="1"/>
        </dgm:presLayoutVars>
      </dgm:prSet>
      <dgm:spPr/>
    </dgm:pt>
    <dgm:pt modelId="{BD1A506B-9C82-4C2D-9A72-676BAF21ECFF}" type="pres">
      <dgm:prSet presAssocID="{EF9BE046-4874-46D0-9672-A6CF438F61A5}" presName="descendantText" presStyleLbl="alignAccFollowNode1" presStyleIdx="2" presStyleCnt="5">
        <dgm:presLayoutVars>
          <dgm:bulletEnabled val="1"/>
        </dgm:presLayoutVars>
      </dgm:prSet>
      <dgm:spPr/>
    </dgm:pt>
    <dgm:pt modelId="{02365C63-5FE1-4A1F-924B-89C61E2B22DC}" type="pres">
      <dgm:prSet presAssocID="{44E4AFF6-B2D1-4161-A296-D0E356355213}" presName="sp" presStyleCnt="0"/>
      <dgm:spPr/>
    </dgm:pt>
    <dgm:pt modelId="{9936C1AA-6244-471C-8249-DD3597C281B3}" type="pres">
      <dgm:prSet presAssocID="{12CC0A79-0559-476B-87A4-869045A5A506}" presName="linNode" presStyleCnt="0"/>
      <dgm:spPr/>
    </dgm:pt>
    <dgm:pt modelId="{5038078C-92BC-44C7-AD7E-F324A41AFBFF}" type="pres">
      <dgm:prSet presAssocID="{12CC0A79-0559-476B-87A4-869045A5A506}" presName="parentText" presStyleLbl="node1" presStyleIdx="3" presStyleCnt="5">
        <dgm:presLayoutVars>
          <dgm:chMax val="1"/>
          <dgm:bulletEnabled val="1"/>
        </dgm:presLayoutVars>
      </dgm:prSet>
      <dgm:spPr/>
    </dgm:pt>
    <dgm:pt modelId="{3BBE1C85-AD76-47E5-B152-ADEA561AA5BF}" type="pres">
      <dgm:prSet presAssocID="{12CC0A79-0559-476B-87A4-869045A5A506}" presName="descendantText" presStyleLbl="alignAccFollowNode1" presStyleIdx="3" presStyleCnt="5">
        <dgm:presLayoutVars>
          <dgm:bulletEnabled val="1"/>
        </dgm:presLayoutVars>
      </dgm:prSet>
      <dgm:spPr/>
    </dgm:pt>
    <dgm:pt modelId="{FE20943E-B599-4DEE-876C-A00CABDBFC75}" type="pres">
      <dgm:prSet presAssocID="{3BE5EAC2-02EA-45EF-A468-265BA325DCB4}" presName="sp" presStyleCnt="0"/>
      <dgm:spPr/>
    </dgm:pt>
    <dgm:pt modelId="{9E74F282-0CAB-4DD8-AB6A-C29FC4F6E8AD}" type="pres">
      <dgm:prSet presAssocID="{C1D07254-AB3D-4971-B954-A16355E27910}" presName="linNode" presStyleCnt="0"/>
      <dgm:spPr/>
    </dgm:pt>
    <dgm:pt modelId="{DD34C111-3B83-4C33-867B-5D49E432A81F}" type="pres">
      <dgm:prSet presAssocID="{C1D07254-AB3D-4971-B954-A16355E27910}" presName="parentText" presStyleLbl="node1" presStyleIdx="4" presStyleCnt="5">
        <dgm:presLayoutVars>
          <dgm:chMax val="1"/>
          <dgm:bulletEnabled val="1"/>
        </dgm:presLayoutVars>
      </dgm:prSet>
      <dgm:spPr/>
    </dgm:pt>
    <dgm:pt modelId="{95BD38A4-5A89-484C-863B-DD1A1972B9F8}" type="pres">
      <dgm:prSet presAssocID="{C1D07254-AB3D-4971-B954-A16355E27910}" presName="descendantText" presStyleLbl="alignAccFollowNode1" presStyleIdx="4" presStyleCnt="5">
        <dgm:presLayoutVars>
          <dgm:bulletEnabled val="1"/>
        </dgm:presLayoutVars>
      </dgm:prSet>
      <dgm:spPr/>
    </dgm:pt>
  </dgm:ptLst>
  <dgm:cxnLst>
    <dgm:cxn modelId="{68CE3D09-1C51-4E60-B65C-34DF6F111258}" srcId="{CBC8B283-9A40-4AD3-B223-5FD6F076ADA9}" destId="{EF9BE046-4874-46D0-9672-A6CF438F61A5}" srcOrd="2" destOrd="0" parTransId="{ED854F29-6946-44D3-BFA8-E455EF590EC3}" sibTransId="{44E4AFF6-B2D1-4161-A296-D0E356355213}"/>
    <dgm:cxn modelId="{3EEE300C-F4E1-42CF-A6FA-1FC17EC1CEFA}" srcId="{CBC8B283-9A40-4AD3-B223-5FD6F076ADA9}" destId="{12CC0A79-0559-476B-87A4-869045A5A506}" srcOrd="3" destOrd="0" parTransId="{00242504-8191-4620-A975-74407B5210C7}" sibTransId="{3BE5EAC2-02EA-45EF-A468-265BA325DCB4}"/>
    <dgm:cxn modelId="{83E6BD1B-0CFA-46BC-9367-303CDF58E511}" srcId="{2E7535CD-C34E-43F9-A607-102FEE544787}" destId="{C416ED7C-CEBE-4004-97AD-61971779DF06}" srcOrd="0" destOrd="0" parTransId="{2D71C7FF-F867-47A6-BDA7-43B90D5C6AC1}" sibTransId="{D499673D-F991-4478-AF50-06C43DAA8B15}"/>
    <dgm:cxn modelId="{69579925-14BD-4B3E-8FB5-2CDA297FDBE5}" type="presOf" srcId="{12CC0A79-0559-476B-87A4-869045A5A506}" destId="{5038078C-92BC-44C7-AD7E-F324A41AFBFF}" srcOrd="0" destOrd="0" presId="urn:microsoft.com/office/officeart/2005/8/layout/vList5"/>
    <dgm:cxn modelId="{F953BC31-C61D-4A25-902E-37B2712764A3}" type="presOf" srcId="{25D131AF-DC37-4502-9C02-090C205BA30A}" destId="{92D935A2-38DA-470D-84E0-E194F55F97F9}" srcOrd="0" destOrd="0" presId="urn:microsoft.com/office/officeart/2005/8/layout/vList5"/>
    <dgm:cxn modelId="{DFB06D37-3854-44E7-ACDD-A1DD78109681}" type="presOf" srcId="{C1D07254-AB3D-4971-B954-A16355E27910}" destId="{DD34C111-3B83-4C33-867B-5D49E432A81F}" srcOrd="0" destOrd="0" presId="urn:microsoft.com/office/officeart/2005/8/layout/vList5"/>
    <dgm:cxn modelId="{18D6D43D-806E-42B8-A643-D6A4364D6C0D}" srcId="{EF9BE046-4874-46D0-9672-A6CF438F61A5}" destId="{78AFF202-4683-4F35-8BF7-9B3975703E26}" srcOrd="0" destOrd="0" parTransId="{FAC37233-17B6-43EC-9F0C-E645245BA573}" sibTransId="{CAA6F44C-999B-4D1B-9FB5-D9C1CDD90C37}"/>
    <dgm:cxn modelId="{A739FC61-52E5-431D-9DFE-C853F710321B}" type="presOf" srcId="{26FE4698-8DA9-4DF5-8477-22E4CEEA40E4}" destId="{3BBE1C85-AD76-47E5-B152-ADEA561AA5BF}" srcOrd="0" destOrd="0" presId="urn:microsoft.com/office/officeart/2005/8/layout/vList5"/>
    <dgm:cxn modelId="{0DA4C342-36B3-4744-B9E2-C96DEB5A8FA5}" srcId="{4E204ADC-ABF9-40B4-AFE9-0121177AC867}" destId="{25D131AF-DC37-4502-9C02-090C205BA30A}" srcOrd="0" destOrd="0" parTransId="{5FBCD786-631E-453F-87A3-0CDA34260777}" sibTransId="{954ECF1A-DDAB-4913-B061-25B5076E0A08}"/>
    <dgm:cxn modelId="{F00D7265-2298-4D04-A143-5BAB812169D1}" srcId="{EF9BE046-4874-46D0-9672-A6CF438F61A5}" destId="{CF24BF50-878A-401D-A155-FD65D67A53BB}" srcOrd="1" destOrd="0" parTransId="{D0F5000C-E0CE-43F1-BF12-AEDCCC96FF39}" sibTransId="{B3773964-5A30-4EF2-B6E5-0B1F30494E1A}"/>
    <dgm:cxn modelId="{5D39F365-5696-4D63-A8BA-276B4B21D0F1}" srcId="{12CC0A79-0559-476B-87A4-869045A5A506}" destId="{26FE4698-8DA9-4DF5-8477-22E4CEEA40E4}" srcOrd="0" destOrd="0" parTransId="{498E8A6D-30F9-4310-9CB3-3F796A6F65D0}" sibTransId="{8378A4D8-F9DD-44EA-BF34-CD1EC720783A}"/>
    <dgm:cxn modelId="{C2D7314B-0629-4444-9CEE-03C42BB6CC04}" srcId="{CBC8B283-9A40-4AD3-B223-5FD6F076ADA9}" destId="{C1D07254-AB3D-4971-B954-A16355E27910}" srcOrd="4" destOrd="0" parTransId="{A5FCD58A-AA71-4B04-ACB6-06FE81F82A99}" sibTransId="{ACAE094B-A8C8-42DB-A903-2B85D3CA695E}"/>
    <dgm:cxn modelId="{2DF4D26B-192A-45CE-A1F2-A06BDE355BDC}" srcId="{CBC8B283-9A40-4AD3-B223-5FD6F076ADA9}" destId="{4E204ADC-ABF9-40B4-AFE9-0121177AC867}" srcOrd="0" destOrd="0" parTransId="{A9C1E2D8-1E8B-40F7-9F67-2F85C1C26D8D}" sibTransId="{D5A5A6D8-01A0-42A7-B477-07539F9093BD}"/>
    <dgm:cxn modelId="{7DE59486-FBC3-4492-920E-B6F91FE04411}" srcId="{C1D07254-AB3D-4971-B954-A16355E27910}" destId="{260B6757-38AD-4641-BC9E-C57A8E9229BA}" srcOrd="0" destOrd="0" parTransId="{060E2811-5E24-485F-8CA0-5D2913FFC737}" sibTransId="{99865DC7-C1D9-4E0E-810F-9C26B655235F}"/>
    <dgm:cxn modelId="{28774D8B-7AD4-4906-99EC-37BDEC3B1902}" type="presOf" srcId="{C416ED7C-CEBE-4004-97AD-61971779DF06}" destId="{6B2A7C43-749A-4CA9-A69C-0399CEE5FDCF}" srcOrd="0" destOrd="0" presId="urn:microsoft.com/office/officeart/2005/8/layout/vList5"/>
    <dgm:cxn modelId="{CACC3A91-B341-4153-AE98-C0BBB97F3FCD}" type="presOf" srcId="{CF24BF50-878A-401D-A155-FD65D67A53BB}" destId="{BD1A506B-9C82-4C2D-9A72-676BAF21ECFF}" srcOrd="0" destOrd="1" presId="urn:microsoft.com/office/officeart/2005/8/layout/vList5"/>
    <dgm:cxn modelId="{311D0EA1-495F-46AE-B43C-7BFBA3DCCB87}" type="presOf" srcId="{EF9BE046-4874-46D0-9672-A6CF438F61A5}" destId="{917F0528-17B2-4921-8E6B-137525980D24}" srcOrd="0" destOrd="0" presId="urn:microsoft.com/office/officeart/2005/8/layout/vList5"/>
    <dgm:cxn modelId="{8238D9A8-B5CF-40A2-B10F-DF26CB5564EE}" type="presOf" srcId="{260B6757-38AD-4641-BC9E-C57A8E9229BA}" destId="{95BD38A4-5A89-484C-863B-DD1A1972B9F8}" srcOrd="0" destOrd="0" presId="urn:microsoft.com/office/officeart/2005/8/layout/vList5"/>
    <dgm:cxn modelId="{6E9F11B5-540E-4E4A-816B-48F467CDC06E}" type="presOf" srcId="{78AFF202-4683-4F35-8BF7-9B3975703E26}" destId="{BD1A506B-9C82-4C2D-9A72-676BAF21ECFF}" srcOrd="0" destOrd="0" presId="urn:microsoft.com/office/officeart/2005/8/layout/vList5"/>
    <dgm:cxn modelId="{B04F0CBA-0C67-4634-9313-2E1A08E21B00}" srcId="{CBC8B283-9A40-4AD3-B223-5FD6F076ADA9}" destId="{2E7535CD-C34E-43F9-A607-102FEE544787}" srcOrd="1" destOrd="0" parTransId="{C8CD088E-B453-4105-ACAA-4155DE210A58}" sibTransId="{A053F8E2-41D1-4BAE-81FB-E0826FD9B4E5}"/>
    <dgm:cxn modelId="{2B0568BF-5C55-431B-ADD0-E5272BBE9F1D}" type="presOf" srcId="{4E204ADC-ABF9-40B4-AFE9-0121177AC867}" destId="{29B26324-8E89-43DE-A5BF-553D31137E30}" srcOrd="0" destOrd="0" presId="urn:microsoft.com/office/officeart/2005/8/layout/vList5"/>
    <dgm:cxn modelId="{522A92E7-5AEE-402E-AD40-569A840DF010}" type="presOf" srcId="{2E7535CD-C34E-43F9-A607-102FEE544787}" destId="{0AC7873C-2C0F-4127-89AE-AC7319918F36}" srcOrd="0" destOrd="0" presId="urn:microsoft.com/office/officeart/2005/8/layout/vList5"/>
    <dgm:cxn modelId="{092866F5-F064-42D1-9D4C-F85AF9428E14}" type="presOf" srcId="{CBC8B283-9A40-4AD3-B223-5FD6F076ADA9}" destId="{30D37314-C02C-4780-9426-1B5C451BF6F1}" srcOrd="0" destOrd="0" presId="urn:microsoft.com/office/officeart/2005/8/layout/vList5"/>
    <dgm:cxn modelId="{2DA70332-823A-4228-A50D-CF70D194F018}" type="presParOf" srcId="{30D37314-C02C-4780-9426-1B5C451BF6F1}" destId="{69B788A8-547E-4556-AED2-28943632A6C5}" srcOrd="0" destOrd="0" presId="urn:microsoft.com/office/officeart/2005/8/layout/vList5"/>
    <dgm:cxn modelId="{3C9E5965-D9BE-439D-9338-AD257A344BD4}" type="presParOf" srcId="{69B788A8-547E-4556-AED2-28943632A6C5}" destId="{29B26324-8E89-43DE-A5BF-553D31137E30}" srcOrd="0" destOrd="0" presId="urn:microsoft.com/office/officeart/2005/8/layout/vList5"/>
    <dgm:cxn modelId="{4BD36C1D-C27C-4B49-B76C-CD966C6DB021}" type="presParOf" srcId="{69B788A8-547E-4556-AED2-28943632A6C5}" destId="{92D935A2-38DA-470D-84E0-E194F55F97F9}" srcOrd="1" destOrd="0" presId="urn:microsoft.com/office/officeart/2005/8/layout/vList5"/>
    <dgm:cxn modelId="{27B3D7BB-CB10-417D-8E1A-0FC3E78E2C79}" type="presParOf" srcId="{30D37314-C02C-4780-9426-1B5C451BF6F1}" destId="{ACFCB48E-D86B-438F-B78F-082B153A2665}" srcOrd="1" destOrd="0" presId="urn:microsoft.com/office/officeart/2005/8/layout/vList5"/>
    <dgm:cxn modelId="{61562373-E63B-49E1-95AF-CB6F64CD6531}" type="presParOf" srcId="{30D37314-C02C-4780-9426-1B5C451BF6F1}" destId="{48DD3712-1DB3-4AE6-868A-BBC055A40880}" srcOrd="2" destOrd="0" presId="urn:microsoft.com/office/officeart/2005/8/layout/vList5"/>
    <dgm:cxn modelId="{AB6BDEF4-FE8C-4A4B-8AA8-3F1C9D92226F}" type="presParOf" srcId="{48DD3712-1DB3-4AE6-868A-BBC055A40880}" destId="{0AC7873C-2C0F-4127-89AE-AC7319918F36}" srcOrd="0" destOrd="0" presId="urn:microsoft.com/office/officeart/2005/8/layout/vList5"/>
    <dgm:cxn modelId="{3A7591AC-474F-431B-862F-18A5BA665F70}" type="presParOf" srcId="{48DD3712-1DB3-4AE6-868A-BBC055A40880}" destId="{6B2A7C43-749A-4CA9-A69C-0399CEE5FDCF}" srcOrd="1" destOrd="0" presId="urn:microsoft.com/office/officeart/2005/8/layout/vList5"/>
    <dgm:cxn modelId="{23B52931-2205-40D7-A208-8E923F343916}" type="presParOf" srcId="{30D37314-C02C-4780-9426-1B5C451BF6F1}" destId="{B686FC4F-1D2F-42DC-988B-8D4076FFD7FC}" srcOrd="3" destOrd="0" presId="urn:microsoft.com/office/officeart/2005/8/layout/vList5"/>
    <dgm:cxn modelId="{5CA55F46-1AD7-47F7-8B87-F1A3C0D434CC}" type="presParOf" srcId="{30D37314-C02C-4780-9426-1B5C451BF6F1}" destId="{5B8DCC0A-DDCC-4386-8F2F-32F1B2D17FF2}" srcOrd="4" destOrd="0" presId="urn:microsoft.com/office/officeart/2005/8/layout/vList5"/>
    <dgm:cxn modelId="{9C8E988D-E527-4750-A818-3FCCCCB1E2F6}" type="presParOf" srcId="{5B8DCC0A-DDCC-4386-8F2F-32F1B2D17FF2}" destId="{917F0528-17B2-4921-8E6B-137525980D24}" srcOrd="0" destOrd="0" presId="urn:microsoft.com/office/officeart/2005/8/layout/vList5"/>
    <dgm:cxn modelId="{F2710EAA-D6B2-4224-84C9-AF278B51B692}" type="presParOf" srcId="{5B8DCC0A-DDCC-4386-8F2F-32F1B2D17FF2}" destId="{BD1A506B-9C82-4C2D-9A72-676BAF21ECFF}" srcOrd="1" destOrd="0" presId="urn:microsoft.com/office/officeart/2005/8/layout/vList5"/>
    <dgm:cxn modelId="{E4B991DA-0F9C-4F5C-A619-23B25F849C25}" type="presParOf" srcId="{30D37314-C02C-4780-9426-1B5C451BF6F1}" destId="{02365C63-5FE1-4A1F-924B-89C61E2B22DC}" srcOrd="5" destOrd="0" presId="urn:microsoft.com/office/officeart/2005/8/layout/vList5"/>
    <dgm:cxn modelId="{B6F979BA-D31C-4D65-A14E-F898D8F00657}" type="presParOf" srcId="{30D37314-C02C-4780-9426-1B5C451BF6F1}" destId="{9936C1AA-6244-471C-8249-DD3597C281B3}" srcOrd="6" destOrd="0" presId="urn:microsoft.com/office/officeart/2005/8/layout/vList5"/>
    <dgm:cxn modelId="{30B32685-4F0F-417F-B361-8A71B7F7BFC2}" type="presParOf" srcId="{9936C1AA-6244-471C-8249-DD3597C281B3}" destId="{5038078C-92BC-44C7-AD7E-F324A41AFBFF}" srcOrd="0" destOrd="0" presId="urn:microsoft.com/office/officeart/2005/8/layout/vList5"/>
    <dgm:cxn modelId="{3FF51098-80D7-4E92-AD40-D03F72C3162D}" type="presParOf" srcId="{9936C1AA-6244-471C-8249-DD3597C281B3}" destId="{3BBE1C85-AD76-47E5-B152-ADEA561AA5BF}" srcOrd="1" destOrd="0" presId="urn:microsoft.com/office/officeart/2005/8/layout/vList5"/>
    <dgm:cxn modelId="{3169516B-AC97-4B22-BB78-B366B0ACB933}" type="presParOf" srcId="{30D37314-C02C-4780-9426-1B5C451BF6F1}" destId="{FE20943E-B599-4DEE-876C-A00CABDBFC75}" srcOrd="7" destOrd="0" presId="urn:microsoft.com/office/officeart/2005/8/layout/vList5"/>
    <dgm:cxn modelId="{1170D941-87B6-40A1-8342-9C30D462BBDA}" type="presParOf" srcId="{30D37314-C02C-4780-9426-1B5C451BF6F1}" destId="{9E74F282-0CAB-4DD8-AB6A-C29FC4F6E8AD}" srcOrd="8" destOrd="0" presId="urn:microsoft.com/office/officeart/2005/8/layout/vList5"/>
    <dgm:cxn modelId="{CC7CF260-2951-4A87-836F-D2D64E9414D6}" type="presParOf" srcId="{9E74F282-0CAB-4DD8-AB6A-C29FC4F6E8AD}" destId="{DD34C111-3B83-4C33-867B-5D49E432A81F}" srcOrd="0" destOrd="0" presId="urn:microsoft.com/office/officeart/2005/8/layout/vList5"/>
    <dgm:cxn modelId="{A71A2F2C-FAB9-4BD1-8272-FBC042CC2C9B}" type="presParOf" srcId="{9E74F282-0CAB-4DD8-AB6A-C29FC4F6E8AD}" destId="{95BD38A4-5A89-484C-863B-DD1A1972B9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C66A66-69C4-4FF0-BE20-41FBB7842F68}" type="doc">
      <dgm:prSet loTypeId="urn:microsoft.com/office/officeart/2005/8/layout/hProcess9" loCatId="process" qsTypeId="urn:microsoft.com/office/officeart/2005/8/quickstyle/3d1" qsCatId="3D" csTypeId="urn:microsoft.com/office/officeart/2005/8/colors/colorful1" csCatId="colorful" phldr="1"/>
      <dgm:spPr/>
    </dgm:pt>
    <dgm:pt modelId="{F6F90218-B098-45B1-A8EE-C3A09D6C370B}">
      <dgm:prSet phldrT="[Text]"/>
      <dgm:spPr/>
      <dgm:t>
        <a:bodyPr/>
        <a:lstStyle/>
        <a:p>
          <a:r>
            <a:rPr lang="en-US" dirty="0"/>
            <a:t>Pull on existing practice within Camden</a:t>
          </a:r>
        </a:p>
      </dgm:t>
    </dgm:pt>
    <dgm:pt modelId="{B6835DC8-F8E4-4F15-BF58-879112D93C9A}" type="parTrans" cxnId="{FD45BD70-8236-4D6F-9F89-3DBF18FA1624}">
      <dgm:prSet/>
      <dgm:spPr/>
      <dgm:t>
        <a:bodyPr/>
        <a:lstStyle/>
        <a:p>
          <a:endParaRPr lang="en-US"/>
        </a:p>
      </dgm:t>
    </dgm:pt>
    <dgm:pt modelId="{28489B16-898D-4DBF-A25F-5B093E015572}" type="sibTrans" cxnId="{FD45BD70-8236-4D6F-9F89-3DBF18FA1624}">
      <dgm:prSet/>
      <dgm:spPr/>
      <dgm:t>
        <a:bodyPr/>
        <a:lstStyle/>
        <a:p>
          <a:endParaRPr lang="en-US"/>
        </a:p>
      </dgm:t>
    </dgm:pt>
    <dgm:pt modelId="{D8249599-C29C-4C8F-863E-4F1AE824CD95}">
      <dgm:prSet phldrT="[Text]"/>
      <dgm:spPr/>
      <dgm:t>
        <a:bodyPr/>
        <a:lstStyle/>
        <a:p>
          <a:r>
            <a:rPr lang="en-US" dirty="0"/>
            <a:t>Build a sustainable model for future </a:t>
          </a:r>
        </a:p>
      </dgm:t>
    </dgm:pt>
    <dgm:pt modelId="{5CB3175C-0DE3-40AA-AD46-003CF51E310D}" type="parTrans" cxnId="{1E24C57C-0405-4ED9-8819-FB6DDE81FF71}">
      <dgm:prSet/>
      <dgm:spPr/>
      <dgm:t>
        <a:bodyPr/>
        <a:lstStyle/>
        <a:p>
          <a:endParaRPr lang="en-US"/>
        </a:p>
      </dgm:t>
    </dgm:pt>
    <dgm:pt modelId="{3F779B09-6D44-4FC9-BC8B-0FA9228FE1D7}" type="sibTrans" cxnId="{1E24C57C-0405-4ED9-8819-FB6DDE81FF71}">
      <dgm:prSet/>
      <dgm:spPr/>
      <dgm:t>
        <a:bodyPr/>
        <a:lstStyle/>
        <a:p>
          <a:endParaRPr lang="en-US"/>
        </a:p>
      </dgm:t>
    </dgm:pt>
    <dgm:pt modelId="{D4A7BC24-A864-4647-8013-433D44A29705}">
      <dgm:prSet phldrT="[Text]"/>
      <dgm:spPr/>
      <dgm:t>
        <a:bodyPr/>
        <a:lstStyle/>
        <a:p>
          <a:r>
            <a:rPr lang="en-US" dirty="0"/>
            <a:t>Influence wider system and culture changes</a:t>
          </a:r>
        </a:p>
      </dgm:t>
    </dgm:pt>
    <dgm:pt modelId="{055A14EC-11DB-457E-ABFD-895A09E3D446}" type="parTrans" cxnId="{71648AC5-1023-40F9-9229-60FC9163CB72}">
      <dgm:prSet/>
      <dgm:spPr/>
      <dgm:t>
        <a:bodyPr/>
        <a:lstStyle/>
        <a:p>
          <a:endParaRPr lang="en-US"/>
        </a:p>
      </dgm:t>
    </dgm:pt>
    <dgm:pt modelId="{E8897784-9DE1-40DE-B2D3-FC886FA6D691}" type="sibTrans" cxnId="{71648AC5-1023-40F9-9229-60FC9163CB72}">
      <dgm:prSet/>
      <dgm:spPr/>
      <dgm:t>
        <a:bodyPr/>
        <a:lstStyle/>
        <a:p>
          <a:endParaRPr lang="en-US"/>
        </a:p>
      </dgm:t>
    </dgm:pt>
    <dgm:pt modelId="{123BF9D7-0C87-4114-939A-CA3ADDD48C9E}" type="pres">
      <dgm:prSet presAssocID="{15C66A66-69C4-4FF0-BE20-41FBB7842F68}" presName="CompostProcess" presStyleCnt="0">
        <dgm:presLayoutVars>
          <dgm:dir/>
          <dgm:resizeHandles val="exact"/>
        </dgm:presLayoutVars>
      </dgm:prSet>
      <dgm:spPr/>
    </dgm:pt>
    <dgm:pt modelId="{A28F493A-0E2D-463B-B905-ED0E2342E808}" type="pres">
      <dgm:prSet presAssocID="{15C66A66-69C4-4FF0-BE20-41FBB7842F68}" presName="arrow" presStyleLbl="bgShp" presStyleIdx="0" presStyleCnt="1"/>
      <dgm:spPr/>
    </dgm:pt>
    <dgm:pt modelId="{BC08ABDF-3005-4904-AA77-65844A2EBB6D}" type="pres">
      <dgm:prSet presAssocID="{15C66A66-69C4-4FF0-BE20-41FBB7842F68}" presName="linearProcess" presStyleCnt="0"/>
      <dgm:spPr/>
    </dgm:pt>
    <dgm:pt modelId="{BF43E8C2-5534-4F81-B962-98C5C456AC2E}" type="pres">
      <dgm:prSet presAssocID="{F6F90218-B098-45B1-A8EE-C3A09D6C370B}" presName="textNode" presStyleLbl="node1" presStyleIdx="0" presStyleCnt="3">
        <dgm:presLayoutVars>
          <dgm:bulletEnabled val="1"/>
        </dgm:presLayoutVars>
      </dgm:prSet>
      <dgm:spPr/>
    </dgm:pt>
    <dgm:pt modelId="{846EBD5D-8895-4A3D-835E-6A2E79577B40}" type="pres">
      <dgm:prSet presAssocID="{28489B16-898D-4DBF-A25F-5B093E015572}" presName="sibTrans" presStyleCnt="0"/>
      <dgm:spPr/>
    </dgm:pt>
    <dgm:pt modelId="{F0A2AE5B-5578-421F-9778-E07485814800}" type="pres">
      <dgm:prSet presAssocID="{D8249599-C29C-4C8F-863E-4F1AE824CD95}" presName="textNode" presStyleLbl="node1" presStyleIdx="1" presStyleCnt="3">
        <dgm:presLayoutVars>
          <dgm:bulletEnabled val="1"/>
        </dgm:presLayoutVars>
      </dgm:prSet>
      <dgm:spPr/>
    </dgm:pt>
    <dgm:pt modelId="{48CD0724-FAC4-4060-91E2-7ACE1C12F9E2}" type="pres">
      <dgm:prSet presAssocID="{3F779B09-6D44-4FC9-BC8B-0FA9228FE1D7}" presName="sibTrans" presStyleCnt="0"/>
      <dgm:spPr/>
    </dgm:pt>
    <dgm:pt modelId="{5EDE35F4-E2F1-49DD-AAB3-7C68FA227409}" type="pres">
      <dgm:prSet presAssocID="{D4A7BC24-A864-4647-8013-433D44A29705}" presName="textNode" presStyleLbl="node1" presStyleIdx="2" presStyleCnt="3">
        <dgm:presLayoutVars>
          <dgm:bulletEnabled val="1"/>
        </dgm:presLayoutVars>
      </dgm:prSet>
      <dgm:spPr/>
    </dgm:pt>
  </dgm:ptLst>
  <dgm:cxnLst>
    <dgm:cxn modelId="{221DB507-0829-48E6-803F-27985652B8F7}" type="presOf" srcId="{D8249599-C29C-4C8F-863E-4F1AE824CD95}" destId="{F0A2AE5B-5578-421F-9778-E07485814800}" srcOrd="0" destOrd="0" presId="urn:microsoft.com/office/officeart/2005/8/layout/hProcess9"/>
    <dgm:cxn modelId="{FD45BD70-8236-4D6F-9F89-3DBF18FA1624}" srcId="{15C66A66-69C4-4FF0-BE20-41FBB7842F68}" destId="{F6F90218-B098-45B1-A8EE-C3A09D6C370B}" srcOrd="0" destOrd="0" parTransId="{B6835DC8-F8E4-4F15-BF58-879112D93C9A}" sibTransId="{28489B16-898D-4DBF-A25F-5B093E015572}"/>
    <dgm:cxn modelId="{49277775-FD9F-46AF-8E3A-AEC3AE7670D3}" type="presOf" srcId="{15C66A66-69C4-4FF0-BE20-41FBB7842F68}" destId="{123BF9D7-0C87-4114-939A-CA3ADDD48C9E}" srcOrd="0" destOrd="0" presId="urn:microsoft.com/office/officeart/2005/8/layout/hProcess9"/>
    <dgm:cxn modelId="{1E24C57C-0405-4ED9-8819-FB6DDE81FF71}" srcId="{15C66A66-69C4-4FF0-BE20-41FBB7842F68}" destId="{D8249599-C29C-4C8F-863E-4F1AE824CD95}" srcOrd="1" destOrd="0" parTransId="{5CB3175C-0DE3-40AA-AD46-003CF51E310D}" sibTransId="{3F779B09-6D44-4FC9-BC8B-0FA9228FE1D7}"/>
    <dgm:cxn modelId="{E75D6A89-2AD5-4F9B-9735-9D8862B582E7}" type="presOf" srcId="{D4A7BC24-A864-4647-8013-433D44A29705}" destId="{5EDE35F4-E2F1-49DD-AAB3-7C68FA227409}" srcOrd="0" destOrd="0" presId="urn:microsoft.com/office/officeart/2005/8/layout/hProcess9"/>
    <dgm:cxn modelId="{71648AC5-1023-40F9-9229-60FC9163CB72}" srcId="{15C66A66-69C4-4FF0-BE20-41FBB7842F68}" destId="{D4A7BC24-A864-4647-8013-433D44A29705}" srcOrd="2" destOrd="0" parTransId="{055A14EC-11DB-457E-ABFD-895A09E3D446}" sibTransId="{E8897784-9DE1-40DE-B2D3-FC886FA6D691}"/>
    <dgm:cxn modelId="{D6687BE7-3A1E-4A02-AB96-F94B116683F3}" type="presOf" srcId="{F6F90218-B098-45B1-A8EE-C3A09D6C370B}" destId="{BF43E8C2-5534-4F81-B962-98C5C456AC2E}" srcOrd="0" destOrd="0" presId="urn:microsoft.com/office/officeart/2005/8/layout/hProcess9"/>
    <dgm:cxn modelId="{8EC3B063-879E-4FB5-81D2-4F8813428F46}" type="presParOf" srcId="{123BF9D7-0C87-4114-939A-CA3ADDD48C9E}" destId="{A28F493A-0E2D-463B-B905-ED0E2342E808}" srcOrd="0" destOrd="0" presId="urn:microsoft.com/office/officeart/2005/8/layout/hProcess9"/>
    <dgm:cxn modelId="{C84AEEF4-C2FA-4D92-87FB-3AEAA486E26F}" type="presParOf" srcId="{123BF9D7-0C87-4114-939A-CA3ADDD48C9E}" destId="{BC08ABDF-3005-4904-AA77-65844A2EBB6D}" srcOrd="1" destOrd="0" presId="urn:microsoft.com/office/officeart/2005/8/layout/hProcess9"/>
    <dgm:cxn modelId="{FD37E2C3-0D7A-42ED-ADEF-B93DF88FC985}" type="presParOf" srcId="{BC08ABDF-3005-4904-AA77-65844A2EBB6D}" destId="{BF43E8C2-5534-4F81-B962-98C5C456AC2E}" srcOrd="0" destOrd="0" presId="urn:microsoft.com/office/officeart/2005/8/layout/hProcess9"/>
    <dgm:cxn modelId="{FF1B71D5-73C7-4598-AF15-564E47DE1C72}" type="presParOf" srcId="{BC08ABDF-3005-4904-AA77-65844A2EBB6D}" destId="{846EBD5D-8895-4A3D-835E-6A2E79577B40}" srcOrd="1" destOrd="0" presId="urn:microsoft.com/office/officeart/2005/8/layout/hProcess9"/>
    <dgm:cxn modelId="{46648E82-38C7-482F-B37B-36F4714E9703}" type="presParOf" srcId="{BC08ABDF-3005-4904-AA77-65844A2EBB6D}" destId="{F0A2AE5B-5578-421F-9778-E07485814800}" srcOrd="2" destOrd="0" presId="urn:microsoft.com/office/officeart/2005/8/layout/hProcess9"/>
    <dgm:cxn modelId="{37D39582-FDA1-4880-9C46-E0F568B68E48}" type="presParOf" srcId="{BC08ABDF-3005-4904-AA77-65844A2EBB6D}" destId="{48CD0724-FAC4-4060-91E2-7ACE1C12F9E2}" srcOrd="3" destOrd="0" presId="urn:microsoft.com/office/officeart/2005/8/layout/hProcess9"/>
    <dgm:cxn modelId="{DB71E5E4-E92F-4297-AAC1-AA9B1BFB6C46}" type="presParOf" srcId="{BC08ABDF-3005-4904-AA77-65844A2EBB6D}" destId="{5EDE35F4-E2F1-49DD-AAB3-7C68FA22740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24B54E-9ED7-41CE-921C-804E4B180295}" type="doc">
      <dgm:prSet loTypeId="urn:microsoft.com/office/officeart/2005/8/layout/radial3" loCatId="cycle" qsTypeId="urn:microsoft.com/office/officeart/2005/8/quickstyle/3d3" qsCatId="3D" csTypeId="urn:microsoft.com/office/officeart/2005/8/colors/colorful4" csCatId="colorful" phldr="1"/>
      <dgm:spPr/>
      <dgm:t>
        <a:bodyPr/>
        <a:lstStyle/>
        <a:p>
          <a:endParaRPr lang="en-US"/>
        </a:p>
      </dgm:t>
    </dgm:pt>
    <dgm:pt modelId="{29E18CFC-2D5C-42EE-8302-4F589F8DC87D}">
      <dgm:prSet phldrT="[Text]"/>
      <dgm:spPr/>
      <dgm:t>
        <a:bodyPr/>
        <a:lstStyle/>
        <a:p>
          <a:r>
            <a:rPr lang="en-US" dirty="0"/>
            <a:t>Survivor</a:t>
          </a:r>
        </a:p>
      </dgm:t>
    </dgm:pt>
    <dgm:pt modelId="{BCAC6248-F774-41E4-B8E0-4B625F4A125E}" type="parTrans" cxnId="{D5A9CB6C-3EA4-4406-8D75-6C23A5CC8F64}">
      <dgm:prSet/>
      <dgm:spPr/>
      <dgm:t>
        <a:bodyPr/>
        <a:lstStyle/>
        <a:p>
          <a:endParaRPr lang="en-US"/>
        </a:p>
      </dgm:t>
    </dgm:pt>
    <dgm:pt modelId="{FF3D6E77-5293-4D5E-B31F-26BF50108AC9}" type="sibTrans" cxnId="{D5A9CB6C-3EA4-4406-8D75-6C23A5CC8F64}">
      <dgm:prSet/>
      <dgm:spPr/>
      <dgm:t>
        <a:bodyPr/>
        <a:lstStyle/>
        <a:p>
          <a:endParaRPr lang="en-US"/>
        </a:p>
      </dgm:t>
    </dgm:pt>
    <dgm:pt modelId="{D8DAD7E3-C78C-470A-AD17-F8F888661537}">
      <dgm:prSet phldrT="[Text]"/>
      <dgm:spPr/>
      <dgm:t>
        <a:bodyPr/>
        <a:lstStyle/>
        <a:p>
          <a:r>
            <a:rPr lang="en-GB" dirty="0"/>
            <a:t>Neighbourhood Housing Officers</a:t>
          </a:r>
          <a:endParaRPr lang="en-US" dirty="0"/>
        </a:p>
      </dgm:t>
    </dgm:pt>
    <dgm:pt modelId="{9A24AA3A-1260-4720-A08E-BB4B984BD998}" type="parTrans" cxnId="{03346F48-C477-479F-809C-C4A83C4061E5}">
      <dgm:prSet/>
      <dgm:spPr/>
      <dgm:t>
        <a:bodyPr/>
        <a:lstStyle/>
        <a:p>
          <a:endParaRPr lang="en-US"/>
        </a:p>
      </dgm:t>
    </dgm:pt>
    <dgm:pt modelId="{4607406C-0E16-49F4-81FB-56323C6D9E73}" type="sibTrans" cxnId="{03346F48-C477-479F-809C-C4A83C4061E5}">
      <dgm:prSet/>
      <dgm:spPr/>
      <dgm:t>
        <a:bodyPr/>
        <a:lstStyle/>
        <a:p>
          <a:endParaRPr lang="en-US"/>
        </a:p>
      </dgm:t>
    </dgm:pt>
    <dgm:pt modelId="{0E7863F2-89E2-46C3-A365-1E98AC97C78F}">
      <dgm:prSet/>
      <dgm:spPr/>
      <dgm:t>
        <a:bodyPr/>
        <a:lstStyle/>
        <a:p>
          <a:r>
            <a:rPr lang="en-GB"/>
            <a:t>Homeless Prevention</a:t>
          </a:r>
          <a:endParaRPr lang="en-GB" dirty="0"/>
        </a:p>
      </dgm:t>
    </dgm:pt>
    <dgm:pt modelId="{98961817-B224-4819-AC55-01C8042ED623}" type="parTrans" cxnId="{14091254-1E14-4745-B4D5-EC8174BCA12C}">
      <dgm:prSet/>
      <dgm:spPr/>
      <dgm:t>
        <a:bodyPr/>
        <a:lstStyle/>
        <a:p>
          <a:endParaRPr lang="en-US"/>
        </a:p>
      </dgm:t>
    </dgm:pt>
    <dgm:pt modelId="{7ABBB088-1FDD-4FC5-80B9-17A68CEB9F6C}" type="sibTrans" cxnId="{14091254-1E14-4745-B4D5-EC8174BCA12C}">
      <dgm:prSet/>
      <dgm:spPr/>
      <dgm:t>
        <a:bodyPr/>
        <a:lstStyle/>
        <a:p>
          <a:endParaRPr lang="en-US"/>
        </a:p>
      </dgm:t>
    </dgm:pt>
    <dgm:pt modelId="{5DDE3B2C-9A86-4064-A787-601536655A27}">
      <dgm:prSet/>
      <dgm:spPr/>
      <dgm:t>
        <a:bodyPr/>
        <a:lstStyle/>
        <a:p>
          <a:r>
            <a:rPr lang="en-GB"/>
            <a:t>Camden Safety Net</a:t>
          </a:r>
          <a:endParaRPr lang="en-GB" dirty="0"/>
        </a:p>
      </dgm:t>
    </dgm:pt>
    <dgm:pt modelId="{8C80DDDF-F4B4-4726-AE16-081853EE2EAB}" type="parTrans" cxnId="{7D395EDD-6BFC-4B3D-9B02-8771121158E2}">
      <dgm:prSet/>
      <dgm:spPr/>
      <dgm:t>
        <a:bodyPr/>
        <a:lstStyle/>
        <a:p>
          <a:endParaRPr lang="en-US"/>
        </a:p>
      </dgm:t>
    </dgm:pt>
    <dgm:pt modelId="{47353583-BB68-42F0-8180-C39703FF81D6}" type="sibTrans" cxnId="{7D395EDD-6BFC-4B3D-9B02-8771121158E2}">
      <dgm:prSet/>
      <dgm:spPr/>
      <dgm:t>
        <a:bodyPr/>
        <a:lstStyle/>
        <a:p>
          <a:endParaRPr lang="en-US"/>
        </a:p>
      </dgm:t>
    </dgm:pt>
    <dgm:pt modelId="{4D0DC08C-7F4F-4A0C-B489-5409F1F1ADDA}">
      <dgm:prSet/>
      <dgm:spPr/>
      <dgm:t>
        <a:bodyPr/>
        <a:lstStyle/>
        <a:p>
          <a:r>
            <a:rPr lang="en-GB"/>
            <a:t>Housing Placements</a:t>
          </a:r>
          <a:endParaRPr lang="en-GB" dirty="0"/>
        </a:p>
      </dgm:t>
    </dgm:pt>
    <dgm:pt modelId="{3D8688C7-9640-4B06-8497-30C575967C5F}" type="parTrans" cxnId="{7712E9D3-6AE7-4158-92E6-B6ACCE211BEC}">
      <dgm:prSet/>
      <dgm:spPr/>
      <dgm:t>
        <a:bodyPr/>
        <a:lstStyle/>
        <a:p>
          <a:endParaRPr lang="en-US"/>
        </a:p>
      </dgm:t>
    </dgm:pt>
    <dgm:pt modelId="{C36DAEFB-C76D-41A0-99A5-8509111D3BFB}" type="sibTrans" cxnId="{7712E9D3-6AE7-4158-92E6-B6ACCE211BEC}">
      <dgm:prSet/>
      <dgm:spPr/>
      <dgm:t>
        <a:bodyPr/>
        <a:lstStyle/>
        <a:p>
          <a:endParaRPr lang="en-US"/>
        </a:p>
      </dgm:t>
    </dgm:pt>
    <dgm:pt modelId="{3572AD6C-1FC4-46F6-8FFB-B32B60DE392A}">
      <dgm:prSet/>
      <dgm:spPr/>
      <dgm:t>
        <a:bodyPr/>
        <a:lstStyle/>
        <a:p>
          <a:r>
            <a:rPr lang="en-GB"/>
            <a:t>Organisational Design</a:t>
          </a:r>
          <a:endParaRPr lang="en-GB" dirty="0"/>
        </a:p>
      </dgm:t>
    </dgm:pt>
    <dgm:pt modelId="{51EEDE4E-8B82-4C64-B9E3-5EB6C1377AE8}" type="parTrans" cxnId="{E1E1CC71-B602-4068-A5C6-EB337CB1C445}">
      <dgm:prSet/>
      <dgm:spPr/>
      <dgm:t>
        <a:bodyPr/>
        <a:lstStyle/>
        <a:p>
          <a:endParaRPr lang="en-US"/>
        </a:p>
      </dgm:t>
    </dgm:pt>
    <dgm:pt modelId="{EDA8FE81-554A-409A-932E-8E97643F5496}" type="sibTrans" cxnId="{E1E1CC71-B602-4068-A5C6-EB337CB1C445}">
      <dgm:prSet/>
      <dgm:spPr/>
      <dgm:t>
        <a:bodyPr/>
        <a:lstStyle/>
        <a:p>
          <a:endParaRPr lang="en-US"/>
        </a:p>
      </dgm:t>
    </dgm:pt>
    <dgm:pt modelId="{D11DAAA8-BB07-49F8-971A-79777460349E}">
      <dgm:prSet/>
      <dgm:spPr/>
      <dgm:t>
        <a:bodyPr/>
        <a:lstStyle/>
        <a:p>
          <a:r>
            <a:rPr lang="en-GB"/>
            <a:t>Accommodation Placement</a:t>
          </a:r>
          <a:endParaRPr lang="en-GB" dirty="0"/>
        </a:p>
      </dgm:t>
    </dgm:pt>
    <dgm:pt modelId="{93064161-A2BD-4537-B01E-20C480A29A7C}" type="parTrans" cxnId="{4EACA7A0-9EC9-490D-83AC-D0BA5A39EB97}">
      <dgm:prSet/>
      <dgm:spPr/>
      <dgm:t>
        <a:bodyPr/>
        <a:lstStyle/>
        <a:p>
          <a:endParaRPr lang="en-US"/>
        </a:p>
      </dgm:t>
    </dgm:pt>
    <dgm:pt modelId="{E2071570-CC36-46A4-8FC6-D9207DE6C428}" type="sibTrans" cxnId="{4EACA7A0-9EC9-490D-83AC-D0BA5A39EB97}">
      <dgm:prSet/>
      <dgm:spPr/>
      <dgm:t>
        <a:bodyPr/>
        <a:lstStyle/>
        <a:p>
          <a:endParaRPr lang="en-US"/>
        </a:p>
      </dgm:t>
    </dgm:pt>
    <dgm:pt modelId="{67AB4662-2C44-4A18-A7EB-3E1A27A291E2}">
      <dgm:prSet/>
      <dgm:spPr/>
      <dgm:t>
        <a:bodyPr/>
        <a:lstStyle/>
        <a:p>
          <a:r>
            <a:rPr lang="en-GB"/>
            <a:t>Policy and Projects Officer</a:t>
          </a:r>
          <a:endParaRPr lang="en-GB" dirty="0"/>
        </a:p>
      </dgm:t>
    </dgm:pt>
    <dgm:pt modelId="{D14BEACB-5D23-40D6-9B92-59AFC4D976A0}" type="sibTrans" cxnId="{DCF94602-4EC3-41A3-BDEC-0E5C38131790}">
      <dgm:prSet/>
      <dgm:spPr/>
      <dgm:t>
        <a:bodyPr/>
        <a:lstStyle/>
        <a:p>
          <a:endParaRPr lang="en-US"/>
        </a:p>
      </dgm:t>
    </dgm:pt>
    <dgm:pt modelId="{DFE7391A-3FDE-4C43-8645-20B1C3CDBD89}" type="parTrans" cxnId="{DCF94602-4EC3-41A3-BDEC-0E5C38131790}">
      <dgm:prSet/>
      <dgm:spPr/>
      <dgm:t>
        <a:bodyPr/>
        <a:lstStyle/>
        <a:p>
          <a:endParaRPr lang="en-US"/>
        </a:p>
      </dgm:t>
    </dgm:pt>
    <dgm:pt modelId="{3C3517B1-E47C-41D3-B6F7-CBE55A5E49F3}">
      <dgm:prSet/>
      <dgm:spPr/>
      <dgm:t>
        <a:bodyPr/>
        <a:lstStyle/>
        <a:p>
          <a:r>
            <a:rPr lang="en-GB"/>
            <a:t>Transformation Team (Early Help Family Support)</a:t>
          </a:r>
        </a:p>
      </dgm:t>
    </dgm:pt>
    <dgm:pt modelId="{A0E0CA8B-437F-489C-9C18-ED60D78228AF}" type="parTrans" cxnId="{0500B44E-678F-4251-95C2-C6605BD38ED9}">
      <dgm:prSet/>
      <dgm:spPr/>
      <dgm:t>
        <a:bodyPr/>
        <a:lstStyle/>
        <a:p>
          <a:endParaRPr lang="en-US"/>
        </a:p>
      </dgm:t>
    </dgm:pt>
    <dgm:pt modelId="{3DECFCE8-D0B7-4D2A-9C54-85D4FE58654C}" type="sibTrans" cxnId="{0500B44E-678F-4251-95C2-C6605BD38ED9}">
      <dgm:prSet/>
      <dgm:spPr/>
      <dgm:t>
        <a:bodyPr/>
        <a:lstStyle/>
        <a:p>
          <a:endParaRPr lang="en-US"/>
        </a:p>
      </dgm:t>
    </dgm:pt>
    <dgm:pt modelId="{B34A13F9-CD58-4EA9-B438-A4D8E99EA1DF}" type="pres">
      <dgm:prSet presAssocID="{CF24B54E-9ED7-41CE-921C-804E4B180295}" presName="composite" presStyleCnt="0">
        <dgm:presLayoutVars>
          <dgm:chMax val="1"/>
          <dgm:dir/>
          <dgm:resizeHandles val="exact"/>
        </dgm:presLayoutVars>
      </dgm:prSet>
      <dgm:spPr/>
    </dgm:pt>
    <dgm:pt modelId="{3C54D9C5-9B03-4D7D-9EE1-FDE58769CAED}" type="pres">
      <dgm:prSet presAssocID="{CF24B54E-9ED7-41CE-921C-804E4B180295}" presName="radial" presStyleCnt="0">
        <dgm:presLayoutVars>
          <dgm:animLvl val="ctr"/>
        </dgm:presLayoutVars>
      </dgm:prSet>
      <dgm:spPr/>
    </dgm:pt>
    <dgm:pt modelId="{5ECF5637-46B6-4F0D-8BA7-85D1358ADDB1}" type="pres">
      <dgm:prSet presAssocID="{29E18CFC-2D5C-42EE-8302-4F589F8DC87D}" presName="centerShape" presStyleLbl="vennNode1" presStyleIdx="0" presStyleCnt="9"/>
      <dgm:spPr/>
    </dgm:pt>
    <dgm:pt modelId="{5DECD4DD-0587-450A-B922-970EBAE592C4}" type="pres">
      <dgm:prSet presAssocID="{D11DAAA8-BB07-49F8-971A-79777460349E}" presName="node" presStyleLbl="vennNode1" presStyleIdx="1" presStyleCnt="9">
        <dgm:presLayoutVars>
          <dgm:bulletEnabled val="1"/>
        </dgm:presLayoutVars>
      </dgm:prSet>
      <dgm:spPr/>
    </dgm:pt>
    <dgm:pt modelId="{063A878A-FB5A-4280-ACDC-3D40DEF5178D}" type="pres">
      <dgm:prSet presAssocID="{0E7863F2-89E2-46C3-A365-1E98AC97C78F}" presName="node" presStyleLbl="vennNode1" presStyleIdx="2" presStyleCnt="9">
        <dgm:presLayoutVars>
          <dgm:bulletEnabled val="1"/>
        </dgm:presLayoutVars>
      </dgm:prSet>
      <dgm:spPr/>
    </dgm:pt>
    <dgm:pt modelId="{FE7CBFA0-48B6-4B9A-9616-AEB9A3D35728}" type="pres">
      <dgm:prSet presAssocID="{D8DAD7E3-C78C-470A-AD17-F8F888661537}" presName="node" presStyleLbl="vennNode1" presStyleIdx="3" presStyleCnt="9">
        <dgm:presLayoutVars>
          <dgm:bulletEnabled val="1"/>
        </dgm:presLayoutVars>
      </dgm:prSet>
      <dgm:spPr/>
    </dgm:pt>
    <dgm:pt modelId="{78E4797A-1CF1-44BB-BA2D-765EAE538CDF}" type="pres">
      <dgm:prSet presAssocID="{3572AD6C-1FC4-46F6-8FFB-B32B60DE392A}" presName="node" presStyleLbl="vennNode1" presStyleIdx="4" presStyleCnt="9">
        <dgm:presLayoutVars>
          <dgm:bulletEnabled val="1"/>
        </dgm:presLayoutVars>
      </dgm:prSet>
      <dgm:spPr/>
    </dgm:pt>
    <dgm:pt modelId="{3C09030A-60B9-44F6-B870-D23665146A93}" type="pres">
      <dgm:prSet presAssocID="{4D0DC08C-7F4F-4A0C-B489-5409F1F1ADDA}" presName="node" presStyleLbl="vennNode1" presStyleIdx="5" presStyleCnt="9">
        <dgm:presLayoutVars>
          <dgm:bulletEnabled val="1"/>
        </dgm:presLayoutVars>
      </dgm:prSet>
      <dgm:spPr/>
    </dgm:pt>
    <dgm:pt modelId="{AA63220D-0529-46C0-A6E3-B409A22A1A74}" type="pres">
      <dgm:prSet presAssocID="{5DDE3B2C-9A86-4064-A787-601536655A27}" presName="node" presStyleLbl="vennNode1" presStyleIdx="6" presStyleCnt="9">
        <dgm:presLayoutVars>
          <dgm:bulletEnabled val="1"/>
        </dgm:presLayoutVars>
      </dgm:prSet>
      <dgm:spPr/>
    </dgm:pt>
    <dgm:pt modelId="{A91F9161-39CA-4E5E-932F-36EDFDF97637}" type="pres">
      <dgm:prSet presAssocID="{67AB4662-2C44-4A18-A7EB-3E1A27A291E2}" presName="node" presStyleLbl="vennNode1" presStyleIdx="7" presStyleCnt="9">
        <dgm:presLayoutVars>
          <dgm:bulletEnabled val="1"/>
        </dgm:presLayoutVars>
      </dgm:prSet>
      <dgm:spPr/>
    </dgm:pt>
    <dgm:pt modelId="{94EE9BD1-0C08-4AD9-AC64-81C79C7C2AE8}" type="pres">
      <dgm:prSet presAssocID="{3C3517B1-E47C-41D3-B6F7-CBE55A5E49F3}" presName="node" presStyleLbl="vennNode1" presStyleIdx="8" presStyleCnt="9">
        <dgm:presLayoutVars>
          <dgm:bulletEnabled val="1"/>
        </dgm:presLayoutVars>
      </dgm:prSet>
      <dgm:spPr/>
    </dgm:pt>
  </dgm:ptLst>
  <dgm:cxnLst>
    <dgm:cxn modelId="{40DA7C01-72FC-477A-BA01-C1B82BED26C1}" type="presOf" srcId="{D11DAAA8-BB07-49F8-971A-79777460349E}" destId="{5DECD4DD-0587-450A-B922-970EBAE592C4}" srcOrd="0" destOrd="0" presId="urn:microsoft.com/office/officeart/2005/8/layout/radial3"/>
    <dgm:cxn modelId="{DCF94602-4EC3-41A3-BDEC-0E5C38131790}" srcId="{29E18CFC-2D5C-42EE-8302-4F589F8DC87D}" destId="{67AB4662-2C44-4A18-A7EB-3E1A27A291E2}" srcOrd="6" destOrd="0" parTransId="{DFE7391A-3FDE-4C43-8645-20B1C3CDBD89}" sibTransId="{D14BEACB-5D23-40D6-9B92-59AFC4D976A0}"/>
    <dgm:cxn modelId="{6F612E12-554A-4B95-9235-54EE3E76DD29}" type="presOf" srcId="{29E18CFC-2D5C-42EE-8302-4F589F8DC87D}" destId="{5ECF5637-46B6-4F0D-8BA7-85D1358ADDB1}" srcOrd="0" destOrd="0" presId="urn:microsoft.com/office/officeart/2005/8/layout/radial3"/>
    <dgm:cxn modelId="{7D75DE23-1B32-4C9B-BBCC-BEA41AAA1F1B}" type="presOf" srcId="{67AB4662-2C44-4A18-A7EB-3E1A27A291E2}" destId="{A91F9161-39CA-4E5E-932F-36EDFDF97637}" srcOrd="0" destOrd="0" presId="urn:microsoft.com/office/officeart/2005/8/layout/radial3"/>
    <dgm:cxn modelId="{03346F48-C477-479F-809C-C4A83C4061E5}" srcId="{29E18CFC-2D5C-42EE-8302-4F589F8DC87D}" destId="{D8DAD7E3-C78C-470A-AD17-F8F888661537}" srcOrd="2" destOrd="0" parTransId="{9A24AA3A-1260-4720-A08E-BB4B984BD998}" sibTransId="{4607406C-0E16-49F4-81FB-56323C6D9E73}"/>
    <dgm:cxn modelId="{D5A9CB6C-3EA4-4406-8D75-6C23A5CC8F64}" srcId="{CF24B54E-9ED7-41CE-921C-804E4B180295}" destId="{29E18CFC-2D5C-42EE-8302-4F589F8DC87D}" srcOrd="0" destOrd="0" parTransId="{BCAC6248-F774-41E4-B8E0-4B625F4A125E}" sibTransId="{FF3D6E77-5293-4D5E-B31F-26BF50108AC9}"/>
    <dgm:cxn modelId="{0500B44E-678F-4251-95C2-C6605BD38ED9}" srcId="{29E18CFC-2D5C-42EE-8302-4F589F8DC87D}" destId="{3C3517B1-E47C-41D3-B6F7-CBE55A5E49F3}" srcOrd="7" destOrd="0" parTransId="{A0E0CA8B-437F-489C-9C18-ED60D78228AF}" sibTransId="{3DECFCE8-D0B7-4D2A-9C54-85D4FE58654C}"/>
    <dgm:cxn modelId="{E1E1CC71-B602-4068-A5C6-EB337CB1C445}" srcId="{29E18CFC-2D5C-42EE-8302-4F589F8DC87D}" destId="{3572AD6C-1FC4-46F6-8FFB-B32B60DE392A}" srcOrd="3" destOrd="0" parTransId="{51EEDE4E-8B82-4C64-B9E3-5EB6C1377AE8}" sibTransId="{EDA8FE81-554A-409A-932E-8E97643F5496}"/>
    <dgm:cxn modelId="{14091254-1E14-4745-B4D5-EC8174BCA12C}" srcId="{29E18CFC-2D5C-42EE-8302-4F589F8DC87D}" destId="{0E7863F2-89E2-46C3-A365-1E98AC97C78F}" srcOrd="1" destOrd="0" parTransId="{98961817-B224-4819-AC55-01C8042ED623}" sibTransId="{7ABBB088-1FDD-4FC5-80B9-17A68CEB9F6C}"/>
    <dgm:cxn modelId="{56D2A47F-C74C-46E0-B01B-4F4C120A63CD}" type="presOf" srcId="{0E7863F2-89E2-46C3-A365-1E98AC97C78F}" destId="{063A878A-FB5A-4280-ACDC-3D40DEF5178D}" srcOrd="0" destOrd="0" presId="urn:microsoft.com/office/officeart/2005/8/layout/radial3"/>
    <dgm:cxn modelId="{55F4318B-78EF-4728-BD0D-FE7FD782FDA5}" type="presOf" srcId="{CF24B54E-9ED7-41CE-921C-804E4B180295}" destId="{B34A13F9-CD58-4EA9-B438-A4D8E99EA1DF}" srcOrd="0" destOrd="0" presId="urn:microsoft.com/office/officeart/2005/8/layout/radial3"/>
    <dgm:cxn modelId="{4EACA7A0-9EC9-490D-83AC-D0BA5A39EB97}" srcId="{29E18CFC-2D5C-42EE-8302-4F589F8DC87D}" destId="{D11DAAA8-BB07-49F8-971A-79777460349E}" srcOrd="0" destOrd="0" parTransId="{93064161-A2BD-4537-B01E-20C480A29A7C}" sibTransId="{E2071570-CC36-46A4-8FC6-D9207DE6C428}"/>
    <dgm:cxn modelId="{7764B3BB-B87D-4E04-A5EA-29BD8B262861}" type="presOf" srcId="{5DDE3B2C-9A86-4064-A787-601536655A27}" destId="{AA63220D-0529-46C0-A6E3-B409A22A1A74}" srcOrd="0" destOrd="0" presId="urn:microsoft.com/office/officeart/2005/8/layout/radial3"/>
    <dgm:cxn modelId="{DB7B1DC2-F91E-4042-8AA3-201AB550FBD1}" type="presOf" srcId="{3572AD6C-1FC4-46F6-8FFB-B32B60DE392A}" destId="{78E4797A-1CF1-44BB-BA2D-765EAE538CDF}" srcOrd="0" destOrd="0" presId="urn:microsoft.com/office/officeart/2005/8/layout/radial3"/>
    <dgm:cxn modelId="{A355C6C9-9075-48B8-A919-CA50B6145601}" type="presOf" srcId="{D8DAD7E3-C78C-470A-AD17-F8F888661537}" destId="{FE7CBFA0-48B6-4B9A-9616-AEB9A3D35728}" srcOrd="0" destOrd="0" presId="urn:microsoft.com/office/officeart/2005/8/layout/radial3"/>
    <dgm:cxn modelId="{B8F6B3D1-0F10-4F5D-A16D-427BBA9BD90C}" type="presOf" srcId="{4D0DC08C-7F4F-4A0C-B489-5409F1F1ADDA}" destId="{3C09030A-60B9-44F6-B870-D23665146A93}" srcOrd="0" destOrd="0" presId="urn:microsoft.com/office/officeart/2005/8/layout/radial3"/>
    <dgm:cxn modelId="{7712E9D3-6AE7-4158-92E6-B6ACCE211BEC}" srcId="{29E18CFC-2D5C-42EE-8302-4F589F8DC87D}" destId="{4D0DC08C-7F4F-4A0C-B489-5409F1F1ADDA}" srcOrd="4" destOrd="0" parTransId="{3D8688C7-9640-4B06-8497-30C575967C5F}" sibTransId="{C36DAEFB-C76D-41A0-99A5-8509111D3BFB}"/>
    <dgm:cxn modelId="{7D395EDD-6BFC-4B3D-9B02-8771121158E2}" srcId="{29E18CFC-2D5C-42EE-8302-4F589F8DC87D}" destId="{5DDE3B2C-9A86-4064-A787-601536655A27}" srcOrd="5" destOrd="0" parTransId="{8C80DDDF-F4B4-4726-AE16-081853EE2EAB}" sibTransId="{47353583-BB68-42F0-8180-C39703FF81D6}"/>
    <dgm:cxn modelId="{B3040DF9-3C60-43B9-9198-0FD8DAFF03EF}" type="presOf" srcId="{3C3517B1-E47C-41D3-B6F7-CBE55A5E49F3}" destId="{94EE9BD1-0C08-4AD9-AC64-81C79C7C2AE8}" srcOrd="0" destOrd="0" presId="urn:microsoft.com/office/officeart/2005/8/layout/radial3"/>
    <dgm:cxn modelId="{B85417D7-E1D4-4C4D-B916-9FAE3A8DCDC1}" type="presParOf" srcId="{B34A13F9-CD58-4EA9-B438-A4D8E99EA1DF}" destId="{3C54D9C5-9B03-4D7D-9EE1-FDE58769CAED}" srcOrd="0" destOrd="0" presId="urn:microsoft.com/office/officeart/2005/8/layout/radial3"/>
    <dgm:cxn modelId="{976418C7-4D4F-4F9A-86B9-B14C95ABC131}" type="presParOf" srcId="{3C54D9C5-9B03-4D7D-9EE1-FDE58769CAED}" destId="{5ECF5637-46B6-4F0D-8BA7-85D1358ADDB1}" srcOrd="0" destOrd="0" presId="urn:microsoft.com/office/officeart/2005/8/layout/radial3"/>
    <dgm:cxn modelId="{C05D69A6-EB8E-46C8-AA16-D826CD9132AE}" type="presParOf" srcId="{3C54D9C5-9B03-4D7D-9EE1-FDE58769CAED}" destId="{5DECD4DD-0587-450A-B922-970EBAE592C4}" srcOrd="1" destOrd="0" presId="urn:microsoft.com/office/officeart/2005/8/layout/radial3"/>
    <dgm:cxn modelId="{FBC52619-DDE8-4F6E-85FB-AB4927579664}" type="presParOf" srcId="{3C54D9C5-9B03-4D7D-9EE1-FDE58769CAED}" destId="{063A878A-FB5A-4280-ACDC-3D40DEF5178D}" srcOrd="2" destOrd="0" presId="urn:microsoft.com/office/officeart/2005/8/layout/radial3"/>
    <dgm:cxn modelId="{C78C3C99-E83A-4279-8C8E-12BB4BE2E538}" type="presParOf" srcId="{3C54D9C5-9B03-4D7D-9EE1-FDE58769CAED}" destId="{FE7CBFA0-48B6-4B9A-9616-AEB9A3D35728}" srcOrd="3" destOrd="0" presId="urn:microsoft.com/office/officeart/2005/8/layout/radial3"/>
    <dgm:cxn modelId="{75EE34E0-5190-499A-AC6C-7BE8363710E4}" type="presParOf" srcId="{3C54D9C5-9B03-4D7D-9EE1-FDE58769CAED}" destId="{78E4797A-1CF1-44BB-BA2D-765EAE538CDF}" srcOrd="4" destOrd="0" presId="urn:microsoft.com/office/officeart/2005/8/layout/radial3"/>
    <dgm:cxn modelId="{5B89F443-F357-4719-B25B-D264A55D5DF6}" type="presParOf" srcId="{3C54D9C5-9B03-4D7D-9EE1-FDE58769CAED}" destId="{3C09030A-60B9-44F6-B870-D23665146A93}" srcOrd="5" destOrd="0" presId="urn:microsoft.com/office/officeart/2005/8/layout/radial3"/>
    <dgm:cxn modelId="{E88BE52F-8345-4CD1-B1DD-008CF6710CEB}" type="presParOf" srcId="{3C54D9C5-9B03-4D7D-9EE1-FDE58769CAED}" destId="{AA63220D-0529-46C0-A6E3-B409A22A1A74}" srcOrd="6" destOrd="0" presId="urn:microsoft.com/office/officeart/2005/8/layout/radial3"/>
    <dgm:cxn modelId="{5E1F015D-8F9C-4CA9-B18F-DCC10B9E28C2}" type="presParOf" srcId="{3C54D9C5-9B03-4D7D-9EE1-FDE58769CAED}" destId="{A91F9161-39CA-4E5E-932F-36EDFDF97637}" srcOrd="7" destOrd="0" presId="urn:microsoft.com/office/officeart/2005/8/layout/radial3"/>
    <dgm:cxn modelId="{E63D30A2-9F52-4C7A-A3F2-BFFC5CE35FE0}" type="presParOf" srcId="{3C54D9C5-9B03-4D7D-9EE1-FDE58769CAED}" destId="{94EE9BD1-0C08-4AD9-AC64-81C79C7C2AE8}"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8EA07E-FB79-4209-BBE1-19F8E59A802C}"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en-US"/>
        </a:p>
      </dgm:t>
    </dgm:pt>
    <dgm:pt modelId="{7B0F5CFA-FF73-41D9-AB1F-5C28565A0CBD}">
      <dgm:prSet phldrT="[Text]"/>
      <dgm:spPr/>
      <dgm:t>
        <a:bodyPr/>
        <a:lstStyle/>
        <a:p>
          <a:r>
            <a:rPr lang="en-US" dirty="0"/>
            <a:t>Forming</a:t>
          </a:r>
        </a:p>
      </dgm:t>
    </dgm:pt>
    <dgm:pt modelId="{F8592D09-B2CE-464C-AE8F-70E734C56C6A}" type="parTrans" cxnId="{E35C989F-1BFD-44F6-8AFD-B5E71B105D28}">
      <dgm:prSet/>
      <dgm:spPr/>
      <dgm:t>
        <a:bodyPr/>
        <a:lstStyle/>
        <a:p>
          <a:endParaRPr lang="en-US"/>
        </a:p>
      </dgm:t>
    </dgm:pt>
    <dgm:pt modelId="{345063A7-9CB7-4C78-9E37-8CD0189C13C1}" type="sibTrans" cxnId="{E35C989F-1BFD-44F6-8AFD-B5E71B105D28}">
      <dgm:prSet/>
      <dgm:spPr/>
      <dgm:t>
        <a:bodyPr/>
        <a:lstStyle/>
        <a:p>
          <a:endParaRPr lang="en-US"/>
        </a:p>
      </dgm:t>
    </dgm:pt>
    <dgm:pt modelId="{797F4F62-BAD0-4EB0-A018-B5775767498F}">
      <dgm:prSet phldrT="[Text]"/>
      <dgm:spPr/>
      <dgm:t>
        <a:bodyPr/>
        <a:lstStyle/>
        <a:p>
          <a:r>
            <a:rPr lang="en-US" dirty="0"/>
            <a:t>Introductions</a:t>
          </a:r>
        </a:p>
      </dgm:t>
    </dgm:pt>
    <dgm:pt modelId="{36E66993-66A8-4BB2-877A-0B1CABC2F913}" type="parTrans" cxnId="{6ADF8045-E463-4A17-B480-3CA712B5863A}">
      <dgm:prSet/>
      <dgm:spPr/>
      <dgm:t>
        <a:bodyPr/>
        <a:lstStyle/>
        <a:p>
          <a:endParaRPr lang="en-US"/>
        </a:p>
      </dgm:t>
    </dgm:pt>
    <dgm:pt modelId="{FD818710-2DAF-4075-9B3E-93CC7EF7EB71}" type="sibTrans" cxnId="{6ADF8045-E463-4A17-B480-3CA712B5863A}">
      <dgm:prSet/>
      <dgm:spPr/>
      <dgm:t>
        <a:bodyPr/>
        <a:lstStyle/>
        <a:p>
          <a:endParaRPr lang="en-US"/>
        </a:p>
      </dgm:t>
    </dgm:pt>
    <dgm:pt modelId="{3A26EECB-9A42-41A9-BB01-A6F12E765CF4}">
      <dgm:prSet phldrT="[Text]"/>
      <dgm:spPr/>
      <dgm:t>
        <a:bodyPr/>
        <a:lstStyle/>
        <a:p>
          <a:r>
            <a:rPr lang="en-US" dirty="0"/>
            <a:t>Ground rules</a:t>
          </a:r>
        </a:p>
      </dgm:t>
    </dgm:pt>
    <dgm:pt modelId="{E8F7258C-E72E-4988-B744-7B2E02EFAD65}" type="parTrans" cxnId="{4A64B947-FCEF-4FB3-85C2-5745EDFF4690}">
      <dgm:prSet/>
      <dgm:spPr/>
      <dgm:t>
        <a:bodyPr/>
        <a:lstStyle/>
        <a:p>
          <a:endParaRPr lang="en-US"/>
        </a:p>
      </dgm:t>
    </dgm:pt>
    <dgm:pt modelId="{EB561AF0-4E4A-4341-B698-EB6DB33D47A7}" type="sibTrans" cxnId="{4A64B947-FCEF-4FB3-85C2-5745EDFF4690}">
      <dgm:prSet/>
      <dgm:spPr/>
      <dgm:t>
        <a:bodyPr/>
        <a:lstStyle/>
        <a:p>
          <a:endParaRPr lang="en-US"/>
        </a:p>
      </dgm:t>
    </dgm:pt>
    <dgm:pt modelId="{DBCD2364-EF1D-4767-B40F-BF0A6C89CC98}">
      <dgm:prSet phldrT="[Text]"/>
      <dgm:spPr/>
      <dgm:t>
        <a:bodyPr/>
        <a:lstStyle/>
        <a:p>
          <a:r>
            <a:rPr lang="en-US" dirty="0"/>
            <a:t>Storming</a:t>
          </a:r>
        </a:p>
      </dgm:t>
    </dgm:pt>
    <dgm:pt modelId="{E1B56DC8-84C8-458F-880D-30D99007A2F3}" type="parTrans" cxnId="{27BA6529-6FCB-4404-98E2-23AA6DB49516}">
      <dgm:prSet/>
      <dgm:spPr/>
      <dgm:t>
        <a:bodyPr/>
        <a:lstStyle/>
        <a:p>
          <a:endParaRPr lang="en-US"/>
        </a:p>
      </dgm:t>
    </dgm:pt>
    <dgm:pt modelId="{D9FCCF64-3E64-4C47-82D3-E34DD1D77FD4}" type="sibTrans" cxnId="{27BA6529-6FCB-4404-98E2-23AA6DB49516}">
      <dgm:prSet/>
      <dgm:spPr/>
      <dgm:t>
        <a:bodyPr/>
        <a:lstStyle/>
        <a:p>
          <a:endParaRPr lang="en-US"/>
        </a:p>
      </dgm:t>
    </dgm:pt>
    <dgm:pt modelId="{67560B31-C1EA-4F4C-A7AF-9728292FB6D7}">
      <dgm:prSet phldrT="[Text]"/>
      <dgm:spPr/>
      <dgm:t>
        <a:bodyPr/>
        <a:lstStyle/>
        <a:p>
          <a:r>
            <a:rPr lang="en-US" dirty="0"/>
            <a:t>Communication improves</a:t>
          </a:r>
        </a:p>
      </dgm:t>
    </dgm:pt>
    <dgm:pt modelId="{5D950552-76BD-40EF-ADB9-B3DC0F4C9008}" type="parTrans" cxnId="{CC9D85E5-3884-4D49-8DD3-C029136E04BB}">
      <dgm:prSet/>
      <dgm:spPr/>
      <dgm:t>
        <a:bodyPr/>
        <a:lstStyle/>
        <a:p>
          <a:endParaRPr lang="en-US"/>
        </a:p>
      </dgm:t>
    </dgm:pt>
    <dgm:pt modelId="{729AAABF-36C6-4F79-A9D3-55F612282C19}" type="sibTrans" cxnId="{CC9D85E5-3884-4D49-8DD3-C029136E04BB}">
      <dgm:prSet/>
      <dgm:spPr/>
      <dgm:t>
        <a:bodyPr/>
        <a:lstStyle/>
        <a:p>
          <a:endParaRPr lang="en-US"/>
        </a:p>
      </dgm:t>
    </dgm:pt>
    <dgm:pt modelId="{262DBDC1-7526-4676-8A81-87FC9798690B}">
      <dgm:prSet phldrT="[Text]"/>
      <dgm:spPr/>
      <dgm:t>
        <a:bodyPr/>
        <a:lstStyle/>
        <a:p>
          <a:r>
            <a:rPr lang="en-US" dirty="0"/>
            <a:t>Individuals over group</a:t>
          </a:r>
        </a:p>
      </dgm:t>
    </dgm:pt>
    <dgm:pt modelId="{1219D718-6244-440B-A306-08A56168FC17}" type="parTrans" cxnId="{A6A7A25A-FE2A-4A00-961B-175B2999EDF6}">
      <dgm:prSet/>
      <dgm:spPr/>
      <dgm:t>
        <a:bodyPr/>
        <a:lstStyle/>
        <a:p>
          <a:endParaRPr lang="en-US"/>
        </a:p>
      </dgm:t>
    </dgm:pt>
    <dgm:pt modelId="{E87838E1-8803-4D48-8E80-7A2282C16630}" type="sibTrans" cxnId="{A6A7A25A-FE2A-4A00-961B-175B2999EDF6}">
      <dgm:prSet/>
      <dgm:spPr/>
      <dgm:t>
        <a:bodyPr/>
        <a:lstStyle/>
        <a:p>
          <a:endParaRPr lang="en-US"/>
        </a:p>
      </dgm:t>
    </dgm:pt>
    <dgm:pt modelId="{A468D239-5FCC-4CC1-843F-73564B72DFDE}">
      <dgm:prSet phldrT="[Text]"/>
      <dgm:spPr/>
      <dgm:t>
        <a:bodyPr/>
        <a:lstStyle/>
        <a:p>
          <a:r>
            <a:rPr lang="en-US" dirty="0"/>
            <a:t>Norming</a:t>
          </a:r>
        </a:p>
      </dgm:t>
    </dgm:pt>
    <dgm:pt modelId="{07125955-673E-49A6-A49D-739AA2DAF482}" type="parTrans" cxnId="{E896C133-03D7-44AD-8710-39A34DB51E45}">
      <dgm:prSet/>
      <dgm:spPr/>
      <dgm:t>
        <a:bodyPr/>
        <a:lstStyle/>
        <a:p>
          <a:endParaRPr lang="en-US"/>
        </a:p>
      </dgm:t>
    </dgm:pt>
    <dgm:pt modelId="{97FC024C-C115-4CC8-8FA2-32443DDFE48F}" type="sibTrans" cxnId="{E896C133-03D7-44AD-8710-39A34DB51E45}">
      <dgm:prSet/>
      <dgm:spPr/>
      <dgm:t>
        <a:bodyPr/>
        <a:lstStyle/>
        <a:p>
          <a:endParaRPr lang="en-US"/>
        </a:p>
      </dgm:t>
    </dgm:pt>
    <dgm:pt modelId="{AD83C405-BE5D-4731-9FDD-ED980DC8A4A9}">
      <dgm:prSet phldrT="[Text]"/>
      <dgm:spPr/>
      <dgm:t>
        <a:bodyPr/>
        <a:lstStyle/>
        <a:p>
          <a:r>
            <a:rPr lang="en-US" dirty="0"/>
            <a:t>Feel part of a team</a:t>
          </a:r>
        </a:p>
      </dgm:t>
    </dgm:pt>
    <dgm:pt modelId="{29FE465C-45EB-4384-B77C-DA437BA49318}" type="parTrans" cxnId="{FB77BB3B-FAB0-4C2F-BBB7-948FAEFB4530}">
      <dgm:prSet/>
      <dgm:spPr/>
      <dgm:t>
        <a:bodyPr/>
        <a:lstStyle/>
        <a:p>
          <a:endParaRPr lang="en-US"/>
        </a:p>
      </dgm:t>
    </dgm:pt>
    <dgm:pt modelId="{E9746899-1F82-4D1B-871E-909782982726}" type="sibTrans" cxnId="{FB77BB3B-FAB0-4C2F-BBB7-948FAEFB4530}">
      <dgm:prSet/>
      <dgm:spPr/>
      <dgm:t>
        <a:bodyPr/>
        <a:lstStyle/>
        <a:p>
          <a:endParaRPr lang="en-US"/>
        </a:p>
      </dgm:t>
    </dgm:pt>
    <dgm:pt modelId="{238BFCA1-06E5-4110-8B34-EB4FD97DFBBA}">
      <dgm:prSet phldrT="[Text]"/>
      <dgm:spPr/>
      <dgm:t>
        <a:bodyPr/>
        <a:lstStyle/>
        <a:p>
          <a:r>
            <a:rPr lang="en-US" dirty="0"/>
            <a:t>See value in other viewpoints</a:t>
          </a:r>
        </a:p>
      </dgm:t>
    </dgm:pt>
    <dgm:pt modelId="{F13B3897-C8CE-4C34-9E22-9415488AC8A4}" type="parTrans" cxnId="{64528D8C-BD35-476D-88E2-3E64592FEA5A}">
      <dgm:prSet/>
      <dgm:spPr/>
      <dgm:t>
        <a:bodyPr/>
        <a:lstStyle/>
        <a:p>
          <a:endParaRPr lang="en-US"/>
        </a:p>
      </dgm:t>
    </dgm:pt>
    <dgm:pt modelId="{2FF17E5B-1EA0-4517-A1BE-602153B4FAC9}" type="sibTrans" cxnId="{64528D8C-BD35-476D-88E2-3E64592FEA5A}">
      <dgm:prSet/>
      <dgm:spPr/>
      <dgm:t>
        <a:bodyPr/>
        <a:lstStyle/>
        <a:p>
          <a:endParaRPr lang="en-US"/>
        </a:p>
      </dgm:t>
    </dgm:pt>
    <dgm:pt modelId="{7F2ED69B-08C8-4C0F-9DB1-E88F3ADD693F}">
      <dgm:prSet phldrT="[Text]"/>
      <dgm:spPr/>
      <dgm:t>
        <a:bodyPr/>
        <a:lstStyle/>
        <a:p>
          <a:endParaRPr lang="en-US" dirty="0"/>
        </a:p>
      </dgm:t>
    </dgm:pt>
    <dgm:pt modelId="{9DC80976-9EC1-4395-9970-BB0B0068E11C}" type="parTrans" cxnId="{578BB959-FF3D-4452-BEE7-CDD49B9944DC}">
      <dgm:prSet/>
      <dgm:spPr/>
      <dgm:t>
        <a:bodyPr/>
        <a:lstStyle/>
        <a:p>
          <a:endParaRPr lang="en-US"/>
        </a:p>
      </dgm:t>
    </dgm:pt>
    <dgm:pt modelId="{CD3DDF3D-E126-4172-965B-F33004F60107}" type="sibTrans" cxnId="{578BB959-FF3D-4452-BEE7-CDD49B9944DC}">
      <dgm:prSet/>
      <dgm:spPr/>
      <dgm:t>
        <a:bodyPr/>
        <a:lstStyle/>
        <a:p>
          <a:endParaRPr lang="en-US"/>
        </a:p>
      </dgm:t>
    </dgm:pt>
    <dgm:pt modelId="{0108D5EB-0AB5-481B-993A-7F14047B85C0}">
      <dgm:prSet phldrT="[Text]"/>
      <dgm:spPr/>
      <dgm:t>
        <a:bodyPr/>
        <a:lstStyle/>
        <a:p>
          <a:r>
            <a:rPr lang="en-US" dirty="0"/>
            <a:t>Shared communication</a:t>
          </a:r>
        </a:p>
      </dgm:t>
    </dgm:pt>
    <dgm:pt modelId="{371A0E15-A99D-498D-ADD5-41F05428BAE9}" type="parTrans" cxnId="{1EFA0455-91A0-4EFE-9D70-A875A0601129}">
      <dgm:prSet/>
      <dgm:spPr/>
      <dgm:t>
        <a:bodyPr/>
        <a:lstStyle/>
        <a:p>
          <a:endParaRPr lang="en-US"/>
        </a:p>
      </dgm:t>
    </dgm:pt>
    <dgm:pt modelId="{7BE5C4EE-7B5A-4665-BCC7-5EFAC2403FC1}" type="sibTrans" cxnId="{1EFA0455-91A0-4EFE-9D70-A875A0601129}">
      <dgm:prSet/>
      <dgm:spPr/>
      <dgm:t>
        <a:bodyPr/>
        <a:lstStyle/>
        <a:p>
          <a:endParaRPr lang="en-US"/>
        </a:p>
      </dgm:t>
    </dgm:pt>
    <dgm:pt modelId="{8848A441-7FB8-49F4-B3F8-DA87EA3D8E98}">
      <dgm:prSet/>
      <dgm:spPr/>
      <dgm:t>
        <a:bodyPr/>
        <a:lstStyle/>
        <a:p>
          <a:r>
            <a:rPr lang="en-US" dirty="0"/>
            <a:t>Performing</a:t>
          </a:r>
        </a:p>
        <a:p>
          <a:endParaRPr lang="en-US" dirty="0"/>
        </a:p>
        <a:p>
          <a:r>
            <a:rPr lang="en-US" dirty="0"/>
            <a:t>Build Trust</a:t>
          </a:r>
        </a:p>
        <a:p>
          <a:r>
            <a:rPr lang="en-US" dirty="0"/>
            <a:t>Flexibility</a:t>
          </a:r>
        </a:p>
        <a:p>
          <a:r>
            <a:rPr lang="en-US" dirty="0"/>
            <a:t>Shared outcomes</a:t>
          </a:r>
        </a:p>
        <a:p>
          <a:endParaRPr lang="en-US" dirty="0"/>
        </a:p>
      </dgm:t>
    </dgm:pt>
    <dgm:pt modelId="{7CBE0445-2007-456E-86CE-B16163E89ECE}" type="parTrans" cxnId="{38AB9C93-32C0-46CF-9825-96814B65CC4D}">
      <dgm:prSet/>
      <dgm:spPr/>
    </dgm:pt>
    <dgm:pt modelId="{C27B8F76-E417-498A-9989-004A1E4D6B69}" type="sibTrans" cxnId="{38AB9C93-32C0-46CF-9825-96814B65CC4D}">
      <dgm:prSet/>
      <dgm:spPr/>
    </dgm:pt>
    <dgm:pt modelId="{B93688A9-A4FC-4DFE-ABC6-9B617F362498}" type="pres">
      <dgm:prSet presAssocID="{678EA07E-FB79-4209-BBE1-19F8E59A802C}" presName="Name0" presStyleCnt="0">
        <dgm:presLayoutVars>
          <dgm:dir/>
          <dgm:resizeHandles val="exact"/>
        </dgm:presLayoutVars>
      </dgm:prSet>
      <dgm:spPr/>
    </dgm:pt>
    <dgm:pt modelId="{31886074-32F8-4C98-8E2E-30DB26FD5C7B}" type="pres">
      <dgm:prSet presAssocID="{7B0F5CFA-FF73-41D9-AB1F-5C28565A0CBD}" presName="node" presStyleLbl="node1" presStyleIdx="0" presStyleCnt="4">
        <dgm:presLayoutVars>
          <dgm:bulletEnabled val="1"/>
        </dgm:presLayoutVars>
      </dgm:prSet>
      <dgm:spPr/>
    </dgm:pt>
    <dgm:pt modelId="{6A301E14-A581-45D5-AB59-843EC6B4C129}" type="pres">
      <dgm:prSet presAssocID="{345063A7-9CB7-4C78-9E37-8CD0189C13C1}" presName="sibTrans" presStyleCnt="0"/>
      <dgm:spPr/>
    </dgm:pt>
    <dgm:pt modelId="{F93D2949-79B5-4F8D-AFC3-A9317DFC9CF4}" type="pres">
      <dgm:prSet presAssocID="{DBCD2364-EF1D-4767-B40F-BF0A6C89CC98}" presName="node" presStyleLbl="node1" presStyleIdx="1" presStyleCnt="4">
        <dgm:presLayoutVars>
          <dgm:bulletEnabled val="1"/>
        </dgm:presLayoutVars>
      </dgm:prSet>
      <dgm:spPr/>
    </dgm:pt>
    <dgm:pt modelId="{F080E0F4-CB89-445A-A856-17348280E7A1}" type="pres">
      <dgm:prSet presAssocID="{D9FCCF64-3E64-4C47-82D3-E34DD1D77FD4}" presName="sibTrans" presStyleCnt="0"/>
      <dgm:spPr/>
    </dgm:pt>
    <dgm:pt modelId="{5EAF890E-011E-4E66-9909-0AE2245BA2AE}" type="pres">
      <dgm:prSet presAssocID="{A468D239-5FCC-4CC1-843F-73564B72DFDE}" presName="node" presStyleLbl="node1" presStyleIdx="2" presStyleCnt="4">
        <dgm:presLayoutVars>
          <dgm:bulletEnabled val="1"/>
        </dgm:presLayoutVars>
      </dgm:prSet>
      <dgm:spPr/>
    </dgm:pt>
    <dgm:pt modelId="{D487B3AA-1426-4B1E-8683-C9037F77D87A}" type="pres">
      <dgm:prSet presAssocID="{97FC024C-C115-4CC8-8FA2-32443DDFE48F}" presName="sibTrans" presStyleCnt="0"/>
      <dgm:spPr/>
    </dgm:pt>
    <dgm:pt modelId="{3737CDBB-EADA-41C0-AAD2-BD63DE4F458F}" type="pres">
      <dgm:prSet presAssocID="{8848A441-7FB8-49F4-B3F8-DA87EA3D8E98}" presName="node" presStyleLbl="node1" presStyleIdx="3" presStyleCnt="4">
        <dgm:presLayoutVars>
          <dgm:bulletEnabled val="1"/>
        </dgm:presLayoutVars>
      </dgm:prSet>
      <dgm:spPr/>
    </dgm:pt>
  </dgm:ptLst>
  <dgm:cxnLst>
    <dgm:cxn modelId="{14730E0C-A95E-428C-8A15-3F1DD9FFD74D}" type="presOf" srcId="{262DBDC1-7526-4676-8A81-87FC9798690B}" destId="{F93D2949-79B5-4F8D-AFC3-A9317DFC9CF4}" srcOrd="0" destOrd="2" presId="urn:microsoft.com/office/officeart/2005/8/layout/hList6"/>
    <dgm:cxn modelId="{E15F810E-36D9-479F-A4D2-CF23FB8CA4B8}" type="presOf" srcId="{0108D5EB-0AB5-481B-993A-7F14047B85C0}" destId="{5EAF890E-011E-4E66-9909-0AE2245BA2AE}" srcOrd="0" destOrd="3" presId="urn:microsoft.com/office/officeart/2005/8/layout/hList6"/>
    <dgm:cxn modelId="{88DA6B14-E07F-4680-B70D-B643EC3AFF13}" type="presOf" srcId="{AD83C405-BE5D-4731-9FDD-ED980DC8A4A9}" destId="{5EAF890E-011E-4E66-9909-0AE2245BA2AE}" srcOrd="0" destOrd="1" presId="urn:microsoft.com/office/officeart/2005/8/layout/hList6"/>
    <dgm:cxn modelId="{27BA6529-6FCB-4404-98E2-23AA6DB49516}" srcId="{678EA07E-FB79-4209-BBE1-19F8E59A802C}" destId="{DBCD2364-EF1D-4767-B40F-BF0A6C89CC98}" srcOrd="1" destOrd="0" parTransId="{E1B56DC8-84C8-458F-880D-30D99007A2F3}" sibTransId="{D9FCCF64-3E64-4C47-82D3-E34DD1D77FD4}"/>
    <dgm:cxn modelId="{59F4FE29-B96D-4B8B-8AD5-0469B086220A}" type="presOf" srcId="{797F4F62-BAD0-4EB0-A018-B5775767498F}" destId="{31886074-32F8-4C98-8E2E-30DB26FD5C7B}" srcOrd="0" destOrd="1" presId="urn:microsoft.com/office/officeart/2005/8/layout/hList6"/>
    <dgm:cxn modelId="{263D3232-97F9-4B37-9988-9124142D3A4E}" type="presOf" srcId="{238BFCA1-06E5-4110-8B34-EB4FD97DFBBA}" destId="{5EAF890E-011E-4E66-9909-0AE2245BA2AE}" srcOrd="0" destOrd="2" presId="urn:microsoft.com/office/officeart/2005/8/layout/hList6"/>
    <dgm:cxn modelId="{E896C133-03D7-44AD-8710-39A34DB51E45}" srcId="{678EA07E-FB79-4209-BBE1-19F8E59A802C}" destId="{A468D239-5FCC-4CC1-843F-73564B72DFDE}" srcOrd="2" destOrd="0" parTransId="{07125955-673E-49A6-A49D-739AA2DAF482}" sibTransId="{97FC024C-C115-4CC8-8FA2-32443DDFE48F}"/>
    <dgm:cxn modelId="{FB77BB3B-FAB0-4C2F-BBB7-948FAEFB4530}" srcId="{A468D239-5FCC-4CC1-843F-73564B72DFDE}" destId="{AD83C405-BE5D-4731-9FDD-ED980DC8A4A9}" srcOrd="0" destOrd="0" parTransId="{29FE465C-45EB-4384-B77C-DA437BA49318}" sibTransId="{E9746899-1F82-4D1B-871E-909782982726}"/>
    <dgm:cxn modelId="{6ADF8045-E463-4A17-B480-3CA712B5863A}" srcId="{7B0F5CFA-FF73-41D9-AB1F-5C28565A0CBD}" destId="{797F4F62-BAD0-4EB0-A018-B5775767498F}" srcOrd="0" destOrd="0" parTransId="{36E66993-66A8-4BB2-877A-0B1CABC2F913}" sibTransId="{FD818710-2DAF-4075-9B3E-93CC7EF7EB71}"/>
    <dgm:cxn modelId="{4A64B947-FCEF-4FB3-85C2-5745EDFF4690}" srcId="{7B0F5CFA-FF73-41D9-AB1F-5C28565A0CBD}" destId="{3A26EECB-9A42-41A9-BB01-A6F12E765CF4}" srcOrd="1" destOrd="0" parTransId="{E8F7258C-E72E-4988-B744-7B2E02EFAD65}" sibTransId="{EB561AF0-4E4A-4341-B698-EB6DB33D47A7}"/>
    <dgm:cxn modelId="{52D97474-278D-429B-B576-8E4A387A449A}" type="presOf" srcId="{8848A441-7FB8-49F4-B3F8-DA87EA3D8E98}" destId="{3737CDBB-EADA-41C0-AAD2-BD63DE4F458F}" srcOrd="0" destOrd="0" presId="urn:microsoft.com/office/officeart/2005/8/layout/hList6"/>
    <dgm:cxn modelId="{1EFA0455-91A0-4EFE-9D70-A875A0601129}" srcId="{A468D239-5FCC-4CC1-843F-73564B72DFDE}" destId="{0108D5EB-0AB5-481B-993A-7F14047B85C0}" srcOrd="2" destOrd="0" parTransId="{371A0E15-A99D-498D-ADD5-41F05428BAE9}" sibTransId="{7BE5C4EE-7B5A-4665-BCC7-5EFAC2403FC1}"/>
    <dgm:cxn modelId="{578BB959-FF3D-4452-BEE7-CDD49B9944DC}" srcId="{7B0F5CFA-FF73-41D9-AB1F-5C28565A0CBD}" destId="{7F2ED69B-08C8-4C0F-9DB1-E88F3ADD693F}" srcOrd="2" destOrd="0" parTransId="{9DC80976-9EC1-4395-9970-BB0B0068E11C}" sibTransId="{CD3DDF3D-E126-4172-965B-F33004F60107}"/>
    <dgm:cxn modelId="{A6A7A25A-FE2A-4A00-961B-175B2999EDF6}" srcId="{DBCD2364-EF1D-4767-B40F-BF0A6C89CC98}" destId="{262DBDC1-7526-4676-8A81-87FC9798690B}" srcOrd="1" destOrd="0" parTransId="{1219D718-6244-440B-A306-08A56168FC17}" sibTransId="{E87838E1-8803-4D48-8E80-7A2282C16630}"/>
    <dgm:cxn modelId="{0E7A208A-BF8B-4A88-BA42-CC5F3A258CA4}" type="presOf" srcId="{678EA07E-FB79-4209-BBE1-19F8E59A802C}" destId="{B93688A9-A4FC-4DFE-ABC6-9B617F362498}" srcOrd="0" destOrd="0" presId="urn:microsoft.com/office/officeart/2005/8/layout/hList6"/>
    <dgm:cxn modelId="{E6585F8B-6A30-4594-A98B-DD90CECAF08A}" type="presOf" srcId="{DBCD2364-EF1D-4767-B40F-BF0A6C89CC98}" destId="{F93D2949-79B5-4F8D-AFC3-A9317DFC9CF4}" srcOrd="0" destOrd="0" presId="urn:microsoft.com/office/officeart/2005/8/layout/hList6"/>
    <dgm:cxn modelId="{64528D8C-BD35-476D-88E2-3E64592FEA5A}" srcId="{A468D239-5FCC-4CC1-843F-73564B72DFDE}" destId="{238BFCA1-06E5-4110-8B34-EB4FD97DFBBA}" srcOrd="1" destOrd="0" parTransId="{F13B3897-C8CE-4C34-9E22-9415488AC8A4}" sibTransId="{2FF17E5B-1EA0-4517-A1BE-602153B4FAC9}"/>
    <dgm:cxn modelId="{38AB9C93-32C0-46CF-9825-96814B65CC4D}" srcId="{678EA07E-FB79-4209-BBE1-19F8E59A802C}" destId="{8848A441-7FB8-49F4-B3F8-DA87EA3D8E98}" srcOrd="3" destOrd="0" parTransId="{7CBE0445-2007-456E-86CE-B16163E89ECE}" sibTransId="{C27B8F76-E417-498A-9989-004A1E4D6B69}"/>
    <dgm:cxn modelId="{E35C989F-1BFD-44F6-8AFD-B5E71B105D28}" srcId="{678EA07E-FB79-4209-BBE1-19F8E59A802C}" destId="{7B0F5CFA-FF73-41D9-AB1F-5C28565A0CBD}" srcOrd="0" destOrd="0" parTransId="{F8592D09-B2CE-464C-AE8F-70E734C56C6A}" sibTransId="{345063A7-9CB7-4C78-9E37-8CD0189C13C1}"/>
    <dgm:cxn modelId="{9D6431A7-7BF9-473E-A3EC-667EF4FBB375}" type="presOf" srcId="{A468D239-5FCC-4CC1-843F-73564B72DFDE}" destId="{5EAF890E-011E-4E66-9909-0AE2245BA2AE}" srcOrd="0" destOrd="0" presId="urn:microsoft.com/office/officeart/2005/8/layout/hList6"/>
    <dgm:cxn modelId="{AAE8F4A9-D158-41A6-8913-D7B9898492B5}" type="presOf" srcId="{7F2ED69B-08C8-4C0F-9DB1-E88F3ADD693F}" destId="{31886074-32F8-4C98-8E2E-30DB26FD5C7B}" srcOrd="0" destOrd="3" presId="urn:microsoft.com/office/officeart/2005/8/layout/hList6"/>
    <dgm:cxn modelId="{6644EFDE-B8F4-4140-B2AE-858EF4876979}" type="presOf" srcId="{3A26EECB-9A42-41A9-BB01-A6F12E765CF4}" destId="{31886074-32F8-4C98-8E2E-30DB26FD5C7B}" srcOrd="0" destOrd="2" presId="urn:microsoft.com/office/officeart/2005/8/layout/hList6"/>
    <dgm:cxn modelId="{9578DAE3-8F32-43DC-820E-B9984EFFCE7B}" type="presOf" srcId="{7B0F5CFA-FF73-41D9-AB1F-5C28565A0CBD}" destId="{31886074-32F8-4C98-8E2E-30DB26FD5C7B}" srcOrd="0" destOrd="0" presId="urn:microsoft.com/office/officeart/2005/8/layout/hList6"/>
    <dgm:cxn modelId="{CC9D85E5-3884-4D49-8DD3-C029136E04BB}" srcId="{DBCD2364-EF1D-4767-B40F-BF0A6C89CC98}" destId="{67560B31-C1EA-4F4C-A7AF-9728292FB6D7}" srcOrd="0" destOrd="0" parTransId="{5D950552-76BD-40EF-ADB9-B3DC0F4C9008}" sibTransId="{729AAABF-36C6-4F79-A9D3-55F612282C19}"/>
    <dgm:cxn modelId="{1018DBFD-A41A-4FEF-8F9C-74A42F6FBE64}" type="presOf" srcId="{67560B31-C1EA-4F4C-A7AF-9728292FB6D7}" destId="{F93D2949-79B5-4F8D-AFC3-A9317DFC9CF4}" srcOrd="0" destOrd="1" presId="urn:microsoft.com/office/officeart/2005/8/layout/hList6"/>
    <dgm:cxn modelId="{C15D8AC4-0BB3-4EA9-9935-88F92C075D2D}" type="presParOf" srcId="{B93688A9-A4FC-4DFE-ABC6-9B617F362498}" destId="{31886074-32F8-4C98-8E2E-30DB26FD5C7B}" srcOrd="0" destOrd="0" presId="urn:microsoft.com/office/officeart/2005/8/layout/hList6"/>
    <dgm:cxn modelId="{DA973DC1-173C-42FC-AF24-92CB97B3039C}" type="presParOf" srcId="{B93688A9-A4FC-4DFE-ABC6-9B617F362498}" destId="{6A301E14-A581-45D5-AB59-843EC6B4C129}" srcOrd="1" destOrd="0" presId="urn:microsoft.com/office/officeart/2005/8/layout/hList6"/>
    <dgm:cxn modelId="{EE15D06C-1B85-41FB-B604-3B15384AB42D}" type="presParOf" srcId="{B93688A9-A4FC-4DFE-ABC6-9B617F362498}" destId="{F93D2949-79B5-4F8D-AFC3-A9317DFC9CF4}" srcOrd="2" destOrd="0" presId="urn:microsoft.com/office/officeart/2005/8/layout/hList6"/>
    <dgm:cxn modelId="{FD281191-C614-40A3-81C9-7BAE74C0CA69}" type="presParOf" srcId="{B93688A9-A4FC-4DFE-ABC6-9B617F362498}" destId="{F080E0F4-CB89-445A-A856-17348280E7A1}" srcOrd="3" destOrd="0" presId="urn:microsoft.com/office/officeart/2005/8/layout/hList6"/>
    <dgm:cxn modelId="{0F0C88A0-2B24-41B0-89A5-61FDDC5EBFB3}" type="presParOf" srcId="{B93688A9-A4FC-4DFE-ABC6-9B617F362498}" destId="{5EAF890E-011E-4E66-9909-0AE2245BA2AE}" srcOrd="4" destOrd="0" presId="urn:microsoft.com/office/officeart/2005/8/layout/hList6"/>
    <dgm:cxn modelId="{2DF2D303-A79F-41B6-AF4A-32C0805D63DE}" type="presParOf" srcId="{B93688A9-A4FC-4DFE-ABC6-9B617F362498}" destId="{D487B3AA-1426-4B1E-8683-C9037F77D87A}" srcOrd="5" destOrd="0" presId="urn:microsoft.com/office/officeart/2005/8/layout/hList6"/>
    <dgm:cxn modelId="{686BEA76-82CA-44DB-A21E-5C52896A2040}" type="presParOf" srcId="{B93688A9-A4FC-4DFE-ABC6-9B617F362498}" destId="{3737CDBB-EADA-41C0-AAD2-BD63DE4F458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63F115-22B5-4B42-9491-A502E21469A2}"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1A49ABF8-A09A-4720-84E1-49D54E7BD0C9}">
      <dgm:prSet/>
      <dgm:spPr/>
      <dgm:t>
        <a:bodyPr/>
        <a:lstStyle/>
        <a:p>
          <a:pPr rtl="0"/>
          <a:r>
            <a:rPr lang="en-GB" b="1" dirty="0"/>
            <a:t>Relational </a:t>
          </a:r>
          <a:r>
            <a:rPr lang="en-GB" dirty="0"/>
            <a:t>- we place a high value on healthy, consistent, positive and helpful relationships, with families, within families and with each other. It means recognising that relationships are 'the most powerful agent of change’</a:t>
          </a:r>
        </a:p>
      </dgm:t>
    </dgm:pt>
    <dgm:pt modelId="{7B2C42C4-E5CE-43AD-B48F-ED21BEAC34CC}" type="parTrans" cxnId="{27B249DB-637C-4602-BD3D-671BB78D4C8C}">
      <dgm:prSet/>
      <dgm:spPr/>
      <dgm:t>
        <a:bodyPr/>
        <a:lstStyle/>
        <a:p>
          <a:endParaRPr lang="en-US"/>
        </a:p>
      </dgm:t>
    </dgm:pt>
    <dgm:pt modelId="{FBEA5A12-8327-4501-8852-F02F4288BA8D}" type="sibTrans" cxnId="{27B249DB-637C-4602-BD3D-671BB78D4C8C}">
      <dgm:prSet/>
      <dgm:spPr/>
      <dgm:t>
        <a:bodyPr/>
        <a:lstStyle/>
        <a:p>
          <a:endParaRPr lang="en-US"/>
        </a:p>
      </dgm:t>
    </dgm:pt>
    <dgm:pt modelId="{3C289743-9897-4C9D-9F0B-8732C01F51F9}">
      <dgm:prSet/>
      <dgm:spPr/>
      <dgm:t>
        <a:bodyPr/>
        <a:lstStyle/>
        <a:p>
          <a:pPr rtl="0"/>
          <a:r>
            <a:rPr lang="en-GB" b="1" dirty="0"/>
            <a:t>Systemic </a:t>
          </a:r>
          <a:r>
            <a:rPr lang="en-GB" dirty="0"/>
            <a:t>- we don't try to locate a problem in an individual in a family. We try to look at the whole family as a system. We think about what has happened in that system in the past and what is affecting that system in the present to try and figure out "why now“</a:t>
          </a:r>
        </a:p>
      </dgm:t>
    </dgm:pt>
    <dgm:pt modelId="{65D90545-EB9B-4C5A-B463-33878429A0E9}" type="parTrans" cxnId="{EDCBE67B-1F72-4326-9339-2B8B8B8B011F}">
      <dgm:prSet/>
      <dgm:spPr/>
      <dgm:t>
        <a:bodyPr/>
        <a:lstStyle/>
        <a:p>
          <a:endParaRPr lang="en-US"/>
        </a:p>
      </dgm:t>
    </dgm:pt>
    <dgm:pt modelId="{C13E6F1D-B36B-4049-B26B-D75B035ADAE0}" type="sibTrans" cxnId="{EDCBE67B-1F72-4326-9339-2B8B8B8B011F}">
      <dgm:prSet/>
      <dgm:spPr/>
      <dgm:t>
        <a:bodyPr/>
        <a:lstStyle/>
        <a:p>
          <a:endParaRPr lang="en-US"/>
        </a:p>
      </dgm:t>
    </dgm:pt>
    <dgm:pt modelId="{9F247A7A-7A51-473D-B361-231CDBCBEA77}">
      <dgm:prSet/>
      <dgm:spPr/>
      <dgm:t>
        <a:bodyPr/>
        <a:lstStyle/>
        <a:p>
          <a:pPr rtl="0"/>
          <a:r>
            <a:rPr lang="en-GB" b="1"/>
            <a:t>Reflective</a:t>
          </a:r>
          <a:r>
            <a:rPr lang="en-GB"/>
            <a:t> - taking the time to think deeply about what we are seeing and feeling to make sense of it - we are always curious and we always 'listen like crazy'.</a:t>
          </a:r>
        </a:p>
      </dgm:t>
    </dgm:pt>
    <dgm:pt modelId="{A95590C3-1C42-4724-875E-33438024B590}" type="parTrans" cxnId="{4453510F-8DA3-40C3-A5B1-21E6EAC087B4}">
      <dgm:prSet/>
      <dgm:spPr/>
      <dgm:t>
        <a:bodyPr/>
        <a:lstStyle/>
        <a:p>
          <a:endParaRPr lang="en-US"/>
        </a:p>
      </dgm:t>
    </dgm:pt>
    <dgm:pt modelId="{1F245BBA-4B46-45B3-AF8A-A98938474AE1}" type="sibTrans" cxnId="{4453510F-8DA3-40C3-A5B1-21E6EAC087B4}">
      <dgm:prSet/>
      <dgm:spPr/>
      <dgm:t>
        <a:bodyPr/>
        <a:lstStyle/>
        <a:p>
          <a:endParaRPr lang="en-US"/>
        </a:p>
      </dgm:t>
    </dgm:pt>
    <dgm:pt modelId="{42CD5BD4-A888-404D-9BDB-C7D9445DDDEE}">
      <dgm:prSet/>
      <dgm:spPr/>
      <dgm:t>
        <a:bodyPr/>
        <a:lstStyle/>
        <a:p>
          <a:pPr rtl="0"/>
          <a:r>
            <a:rPr lang="en-GB" b="1" dirty="0"/>
            <a:t>Reflexive</a:t>
          </a:r>
          <a:r>
            <a:rPr lang="en-GB" dirty="0"/>
            <a:t> - being able to examine our own feelings, reactions and motives (our reasons for acting) and how these influence what we do or think in a situation, with families and with each other.</a:t>
          </a:r>
        </a:p>
      </dgm:t>
    </dgm:pt>
    <dgm:pt modelId="{9B1EFECC-AB66-4184-B79A-0A5902D2DA5D}" type="parTrans" cxnId="{CC0B503E-7A21-40D9-830A-78C63E60EB43}">
      <dgm:prSet/>
      <dgm:spPr/>
      <dgm:t>
        <a:bodyPr/>
        <a:lstStyle/>
        <a:p>
          <a:endParaRPr lang="en-US"/>
        </a:p>
      </dgm:t>
    </dgm:pt>
    <dgm:pt modelId="{CD99415E-A383-4CBF-88DC-7FA2910E4C23}" type="sibTrans" cxnId="{CC0B503E-7A21-40D9-830A-78C63E60EB43}">
      <dgm:prSet/>
      <dgm:spPr/>
      <dgm:t>
        <a:bodyPr/>
        <a:lstStyle/>
        <a:p>
          <a:endParaRPr lang="en-US"/>
        </a:p>
      </dgm:t>
    </dgm:pt>
    <dgm:pt modelId="{41FF0B83-58D1-45AA-8769-C571909E5F76}">
      <dgm:prSet/>
      <dgm:spPr/>
      <dgm:t>
        <a:bodyPr/>
        <a:lstStyle/>
        <a:p>
          <a:pPr rtl="0"/>
          <a:r>
            <a:rPr lang="en-GB" b="1" dirty="0"/>
            <a:t>Restorative</a:t>
          </a:r>
          <a:r>
            <a:rPr lang="en-GB" dirty="0"/>
            <a:t> - thinking about our work as helping to repair harm, resolve conflict and restore relationships. We think all families have gifts and strengths and that their networks and communities can help solve problems.</a:t>
          </a:r>
        </a:p>
      </dgm:t>
    </dgm:pt>
    <dgm:pt modelId="{C24D1217-67B4-4FFC-96D8-0AB0E0A1354F}" type="parTrans" cxnId="{139993D2-D866-429F-BF8F-A03CE4A813BC}">
      <dgm:prSet/>
      <dgm:spPr/>
      <dgm:t>
        <a:bodyPr/>
        <a:lstStyle/>
        <a:p>
          <a:endParaRPr lang="en-US"/>
        </a:p>
      </dgm:t>
    </dgm:pt>
    <dgm:pt modelId="{F43B4FD4-80D9-4A5E-9761-A768DEF83E23}" type="sibTrans" cxnId="{139993D2-D866-429F-BF8F-A03CE4A813BC}">
      <dgm:prSet/>
      <dgm:spPr/>
      <dgm:t>
        <a:bodyPr/>
        <a:lstStyle/>
        <a:p>
          <a:endParaRPr lang="en-US"/>
        </a:p>
      </dgm:t>
    </dgm:pt>
    <dgm:pt modelId="{43E761F1-B2A6-4EE6-9E9E-DB9EC32D8DD3}" type="pres">
      <dgm:prSet presAssocID="{1B63F115-22B5-4B42-9491-A502E21469A2}" presName="linear" presStyleCnt="0">
        <dgm:presLayoutVars>
          <dgm:animLvl val="lvl"/>
          <dgm:resizeHandles val="exact"/>
        </dgm:presLayoutVars>
      </dgm:prSet>
      <dgm:spPr/>
    </dgm:pt>
    <dgm:pt modelId="{7F215E20-E4BC-4175-A849-CA0F1DF5F7C7}" type="pres">
      <dgm:prSet presAssocID="{1A49ABF8-A09A-4720-84E1-49D54E7BD0C9}" presName="parentText" presStyleLbl="node1" presStyleIdx="0" presStyleCnt="5" custLinFactNeighborY="22328">
        <dgm:presLayoutVars>
          <dgm:chMax val="0"/>
          <dgm:bulletEnabled val="1"/>
        </dgm:presLayoutVars>
      </dgm:prSet>
      <dgm:spPr/>
    </dgm:pt>
    <dgm:pt modelId="{64CBA621-10E2-413A-B555-BDAA117F3695}" type="pres">
      <dgm:prSet presAssocID="{FBEA5A12-8327-4501-8852-F02F4288BA8D}" presName="spacer" presStyleCnt="0"/>
      <dgm:spPr/>
    </dgm:pt>
    <dgm:pt modelId="{89293931-38CF-4953-8B51-BF39BC1F4C35}" type="pres">
      <dgm:prSet presAssocID="{3C289743-9897-4C9D-9F0B-8732C01F51F9}" presName="parentText" presStyleLbl="node1" presStyleIdx="1" presStyleCnt="5">
        <dgm:presLayoutVars>
          <dgm:chMax val="0"/>
          <dgm:bulletEnabled val="1"/>
        </dgm:presLayoutVars>
      </dgm:prSet>
      <dgm:spPr/>
    </dgm:pt>
    <dgm:pt modelId="{F38052E3-A1A5-4669-B733-1D81DB0B96A9}" type="pres">
      <dgm:prSet presAssocID="{C13E6F1D-B36B-4049-B26B-D75B035ADAE0}" presName="spacer" presStyleCnt="0"/>
      <dgm:spPr/>
    </dgm:pt>
    <dgm:pt modelId="{8944AE58-6C2E-4220-89A1-DA39D8BD06BE}" type="pres">
      <dgm:prSet presAssocID="{9F247A7A-7A51-473D-B361-231CDBCBEA77}" presName="parentText" presStyleLbl="node1" presStyleIdx="2" presStyleCnt="5">
        <dgm:presLayoutVars>
          <dgm:chMax val="0"/>
          <dgm:bulletEnabled val="1"/>
        </dgm:presLayoutVars>
      </dgm:prSet>
      <dgm:spPr/>
    </dgm:pt>
    <dgm:pt modelId="{C05C1AAE-C9EE-473F-B830-CBF8FAD4592C}" type="pres">
      <dgm:prSet presAssocID="{1F245BBA-4B46-45B3-AF8A-A98938474AE1}" presName="spacer" presStyleCnt="0"/>
      <dgm:spPr/>
    </dgm:pt>
    <dgm:pt modelId="{D7647BCC-A7E0-4795-A0C0-A664506C251F}" type="pres">
      <dgm:prSet presAssocID="{42CD5BD4-A888-404D-9BDB-C7D9445DDDEE}" presName="parentText" presStyleLbl="node1" presStyleIdx="3" presStyleCnt="5">
        <dgm:presLayoutVars>
          <dgm:chMax val="0"/>
          <dgm:bulletEnabled val="1"/>
        </dgm:presLayoutVars>
      </dgm:prSet>
      <dgm:spPr/>
    </dgm:pt>
    <dgm:pt modelId="{D69EB566-BE4F-4DC6-BBBC-41999C5F206F}" type="pres">
      <dgm:prSet presAssocID="{CD99415E-A383-4CBF-88DC-7FA2910E4C23}" presName="spacer" presStyleCnt="0"/>
      <dgm:spPr/>
    </dgm:pt>
    <dgm:pt modelId="{C4EF1ACC-A91E-4270-9B37-FDA13A9B2DD9}" type="pres">
      <dgm:prSet presAssocID="{41FF0B83-58D1-45AA-8769-C571909E5F76}" presName="parentText" presStyleLbl="node1" presStyleIdx="4" presStyleCnt="5">
        <dgm:presLayoutVars>
          <dgm:chMax val="0"/>
          <dgm:bulletEnabled val="1"/>
        </dgm:presLayoutVars>
      </dgm:prSet>
      <dgm:spPr/>
    </dgm:pt>
  </dgm:ptLst>
  <dgm:cxnLst>
    <dgm:cxn modelId="{4453510F-8DA3-40C3-A5B1-21E6EAC087B4}" srcId="{1B63F115-22B5-4B42-9491-A502E21469A2}" destId="{9F247A7A-7A51-473D-B361-231CDBCBEA77}" srcOrd="2" destOrd="0" parTransId="{A95590C3-1C42-4724-875E-33438024B590}" sibTransId="{1F245BBA-4B46-45B3-AF8A-A98938474AE1}"/>
    <dgm:cxn modelId="{9FD62F30-56DE-4431-81E8-726D59FE3907}" type="presOf" srcId="{1B63F115-22B5-4B42-9491-A502E21469A2}" destId="{43E761F1-B2A6-4EE6-9E9E-DB9EC32D8DD3}" srcOrd="0" destOrd="0" presId="urn:microsoft.com/office/officeart/2005/8/layout/vList2"/>
    <dgm:cxn modelId="{CC0B503E-7A21-40D9-830A-78C63E60EB43}" srcId="{1B63F115-22B5-4B42-9491-A502E21469A2}" destId="{42CD5BD4-A888-404D-9BDB-C7D9445DDDEE}" srcOrd="3" destOrd="0" parTransId="{9B1EFECC-AB66-4184-B79A-0A5902D2DA5D}" sibTransId="{CD99415E-A383-4CBF-88DC-7FA2910E4C23}"/>
    <dgm:cxn modelId="{009EEA45-8CC1-4546-971D-C5E4B0E44853}" type="presOf" srcId="{42CD5BD4-A888-404D-9BDB-C7D9445DDDEE}" destId="{D7647BCC-A7E0-4795-A0C0-A664506C251F}" srcOrd="0" destOrd="0" presId="urn:microsoft.com/office/officeart/2005/8/layout/vList2"/>
    <dgm:cxn modelId="{E019D04B-C9B2-407D-88B4-8561EC31430D}" type="presOf" srcId="{41FF0B83-58D1-45AA-8769-C571909E5F76}" destId="{C4EF1ACC-A91E-4270-9B37-FDA13A9B2DD9}" srcOrd="0" destOrd="0" presId="urn:microsoft.com/office/officeart/2005/8/layout/vList2"/>
    <dgm:cxn modelId="{EDCBE67B-1F72-4326-9339-2B8B8B8B011F}" srcId="{1B63F115-22B5-4B42-9491-A502E21469A2}" destId="{3C289743-9897-4C9D-9F0B-8732C01F51F9}" srcOrd="1" destOrd="0" parTransId="{65D90545-EB9B-4C5A-B463-33878429A0E9}" sibTransId="{C13E6F1D-B36B-4049-B26B-D75B035ADAE0}"/>
    <dgm:cxn modelId="{42365B92-6B37-4D08-9F2E-5AB8FF89835A}" type="presOf" srcId="{9F247A7A-7A51-473D-B361-231CDBCBEA77}" destId="{8944AE58-6C2E-4220-89A1-DA39D8BD06BE}" srcOrd="0" destOrd="0" presId="urn:microsoft.com/office/officeart/2005/8/layout/vList2"/>
    <dgm:cxn modelId="{4E3E8FC5-CA68-4E51-8ACA-7EE4EA672B76}" type="presOf" srcId="{1A49ABF8-A09A-4720-84E1-49D54E7BD0C9}" destId="{7F215E20-E4BC-4175-A849-CA0F1DF5F7C7}" srcOrd="0" destOrd="0" presId="urn:microsoft.com/office/officeart/2005/8/layout/vList2"/>
    <dgm:cxn modelId="{139993D2-D866-429F-BF8F-A03CE4A813BC}" srcId="{1B63F115-22B5-4B42-9491-A502E21469A2}" destId="{41FF0B83-58D1-45AA-8769-C571909E5F76}" srcOrd="4" destOrd="0" parTransId="{C24D1217-67B4-4FFC-96D8-0AB0E0A1354F}" sibTransId="{F43B4FD4-80D9-4A5E-9761-A768DEF83E23}"/>
    <dgm:cxn modelId="{607AF3D7-166C-4469-9348-05687EDDAC38}" type="presOf" srcId="{3C289743-9897-4C9D-9F0B-8732C01F51F9}" destId="{89293931-38CF-4953-8B51-BF39BC1F4C35}" srcOrd="0" destOrd="0" presId="urn:microsoft.com/office/officeart/2005/8/layout/vList2"/>
    <dgm:cxn modelId="{27B249DB-637C-4602-BD3D-671BB78D4C8C}" srcId="{1B63F115-22B5-4B42-9491-A502E21469A2}" destId="{1A49ABF8-A09A-4720-84E1-49D54E7BD0C9}" srcOrd="0" destOrd="0" parTransId="{7B2C42C4-E5CE-43AD-B48F-ED21BEAC34CC}" sibTransId="{FBEA5A12-8327-4501-8852-F02F4288BA8D}"/>
    <dgm:cxn modelId="{3F58BCB0-228A-4A48-87A5-B67E8C1BFDDB}" type="presParOf" srcId="{43E761F1-B2A6-4EE6-9E9E-DB9EC32D8DD3}" destId="{7F215E20-E4BC-4175-A849-CA0F1DF5F7C7}" srcOrd="0" destOrd="0" presId="urn:microsoft.com/office/officeart/2005/8/layout/vList2"/>
    <dgm:cxn modelId="{BF59268E-4264-4B28-B695-E02CAF02F060}" type="presParOf" srcId="{43E761F1-B2A6-4EE6-9E9E-DB9EC32D8DD3}" destId="{64CBA621-10E2-413A-B555-BDAA117F3695}" srcOrd="1" destOrd="0" presId="urn:microsoft.com/office/officeart/2005/8/layout/vList2"/>
    <dgm:cxn modelId="{74A7D409-1948-4576-A0C9-C75C86C01C02}" type="presParOf" srcId="{43E761F1-B2A6-4EE6-9E9E-DB9EC32D8DD3}" destId="{89293931-38CF-4953-8B51-BF39BC1F4C35}" srcOrd="2" destOrd="0" presId="urn:microsoft.com/office/officeart/2005/8/layout/vList2"/>
    <dgm:cxn modelId="{DA7CB035-A4E0-47B5-AC9B-1A87DF6CE94B}" type="presParOf" srcId="{43E761F1-B2A6-4EE6-9E9E-DB9EC32D8DD3}" destId="{F38052E3-A1A5-4669-B733-1D81DB0B96A9}" srcOrd="3" destOrd="0" presId="urn:microsoft.com/office/officeart/2005/8/layout/vList2"/>
    <dgm:cxn modelId="{7F937BED-AA8B-41E3-A3BF-0E88F9E266BF}" type="presParOf" srcId="{43E761F1-B2A6-4EE6-9E9E-DB9EC32D8DD3}" destId="{8944AE58-6C2E-4220-89A1-DA39D8BD06BE}" srcOrd="4" destOrd="0" presId="urn:microsoft.com/office/officeart/2005/8/layout/vList2"/>
    <dgm:cxn modelId="{BFF369FE-111E-43B0-8FCE-97E426C7A7F2}" type="presParOf" srcId="{43E761F1-B2A6-4EE6-9E9E-DB9EC32D8DD3}" destId="{C05C1AAE-C9EE-473F-B830-CBF8FAD4592C}" srcOrd="5" destOrd="0" presId="urn:microsoft.com/office/officeart/2005/8/layout/vList2"/>
    <dgm:cxn modelId="{8B092678-8FCA-4C1B-A7D7-74D954D5B812}" type="presParOf" srcId="{43E761F1-B2A6-4EE6-9E9E-DB9EC32D8DD3}" destId="{D7647BCC-A7E0-4795-A0C0-A664506C251F}" srcOrd="6" destOrd="0" presId="urn:microsoft.com/office/officeart/2005/8/layout/vList2"/>
    <dgm:cxn modelId="{CEA10BD8-4A0E-4EE7-80E0-1F4DA50662D6}" type="presParOf" srcId="{43E761F1-B2A6-4EE6-9E9E-DB9EC32D8DD3}" destId="{D69EB566-BE4F-4DC6-BBBC-41999C5F206F}" srcOrd="7" destOrd="0" presId="urn:microsoft.com/office/officeart/2005/8/layout/vList2"/>
    <dgm:cxn modelId="{78CE2F30-FB01-4D67-9A4D-21C253A1B239}" type="presParOf" srcId="{43E761F1-B2A6-4EE6-9E9E-DB9EC32D8DD3}" destId="{C4EF1ACC-A91E-4270-9B37-FDA13A9B2DD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935A2-38DA-470D-84E0-E194F55F97F9}">
      <dsp:nvSpPr>
        <dsp:cNvPr id="0" name=""/>
        <dsp:cNvSpPr/>
      </dsp:nvSpPr>
      <dsp:spPr>
        <a:xfrm rot="5400000">
          <a:off x="6561709" y="-2895563"/>
          <a:ext cx="489855" cy="640624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Prevent domestic abuse by increasing awareness across all parts of the community and empowering people to make positive life choices.</a:t>
          </a:r>
          <a:endParaRPr lang="en-US" sz="1400" kern="1200" dirty="0"/>
        </a:p>
      </dsp:txBody>
      <dsp:txXfrm rot="-5400000">
        <a:off x="3603514" y="86545"/>
        <a:ext cx="6382334" cy="442029"/>
      </dsp:txXfrm>
    </dsp:sp>
    <dsp:sp modelId="{29B26324-8E89-43DE-A5BF-553D31137E30}">
      <dsp:nvSpPr>
        <dsp:cNvPr id="0" name=""/>
        <dsp:cNvSpPr/>
      </dsp:nvSpPr>
      <dsp:spPr>
        <a:xfrm>
          <a:off x="0" y="0"/>
          <a:ext cx="3603513" cy="6123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dirty="0"/>
            <a:t>Prevent</a:t>
          </a:r>
          <a:endParaRPr lang="en-US" sz="3000" kern="1200" dirty="0"/>
        </a:p>
      </dsp:txBody>
      <dsp:txXfrm>
        <a:off x="29891" y="29891"/>
        <a:ext cx="3543731" cy="552537"/>
      </dsp:txXfrm>
    </dsp:sp>
    <dsp:sp modelId="{6B2A7C43-749A-4CA9-A69C-0399CEE5FDCF}">
      <dsp:nvSpPr>
        <dsp:cNvPr id="0" name=""/>
        <dsp:cNvSpPr/>
      </dsp:nvSpPr>
      <dsp:spPr>
        <a:xfrm rot="5400000">
          <a:off x="6561709" y="-2252628"/>
          <a:ext cx="489855" cy="6406247"/>
        </a:xfrm>
        <a:prstGeom prst="round2SameRect">
          <a:avLst/>
        </a:prstGeom>
        <a:solidFill>
          <a:schemeClr val="accent5">
            <a:tint val="40000"/>
            <a:alpha val="90000"/>
            <a:hueOff val="-236934"/>
            <a:satOff val="-8974"/>
            <a:lumOff val="-1223"/>
            <a:alphaOff val="0"/>
          </a:schemeClr>
        </a:solidFill>
        <a:ln w="12700" cap="flat" cmpd="sng" algn="ctr">
          <a:solidFill>
            <a:schemeClr val="accent5">
              <a:tint val="40000"/>
              <a:alpha val="90000"/>
              <a:hueOff val="-236934"/>
              <a:satOff val="-8974"/>
              <a:lumOff val="-12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Identify everyone affected by domestic abuse at the earliest opportunity, signposting and referring people to the right services.</a:t>
          </a:r>
          <a:endParaRPr lang="en-US" sz="1400" kern="1200" dirty="0"/>
        </a:p>
      </dsp:txBody>
      <dsp:txXfrm rot="-5400000">
        <a:off x="3603514" y="729480"/>
        <a:ext cx="6382334" cy="442029"/>
      </dsp:txXfrm>
    </dsp:sp>
    <dsp:sp modelId="{0AC7873C-2C0F-4127-89AE-AC7319918F36}">
      <dsp:nvSpPr>
        <dsp:cNvPr id="0" name=""/>
        <dsp:cNvSpPr/>
      </dsp:nvSpPr>
      <dsp:spPr>
        <a:xfrm>
          <a:off x="0" y="644335"/>
          <a:ext cx="3603513" cy="612319"/>
        </a:xfrm>
        <a:prstGeom prst="roundRect">
          <a:avLst/>
        </a:prstGeom>
        <a:solidFill>
          <a:schemeClr val="accent5">
            <a:hueOff val="-294728"/>
            <a:satOff val="2453"/>
            <a:lumOff val="-64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GB" sz="3000" b="1" kern="1200" dirty="0"/>
            <a:t>Identify</a:t>
          </a:r>
          <a:r>
            <a:rPr lang="en-GB" sz="3000" b="1" kern="1200" dirty="0">
              <a:latin typeface="Arial"/>
            </a:rPr>
            <a:t> </a:t>
          </a:r>
        </a:p>
      </dsp:txBody>
      <dsp:txXfrm>
        <a:off x="29891" y="674226"/>
        <a:ext cx="3543731" cy="552537"/>
      </dsp:txXfrm>
    </dsp:sp>
    <dsp:sp modelId="{BD1A506B-9C82-4C2D-9A72-676BAF21ECFF}">
      <dsp:nvSpPr>
        <dsp:cNvPr id="0" name=""/>
        <dsp:cNvSpPr/>
      </dsp:nvSpPr>
      <dsp:spPr>
        <a:xfrm rot="5400000">
          <a:off x="6561709" y="-1609693"/>
          <a:ext cx="489855" cy="6406247"/>
        </a:xfrm>
        <a:prstGeom prst="round2SameRect">
          <a:avLst/>
        </a:prstGeom>
        <a:solidFill>
          <a:schemeClr val="accent5">
            <a:tint val="40000"/>
            <a:alpha val="90000"/>
            <a:hueOff val="-473868"/>
            <a:satOff val="-17948"/>
            <a:lumOff val="-2447"/>
            <a:alphaOff val="0"/>
          </a:schemeClr>
        </a:solidFill>
        <a:ln w="12700" cap="flat" cmpd="sng" algn="ctr">
          <a:solidFill>
            <a:schemeClr val="accent5">
              <a:tint val="40000"/>
              <a:alpha val="90000"/>
              <a:hueOff val="-473868"/>
              <a:satOff val="-17948"/>
              <a:lumOff val="-24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57150" lvl="1" indent="-57150" algn="l" defTabSz="400050">
            <a:lnSpc>
              <a:spcPct val="90000"/>
            </a:lnSpc>
            <a:spcBef>
              <a:spcPct val="0"/>
            </a:spcBef>
            <a:spcAft>
              <a:spcPct val="15000"/>
            </a:spcAft>
            <a:buChar char="•"/>
          </a:pPr>
          <a:endParaRPr lang="en-US" sz="900" kern="1200"/>
        </a:p>
        <a:p>
          <a:pPr marL="114300" lvl="1" indent="-114300" algn="l" defTabSz="622300">
            <a:lnSpc>
              <a:spcPct val="90000"/>
            </a:lnSpc>
            <a:spcBef>
              <a:spcPct val="0"/>
            </a:spcBef>
            <a:spcAft>
              <a:spcPct val="15000"/>
            </a:spcAft>
            <a:buChar char="•"/>
          </a:pPr>
          <a:r>
            <a:rPr lang="en-GB" sz="1400" kern="1200" dirty="0"/>
            <a:t>Support those affected by domestic abuse to be safe and resilient</a:t>
          </a:r>
          <a:r>
            <a:rPr lang="en-GB" sz="1400" kern="1200" dirty="0">
              <a:latin typeface="Arial"/>
            </a:rPr>
            <a:t>.</a:t>
          </a:r>
          <a:endParaRPr lang="en-US" sz="1400" kern="1200" dirty="0"/>
        </a:p>
      </dsp:txBody>
      <dsp:txXfrm rot="-5400000">
        <a:off x="3603514" y="1372415"/>
        <a:ext cx="6382334" cy="442029"/>
      </dsp:txXfrm>
    </dsp:sp>
    <dsp:sp modelId="{917F0528-17B2-4921-8E6B-137525980D24}">
      <dsp:nvSpPr>
        <dsp:cNvPr id="0" name=""/>
        <dsp:cNvSpPr/>
      </dsp:nvSpPr>
      <dsp:spPr>
        <a:xfrm>
          <a:off x="0" y="1287270"/>
          <a:ext cx="3603513" cy="612319"/>
        </a:xfrm>
        <a:prstGeom prst="roundRect">
          <a:avLst/>
        </a:prstGeom>
        <a:solidFill>
          <a:schemeClr val="accent5">
            <a:hueOff val="-589455"/>
            <a:satOff val="4905"/>
            <a:lumOff val="-12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dirty="0"/>
            <a:t>Support</a:t>
          </a:r>
          <a:endParaRPr lang="en-GB" sz="3000" kern="1200" dirty="0"/>
        </a:p>
      </dsp:txBody>
      <dsp:txXfrm>
        <a:off x="29891" y="1317161"/>
        <a:ext cx="3543731" cy="552537"/>
      </dsp:txXfrm>
    </dsp:sp>
    <dsp:sp modelId="{3BBE1C85-AD76-47E5-B152-ADEA561AA5BF}">
      <dsp:nvSpPr>
        <dsp:cNvPr id="0" name=""/>
        <dsp:cNvSpPr/>
      </dsp:nvSpPr>
      <dsp:spPr>
        <a:xfrm rot="5400000">
          <a:off x="6561709" y="-966757"/>
          <a:ext cx="489855" cy="6406247"/>
        </a:xfrm>
        <a:prstGeom prst="round2SameRect">
          <a:avLst/>
        </a:prstGeom>
        <a:solidFill>
          <a:schemeClr val="accent5">
            <a:tint val="40000"/>
            <a:alpha val="90000"/>
            <a:hueOff val="-710802"/>
            <a:satOff val="-26922"/>
            <a:lumOff val="-3670"/>
            <a:alphaOff val="0"/>
          </a:schemeClr>
        </a:solidFill>
        <a:ln w="12700" cap="flat" cmpd="sng" algn="ctr">
          <a:solidFill>
            <a:schemeClr val="accent5">
              <a:tint val="40000"/>
              <a:alpha val="90000"/>
              <a:hueOff val="-710802"/>
              <a:satOff val="-26922"/>
              <a:lumOff val="-36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Disrupt the behaviour of offenders and others affected by domestic abuse to make Camden a safe environment for everyone.</a:t>
          </a:r>
          <a:endParaRPr lang="en-US" sz="1400" kern="1200" dirty="0"/>
        </a:p>
      </dsp:txBody>
      <dsp:txXfrm rot="-5400000">
        <a:off x="3603514" y="2015351"/>
        <a:ext cx="6382334" cy="442029"/>
      </dsp:txXfrm>
    </dsp:sp>
    <dsp:sp modelId="{5038078C-92BC-44C7-AD7E-F324A41AFBFF}">
      <dsp:nvSpPr>
        <dsp:cNvPr id="0" name=""/>
        <dsp:cNvSpPr/>
      </dsp:nvSpPr>
      <dsp:spPr>
        <a:xfrm>
          <a:off x="0" y="1930206"/>
          <a:ext cx="3603513" cy="612319"/>
        </a:xfrm>
        <a:prstGeom prst="roundRect">
          <a:avLst/>
        </a:prstGeom>
        <a:solidFill>
          <a:schemeClr val="accent5">
            <a:hueOff val="-884183"/>
            <a:satOff val="7358"/>
            <a:lumOff val="-19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dirty="0"/>
            <a:t>Disrupt</a:t>
          </a:r>
          <a:endParaRPr lang="en-GB" sz="3000" kern="1200" dirty="0"/>
        </a:p>
      </dsp:txBody>
      <dsp:txXfrm>
        <a:off x="29891" y="1960097"/>
        <a:ext cx="3543731" cy="552537"/>
      </dsp:txXfrm>
    </dsp:sp>
    <dsp:sp modelId="{95BD38A4-5A89-484C-863B-DD1A1972B9F8}">
      <dsp:nvSpPr>
        <dsp:cNvPr id="0" name=""/>
        <dsp:cNvSpPr/>
      </dsp:nvSpPr>
      <dsp:spPr>
        <a:xfrm rot="5400000">
          <a:off x="6561709" y="-323822"/>
          <a:ext cx="489855" cy="6406247"/>
        </a:xfrm>
        <a:prstGeom prst="round2SameRect">
          <a:avLst/>
        </a:prstGeom>
        <a:solidFill>
          <a:schemeClr val="accent5">
            <a:tint val="40000"/>
            <a:alpha val="90000"/>
            <a:hueOff val="-947736"/>
            <a:satOff val="-35896"/>
            <a:lumOff val="-4893"/>
            <a:alphaOff val="0"/>
          </a:schemeClr>
        </a:solidFill>
        <a:ln w="12700" cap="flat" cmpd="sng" algn="ctr">
          <a:solidFill>
            <a:schemeClr val="accent5">
              <a:tint val="40000"/>
              <a:alpha val="90000"/>
              <a:hueOff val="-947736"/>
              <a:satOff val="-35896"/>
              <a:lumOff val="-48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t>Enforce appropriate action against domestic abusers, including using information and intelligence gathered by partner agencies.</a:t>
          </a:r>
          <a:r>
            <a:rPr lang="en-GB" sz="1300" kern="1200" dirty="0">
              <a:latin typeface="Arial"/>
            </a:rPr>
            <a:t> </a:t>
          </a:r>
          <a:endParaRPr lang="en-US" sz="1300" kern="1200" dirty="0"/>
        </a:p>
      </dsp:txBody>
      <dsp:txXfrm rot="-5400000">
        <a:off x="3603514" y="2658286"/>
        <a:ext cx="6382334" cy="442029"/>
      </dsp:txXfrm>
    </dsp:sp>
    <dsp:sp modelId="{DD34C111-3B83-4C33-867B-5D49E432A81F}">
      <dsp:nvSpPr>
        <dsp:cNvPr id="0" name=""/>
        <dsp:cNvSpPr/>
      </dsp:nvSpPr>
      <dsp:spPr>
        <a:xfrm>
          <a:off x="0" y="2573141"/>
          <a:ext cx="3603513" cy="612319"/>
        </a:xfrm>
        <a:prstGeom prst="roundRect">
          <a:avLst/>
        </a:prstGeom>
        <a:solidFill>
          <a:schemeClr val="accent5">
            <a:hueOff val="-1178911"/>
            <a:satOff val="9810"/>
            <a:lumOff val="-25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1" kern="1200" dirty="0"/>
            <a:t>Enforce</a:t>
          </a:r>
          <a:endParaRPr lang="en-GB" sz="3000" kern="1200" dirty="0"/>
        </a:p>
      </dsp:txBody>
      <dsp:txXfrm>
        <a:off x="29891" y="2603032"/>
        <a:ext cx="3543731" cy="552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F493A-0E2D-463B-B905-ED0E2342E808}">
      <dsp:nvSpPr>
        <dsp:cNvPr id="0" name=""/>
        <dsp:cNvSpPr/>
      </dsp:nvSpPr>
      <dsp:spPr>
        <a:xfrm>
          <a:off x="811529" y="0"/>
          <a:ext cx="9197340" cy="4024313"/>
        </a:xfrm>
        <a:prstGeom prst="rightArrow">
          <a:avLst/>
        </a:prstGeom>
        <a:gradFill rotWithShape="0">
          <a:gsLst>
            <a:gs pos="0">
              <a:schemeClr val="accent2">
                <a:tint val="40000"/>
                <a:hueOff val="0"/>
                <a:satOff val="0"/>
                <a:lumOff val="0"/>
                <a:alphaOff val="0"/>
                <a:tint val="96000"/>
                <a:satMod val="100000"/>
                <a:lumMod val="104000"/>
              </a:schemeClr>
            </a:gs>
            <a:gs pos="78000">
              <a:schemeClr val="accent2">
                <a:tint val="40000"/>
                <a:hueOff val="0"/>
                <a:satOff val="0"/>
                <a:lumOff val="0"/>
                <a:alphaOff val="0"/>
                <a:shade val="100000"/>
                <a:satMod val="110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F43E8C2-5534-4F81-B962-98C5C456AC2E}">
      <dsp:nvSpPr>
        <dsp:cNvPr id="0" name=""/>
        <dsp:cNvSpPr/>
      </dsp:nvSpPr>
      <dsp:spPr>
        <a:xfrm>
          <a:off x="11623" y="1207293"/>
          <a:ext cx="3482816" cy="1609725"/>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Pull on existing practice within Camden</a:t>
          </a:r>
        </a:p>
      </dsp:txBody>
      <dsp:txXfrm>
        <a:off x="90203" y="1285873"/>
        <a:ext cx="3325656" cy="1452565"/>
      </dsp:txXfrm>
    </dsp:sp>
    <dsp:sp modelId="{F0A2AE5B-5578-421F-9778-E07485814800}">
      <dsp:nvSpPr>
        <dsp:cNvPr id="0" name=""/>
        <dsp:cNvSpPr/>
      </dsp:nvSpPr>
      <dsp:spPr>
        <a:xfrm>
          <a:off x="3668791" y="1207293"/>
          <a:ext cx="3482816" cy="1609725"/>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Build a sustainable model for future </a:t>
          </a:r>
        </a:p>
      </dsp:txBody>
      <dsp:txXfrm>
        <a:off x="3747371" y="1285873"/>
        <a:ext cx="3325656" cy="1452565"/>
      </dsp:txXfrm>
    </dsp:sp>
    <dsp:sp modelId="{5EDE35F4-E2F1-49DD-AAB3-7C68FA227409}">
      <dsp:nvSpPr>
        <dsp:cNvPr id="0" name=""/>
        <dsp:cNvSpPr/>
      </dsp:nvSpPr>
      <dsp:spPr>
        <a:xfrm>
          <a:off x="7325960" y="1207293"/>
          <a:ext cx="3482816" cy="1609725"/>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Influence wider system and culture changes</a:t>
          </a:r>
        </a:p>
      </dsp:txBody>
      <dsp:txXfrm>
        <a:off x="7404540" y="1285873"/>
        <a:ext cx="3325656" cy="1452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F5637-46B6-4F0D-8BA7-85D1358ADDB1}">
      <dsp:nvSpPr>
        <dsp:cNvPr id="0" name=""/>
        <dsp:cNvSpPr/>
      </dsp:nvSpPr>
      <dsp:spPr>
        <a:xfrm>
          <a:off x="3875812" y="1231832"/>
          <a:ext cx="3068774" cy="3068774"/>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Survivor</a:t>
          </a:r>
        </a:p>
      </dsp:txBody>
      <dsp:txXfrm>
        <a:off x="4325224" y="1681244"/>
        <a:ext cx="2169950" cy="2169950"/>
      </dsp:txXfrm>
    </dsp:sp>
    <dsp:sp modelId="{5DECD4DD-0587-450A-B922-970EBAE592C4}">
      <dsp:nvSpPr>
        <dsp:cNvPr id="0" name=""/>
        <dsp:cNvSpPr/>
      </dsp:nvSpPr>
      <dsp:spPr>
        <a:xfrm>
          <a:off x="4643006" y="547"/>
          <a:ext cx="1534387" cy="1534387"/>
        </a:xfrm>
        <a:prstGeom prst="ellipse">
          <a:avLst/>
        </a:prstGeom>
        <a:solidFill>
          <a:schemeClr val="accent4">
            <a:alpha val="50000"/>
            <a:hueOff val="-314687"/>
            <a:satOff val="-699"/>
            <a:lumOff val="-51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Accommodation Placement</a:t>
          </a:r>
          <a:endParaRPr lang="en-GB" sz="900" kern="1200" dirty="0"/>
        </a:p>
      </dsp:txBody>
      <dsp:txXfrm>
        <a:off x="4867712" y="225253"/>
        <a:ext cx="1084975" cy="1084975"/>
      </dsp:txXfrm>
    </dsp:sp>
    <dsp:sp modelId="{063A878A-FB5A-4280-ACDC-3D40DEF5178D}">
      <dsp:nvSpPr>
        <dsp:cNvPr id="0" name=""/>
        <dsp:cNvSpPr/>
      </dsp:nvSpPr>
      <dsp:spPr>
        <a:xfrm>
          <a:off x="6056143" y="585888"/>
          <a:ext cx="1534387" cy="1534387"/>
        </a:xfrm>
        <a:prstGeom prst="ellipse">
          <a:avLst/>
        </a:prstGeom>
        <a:solidFill>
          <a:schemeClr val="accent4">
            <a:alpha val="50000"/>
            <a:hueOff val="-629374"/>
            <a:satOff val="-1398"/>
            <a:lumOff val="-103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Homeless Prevention</a:t>
          </a:r>
          <a:endParaRPr lang="en-GB" sz="900" kern="1200" dirty="0"/>
        </a:p>
      </dsp:txBody>
      <dsp:txXfrm>
        <a:off x="6280849" y="810594"/>
        <a:ext cx="1084975" cy="1084975"/>
      </dsp:txXfrm>
    </dsp:sp>
    <dsp:sp modelId="{FE7CBFA0-48B6-4B9A-9616-AEB9A3D35728}">
      <dsp:nvSpPr>
        <dsp:cNvPr id="0" name=""/>
        <dsp:cNvSpPr/>
      </dsp:nvSpPr>
      <dsp:spPr>
        <a:xfrm>
          <a:off x="6641484" y="1999025"/>
          <a:ext cx="1534387" cy="1534387"/>
        </a:xfrm>
        <a:prstGeom prst="ellipse">
          <a:avLst/>
        </a:prstGeom>
        <a:solidFill>
          <a:schemeClr val="accent4">
            <a:alpha val="50000"/>
            <a:hueOff val="-944061"/>
            <a:satOff val="-2097"/>
            <a:lumOff val="-154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Neighbourhood Housing Officers</a:t>
          </a:r>
          <a:endParaRPr lang="en-US" sz="900" kern="1200" dirty="0"/>
        </a:p>
      </dsp:txBody>
      <dsp:txXfrm>
        <a:off x="6866190" y="2223731"/>
        <a:ext cx="1084975" cy="1084975"/>
      </dsp:txXfrm>
    </dsp:sp>
    <dsp:sp modelId="{78E4797A-1CF1-44BB-BA2D-765EAE538CDF}">
      <dsp:nvSpPr>
        <dsp:cNvPr id="0" name=""/>
        <dsp:cNvSpPr/>
      </dsp:nvSpPr>
      <dsp:spPr>
        <a:xfrm>
          <a:off x="6056143" y="3412163"/>
          <a:ext cx="1534387" cy="1534387"/>
        </a:xfrm>
        <a:prstGeom prst="ellipse">
          <a:avLst/>
        </a:prstGeom>
        <a:solidFill>
          <a:schemeClr val="accent4">
            <a:alpha val="50000"/>
            <a:hueOff val="-1258748"/>
            <a:satOff val="-2797"/>
            <a:lumOff val="-205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Organisational Design</a:t>
          </a:r>
          <a:endParaRPr lang="en-GB" sz="900" kern="1200" dirty="0"/>
        </a:p>
      </dsp:txBody>
      <dsp:txXfrm>
        <a:off x="6280849" y="3636869"/>
        <a:ext cx="1084975" cy="1084975"/>
      </dsp:txXfrm>
    </dsp:sp>
    <dsp:sp modelId="{3C09030A-60B9-44F6-B870-D23665146A93}">
      <dsp:nvSpPr>
        <dsp:cNvPr id="0" name=""/>
        <dsp:cNvSpPr/>
      </dsp:nvSpPr>
      <dsp:spPr>
        <a:xfrm>
          <a:off x="4643006" y="3997503"/>
          <a:ext cx="1534387" cy="1534387"/>
        </a:xfrm>
        <a:prstGeom prst="ellipse">
          <a:avLst/>
        </a:prstGeom>
        <a:solidFill>
          <a:schemeClr val="accent4">
            <a:alpha val="50000"/>
            <a:hueOff val="-1573435"/>
            <a:satOff val="-3496"/>
            <a:lumOff val="-257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Housing Placements</a:t>
          </a:r>
          <a:endParaRPr lang="en-GB" sz="900" kern="1200" dirty="0"/>
        </a:p>
      </dsp:txBody>
      <dsp:txXfrm>
        <a:off x="4867712" y="4222209"/>
        <a:ext cx="1084975" cy="1084975"/>
      </dsp:txXfrm>
    </dsp:sp>
    <dsp:sp modelId="{AA63220D-0529-46C0-A6E3-B409A22A1A74}">
      <dsp:nvSpPr>
        <dsp:cNvPr id="0" name=""/>
        <dsp:cNvSpPr/>
      </dsp:nvSpPr>
      <dsp:spPr>
        <a:xfrm>
          <a:off x="3229868" y="3412163"/>
          <a:ext cx="1534387" cy="1534387"/>
        </a:xfrm>
        <a:prstGeom prst="ellipse">
          <a:avLst/>
        </a:prstGeom>
        <a:solidFill>
          <a:schemeClr val="accent4">
            <a:alpha val="50000"/>
            <a:hueOff val="-1888122"/>
            <a:satOff val="-4195"/>
            <a:lumOff val="-308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Camden Safety Net</a:t>
          </a:r>
          <a:endParaRPr lang="en-GB" sz="900" kern="1200" dirty="0"/>
        </a:p>
      </dsp:txBody>
      <dsp:txXfrm>
        <a:off x="3454574" y="3636869"/>
        <a:ext cx="1084975" cy="1084975"/>
      </dsp:txXfrm>
    </dsp:sp>
    <dsp:sp modelId="{A91F9161-39CA-4E5E-932F-36EDFDF97637}">
      <dsp:nvSpPr>
        <dsp:cNvPr id="0" name=""/>
        <dsp:cNvSpPr/>
      </dsp:nvSpPr>
      <dsp:spPr>
        <a:xfrm>
          <a:off x="2644528" y="1999025"/>
          <a:ext cx="1534387" cy="1534387"/>
        </a:xfrm>
        <a:prstGeom prst="ellipse">
          <a:avLst/>
        </a:prstGeom>
        <a:solidFill>
          <a:schemeClr val="accent4">
            <a:alpha val="50000"/>
            <a:hueOff val="-2202809"/>
            <a:satOff val="-4894"/>
            <a:lumOff val="-360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Policy and Projects Officer</a:t>
          </a:r>
          <a:endParaRPr lang="en-GB" sz="900" kern="1200" dirty="0"/>
        </a:p>
      </dsp:txBody>
      <dsp:txXfrm>
        <a:off x="2869234" y="2223731"/>
        <a:ext cx="1084975" cy="1084975"/>
      </dsp:txXfrm>
    </dsp:sp>
    <dsp:sp modelId="{94EE9BD1-0C08-4AD9-AC64-81C79C7C2AE8}">
      <dsp:nvSpPr>
        <dsp:cNvPr id="0" name=""/>
        <dsp:cNvSpPr/>
      </dsp:nvSpPr>
      <dsp:spPr>
        <a:xfrm>
          <a:off x="3229868" y="585888"/>
          <a:ext cx="1534387" cy="1534387"/>
        </a:xfrm>
        <a:prstGeom prst="ellipse">
          <a:avLst/>
        </a:prstGeom>
        <a:solidFill>
          <a:schemeClr val="accent4">
            <a:alpha val="50000"/>
            <a:hueOff val="-2517496"/>
            <a:satOff val="-5593"/>
            <a:lumOff val="-411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a:t>Transformation Team (Early Help Family Support)</a:t>
          </a:r>
        </a:p>
      </dsp:txBody>
      <dsp:txXfrm>
        <a:off x="3454574" y="810594"/>
        <a:ext cx="1084975" cy="1084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86074-32F8-4C98-8E2E-30DB26FD5C7B}">
      <dsp:nvSpPr>
        <dsp:cNvPr id="0" name=""/>
        <dsp:cNvSpPr/>
      </dsp:nvSpPr>
      <dsp:spPr>
        <a:xfrm rot="16200000">
          <a:off x="-729644" y="732253"/>
          <a:ext cx="4024313" cy="2559806"/>
        </a:xfrm>
        <a:prstGeom prst="flowChartManualOperation">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25" bIns="0" numCol="1" spcCol="1270" anchor="t" anchorCtr="0">
          <a:noAutofit/>
        </a:bodyPr>
        <a:lstStyle/>
        <a:p>
          <a:pPr marL="0" lvl="0" indent="0" algn="l" defTabSz="933450">
            <a:lnSpc>
              <a:spcPct val="90000"/>
            </a:lnSpc>
            <a:spcBef>
              <a:spcPct val="0"/>
            </a:spcBef>
            <a:spcAft>
              <a:spcPct val="35000"/>
            </a:spcAft>
            <a:buNone/>
          </a:pPr>
          <a:r>
            <a:rPr lang="en-US" sz="2100" kern="1200" dirty="0"/>
            <a:t>Forming</a:t>
          </a:r>
        </a:p>
        <a:p>
          <a:pPr marL="171450" lvl="1" indent="-171450" algn="l" defTabSz="711200">
            <a:lnSpc>
              <a:spcPct val="90000"/>
            </a:lnSpc>
            <a:spcBef>
              <a:spcPct val="0"/>
            </a:spcBef>
            <a:spcAft>
              <a:spcPct val="15000"/>
            </a:spcAft>
            <a:buChar char="•"/>
          </a:pPr>
          <a:r>
            <a:rPr lang="en-US" sz="1600" kern="1200" dirty="0"/>
            <a:t>Introductions</a:t>
          </a:r>
        </a:p>
        <a:p>
          <a:pPr marL="171450" lvl="1" indent="-171450" algn="l" defTabSz="711200">
            <a:lnSpc>
              <a:spcPct val="90000"/>
            </a:lnSpc>
            <a:spcBef>
              <a:spcPct val="0"/>
            </a:spcBef>
            <a:spcAft>
              <a:spcPct val="15000"/>
            </a:spcAft>
            <a:buChar char="•"/>
          </a:pPr>
          <a:r>
            <a:rPr lang="en-US" sz="1600" kern="1200" dirty="0"/>
            <a:t>Ground rules</a:t>
          </a:r>
        </a:p>
        <a:p>
          <a:pPr marL="171450" lvl="1" indent="-171450" algn="l" defTabSz="711200">
            <a:lnSpc>
              <a:spcPct val="90000"/>
            </a:lnSpc>
            <a:spcBef>
              <a:spcPct val="0"/>
            </a:spcBef>
            <a:spcAft>
              <a:spcPct val="15000"/>
            </a:spcAft>
            <a:buChar char="•"/>
          </a:pPr>
          <a:endParaRPr lang="en-US" sz="1600" kern="1200" dirty="0"/>
        </a:p>
      </dsp:txBody>
      <dsp:txXfrm rot="5400000">
        <a:off x="2610" y="804862"/>
        <a:ext cx="2559806" cy="2414587"/>
      </dsp:txXfrm>
    </dsp:sp>
    <dsp:sp modelId="{F93D2949-79B5-4F8D-AFC3-A9317DFC9CF4}">
      <dsp:nvSpPr>
        <dsp:cNvPr id="0" name=""/>
        <dsp:cNvSpPr/>
      </dsp:nvSpPr>
      <dsp:spPr>
        <a:xfrm rot="16200000">
          <a:off x="2022147" y="732253"/>
          <a:ext cx="4024313" cy="2559806"/>
        </a:xfrm>
        <a:prstGeom prst="flowChartManualOperation">
          <a:avLst/>
        </a:prstGeom>
        <a:gradFill rotWithShape="0">
          <a:gsLst>
            <a:gs pos="0">
              <a:schemeClr val="accent2">
                <a:hueOff val="-852980"/>
                <a:satOff val="-9616"/>
                <a:lumOff val="1178"/>
                <a:alphaOff val="0"/>
                <a:tint val="96000"/>
                <a:satMod val="100000"/>
                <a:lumMod val="104000"/>
              </a:schemeClr>
            </a:gs>
            <a:gs pos="78000">
              <a:schemeClr val="accent2">
                <a:hueOff val="-852980"/>
                <a:satOff val="-9616"/>
                <a:lumOff val="1178"/>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25" bIns="0" numCol="1" spcCol="1270" anchor="t" anchorCtr="0">
          <a:noAutofit/>
        </a:bodyPr>
        <a:lstStyle/>
        <a:p>
          <a:pPr marL="0" lvl="0" indent="0" algn="l" defTabSz="933450">
            <a:lnSpc>
              <a:spcPct val="90000"/>
            </a:lnSpc>
            <a:spcBef>
              <a:spcPct val="0"/>
            </a:spcBef>
            <a:spcAft>
              <a:spcPct val="35000"/>
            </a:spcAft>
            <a:buNone/>
          </a:pPr>
          <a:r>
            <a:rPr lang="en-US" sz="2100" kern="1200" dirty="0"/>
            <a:t>Storming</a:t>
          </a:r>
        </a:p>
        <a:p>
          <a:pPr marL="171450" lvl="1" indent="-171450" algn="l" defTabSz="711200">
            <a:lnSpc>
              <a:spcPct val="90000"/>
            </a:lnSpc>
            <a:spcBef>
              <a:spcPct val="0"/>
            </a:spcBef>
            <a:spcAft>
              <a:spcPct val="15000"/>
            </a:spcAft>
            <a:buChar char="•"/>
          </a:pPr>
          <a:r>
            <a:rPr lang="en-US" sz="1600" kern="1200" dirty="0"/>
            <a:t>Communication improves</a:t>
          </a:r>
        </a:p>
        <a:p>
          <a:pPr marL="171450" lvl="1" indent="-171450" algn="l" defTabSz="711200">
            <a:lnSpc>
              <a:spcPct val="90000"/>
            </a:lnSpc>
            <a:spcBef>
              <a:spcPct val="0"/>
            </a:spcBef>
            <a:spcAft>
              <a:spcPct val="15000"/>
            </a:spcAft>
            <a:buChar char="•"/>
          </a:pPr>
          <a:r>
            <a:rPr lang="en-US" sz="1600" kern="1200" dirty="0"/>
            <a:t>Individuals over group</a:t>
          </a:r>
        </a:p>
      </dsp:txBody>
      <dsp:txXfrm rot="5400000">
        <a:off x="2754401" y="804862"/>
        <a:ext cx="2559806" cy="2414587"/>
      </dsp:txXfrm>
    </dsp:sp>
    <dsp:sp modelId="{5EAF890E-011E-4E66-9909-0AE2245BA2AE}">
      <dsp:nvSpPr>
        <dsp:cNvPr id="0" name=""/>
        <dsp:cNvSpPr/>
      </dsp:nvSpPr>
      <dsp:spPr>
        <a:xfrm rot="16200000">
          <a:off x="4773939" y="732253"/>
          <a:ext cx="4024313" cy="2559806"/>
        </a:xfrm>
        <a:prstGeom prst="flowChartManualOperation">
          <a:avLst/>
        </a:prstGeom>
        <a:gradFill rotWithShape="0">
          <a:gsLst>
            <a:gs pos="0">
              <a:schemeClr val="accent2">
                <a:hueOff val="-1705961"/>
                <a:satOff val="-19232"/>
                <a:lumOff val="2355"/>
                <a:alphaOff val="0"/>
                <a:tint val="96000"/>
                <a:satMod val="100000"/>
                <a:lumMod val="104000"/>
              </a:schemeClr>
            </a:gs>
            <a:gs pos="78000">
              <a:schemeClr val="accent2">
                <a:hueOff val="-1705961"/>
                <a:satOff val="-19232"/>
                <a:lumOff val="2355"/>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25" bIns="0" numCol="1" spcCol="1270" anchor="t" anchorCtr="0">
          <a:noAutofit/>
        </a:bodyPr>
        <a:lstStyle/>
        <a:p>
          <a:pPr marL="0" lvl="0" indent="0" algn="l" defTabSz="933450">
            <a:lnSpc>
              <a:spcPct val="90000"/>
            </a:lnSpc>
            <a:spcBef>
              <a:spcPct val="0"/>
            </a:spcBef>
            <a:spcAft>
              <a:spcPct val="35000"/>
            </a:spcAft>
            <a:buNone/>
          </a:pPr>
          <a:r>
            <a:rPr lang="en-US" sz="2100" kern="1200" dirty="0"/>
            <a:t>Norming</a:t>
          </a:r>
        </a:p>
        <a:p>
          <a:pPr marL="171450" lvl="1" indent="-171450" algn="l" defTabSz="711200">
            <a:lnSpc>
              <a:spcPct val="90000"/>
            </a:lnSpc>
            <a:spcBef>
              <a:spcPct val="0"/>
            </a:spcBef>
            <a:spcAft>
              <a:spcPct val="15000"/>
            </a:spcAft>
            <a:buChar char="•"/>
          </a:pPr>
          <a:r>
            <a:rPr lang="en-US" sz="1600" kern="1200" dirty="0"/>
            <a:t>Feel part of a team</a:t>
          </a:r>
        </a:p>
        <a:p>
          <a:pPr marL="171450" lvl="1" indent="-171450" algn="l" defTabSz="711200">
            <a:lnSpc>
              <a:spcPct val="90000"/>
            </a:lnSpc>
            <a:spcBef>
              <a:spcPct val="0"/>
            </a:spcBef>
            <a:spcAft>
              <a:spcPct val="15000"/>
            </a:spcAft>
            <a:buChar char="•"/>
          </a:pPr>
          <a:r>
            <a:rPr lang="en-US" sz="1600" kern="1200" dirty="0"/>
            <a:t>See value in other viewpoints</a:t>
          </a:r>
        </a:p>
        <a:p>
          <a:pPr marL="171450" lvl="1" indent="-171450" algn="l" defTabSz="711200">
            <a:lnSpc>
              <a:spcPct val="90000"/>
            </a:lnSpc>
            <a:spcBef>
              <a:spcPct val="0"/>
            </a:spcBef>
            <a:spcAft>
              <a:spcPct val="15000"/>
            </a:spcAft>
            <a:buChar char="•"/>
          </a:pPr>
          <a:r>
            <a:rPr lang="en-US" sz="1600" kern="1200" dirty="0"/>
            <a:t>Shared communication</a:t>
          </a:r>
        </a:p>
      </dsp:txBody>
      <dsp:txXfrm rot="5400000">
        <a:off x="5506193" y="804862"/>
        <a:ext cx="2559806" cy="2414587"/>
      </dsp:txXfrm>
    </dsp:sp>
    <dsp:sp modelId="{3737CDBB-EADA-41C0-AAD2-BD63DE4F458F}">
      <dsp:nvSpPr>
        <dsp:cNvPr id="0" name=""/>
        <dsp:cNvSpPr/>
      </dsp:nvSpPr>
      <dsp:spPr>
        <a:xfrm rot="16200000">
          <a:off x="7525731" y="732253"/>
          <a:ext cx="4024313" cy="2559806"/>
        </a:xfrm>
        <a:prstGeom prst="flowChartManualOperation">
          <a:avLst/>
        </a:prstGeom>
        <a:gradFill rotWithShape="0">
          <a:gsLst>
            <a:gs pos="0">
              <a:schemeClr val="accent2">
                <a:hueOff val="-2558941"/>
                <a:satOff val="-28848"/>
                <a:lumOff val="3533"/>
                <a:alphaOff val="0"/>
                <a:tint val="96000"/>
                <a:satMod val="100000"/>
                <a:lumMod val="104000"/>
              </a:schemeClr>
            </a:gs>
            <a:gs pos="78000">
              <a:schemeClr val="accent2">
                <a:hueOff val="-2558941"/>
                <a:satOff val="-28848"/>
                <a:lumOff val="3533"/>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25" bIns="0" numCol="1" spcCol="1270" anchor="ctr" anchorCtr="0">
          <a:noAutofit/>
        </a:bodyPr>
        <a:lstStyle/>
        <a:p>
          <a:pPr marL="0" lvl="0" indent="0" algn="ctr" defTabSz="933450">
            <a:lnSpc>
              <a:spcPct val="90000"/>
            </a:lnSpc>
            <a:spcBef>
              <a:spcPct val="0"/>
            </a:spcBef>
            <a:spcAft>
              <a:spcPct val="35000"/>
            </a:spcAft>
            <a:buNone/>
          </a:pPr>
          <a:r>
            <a:rPr lang="en-US" sz="2100" kern="1200" dirty="0"/>
            <a:t>Performing</a:t>
          </a:r>
        </a:p>
        <a:p>
          <a:pPr marL="0" lvl="0" indent="0" algn="ctr"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r>
            <a:rPr lang="en-US" sz="2100" kern="1200" dirty="0"/>
            <a:t>Build Trust</a:t>
          </a:r>
        </a:p>
        <a:p>
          <a:pPr marL="0" lvl="0" indent="0" algn="ctr" defTabSz="933450">
            <a:lnSpc>
              <a:spcPct val="90000"/>
            </a:lnSpc>
            <a:spcBef>
              <a:spcPct val="0"/>
            </a:spcBef>
            <a:spcAft>
              <a:spcPct val="35000"/>
            </a:spcAft>
            <a:buNone/>
          </a:pPr>
          <a:r>
            <a:rPr lang="en-US" sz="2100" kern="1200" dirty="0"/>
            <a:t>Flexibility</a:t>
          </a:r>
        </a:p>
        <a:p>
          <a:pPr marL="0" lvl="0" indent="0" algn="ctr" defTabSz="933450">
            <a:lnSpc>
              <a:spcPct val="90000"/>
            </a:lnSpc>
            <a:spcBef>
              <a:spcPct val="0"/>
            </a:spcBef>
            <a:spcAft>
              <a:spcPct val="35000"/>
            </a:spcAft>
            <a:buNone/>
          </a:pPr>
          <a:r>
            <a:rPr lang="en-US" sz="2100" kern="1200" dirty="0"/>
            <a:t>Shared outcomes</a:t>
          </a:r>
        </a:p>
        <a:p>
          <a:pPr marL="0" lvl="0" indent="0" algn="ctr" defTabSz="933450">
            <a:lnSpc>
              <a:spcPct val="90000"/>
            </a:lnSpc>
            <a:spcBef>
              <a:spcPct val="0"/>
            </a:spcBef>
            <a:spcAft>
              <a:spcPct val="35000"/>
            </a:spcAft>
            <a:buNone/>
          </a:pPr>
          <a:endParaRPr lang="en-US" sz="2100" kern="1200" dirty="0"/>
        </a:p>
      </dsp:txBody>
      <dsp:txXfrm rot="5400000">
        <a:off x="8257985" y="804862"/>
        <a:ext cx="2559806" cy="2414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5E20-E4BC-4175-A849-CA0F1DF5F7C7}">
      <dsp:nvSpPr>
        <dsp:cNvPr id="0" name=""/>
        <dsp:cNvSpPr/>
      </dsp:nvSpPr>
      <dsp:spPr>
        <a:xfrm>
          <a:off x="0" y="529227"/>
          <a:ext cx="9214072" cy="8985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dirty="0"/>
            <a:t>Relational </a:t>
          </a:r>
          <a:r>
            <a:rPr lang="en-GB" sz="1600" kern="1200" dirty="0"/>
            <a:t>- we place a high value on healthy, consistent, positive and helpful relationships, with families, within families and with each other. It means recognising that relationships are 'the most powerful agent of change’</a:t>
          </a:r>
        </a:p>
      </dsp:txBody>
      <dsp:txXfrm>
        <a:off x="43864" y="573091"/>
        <a:ext cx="9126344" cy="810832"/>
      </dsp:txXfrm>
    </dsp:sp>
    <dsp:sp modelId="{89293931-38CF-4953-8B51-BF39BC1F4C35}">
      <dsp:nvSpPr>
        <dsp:cNvPr id="0" name=""/>
        <dsp:cNvSpPr/>
      </dsp:nvSpPr>
      <dsp:spPr>
        <a:xfrm>
          <a:off x="0" y="1463578"/>
          <a:ext cx="9214072" cy="898560"/>
        </a:xfrm>
        <a:prstGeom prst="roundRect">
          <a:avLst/>
        </a:prstGeom>
        <a:solidFill>
          <a:schemeClr val="accent4">
            <a:hueOff val="-629374"/>
            <a:satOff val="-1398"/>
            <a:lumOff val="-1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dirty="0"/>
            <a:t>Systemic </a:t>
          </a:r>
          <a:r>
            <a:rPr lang="en-GB" sz="1600" kern="1200" dirty="0"/>
            <a:t>- we don't try to locate a problem in an individual in a family. We try to look at the whole family as a system. We think about what has happened in that system in the past and what is affecting that system in the present to try and figure out "why now“</a:t>
          </a:r>
        </a:p>
      </dsp:txBody>
      <dsp:txXfrm>
        <a:off x="43864" y="1507442"/>
        <a:ext cx="9126344" cy="810832"/>
      </dsp:txXfrm>
    </dsp:sp>
    <dsp:sp modelId="{8944AE58-6C2E-4220-89A1-DA39D8BD06BE}">
      <dsp:nvSpPr>
        <dsp:cNvPr id="0" name=""/>
        <dsp:cNvSpPr/>
      </dsp:nvSpPr>
      <dsp:spPr>
        <a:xfrm>
          <a:off x="0" y="2408218"/>
          <a:ext cx="9214072" cy="898560"/>
        </a:xfrm>
        <a:prstGeom prst="roundRect">
          <a:avLst/>
        </a:prstGeom>
        <a:solidFill>
          <a:schemeClr val="accent4">
            <a:hueOff val="-1258748"/>
            <a:satOff val="-2797"/>
            <a:lumOff val="-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a:t>Reflective</a:t>
          </a:r>
          <a:r>
            <a:rPr lang="en-GB" sz="1600" kern="1200"/>
            <a:t> - taking the time to think deeply about what we are seeing and feeling to make sense of it - we are always curious and we always 'listen like crazy'.</a:t>
          </a:r>
        </a:p>
      </dsp:txBody>
      <dsp:txXfrm>
        <a:off x="43864" y="2452082"/>
        <a:ext cx="9126344" cy="810832"/>
      </dsp:txXfrm>
    </dsp:sp>
    <dsp:sp modelId="{D7647BCC-A7E0-4795-A0C0-A664506C251F}">
      <dsp:nvSpPr>
        <dsp:cNvPr id="0" name=""/>
        <dsp:cNvSpPr/>
      </dsp:nvSpPr>
      <dsp:spPr>
        <a:xfrm>
          <a:off x="0" y="3352858"/>
          <a:ext cx="9214072" cy="898560"/>
        </a:xfrm>
        <a:prstGeom prst="roundRect">
          <a:avLst/>
        </a:prstGeom>
        <a:solidFill>
          <a:schemeClr val="accent4">
            <a:hueOff val="-1888122"/>
            <a:satOff val="-4195"/>
            <a:lumOff val="-30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dirty="0"/>
            <a:t>Reflexive</a:t>
          </a:r>
          <a:r>
            <a:rPr lang="en-GB" sz="1600" kern="1200" dirty="0"/>
            <a:t> - being able to examine our own feelings, reactions and motives (our reasons for acting) and how these influence what we do or think in a situation, with families and with each other.</a:t>
          </a:r>
        </a:p>
      </dsp:txBody>
      <dsp:txXfrm>
        <a:off x="43864" y="3396722"/>
        <a:ext cx="9126344" cy="810832"/>
      </dsp:txXfrm>
    </dsp:sp>
    <dsp:sp modelId="{C4EF1ACC-A91E-4270-9B37-FDA13A9B2DD9}">
      <dsp:nvSpPr>
        <dsp:cNvPr id="0" name=""/>
        <dsp:cNvSpPr/>
      </dsp:nvSpPr>
      <dsp:spPr>
        <a:xfrm>
          <a:off x="0" y="4297498"/>
          <a:ext cx="9214072" cy="898560"/>
        </a:xfrm>
        <a:prstGeom prst="roundRect">
          <a:avLst/>
        </a:prstGeom>
        <a:solidFill>
          <a:schemeClr val="accent4">
            <a:hueOff val="-2517496"/>
            <a:satOff val="-5593"/>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dirty="0"/>
            <a:t>Restorative</a:t>
          </a:r>
          <a:r>
            <a:rPr lang="en-GB" sz="1600" kern="1200" dirty="0"/>
            <a:t> - thinking about our work as helping to repair harm, resolve conflict and restore relationships. We think all families have gifts and strengths and that their networks and communities can help solve problems.</a:t>
          </a:r>
        </a:p>
      </dsp:txBody>
      <dsp:txXfrm>
        <a:off x="43864" y="4341362"/>
        <a:ext cx="9126344"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6699A-77F9-4989-B057-9B0060DFB5C5}"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460CB-9FC3-4481-8695-880B52ACEAAB}" type="slidenum">
              <a:rPr lang="en-GB" smtClean="0"/>
              <a:t>‹#›</a:t>
            </a:fld>
            <a:endParaRPr lang="en-GB"/>
          </a:p>
        </p:txBody>
      </p:sp>
    </p:spTree>
    <p:extLst>
      <p:ext uri="{BB962C8B-B14F-4D97-AF65-F5344CB8AC3E}">
        <p14:creationId xmlns:p14="http://schemas.microsoft.com/office/powerpoint/2010/main" val="223547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a:p>
            <a:endParaRPr lang="en-GB" dirty="0"/>
          </a:p>
          <a:p>
            <a:endParaRPr lang="en-GB" dirty="0"/>
          </a:p>
          <a:p>
            <a:r>
              <a:rPr lang="en-GB" dirty="0"/>
              <a:t>#</a:t>
            </a:r>
          </a:p>
          <a:p>
            <a:r>
              <a:rPr lang="en-GB" dirty="0"/>
              <a:t>Here are</a:t>
            </a:r>
            <a:r>
              <a:rPr lang="en-GB" baseline="0" dirty="0"/>
              <a:t> some of the ways of representing some of the states of mind that arise under stress – includes the modes from the previous slide in picture form! What can you spot?</a:t>
            </a:r>
            <a:endParaRPr lang="en-GB" dirty="0"/>
          </a:p>
          <a:p>
            <a:endParaRPr lang="en-GB" dirty="0"/>
          </a:p>
          <a:p>
            <a:pPr marL="171450" indent="-171450">
              <a:buFont typeface="Arial" panose="020B0604020202020204" pitchFamily="34" charset="0"/>
              <a:buChar char="•"/>
            </a:pPr>
            <a:r>
              <a:rPr lang="en-GB" b="1" dirty="0"/>
              <a:t>Being certain</a:t>
            </a:r>
            <a:r>
              <a:rPr lang="en-GB" baseline="0" dirty="0"/>
              <a:t> (where actually it’s not possible to always know what others are thinking/feeling or what the best thing to do is </a:t>
            </a:r>
            <a:r>
              <a:rPr lang="en-GB" baseline="0" dirty="0" err="1"/>
              <a:t>etc</a:t>
            </a:r>
            <a:r>
              <a:rPr lang="en-GB" baseline="0" dirty="0"/>
              <a:t>). </a:t>
            </a:r>
          </a:p>
          <a:p>
            <a:pPr marL="171450" indent="-171450">
              <a:buFont typeface="Arial" panose="020B0604020202020204" pitchFamily="34" charset="0"/>
              <a:buChar char="•"/>
            </a:pPr>
            <a:r>
              <a:rPr lang="en-GB" b="1" baseline="0" dirty="0"/>
              <a:t>Blaming</a:t>
            </a:r>
            <a:r>
              <a:rPr lang="en-GB" baseline="0" dirty="0"/>
              <a:t> – again, not really trying to make sense of behaviour, but getting quite simplistic about why things have happened or not…</a:t>
            </a:r>
          </a:p>
          <a:p>
            <a:pPr marL="171450" indent="-171450">
              <a:buFont typeface="Arial" panose="020B0604020202020204" pitchFamily="34" charset="0"/>
              <a:buChar char="•"/>
            </a:pPr>
            <a:r>
              <a:rPr lang="en-GB" b="1" baseline="0" dirty="0"/>
              <a:t>Waffling</a:t>
            </a:r>
            <a:r>
              <a:rPr lang="en-GB" baseline="0" dirty="0"/>
              <a:t>– talking a lot and not really saying much! Maybe professionals are guilty of getting into this in meetings…..</a:t>
            </a:r>
          </a:p>
          <a:p>
            <a:pPr marL="171450" indent="-171450">
              <a:buFont typeface="Arial" panose="020B0604020202020204" pitchFamily="34" charset="0"/>
              <a:buChar char="•"/>
            </a:pPr>
            <a:r>
              <a:rPr lang="en-GB" b="1" baseline="0" dirty="0"/>
              <a:t>Getting too quickly into action </a:t>
            </a:r>
            <a:r>
              <a:rPr lang="en-GB" baseline="0" dirty="0"/>
              <a:t>– rushing out to solve problems or fix things, without stopping to think and understand first</a:t>
            </a:r>
          </a:p>
          <a:p>
            <a:pPr marL="171450" indent="-171450">
              <a:buFont typeface="Arial" panose="020B0604020202020204" pitchFamily="34" charset="0"/>
              <a:buChar char="•"/>
            </a:pPr>
            <a:r>
              <a:rPr lang="en-GB" b="1" baseline="0" dirty="0"/>
              <a:t>Becoming tunnel </a:t>
            </a:r>
            <a:r>
              <a:rPr lang="en-GB" b="1" baseline="0" dirty="0" err="1"/>
              <a:t>visioned</a:t>
            </a:r>
            <a:r>
              <a:rPr lang="en-GB" b="1" baseline="0" dirty="0"/>
              <a:t> </a:t>
            </a:r>
            <a:r>
              <a:rPr lang="en-GB" baseline="0" dirty="0"/>
              <a:t>or narrowed in our thinking, so that we stop seeing or thinking about the bigger picture</a:t>
            </a:r>
          </a:p>
          <a:p>
            <a:pPr marL="171450" indent="-171450">
              <a:buFont typeface="Arial" panose="020B0604020202020204" pitchFamily="34" charset="0"/>
              <a:buChar char="•"/>
            </a:pPr>
            <a:r>
              <a:rPr lang="en-GB" b="1" baseline="0" dirty="0"/>
              <a:t>Burying our head in the sand </a:t>
            </a:r>
            <a:r>
              <a:rPr lang="en-GB" baseline="0" dirty="0"/>
              <a:t>(pretend mode) – i.e. disconnecting from the reality of the situation by denying/minimising/avoiding the real issues or how we might actually be thinking/feeling about things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Our sense is that it is </a:t>
            </a:r>
            <a:r>
              <a:rPr lang="en-GB" i="1" baseline="0" dirty="0"/>
              <a:t>inevitable</a:t>
            </a:r>
            <a:r>
              <a:rPr lang="en-GB" baseline="0" dirty="0"/>
              <a:t> that teams and workers will notice these states of mind happening in themselves or others on occasions (when emotions become intense) – it is likely to be functional that our brains kick us into these modes sometimes e.g. to have to be certain that there is a safeguarding risk and take action; to be able to switch off from a distressing visit in order to be able to move onto the next one etc. However, we would not see it as helpful for teams/practitioners to be permanently </a:t>
            </a:r>
            <a:r>
              <a:rPr lang="en-GB" baseline="0" dirty="0" err="1"/>
              <a:t>inhabitating</a:t>
            </a:r>
            <a:r>
              <a:rPr lang="en-GB" baseline="0" dirty="0"/>
              <a:t> these states of mind or for them not to be able to recognise and respond accordingly if they did notice that one of these states of mind had arisen. More on this when we discuss Working with your Team – one of the key quadrants on the AMBIT wheel throughout the week. </a:t>
            </a:r>
            <a:endParaRPr lang="en-GB" dirty="0"/>
          </a:p>
        </p:txBody>
      </p:sp>
      <p:sp>
        <p:nvSpPr>
          <p:cNvPr id="4" name="Slide Number Placeholder 3"/>
          <p:cNvSpPr>
            <a:spLocks noGrp="1"/>
          </p:cNvSpPr>
          <p:nvPr>
            <p:ph type="sldNum" sz="quarter" idx="10"/>
          </p:nvPr>
        </p:nvSpPr>
        <p:spPr/>
        <p:txBody>
          <a:bodyPr/>
          <a:lstStyle/>
          <a:p>
            <a:fld id="{65DCF40F-D85E-4A1D-9C9D-B2DFDF02EC8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03234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a:t>
            </a:r>
            <a:r>
              <a:rPr lang="en-GB" baseline="0" dirty="0"/>
              <a:t> is going to focus on the Team and Network elements of RFF. </a:t>
            </a:r>
          </a:p>
          <a:p>
            <a:endParaRPr lang="en-GB" baseline="0" dirty="0"/>
          </a:p>
          <a:p>
            <a:r>
              <a:rPr lang="en-GB" b="1" baseline="0" dirty="0"/>
              <a:t>As a recap from last time </a:t>
            </a:r>
            <a:r>
              <a:rPr lang="en-GB" baseline="0" dirty="0"/>
              <a:t>- RFF is Camden’s model, created by adapting and combining two approaches; the Family Partnership Model and AMBIT. Shared model of practice across Early Help and the Voluntary sector services in Camden. </a:t>
            </a:r>
          </a:p>
          <a:p>
            <a:endParaRPr lang="en-GB" baseline="0" dirty="0"/>
          </a:p>
          <a:p>
            <a:r>
              <a:rPr lang="en-GB" baseline="0" dirty="0"/>
              <a:t>The workshops focus on sharing the core ideas with you and giving you some time to practice using some of these elements. There are some practice integration workshops, that will enable you to reflect together on how you are implementing these ideas in your work post-training. There will be spaces in your teams to think about your team’s ongoing implementation and adaptation of the RFF ideas. </a:t>
            </a:r>
          </a:p>
          <a:p>
            <a:endParaRPr lang="en-GB" baseline="0" dirty="0"/>
          </a:p>
          <a:p>
            <a:r>
              <a:rPr lang="en-GB" baseline="0" dirty="0"/>
              <a:t>We will focus on sharing some of the theory with you today that underpins FPM (Constructs) and AMBIT (</a:t>
            </a:r>
            <a:r>
              <a:rPr lang="en-GB" baseline="0" dirty="0" err="1"/>
              <a:t>mentalizing</a:t>
            </a:r>
            <a:r>
              <a:rPr lang="en-GB" baseline="0" dirty="0"/>
              <a:t>). These are key ideas that help the rest of FPM/AMBIT make sense. We will be thinking about how these ideas apply in different areas of work – namely our work with families, how we work as a team and how we work as a network around the family, across the course of the workshops. </a:t>
            </a:r>
          </a:p>
          <a:p>
            <a:endParaRPr lang="en-GB" baseline="0" dirty="0"/>
          </a:p>
          <a:p>
            <a:r>
              <a:rPr lang="en-GB" baseline="0" dirty="0"/>
              <a:t>Some of these ideas may not be “new” to you – but what we are interested in here is supporting teams to be consciously applying these ideas in their practice. The work we do brings with it inherent challenges that can make it difficult for us to do “best practice” consistently. Think of this less about “learning something new” (although there may be aspects that are new, but a chance to think about expanding your team’s ability to ensure that these elements are visibly and deliberately incorporated into their practice. </a:t>
            </a:r>
            <a:endParaRPr lang="en-GB" dirty="0"/>
          </a:p>
        </p:txBody>
      </p:sp>
      <p:sp>
        <p:nvSpPr>
          <p:cNvPr id="4" name="Slide Number Placeholder 3"/>
          <p:cNvSpPr>
            <a:spLocks noGrp="1"/>
          </p:cNvSpPr>
          <p:nvPr>
            <p:ph type="sldNum" sz="quarter" idx="10"/>
          </p:nvPr>
        </p:nvSpPr>
        <p:spPr/>
        <p:txBody>
          <a:bodyPr/>
          <a:lstStyle/>
          <a:p>
            <a:fld id="{7336D66D-CAAD-430C-BD21-14FA808943D7}"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691720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7BA01C7-C132-4EB4-A985-BA8357DC1B5A}" type="datetimeFigureOut">
              <a:rPr lang="en-GB" smtClean="0"/>
              <a:t>24/03/2021</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8436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BA01C7-C132-4EB4-A985-BA8357DC1B5A}"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57321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7BA01C7-C132-4EB4-A985-BA8357DC1B5A}" type="datetimeFigureOut">
              <a:rPr lang="en-GB" smtClean="0"/>
              <a:t>24/03/2021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57458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7BA01C7-C132-4EB4-A985-BA8357DC1B5A}" type="datetimeFigureOut">
              <a:rPr lang="en-GB" smtClean="0"/>
              <a:t>24/03/2021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B71E4512-D5F3-41FA-AEA1-2E8B3CE683BC}"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627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7BA01C7-C132-4EB4-A985-BA8357DC1B5A}" type="datetimeFigureOut">
              <a:rPr lang="en-GB" smtClean="0"/>
              <a:t>24/03/2021</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606715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7BA01C7-C132-4EB4-A985-BA8357DC1B5A}" type="datetimeFigureOut">
              <a:rPr lang="en-GB" smtClean="0"/>
              <a:t>24/03/2021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133959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7BA01C7-C132-4EB4-A985-BA8357DC1B5A}" type="datetimeFigureOut">
              <a:rPr lang="en-GB" smtClean="0"/>
              <a:t>24/03/2021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2563926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A01C7-C132-4EB4-A985-BA8357DC1B5A}"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112619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7BA01C7-C132-4EB4-A985-BA8357DC1B5A}" type="datetimeFigureOut">
              <a:rPr lang="en-GB" smtClean="0"/>
              <a:t>24/03/2021</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55921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A01C7-C132-4EB4-A985-BA8357DC1B5A}"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75252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7BA01C7-C132-4EB4-A985-BA8357DC1B5A}" type="datetimeFigureOut">
              <a:rPr lang="en-GB" smtClean="0"/>
              <a:t>24/03/2021</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8382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BA01C7-C132-4EB4-A985-BA8357DC1B5A}"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73022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BA01C7-C132-4EB4-A985-BA8357DC1B5A}" type="datetimeFigureOut">
              <a:rPr lang="en-GB" smtClean="0"/>
              <a:t>24/03/2021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363958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BA01C7-C132-4EB4-A985-BA8357DC1B5A}" type="datetimeFigureOut">
              <a:rPr lang="en-GB" smtClean="0"/>
              <a:t>24/03/2021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16403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A01C7-C132-4EB4-A985-BA8357DC1B5A}" type="datetimeFigureOut">
              <a:rPr lang="en-GB" smtClean="0"/>
              <a:t>24/03/2021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223844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BA01C7-C132-4EB4-A985-BA8357DC1B5A}"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260882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BA01C7-C132-4EB4-A985-BA8357DC1B5A}"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1E4512-D5F3-41FA-AEA1-2E8B3CE683BC}" type="slidenum">
              <a:rPr lang="en-GB" smtClean="0"/>
              <a:t>‹#›</a:t>
            </a:fld>
            <a:endParaRPr lang="en-GB"/>
          </a:p>
        </p:txBody>
      </p:sp>
    </p:spTree>
    <p:extLst>
      <p:ext uri="{BB962C8B-B14F-4D97-AF65-F5344CB8AC3E}">
        <p14:creationId xmlns:p14="http://schemas.microsoft.com/office/powerpoint/2010/main" val="228769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BA01C7-C132-4EB4-A985-BA8357DC1B5A}" type="datetimeFigureOut">
              <a:rPr lang="en-GB" smtClean="0"/>
              <a:t>24/03/2021</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71E4512-D5F3-41FA-AEA1-2E8B3CE683BC}" type="slidenum">
              <a:rPr lang="en-GB" smtClean="0"/>
              <a:t>‹#›</a:t>
            </a:fld>
            <a:endParaRPr lang="en-GB"/>
          </a:p>
        </p:txBody>
      </p:sp>
    </p:spTree>
    <p:extLst>
      <p:ext uri="{BB962C8B-B14F-4D97-AF65-F5344CB8AC3E}">
        <p14:creationId xmlns:p14="http://schemas.microsoft.com/office/powerpoint/2010/main" val="22893204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Multi-disciplinary approach to domestic abuse </a:t>
            </a:r>
          </a:p>
        </p:txBody>
      </p:sp>
      <p:sp>
        <p:nvSpPr>
          <p:cNvPr id="3" name="Subtitle 2"/>
          <p:cNvSpPr>
            <a:spLocks noGrp="1"/>
          </p:cNvSpPr>
          <p:nvPr>
            <p:ph type="subTitle" idx="1"/>
          </p:nvPr>
        </p:nvSpPr>
        <p:spPr/>
        <p:txBody>
          <a:bodyPr/>
          <a:lstStyle/>
          <a:p>
            <a:r>
              <a:rPr lang="en-GB" dirty="0"/>
              <a:t>Promoting Joint working through a DVA and Housing lens</a:t>
            </a:r>
          </a:p>
        </p:txBody>
      </p:sp>
    </p:spTree>
    <p:extLst>
      <p:ext uri="{BB962C8B-B14F-4D97-AF65-F5344CB8AC3E}">
        <p14:creationId xmlns:p14="http://schemas.microsoft.com/office/powerpoint/2010/main" val="380534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Survivor centred approach</a:t>
            </a:r>
          </a:p>
        </p:txBody>
      </p:sp>
      <p:sp>
        <p:nvSpPr>
          <p:cNvPr id="3" name="Content Placeholder 2"/>
          <p:cNvSpPr>
            <a:spLocks noGrp="1"/>
          </p:cNvSpPr>
          <p:nvPr>
            <p:ph idx="1"/>
          </p:nvPr>
        </p:nvSpPr>
        <p:spPr/>
        <p:txBody>
          <a:bodyPr/>
          <a:lstStyle/>
          <a:p>
            <a:endParaRPr lang="en-GB" dirty="0"/>
          </a:p>
          <a:p>
            <a:r>
              <a:rPr lang="en-GB" dirty="0"/>
              <a:t>Most important common guiding principle for all MDT regardless of organisational setting is a having a shared commitment to the delivery of persons centred coordinated care from the perspective of the individual</a:t>
            </a:r>
          </a:p>
          <a:p>
            <a:pPr marL="0" indent="0">
              <a:buNone/>
            </a:pPr>
            <a:endParaRPr lang="en-GB" dirty="0"/>
          </a:p>
          <a:p>
            <a:r>
              <a:rPr lang="en-GB" dirty="0"/>
              <a:t>“I can plan my care with people who work together to understand me and my carers allow me control, and bring together services to achieve the outcomes important to me” </a:t>
            </a:r>
          </a:p>
          <a:p>
            <a:endParaRPr lang="en-GB" dirty="0"/>
          </a:p>
        </p:txBody>
      </p:sp>
    </p:spTree>
    <p:extLst>
      <p:ext uri="{BB962C8B-B14F-4D97-AF65-F5344CB8AC3E}">
        <p14:creationId xmlns:p14="http://schemas.microsoft.com/office/powerpoint/2010/main" val="281456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ambitions for the initial phase of the project</a:t>
            </a:r>
          </a:p>
        </p:txBody>
      </p:sp>
      <p:sp>
        <p:nvSpPr>
          <p:cNvPr id="3" name="Content Placeholder 2"/>
          <p:cNvSpPr>
            <a:spLocks noGrp="1"/>
          </p:cNvSpPr>
          <p:nvPr>
            <p:ph idx="1"/>
          </p:nvPr>
        </p:nvSpPr>
        <p:spPr/>
        <p:txBody>
          <a:bodyPr>
            <a:normAutofit/>
          </a:bodyPr>
          <a:lstStyle/>
          <a:p>
            <a:pPr marL="0" indent="0">
              <a:buNone/>
            </a:pPr>
            <a:endParaRPr lang="en-GB" dirty="0"/>
          </a:p>
          <a:p>
            <a:pPr lvl="0"/>
            <a:r>
              <a:rPr lang="en-GB" dirty="0"/>
              <a:t>To positively impact on the quality of life and outcomes of the 4 survivors and their children. </a:t>
            </a:r>
          </a:p>
          <a:p>
            <a:pPr marL="0" lvl="0" indent="0">
              <a:buNone/>
            </a:pPr>
            <a:endParaRPr lang="en-GB" dirty="0"/>
          </a:p>
          <a:p>
            <a:pPr lvl="0"/>
            <a:r>
              <a:rPr lang="en-GB" dirty="0"/>
              <a:t>To develop a clear flow chart from point of entry which aims to support and identify a clear and efficient pathway for all survivors within Camden.</a:t>
            </a:r>
          </a:p>
          <a:p>
            <a:pPr marL="0" indent="0">
              <a:buNone/>
            </a:pPr>
            <a:endParaRPr lang="en-GB" dirty="0"/>
          </a:p>
          <a:p>
            <a:pPr lvl="0"/>
            <a:r>
              <a:rPr lang="en-GB" dirty="0"/>
              <a:t>Generate a deeper understanding of barriers that exist between services.</a:t>
            </a:r>
          </a:p>
          <a:p>
            <a:endParaRPr lang="en-GB" dirty="0"/>
          </a:p>
        </p:txBody>
      </p:sp>
    </p:spTree>
    <p:extLst>
      <p:ext uri="{BB962C8B-B14F-4D97-AF65-F5344CB8AC3E}">
        <p14:creationId xmlns:p14="http://schemas.microsoft.com/office/powerpoint/2010/main" val="357302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ambitions for the initial phase of the project</a:t>
            </a:r>
          </a:p>
        </p:txBody>
      </p:sp>
      <p:sp>
        <p:nvSpPr>
          <p:cNvPr id="3" name="Content Placeholder 2"/>
          <p:cNvSpPr>
            <a:spLocks noGrp="1"/>
          </p:cNvSpPr>
          <p:nvPr>
            <p:ph idx="1"/>
          </p:nvPr>
        </p:nvSpPr>
        <p:spPr/>
        <p:txBody>
          <a:bodyPr>
            <a:normAutofit/>
          </a:bodyPr>
          <a:lstStyle/>
          <a:p>
            <a:pPr marL="0" indent="0">
              <a:buNone/>
            </a:pPr>
            <a:endParaRPr lang="en-GB" dirty="0"/>
          </a:p>
          <a:p>
            <a:pPr lvl="0"/>
            <a:r>
              <a:rPr lang="en-GB" dirty="0"/>
              <a:t>To assess the benefits of a MDT approach ? </a:t>
            </a:r>
          </a:p>
          <a:p>
            <a:pPr marL="0" lvl="0" indent="0">
              <a:buNone/>
            </a:pPr>
            <a:endParaRPr lang="en-GB" dirty="0"/>
          </a:p>
          <a:p>
            <a:pPr lvl="0"/>
            <a:r>
              <a:rPr lang="en-GB" dirty="0"/>
              <a:t>To keep in mind the value, impact and challenges of perpetrator work.</a:t>
            </a:r>
          </a:p>
          <a:p>
            <a:pPr marL="0" indent="0">
              <a:buNone/>
            </a:pPr>
            <a:endParaRPr lang="en-GB" dirty="0"/>
          </a:p>
          <a:p>
            <a:pPr lvl="0"/>
            <a:r>
              <a:rPr lang="en-GB" dirty="0"/>
              <a:t>To develop a training package for colleagues across Housing and Camden Safety Net based on the existing Resilient Families Programme model. </a:t>
            </a:r>
          </a:p>
        </p:txBody>
      </p:sp>
    </p:spTree>
    <p:extLst>
      <p:ext uri="{BB962C8B-B14F-4D97-AF65-F5344CB8AC3E}">
        <p14:creationId xmlns:p14="http://schemas.microsoft.com/office/powerpoint/2010/main" val="305236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Membership: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1111919"/>
              </p:ext>
            </p:extLst>
          </p:nvPr>
        </p:nvGraphicFramePr>
        <p:xfrm>
          <a:off x="685800" y="685800"/>
          <a:ext cx="10820400" cy="5532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945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Model of group development: Bruce Tuckman (1960)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2097111"/>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196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an </a:t>
            </a:r>
            <a:r>
              <a:rPr lang="en-GB" dirty="0" err="1"/>
              <a:t>mdt</a:t>
            </a:r>
            <a:r>
              <a:rPr lang="en-GB" dirty="0"/>
              <a:t> approach WILL HELP WITH DVA WORK?</a:t>
            </a:r>
          </a:p>
        </p:txBody>
      </p:sp>
      <p:sp>
        <p:nvSpPr>
          <p:cNvPr id="3" name="Content Placeholder 2"/>
          <p:cNvSpPr>
            <a:spLocks noGrp="1"/>
          </p:cNvSpPr>
          <p:nvPr>
            <p:ph idx="1"/>
          </p:nvPr>
        </p:nvSpPr>
        <p:spPr/>
        <p:txBody>
          <a:bodyPr/>
          <a:lstStyle/>
          <a:p>
            <a:r>
              <a:rPr lang="en-GB" dirty="0"/>
              <a:t>Promotes utilising knowledge, skills and best practice from multiple disciplines across service provider boundaries.</a:t>
            </a:r>
          </a:p>
          <a:p>
            <a:r>
              <a:rPr lang="en-GB" dirty="0"/>
              <a:t>Helps reach solutions based on improved collective understanding of complex survivor needs.</a:t>
            </a:r>
          </a:p>
          <a:p>
            <a:r>
              <a:rPr lang="en-GB" dirty="0"/>
              <a:t>Promotes a better understanding of the survivor and whole family need outside of emergency planning and response.</a:t>
            </a:r>
          </a:p>
          <a:p>
            <a:r>
              <a:rPr lang="en-GB" dirty="0"/>
              <a:t>Shares responsibility for decision making at key and critical points.</a:t>
            </a:r>
          </a:p>
          <a:p>
            <a:r>
              <a:rPr lang="en-GB" dirty="0"/>
              <a:t>Helps identify the person who has the key trusted relationship with the survivor.</a:t>
            </a:r>
          </a:p>
          <a:p>
            <a:r>
              <a:rPr lang="en-GB" dirty="0"/>
              <a:t>Helps facilitate the sharing of key information across partners.</a:t>
            </a:r>
          </a:p>
          <a:p>
            <a:endParaRPr lang="en-GB" dirty="0"/>
          </a:p>
          <a:p>
            <a:endParaRPr lang="en-GB" dirty="0"/>
          </a:p>
        </p:txBody>
      </p:sp>
    </p:spTree>
    <p:extLst>
      <p:ext uri="{BB962C8B-B14F-4D97-AF65-F5344CB8AC3E}">
        <p14:creationId xmlns:p14="http://schemas.microsoft.com/office/powerpoint/2010/main" val="423129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an </a:t>
            </a:r>
            <a:r>
              <a:rPr lang="en-GB" dirty="0" err="1"/>
              <a:t>mdt</a:t>
            </a:r>
            <a:r>
              <a:rPr lang="en-GB" dirty="0"/>
              <a:t> approach will help with </a:t>
            </a:r>
            <a:r>
              <a:rPr lang="en-GB" dirty="0" err="1"/>
              <a:t>dva</a:t>
            </a:r>
            <a:r>
              <a:rPr lang="en-GB" dirty="0"/>
              <a:t> work?</a:t>
            </a:r>
          </a:p>
        </p:txBody>
      </p:sp>
      <p:sp>
        <p:nvSpPr>
          <p:cNvPr id="3" name="Content Placeholder 2"/>
          <p:cNvSpPr>
            <a:spLocks noGrp="1"/>
          </p:cNvSpPr>
          <p:nvPr>
            <p:ph idx="1"/>
          </p:nvPr>
        </p:nvSpPr>
        <p:spPr/>
        <p:txBody>
          <a:bodyPr/>
          <a:lstStyle/>
          <a:p>
            <a:r>
              <a:rPr lang="en-GB" dirty="0"/>
              <a:t>Reduces duplication and helps build trust and respect between professionals.</a:t>
            </a:r>
          </a:p>
          <a:p>
            <a:r>
              <a:rPr lang="en-GB" dirty="0"/>
              <a:t>Fosters a positive, supportive team culture that creates an environment where staff can deliver high quality holistic care to survivors.</a:t>
            </a:r>
          </a:p>
          <a:p>
            <a:r>
              <a:rPr lang="en-GB" dirty="0"/>
              <a:t>Survivors experience a coordinated seamless service this is centred on their voice and decision making, personalised to individual circumstances. Promoting independence and quality of life</a:t>
            </a:r>
          </a:p>
          <a:p>
            <a:r>
              <a:rPr lang="en-GB" dirty="0"/>
              <a:t>Allows vision is to provide personalised care responding to the changing needs of survivors.</a:t>
            </a:r>
          </a:p>
          <a:p>
            <a:endParaRPr lang="en-GB" dirty="0"/>
          </a:p>
        </p:txBody>
      </p:sp>
    </p:spTree>
    <p:extLst>
      <p:ext uri="{BB962C8B-B14F-4D97-AF65-F5344CB8AC3E}">
        <p14:creationId xmlns:p14="http://schemas.microsoft.com/office/powerpoint/2010/main" val="172972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92609"/>
            <a:ext cx="8610600" cy="1234440"/>
          </a:xfrm>
        </p:spPr>
        <p:txBody>
          <a:bodyPr>
            <a:normAutofit/>
          </a:bodyPr>
          <a:lstStyle/>
          <a:p>
            <a:r>
              <a:rPr lang="en-GB" dirty="0"/>
              <a:t>How minds work under stress</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46820" y="1316736"/>
            <a:ext cx="3315084" cy="2590303"/>
          </a:xfrm>
        </p:spPr>
      </p:pic>
      <p:pic>
        <p:nvPicPr>
          <p:cNvPr id="4" name="Picture 3"/>
          <p:cNvPicPr>
            <a:picLocks noChangeAspect="1"/>
          </p:cNvPicPr>
          <p:nvPr/>
        </p:nvPicPr>
        <p:blipFill>
          <a:blip r:embed="rId4"/>
          <a:stretch>
            <a:fillRect/>
          </a:stretch>
        </p:blipFill>
        <p:spPr>
          <a:xfrm>
            <a:off x="1600199" y="1603964"/>
            <a:ext cx="2601113" cy="2303075"/>
          </a:xfrm>
          <a:prstGeom prst="rect">
            <a:avLst/>
          </a:prstGeom>
        </p:spPr>
      </p:pic>
      <p:pic>
        <p:nvPicPr>
          <p:cNvPr id="5" name="Picture 4"/>
          <p:cNvPicPr>
            <a:picLocks noChangeAspect="1"/>
          </p:cNvPicPr>
          <p:nvPr/>
        </p:nvPicPr>
        <p:blipFill>
          <a:blip r:embed="rId5"/>
          <a:stretch>
            <a:fillRect/>
          </a:stretch>
        </p:blipFill>
        <p:spPr>
          <a:xfrm>
            <a:off x="8112225" y="4448323"/>
            <a:ext cx="3116607" cy="1787006"/>
          </a:xfrm>
          <a:prstGeom prst="rect">
            <a:avLst/>
          </a:prstGeom>
        </p:spPr>
      </p:pic>
      <p:pic>
        <p:nvPicPr>
          <p:cNvPr id="6" name="Picture 5"/>
          <p:cNvPicPr>
            <a:picLocks noChangeAspect="1"/>
          </p:cNvPicPr>
          <p:nvPr/>
        </p:nvPicPr>
        <p:blipFill>
          <a:blip r:embed="rId6"/>
          <a:stretch>
            <a:fillRect/>
          </a:stretch>
        </p:blipFill>
        <p:spPr>
          <a:xfrm>
            <a:off x="1700784" y="4448323"/>
            <a:ext cx="2368370" cy="1650968"/>
          </a:xfrm>
          <a:prstGeom prst="rect">
            <a:avLst/>
          </a:prstGeom>
        </p:spPr>
      </p:pic>
      <p:pic>
        <p:nvPicPr>
          <p:cNvPr id="7" name="Picture 6"/>
          <p:cNvPicPr>
            <a:picLocks noChangeAspect="1"/>
          </p:cNvPicPr>
          <p:nvPr/>
        </p:nvPicPr>
        <p:blipFill>
          <a:blip r:embed="rId7"/>
          <a:stretch>
            <a:fillRect/>
          </a:stretch>
        </p:blipFill>
        <p:spPr>
          <a:xfrm>
            <a:off x="5015881" y="4689392"/>
            <a:ext cx="2079635" cy="1304869"/>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2466" y="1395686"/>
            <a:ext cx="27432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898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 to </a:t>
            </a:r>
            <a:r>
              <a:rPr lang="en-GB" dirty="0" err="1"/>
              <a:t>mdt</a:t>
            </a:r>
            <a:r>
              <a:rPr lang="en-GB" dirty="0"/>
              <a:t> work</a:t>
            </a:r>
          </a:p>
        </p:txBody>
      </p:sp>
      <p:sp>
        <p:nvSpPr>
          <p:cNvPr id="3" name="Content Placeholder 2"/>
          <p:cNvSpPr>
            <a:spLocks noGrp="1"/>
          </p:cNvSpPr>
          <p:nvPr>
            <p:ph idx="1"/>
          </p:nvPr>
        </p:nvSpPr>
        <p:spPr/>
        <p:txBody>
          <a:bodyPr/>
          <a:lstStyle/>
          <a:p>
            <a:r>
              <a:rPr lang="en-GB" dirty="0"/>
              <a:t>System and bureaucratic boundaries to access joined up specialised support</a:t>
            </a:r>
          </a:p>
          <a:p>
            <a:r>
              <a:rPr lang="en-GB" dirty="0"/>
              <a:t>Cultural boundaries between teams </a:t>
            </a:r>
          </a:p>
          <a:p>
            <a:r>
              <a:rPr lang="en-GB" dirty="0"/>
              <a:t>Funding and budgets</a:t>
            </a:r>
          </a:p>
          <a:p>
            <a:r>
              <a:rPr lang="en-GB" dirty="0"/>
              <a:t>Not being able to look beyond ones area of expertise – become too focussed on our own area of specialism and reluctant to coordinate care outside our areas of expertise.</a:t>
            </a:r>
          </a:p>
          <a:p>
            <a:r>
              <a:rPr lang="en-GB" dirty="0"/>
              <a:t>Focus on professional intervention rather than focussing on health and wellbeing, building competencies and self-care</a:t>
            </a:r>
          </a:p>
        </p:txBody>
      </p:sp>
    </p:spTree>
    <p:extLst>
      <p:ext uri="{BB962C8B-B14F-4D97-AF65-F5344CB8AC3E}">
        <p14:creationId xmlns:p14="http://schemas.microsoft.com/office/powerpoint/2010/main" val="14644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Resilient family framework</a:t>
            </a:r>
          </a:p>
        </p:txBody>
      </p:sp>
      <p:sp>
        <p:nvSpPr>
          <p:cNvPr id="3" name="Content Placeholder 2"/>
          <p:cNvSpPr>
            <a:spLocks noGrp="1"/>
          </p:cNvSpPr>
          <p:nvPr>
            <p:ph idx="1"/>
          </p:nvPr>
        </p:nvSpPr>
        <p:spPr/>
        <p:txBody>
          <a:bodyPr/>
          <a:lstStyle/>
          <a:p>
            <a:endParaRPr lang="en-GB" dirty="0"/>
          </a:p>
          <a:p>
            <a:endParaRPr lang="en-GB" dirty="0"/>
          </a:p>
          <a:p>
            <a:endParaRPr lang="en-GB" dirty="0"/>
          </a:p>
          <a:p>
            <a:r>
              <a:rPr lang="en-GB" dirty="0"/>
              <a:t>RFF is Camden’s model, created by adapting and combining two approaches; the Family Partnership Model and AMBIT. Shared model of practice across Early Help and the Voluntary sector services in Camden</a:t>
            </a:r>
          </a:p>
        </p:txBody>
      </p:sp>
    </p:spTree>
    <p:extLst>
      <p:ext uri="{BB962C8B-B14F-4D97-AF65-F5344CB8AC3E}">
        <p14:creationId xmlns:p14="http://schemas.microsoft.com/office/powerpoint/2010/main" val="71059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8C38-34C2-417F-8129-03F1AC65D29D}"/>
              </a:ext>
            </a:extLst>
          </p:cNvPr>
          <p:cNvSpPr>
            <a:spLocks noGrp="1"/>
          </p:cNvSpPr>
          <p:nvPr>
            <p:ph type="title"/>
          </p:nvPr>
        </p:nvSpPr>
        <p:spPr>
          <a:xfrm>
            <a:off x="1652428" y="2588801"/>
            <a:ext cx="8610600" cy="1293028"/>
          </a:xfrm>
        </p:spPr>
        <p:txBody>
          <a:bodyPr/>
          <a:lstStyle/>
          <a:p>
            <a:pPr algn="l"/>
            <a:r>
              <a:rPr lang="en-GB" dirty="0"/>
              <a:t>What is a Multi-Disciplinary Team (MDT) approach? </a:t>
            </a:r>
          </a:p>
        </p:txBody>
      </p:sp>
      <p:sp>
        <p:nvSpPr>
          <p:cNvPr id="4" name="Subtitle 2">
            <a:extLst>
              <a:ext uri="{FF2B5EF4-FFF2-40B4-BE49-F238E27FC236}">
                <a16:creationId xmlns:a16="http://schemas.microsoft.com/office/drawing/2014/main" id="{B2CF14BF-2092-4876-8FCC-307E5EA96BFB}"/>
              </a:ext>
            </a:extLst>
          </p:cNvPr>
          <p:cNvSpPr txBox="1">
            <a:spLocks/>
          </p:cNvSpPr>
          <p:nvPr/>
        </p:nvSpPr>
        <p:spPr>
          <a:xfrm>
            <a:off x="1736333" y="4197279"/>
            <a:ext cx="9448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dirty="0"/>
              <a:t>Tim Cosh – Service Manager Complex Families</a:t>
            </a:r>
          </a:p>
        </p:txBody>
      </p:sp>
    </p:spTree>
    <p:extLst>
      <p:ext uri="{BB962C8B-B14F-4D97-AF65-F5344CB8AC3E}">
        <p14:creationId xmlns:p14="http://schemas.microsoft.com/office/powerpoint/2010/main" val="342416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9E6279-E68B-4382-9D20-CFCBBDC401B1}"/>
              </a:ext>
            </a:extLst>
          </p:cNvPr>
          <p:cNvPicPr>
            <a:picLocks noChangeAspect="1"/>
          </p:cNvPicPr>
          <p:nvPr/>
        </p:nvPicPr>
        <p:blipFill>
          <a:blip r:embed="rId4"/>
          <a:stretch>
            <a:fillRect/>
          </a:stretch>
        </p:blipFill>
        <p:spPr>
          <a:xfrm>
            <a:off x="2939498" y="281354"/>
            <a:ext cx="6432830" cy="6457071"/>
          </a:xfrm>
          <a:prstGeom prst="rect">
            <a:avLst/>
          </a:prstGeom>
        </p:spPr>
      </p:pic>
      <p:sp>
        <p:nvSpPr>
          <p:cNvPr id="3" name="Oval 2"/>
          <p:cNvSpPr/>
          <p:nvPr/>
        </p:nvSpPr>
        <p:spPr>
          <a:xfrm>
            <a:off x="6262255" y="665018"/>
            <a:ext cx="2673928" cy="2743200"/>
          </a:xfrm>
          <a:prstGeom prst="ellipse">
            <a:avLst/>
          </a:prstGeom>
          <a:noFill/>
          <a:ln w="1206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p:cNvSpPr/>
          <p:nvPr/>
        </p:nvSpPr>
        <p:spPr>
          <a:xfrm>
            <a:off x="3481985" y="3509889"/>
            <a:ext cx="2673928" cy="2743200"/>
          </a:xfrm>
          <a:prstGeom prst="ellipse">
            <a:avLst/>
          </a:prstGeom>
          <a:noFill/>
          <a:ln w="1206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779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3873" y="261938"/>
            <a:ext cx="9445625" cy="563562"/>
          </a:xfrm>
        </p:spPr>
        <p:txBody>
          <a:bodyPr>
            <a:normAutofit fontScale="90000"/>
          </a:bodyPr>
          <a:lstStyle/>
          <a:p>
            <a:r>
              <a:rPr lang="en-GB" sz="2400" dirty="0"/>
              <a:t>The Resilient Families way of working is based on five principles</a:t>
            </a:r>
          </a:p>
        </p:txBody>
      </p:sp>
      <p:graphicFrame>
        <p:nvGraphicFramePr>
          <p:cNvPr id="5" name="Content Placeholder 4"/>
          <p:cNvGraphicFramePr>
            <a:graphicFrameLocks noGrp="1"/>
          </p:cNvGraphicFramePr>
          <p:nvPr>
            <p:ph idx="1"/>
          </p:nvPr>
        </p:nvGraphicFramePr>
        <p:xfrm>
          <a:off x="1379648" y="543720"/>
          <a:ext cx="9214072" cy="5714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2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8C38-34C2-417F-8129-03F1AC65D29D}"/>
              </a:ext>
            </a:extLst>
          </p:cNvPr>
          <p:cNvSpPr>
            <a:spLocks noGrp="1"/>
          </p:cNvSpPr>
          <p:nvPr>
            <p:ph type="title"/>
          </p:nvPr>
        </p:nvSpPr>
        <p:spPr>
          <a:xfrm>
            <a:off x="1790700" y="2588801"/>
            <a:ext cx="8610600" cy="1293028"/>
          </a:xfrm>
        </p:spPr>
        <p:txBody>
          <a:bodyPr>
            <a:normAutofit fontScale="90000"/>
          </a:bodyPr>
          <a:lstStyle/>
          <a:p>
            <a:pPr algn="l"/>
            <a:r>
              <a:rPr lang="en-GB" dirty="0"/>
              <a:t>What did we achieve and learn from the first set of </a:t>
            </a:r>
            <a:r>
              <a:rPr lang="en-GB" dirty="0" err="1"/>
              <a:t>mdt</a:t>
            </a:r>
            <a:r>
              <a:rPr lang="en-GB" dirty="0"/>
              <a:t> cases?</a:t>
            </a:r>
          </a:p>
        </p:txBody>
      </p:sp>
      <p:sp>
        <p:nvSpPr>
          <p:cNvPr id="4" name="Subtitle 2">
            <a:extLst>
              <a:ext uri="{FF2B5EF4-FFF2-40B4-BE49-F238E27FC236}">
                <a16:creationId xmlns:a16="http://schemas.microsoft.com/office/drawing/2014/main" id="{B2CF14BF-2092-4876-8FCC-307E5EA96BFB}"/>
              </a:ext>
            </a:extLst>
          </p:cNvPr>
          <p:cNvSpPr txBox="1">
            <a:spLocks/>
          </p:cNvSpPr>
          <p:nvPr/>
        </p:nvSpPr>
        <p:spPr>
          <a:xfrm>
            <a:off x="1790700" y="4258925"/>
            <a:ext cx="94488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dirty="0"/>
              <a:t>Michael Walsh – Organisational Design Team</a:t>
            </a:r>
          </a:p>
        </p:txBody>
      </p:sp>
    </p:spTree>
    <p:extLst>
      <p:ext uri="{BB962C8B-B14F-4D97-AF65-F5344CB8AC3E}">
        <p14:creationId xmlns:p14="http://schemas.microsoft.com/office/powerpoint/2010/main" val="3945542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8">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46" name="Picture 10">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47" name="Rectangle 12">
            <a:extLst>
              <a:ext uri="{FF2B5EF4-FFF2-40B4-BE49-F238E27FC236}">
                <a16:creationId xmlns:a16="http://schemas.microsoft.com/office/drawing/2014/main" id="{DEBAC884-F4E0-4CB2-B4C9-A223E24E5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60126"/>
            <a:ext cx="12192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7E6E18-C620-46E9-A85F-7F31412DC4AA}"/>
              </a:ext>
            </a:extLst>
          </p:cNvPr>
          <p:cNvPicPr>
            <a:picLocks noChangeAspect="1"/>
          </p:cNvPicPr>
          <p:nvPr/>
        </p:nvPicPr>
        <p:blipFill>
          <a:blip r:embed="rId4"/>
          <a:stretch>
            <a:fillRect/>
          </a:stretch>
        </p:blipFill>
        <p:spPr>
          <a:xfrm>
            <a:off x="757772" y="1423969"/>
            <a:ext cx="8704727" cy="5416550"/>
          </a:xfrm>
          <a:prstGeom prst="rect">
            <a:avLst/>
          </a:prstGeom>
        </p:spPr>
      </p:pic>
      <p:sp>
        <p:nvSpPr>
          <p:cNvPr id="44" name="Title 1">
            <a:extLst>
              <a:ext uri="{FF2B5EF4-FFF2-40B4-BE49-F238E27FC236}">
                <a16:creationId xmlns:a16="http://schemas.microsoft.com/office/drawing/2014/main" id="{3D174C1D-E84D-4CF1-9098-5B59C55F29F0}"/>
              </a:ext>
            </a:extLst>
          </p:cNvPr>
          <p:cNvSpPr>
            <a:spLocks noGrp="1"/>
          </p:cNvSpPr>
          <p:nvPr>
            <p:ph type="title"/>
          </p:nvPr>
        </p:nvSpPr>
        <p:spPr>
          <a:xfrm>
            <a:off x="4086600" y="454355"/>
            <a:ext cx="7985536" cy="1293028"/>
          </a:xfrm>
        </p:spPr>
        <p:txBody>
          <a:bodyPr>
            <a:normAutofit fontScale="90000"/>
          </a:bodyPr>
          <a:lstStyle/>
          <a:p>
            <a:r>
              <a:rPr lang="en-GB" dirty="0"/>
              <a:t>A quick bit about what we’ve committed to (and done already)</a:t>
            </a:r>
          </a:p>
        </p:txBody>
      </p:sp>
      <p:sp>
        <p:nvSpPr>
          <p:cNvPr id="6" name="Rectangle 5">
            <a:extLst>
              <a:ext uri="{FF2B5EF4-FFF2-40B4-BE49-F238E27FC236}">
                <a16:creationId xmlns:a16="http://schemas.microsoft.com/office/drawing/2014/main" id="{546E791B-29F9-4494-A97B-C39B9ED3835D}"/>
              </a:ext>
            </a:extLst>
          </p:cNvPr>
          <p:cNvSpPr/>
          <p:nvPr/>
        </p:nvSpPr>
        <p:spPr>
          <a:xfrm>
            <a:off x="8453920" y="1344271"/>
            <a:ext cx="1090772" cy="11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13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2B821-D40C-439D-9EF3-A5C131433035}"/>
              </a:ext>
            </a:extLst>
          </p:cNvPr>
          <p:cNvSpPr>
            <a:spLocks noGrp="1"/>
          </p:cNvSpPr>
          <p:nvPr>
            <p:ph idx="1"/>
          </p:nvPr>
        </p:nvSpPr>
        <p:spPr>
          <a:xfrm>
            <a:off x="4374222" y="622614"/>
            <a:ext cx="7923944" cy="1380847"/>
          </a:xfrm>
        </p:spPr>
        <p:txBody>
          <a:bodyPr>
            <a:normAutofit fontScale="92500"/>
          </a:bodyPr>
          <a:lstStyle/>
          <a:p>
            <a:r>
              <a:rPr lang="en-GB" dirty="0"/>
              <a:t>We looked at </a:t>
            </a:r>
            <a:r>
              <a:rPr lang="en-GB" b="1" dirty="0"/>
              <a:t>four cases </a:t>
            </a:r>
            <a:r>
              <a:rPr lang="en-GB" dirty="0"/>
              <a:t>where families had been in temporary accommodation for more than six months. One family had moved before we discussed them and one was in the process of viewing after receiving a direct offer. </a:t>
            </a:r>
          </a:p>
        </p:txBody>
      </p:sp>
      <p:sp>
        <p:nvSpPr>
          <p:cNvPr id="4" name="TextBox 3">
            <a:extLst>
              <a:ext uri="{FF2B5EF4-FFF2-40B4-BE49-F238E27FC236}">
                <a16:creationId xmlns:a16="http://schemas.microsoft.com/office/drawing/2014/main" id="{210D1E20-5CA8-4721-972E-779B2CCD2409}"/>
              </a:ext>
            </a:extLst>
          </p:cNvPr>
          <p:cNvSpPr txBox="1"/>
          <p:nvPr/>
        </p:nvSpPr>
        <p:spPr>
          <a:xfrm>
            <a:off x="708916" y="2003461"/>
            <a:ext cx="4520629" cy="4308872"/>
          </a:xfrm>
          <a:prstGeom prst="rect">
            <a:avLst/>
          </a:prstGeom>
          <a:noFill/>
        </p:spPr>
        <p:txBody>
          <a:bodyPr wrap="square" rtlCol="0">
            <a:spAutoFit/>
          </a:bodyPr>
          <a:lstStyle/>
          <a:p>
            <a:r>
              <a:rPr lang="en-GB" sz="1600" u="sng" dirty="0"/>
              <a:t>Case 1</a:t>
            </a:r>
          </a:p>
          <a:p>
            <a:endParaRPr lang="en-GB" sz="1600" u="sng" dirty="0"/>
          </a:p>
          <a:p>
            <a:pPr marL="285750" lvl="0" indent="-285750">
              <a:buFont typeface="Arial" panose="020B0604020202020204" pitchFamily="34" charset="0"/>
              <a:buChar char="•"/>
            </a:pPr>
            <a:r>
              <a:rPr lang="en-GB" sz="1600" dirty="0"/>
              <a:t>Tenant and 3 daughters living in 1 bed property (joint tenancy).</a:t>
            </a:r>
          </a:p>
          <a:p>
            <a:pPr marL="285750" lvl="0" indent="-285750">
              <a:buFont typeface="Arial" panose="020B0604020202020204" pitchFamily="34" charset="0"/>
              <a:buChar char="•"/>
            </a:pPr>
            <a:r>
              <a:rPr lang="en-GB" sz="1600" dirty="0"/>
              <a:t>Wife was brought to UK from Sudan.</a:t>
            </a:r>
          </a:p>
          <a:p>
            <a:pPr marL="285750" lvl="0" indent="-285750">
              <a:buFont typeface="Arial" panose="020B0604020202020204" pitchFamily="34" charset="0"/>
              <a:buChar char="•"/>
            </a:pPr>
            <a:r>
              <a:rPr lang="en-GB" sz="1600" dirty="0"/>
              <a:t>Experienced years of physical abuse and financial control.</a:t>
            </a:r>
          </a:p>
          <a:p>
            <a:pPr marL="285750" lvl="0" indent="-285750">
              <a:buFont typeface="Arial" panose="020B0604020202020204" pitchFamily="34" charset="0"/>
              <a:buChar char="•"/>
            </a:pPr>
            <a:r>
              <a:rPr lang="en-GB" sz="1600" dirty="0"/>
              <a:t>Husband threatened his children and to take their three daughters back to Sudan for FGM.</a:t>
            </a:r>
          </a:p>
          <a:p>
            <a:pPr marL="285750" lvl="0" indent="-285750">
              <a:buFont typeface="Arial" panose="020B0604020202020204" pitchFamily="34" charset="0"/>
              <a:buChar char="•"/>
            </a:pPr>
            <a:r>
              <a:rPr lang="en-GB" sz="1600" dirty="0"/>
              <a:t>Over 12 months in TA at a cost of £15K.</a:t>
            </a:r>
          </a:p>
          <a:p>
            <a:pPr marL="285750" lvl="0" indent="-285750">
              <a:buFont typeface="Arial" panose="020B0604020202020204" pitchFamily="34" charset="0"/>
              <a:buChar char="•"/>
            </a:pPr>
            <a:r>
              <a:rPr lang="en-GB" sz="1600" dirty="0"/>
              <a:t>Survivor made direct offer, husband to become sole tenant.</a:t>
            </a:r>
          </a:p>
          <a:p>
            <a:r>
              <a:rPr lang="en-GB" sz="1600" dirty="0"/>
              <a:t> </a:t>
            </a:r>
          </a:p>
          <a:p>
            <a:r>
              <a:rPr lang="en-GB" sz="1600" dirty="0"/>
              <a:t>Issues – was unable to get right legal advice to end the tenancy</a:t>
            </a:r>
          </a:p>
          <a:p>
            <a:endParaRPr lang="en-GB" dirty="0"/>
          </a:p>
        </p:txBody>
      </p:sp>
      <p:sp>
        <p:nvSpPr>
          <p:cNvPr id="5" name="Rectangle 4">
            <a:extLst>
              <a:ext uri="{FF2B5EF4-FFF2-40B4-BE49-F238E27FC236}">
                <a16:creationId xmlns:a16="http://schemas.microsoft.com/office/drawing/2014/main" id="{44023F72-730B-467C-992B-957716221BFB}"/>
              </a:ext>
            </a:extLst>
          </p:cNvPr>
          <p:cNvSpPr/>
          <p:nvPr/>
        </p:nvSpPr>
        <p:spPr>
          <a:xfrm>
            <a:off x="5846851" y="2003461"/>
            <a:ext cx="6096000" cy="3785652"/>
          </a:xfrm>
          <a:prstGeom prst="rect">
            <a:avLst/>
          </a:prstGeom>
        </p:spPr>
        <p:txBody>
          <a:bodyPr>
            <a:spAutoFit/>
          </a:bodyPr>
          <a:lstStyle/>
          <a:p>
            <a:r>
              <a:rPr lang="en-GB" sz="1600" u="sng" dirty="0">
                <a:ea typeface="Calibri" panose="020F0502020204030204" pitchFamily="34" charset="0"/>
                <a:cs typeface="Times New Roman" panose="02020603050405020304" pitchFamily="18" charset="0"/>
              </a:rPr>
              <a:t>Case 2</a:t>
            </a:r>
          </a:p>
          <a:p>
            <a:r>
              <a:rPr lang="en-GB" sz="1600" dirty="0">
                <a:ea typeface="Calibri" panose="020F0502020204030204" pitchFamily="34" charset="0"/>
                <a:cs typeface="Times New Roman" panose="02020603050405020304" pitchFamily="18" charset="0"/>
              </a:rPr>
              <a:t> </a:t>
            </a:r>
          </a:p>
          <a:p>
            <a:pPr marL="342900" lvl="0" indent="-342900">
              <a:buFont typeface="Arial" panose="020B0604020202020204" pitchFamily="34" charset="0"/>
              <a:buChar char="•"/>
              <a:tabLst>
                <a:tab pos="457200" algn="l"/>
              </a:tabLst>
            </a:pPr>
            <a:r>
              <a:rPr lang="en-GB" sz="1600" dirty="0">
                <a:ea typeface="Calibri" panose="020F0502020204030204" pitchFamily="34" charset="0"/>
                <a:cs typeface="Times New Roman" panose="02020603050405020304" pitchFamily="18" charset="0"/>
              </a:rPr>
              <a:t>Tenant and adult daughter living in 1-bed property (joint tenancy)</a:t>
            </a:r>
          </a:p>
          <a:p>
            <a:pPr marL="342900" lvl="0" indent="-342900">
              <a:buFont typeface="Arial" panose="020B0604020202020204" pitchFamily="34" charset="0"/>
              <a:buChar char="•"/>
              <a:tabLst>
                <a:tab pos="457200" algn="l"/>
              </a:tabLst>
            </a:pPr>
            <a:r>
              <a:rPr lang="en-GB" sz="1600" dirty="0">
                <a:ea typeface="Calibri" panose="020F0502020204030204" pitchFamily="34" charset="0"/>
                <a:cs typeface="Times New Roman" panose="02020603050405020304" pitchFamily="18" charset="0"/>
              </a:rPr>
              <a:t>Survivor works locally and daughter has MH issues</a:t>
            </a:r>
          </a:p>
          <a:p>
            <a:pPr marL="342900" lvl="0" indent="-342900">
              <a:buFont typeface="Arial" panose="020B0604020202020204" pitchFamily="34" charset="0"/>
              <a:buChar char="•"/>
              <a:tabLst>
                <a:tab pos="457200" algn="l"/>
              </a:tabLst>
            </a:pPr>
            <a:r>
              <a:rPr lang="en-GB" sz="1600" dirty="0">
                <a:ea typeface="Calibri" panose="020F0502020204030204" pitchFamily="34" charset="0"/>
                <a:cs typeface="Times New Roman" panose="02020603050405020304" pitchFamily="18" charset="0"/>
              </a:rPr>
              <a:t>Long history of coercive control that led to physical attack (strangulation) when she tried to leave – socially isolated</a:t>
            </a:r>
          </a:p>
          <a:p>
            <a:pPr marL="342900" lvl="0" indent="-342900">
              <a:buFont typeface="Arial" panose="020B0604020202020204" pitchFamily="34" charset="0"/>
              <a:buChar char="•"/>
              <a:tabLst>
                <a:tab pos="457200" algn="l"/>
              </a:tabLst>
            </a:pPr>
            <a:r>
              <a:rPr lang="en-GB" sz="1600" dirty="0">
                <a:ea typeface="Calibri" panose="020F0502020204030204" pitchFamily="34" charset="0"/>
                <a:cs typeface="Times New Roman" panose="02020603050405020304" pitchFamily="18" charset="0"/>
              </a:rPr>
              <a:t>Husband not aware of domestic abuse behaviour. </a:t>
            </a:r>
          </a:p>
          <a:p>
            <a:pPr marL="342900" lvl="0" indent="-342900">
              <a:buFont typeface="Arial" panose="020B0604020202020204" pitchFamily="34" charset="0"/>
              <a:buChar char="•"/>
              <a:tabLst>
                <a:tab pos="457200" algn="l"/>
              </a:tabLst>
            </a:pPr>
            <a:r>
              <a:rPr lang="en-GB" sz="1600" dirty="0">
                <a:ea typeface="Calibri" panose="020F0502020204030204" pitchFamily="34" charset="0"/>
                <a:cs typeface="Times New Roman" panose="02020603050405020304" pitchFamily="18" charset="0"/>
              </a:rPr>
              <a:t>Over 9 months in TA at a cost of £12K</a:t>
            </a:r>
          </a:p>
          <a:p>
            <a:pPr marL="342900" lvl="0" indent="-342900">
              <a:buFont typeface="Arial" panose="020B0604020202020204" pitchFamily="34" charset="0"/>
              <a:buChar char="•"/>
              <a:tabLst>
                <a:tab pos="457200" algn="l"/>
              </a:tabLst>
            </a:pPr>
            <a:r>
              <a:rPr lang="en-GB" sz="1600" dirty="0">
                <a:ea typeface="Calibri" panose="020F0502020204030204" pitchFamily="34" charset="0"/>
                <a:cs typeface="Times New Roman" panose="02020603050405020304" pitchFamily="18" charset="0"/>
              </a:rPr>
              <a:t>Direct offer made, NTQ issue to be tackled, further discussion about husband</a:t>
            </a:r>
          </a:p>
          <a:p>
            <a:r>
              <a:rPr lang="en-GB" sz="1600" dirty="0">
                <a:ea typeface="Calibri" panose="020F0502020204030204" pitchFamily="34" charset="0"/>
                <a:cs typeface="Times New Roman" panose="02020603050405020304" pitchFamily="18" charset="0"/>
              </a:rPr>
              <a:t> </a:t>
            </a:r>
          </a:p>
          <a:p>
            <a:r>
              <a:rPr lang="en-GB" sz="1600" dirty="0">
                <a:ea typeface="Calibri" panose="020F0502020204030204" pitchFamily="34" charset="0"/>
                <a:cs typeface="Times New Roman" panose="02020603050405020304" pitchFamily="18" charset="0"/>
              </a:rPr>
              <a:t>Issues – Survivor very anxious about issuing NTQ, delays in rehousing due to this.</a:t>
            </a:r>
          </a:p>
        </p:txBody>
      </p:sp>
      <p:sp>
        <p:nvSpPr>
          <p:cNvPr id="6" name="TextBox 5">
            <a:extLst>
              <a:ext uri="{FF2B5EF4-FFF2-40B4-BE49-F238E27FC236}">
                <a16:creationId xmlns:a16="http://schemas.microsoft.com/office/drawing/2014/main" id="{B24DB442-5CF3-4B01-B9A5-11295F575F31}"/>
              </a:ext>
            </a:extLst>
          </p:cNvPr>
          <p:cNvSpPr txBox="1"/>
          <p:nvPr/>
        </p:nvSpPr>
        <p:spPr>
          <a:xfrm>
            <a:off x="6210727" y="6070552"/>
            <a:ext cx="5657636" cy="646331"/>
          </a:xfrm>
          <a:prstGeom prst="rect">
            <a:avLst/>
          </a:prstGeom>
          <a:noFill/>
        </p:spPr>
        <p:txBody>
          <a:bodyPr wrap="square" rtlCol="0">
            <a:spAutoFit/>
          </a:bodyPr>
          <a:lstStyle/>
          <a:p>
            <a:r>
              <a:rPr lang="en-GB" b="1" dirty="0"/>
              <a:t>All four cases were discussed for learning purposes …</a:t>
            </a:r>
          </a:p>
        </p:txBody>
      </p:sp>
    </p:spTree>
    <p:extLst>
      <p:ext uri="{BB962C8B-B14F-4D97-AF65-F5344CB8AC3E}">
        <p14:creationId xmlns:p14="http://schemas.microsoft.com/office/powerpoint/2010/main" val="3088359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1245-58F8-474E-BC6C-AA81E0C14624}"/>
              </a:ext>
            </a:extLst>
          </p:cNvPr>
          <p:cNvSpPr>
            <a:spLocks noGrp="1"/>
          </p:cNvSpPr>
          <p:nvPr>
            <p:ph type="title"/>
          </p:nvPr>
        </p:nvSpPr>
        <p:spPr>
          <a:xfrm>
            <a:off x="1929829" y="476154"/>
            <a:ext cx="8610600" cy="1293028"/>
          </a:xfrm>
        </p:spPr>
        <p:txBody>
          <a:bodyPr/>
          <a:lstStyle/>
          <a:p>
            <a:r>
              <a:rPr lang="en-GB" dirty="0"/>
              <a:t>What did we learn?</a:t>
            </a:r>
          </a:p>
        </p:txBody>
      </p:sp>
      <p:sp>
        <p:nvSpPr>
          <p:cNvPr id="3" name="Content Placeholder 2">
            <a:extLst>
              <a:ext uri="{FF2B5EF4-FFF2-40B4-BE49-F238E27FC236}">
                <a16:creationId xmlns:a16="http://schemas.microsoft.com/office/drawing/2014/main" id="{AB83D8FB-2C78-44EC-BCCD-03A9D76B1895}"/>
              </a:ext>
            </a:extLst>
          </p:cNvPr>
          <p:cNvSpPr>
            <a:spLocks noGrp="1"/>
          </p:cNvSpPr>
          <p:nvPr>
            <p:ph idx="1"/>
          </p:nvPr>
        </p:nvSpPr>
        <p:spPr>
          <a:xfrm>
            <a:off x="755939" y="2303973"/>
            <a:ext cx="3680717" cy="3569242"/>
          </a:xfrm>
        </p:spPr>
        <p:txBody>
          <a:bodyPr>
            <a:normAutofit fontScale="85000" lnSpcReduction="10000"/>
          </a:bodyPr>
          <a:lstStyle/>
          <a:p>
            <a:pPr marL="342900" lvl="0" indent="-342900" fontAlgn="ctr"/>
            <a:endParaRPr lang="en-GB" sz="2000" dirty="0"/>
          </a:p>
          <a:p>
            <a:pPr marL="342900" lvl="0" indent="-342900" fontAlgn="ctr"/>
            <a:r>
              <a:rPr lang="en-GB" sz="2100" dirty="0"/>
              <a:t>There are some myths and preconceptions about what can and can’t be done e.g. holding two tenancies, advice around NTQs</a:t>
            </a:r>
          </a:p>
          <a:p>
            <a:pPr marL="342900" lvl="0" indent="-342900" fontAlgn="ctr"/>
            <a:r>
              <a:rPr lang="en-GB" sz="2100" dirty="0"/>
              <a:t>We could do more to help NHO's develop their knowledge domestic abuse and what can be done</a:t>
            </a:r>
          </a:p>
          <a:p>
            <a:pPr marL="342900" lvl="0" indent="-342900" fontAlgn="ctr"/>
            <a:r>
              <a:rPr lang="en-GB" sz="2100" dirty="0"/>
              <a:t>We should do more to avoid single officers holding the burden of the case</a:t>
            </a:r>
          </a:p>
          <a:p>
            <a:pPr marL="342900" lvl="0" indent="-342900" fontAlgn="ctr"/>
            <a:endParaRPr lang="en-GB" sz="2000" dirty="0"/>
          </a:p>
          <a:p>
            <a:endParaRPr lang="en-GB" dirty="0"/>
          </a:p>
        </p:txBody>
      </p:sp>
      <p:sp>
        <p:nvSpPr>
          <p:cNvPr id="4" name="Rectangle 3">
            <a:extLst>
              <a:ext uri="{FF2B5EF4-FFF2-40B4-BE49-F238E27FC236}">
                <a16:creationId xmlns:a16="http://schemas.microsoft.com/office/drawing/2014/main" id="{B7B9CCB5-FA9C-434F-9492-0AF27D496529}"/>
              </a:ext>
            </a:extLst>
          </p:cNvPr>
          <p:cNvSpPr/>
          <p:nvPr/>
        </p:nvSpPr>
        <p:spPr>
          <a:xfrm>
            <a:off x="6096000" y="3242525"/>
            <a:ext cx="4842553" cy="3139321"/>
          </a:xfrm>
          <a:prstGeom prst="rect">
            <a:avLst/>
          </a:prstGeom>
        </p:spPr>
        <p:txBody>
          <a:bodyPr wrap="square">
            <a:spAutoFit/>
          </a:bodyPr>
          <a:lstStyle/>
          <a:p>
            <a:pPr marL="285750" lvl="0" indent="-285750" fontAlgn="ctr">
              <a:buFont typeface="Arial" panose="020B0604020202020204" pitchFamily="34" charset="0"/>
              <a:buChar char="•"/>
            </a:pPr>
            <a:r>
              <a:rPr lang="en-GB" dirty="0"/>
              <a:t>We don't have any guidance or agreed working practice around how to tackle abusive behaviour.</a:t>
            </a:r>
          </a:p>
          <a:p>
            <a:pPr marL="285750" lvl="0" indent="-285750" fontAlgn="ctr">
              <a:buFont typeface="Arial" panose="020B0604020202020204" pitchFamily="34" charset="0"/>
              <a:buChar char="•"/>
            </a:pPr>
            <a:r>
              <a:rPr lang="en-GB" dirty="0"/>
              <a:t>We prioritise helping the survivor as a separate issue to dealing with the perpetrator.</a:t>
            </a:r>
          </a:p>
          <a:p>
            <a:pPr marL="285750" lvl="0" indent="-285750" fontAlgn="ctr">
              <a:buFont typeface="Arial" panose="020B0604020202020204" pitchFamily="34" charset="0"/>
              <a:buChar char="•"/>
            </a:pPr>
            <a:r>
              <a:rPr lang="en-GB" dirty="0"/>
              <a:t>Survivors may also be reluctant for us to take action</a:t>
            </a:r>
          </a:p>
          <a:p>
            <a:pPr marL="285750" lvl="0" indent="-285750" fontAlgn="ctr">
              <a:buFont typeface="Arial" panose="020B0604020202020204" pitchFamily="34" charset="0"/>
              <a:buChar char="•"/>
            </a:pPr>
            <a:r>
              <a:rPr lang="en-GB" dirty="0"/>
              <a:t>Sometimes it maybe the best option to allow the perpetrator to stay in the property.</a:t>
            </a:r>
          </a:p>
        </p:txBody>
      </p:sp>
      <p:grpSp>
        <p:nvGrpSpPr>
          <p:cNvPr id="5" name="Group 4">
            <a:extLst>
              <a:ext uri="{FF2B5EF4-FFF2-40B4-BE49-F238E27FC236}">
                <a16:creationId xmlns:a16="http://schemas.microsoft.com/office/drawing/2014/main" id="{0059C94E-A05B-4A75-B359-55CD7E021400}"/>
              </a:ext>
            </a:extLst>
          </p:cNvPr>
          <p:cNvGrpSpPr/>
          <p:nvPr/>
        </p:nvGrpSpPr>
        <p:grpSpPr>
          <a:xfrm>
            <a:off x="685800" y="1832761"/>
            <a:ext cx="3750856" cy="449280"/>
            <a:chOff x="0" y="2408218"/>
            <a:chExt cx="9214072" cy="898560"/>
          </a:xfrm>
        </p:grpSpPr>
        <p:sp>
          <p:nvSpPr>
            <p:cNvPr id="6" name="Rectangle: Rounded Corners 5">
              <a:extLst>
                <a:ext uri="{FF2B5EF4-FFF2-40B4-BE49-F238E27FC236}">
                  <a16:creationId xmlns:a16="http://schemas.microsoft.com/office/drawing/2014/main" id="{2DD3271E-778A-4C29-B9D2-A950532405EC}"/>
                </a:ext>
              </a:extLst>
            </p:cNvPr>
            <p:cNvSpPr/>
            <p:nvPr/>
          </p:nvSpPr>
          <p:spPr>
            <a:xfrm>
              <a:off x="0" y="2408218"/>
              <a:ext cx="9214072" cy="898560"/>
            </a:xfrm>
            <a:prstGeom prst="roundRect">
              <a:avLst/>
            </a:prstGeom>
          </p:spPr>
          <p:style>
            <a:lnRef idx="2">
              <a:schemeClr val="lt1">
                <a:hueOff val="0"/>
                <a:satOff val="0"/>
                <a:lumOff val="0"/>
                <a:alphaOff val="0"/>
              </a:schemeClr>
            </a:lnRef>
            <a:fillRef idx="1">
              <a:schemeClr val="accent4">
                <a:hueOff val="-1258748"/>
                <a:satOff val="-2797"/>
                <a:lumOff val="-2059"/>
                <a:alphaOff val="0"/>
              </a:schemeClr>
            </a:fillRef>
            <a:effectRef idx="0">
              <a:schemeClr val="accent4">
                <a:hueOff val="-1258748"/>
                <a:satOff val="-2797"/>
                <a:lumOff val="-2059"/>
                <a:alphaOff val="0"/>
              </a:schemeClr>
            </a:effectRef>
            <a:fontRef idx="minor">
              <a:schemeClr val="lt1"/>
            </a:fontRef>
          </p:style>
        </p:sp>
        <p:sp>
          <p:nvSpPr>
            <p:cNvPr id="7" name="Rectangle: Rounded Corners 4">
              <a:extLst>
                <a:ext uri="{FF2B5EF4-FFF2-40B4-BE49-F238E27FC236}">
                  <a16:creationId xmlns:a16="http://schemas.microsoft.com/office/drawing/2014/main" id="{5EA300E5-BD70-419B-8334-1EE27FAFF4AC}"/>
                </a:ext>
              </a:extLst>
            </p:cNvPr>
            <p:cNvSpPr txBox="1"/>
            <p:nvPr/>
          </p:nvSpPr>
          <p:spPr>
            <a:xfrm>
              <a:off x="43864" y="2452082"/>
              <a:ext cx="9126344" cy="810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dirty="0"/>
                <a:t>How  we work</a:t>
              </a:r>
              <a:endParaRPr lang="en-GB" sz="1600" kern="1200" dirty="0"/>
            </a:p>
          </p:txBody>
        </p:sp>
      </p:grpSp>
      <p:grpSp>
        <p:nvGrpSpPr>
          <p:cNvPr id="8" name="Group 7">
            <a:extLst>
              <a:ext uri="{FF2B5EF4-FFF2-40B4-BE49-F238E27FC236}">
                <a16:creationId xmlns:a16="http://schemas.microsoft.com/office/drawing/2014/main" id="{A2A26660-B7EF-48B8-9821-D4ECD0183CEB}"/>
              </a:ext>
            </a:extLst>
          </p:cNvPr>
          <p:cNvGrpSpPr/>
          <p:nvPr/>
        </p:nvGrpSpPr>
        <p:grpSpPr>
          <a:xfrm>
            <a:off x="6096000" y="2474892"/>
            <a:ext cx="3750856" cy="449280"/>
            <a:chOff x="0" y="2408218"/>
            <a:chExt cx="9214072" cy="898560"/>
          </a:xfrm>
        </p:grpSpPr>
        <p:sp>
          <p:nvSpPr>
            <p:cNvPr id="9" name="Rectangle: Rounded Corners 8">
              <a:extLst>
                <a:ext uri="{FF2B5EF4-FFF2-40B4-BE49-F238E27FC236}">
                  <a16:creationId xmlns:a16="http://schemas.microsoft.com/office/drawing/2014/main" id="{D99B21ED-8856-4C58-8959-8C1725DA4ED2}"/>
                </a:ext>
              </a:extLst>
            </p:cNvPr>
            <p:cNvSpPr/>
            <p:nvPr/>
          </p:nvSpPr>
          <p:spPr>
            <a:xfrm>
              <a:off x="0" y="2408218"/>
              <a:ext cx="9214072" cy="898560"/>
            </a:xfrm>
            <a:prstGeom prst="roundRect">
              <a:avLst/>
            </a:prstGeom>
          </p:spPr>
          <p:style>
            <a:lnRef idx="2">
              <a:schemeClr val="lt1">
                <a:hueOff val="0"/>
                <a:satOff val="0"/>
                <a:lumOff val="0"/>
                <a:alphaOff val="0"/>
              </a:schemeClr>
            </a:lnRef>
            <a:fillRef idx="1">
              <a:schemeClr val="accent4">
                <a:hueOff val="-1258748"/>
                <a:satOff val="-2797"/>
                <a:lumOff val="-2059"/>
                <a:alphaOff val="0"/>
              </a:schemeClr>
            </a:fillRef>
            <a:effectRef idx="0">
              <a:schemeClr val="accent4">
                <a:hueOff val="-1258748"/>
                <a:satOff val="-2797"/>
                <a:lumOff val="-2059"/>
                <a:alphaOff val="0"/>
              </a:schemeClr>
            </a:effectRef>
            <a:fontRef idx="minor">
              <a:schemeClr val="lt1"/>
            </a:fontRef>
          </p:style>
        </p:sp>
        <p:sp>
          <p:nvSpPr>
            <p:cNvPr id="10" name="Rectangle: Rounded Corners 4">
              <a:extLst>
                <a:ext uri="{FF2B5EF4-FFF2-40B4-BE49-F238E27FC236}">
                  <a16:creationId xmlns:a16="http://schemas.microsoft.com/office/drawing/2014/main" id="{461FA9FF-88B2-42BB-B34A-440D1A0407A0}"/>
                </a:ext>
              </a:extLst>
            </p:cNvPr>
            <p:cNvSpPr txBox="1"/>
            <p:nvPr/>
          </p:nvSpPr>
          <p:spPr>
            <a:xfrm>
              <a:off x="43863" y="2452082"/>
              <a:ext cx="9126345" cy="810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dirty="0"/>
                <a:t>Perpetrators</a:t>
              </a:r>
              <a:endParaRPr lang="en-GB" sz="1600" kern="1200" dirty="0"/>
            </a:p>
          </p:txBody>
        </p:sp>
      </p:grpSp>
    </p:spTree>
    <p:extLst>
      <p:ext uri="{BB962C8B-B14F-4D97-AF65-F5344CB8AC3E}">
        <p14:creationId xmlns:p14="http://schemas.microsoft.com/office/powerpoint/2010/main" val="236202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8C0A6-034D-4343-8B46-6F533EFEA8D8}"/>
              </a:ext>
            </a:extLst>
          </p:cNvPr>
          <p:cNvSpPr>
            <a:spLocks noGrp="1"/>
          </p:cNvSpPr>
          <p:nvPr>
            <p:ph idx="1"/>
          </p:nvPr>
        </p:nvSpPr>
        <p:spPr>
          <a:xfrm>
            <a:off x="1127160" y="2410317"/>
            <a:ext cx="4358811" cy="4024125"/>
          </a:xfrm>
        </p:spPr>
        <p:txBody>
          <a:bodyPr>
            <a:normAutofit/>
          </a:bodyPr>
          <a:lstStyle/>
          <a:p>
            <a:pPr marL="285750" indent="-285750" fontAlgn="ctr"/>
            <a:r>
              <a:rPr lang="en-GB" sz="1800" dirty="0"/>
              <a:t>There are usually contextual reasons why people aren't cooperating with the system e.g. changing phone numbers to avoid being harassed, wellbeing stresses, fearing for their safety.</a:t>
            </a:r>
          </a:p>
          <a:p>
            <a:pPr marL="285750" indent="-285750" fontAlgn="ctr"/>
            <a:r>
              <a:rPr lang="en-GB" sz="1800" dirty="0"/>
              <a:t>People experiencing trauma aren't always able to follow our processes e.g. bidding, getting legal advice etc and need more bespoke help. </a:t>
            </a:r>
          </a:p>
          <a:p>
            <a:pPr marL="285750" indent="-285750" fontAlgn="ctr"/>
            <a:r>
              <a:rPr lang="en-GB" sz="1800" dirty="0"/>
              <a:t>Hand offs and communication between various teams cause misunderstandings and delay.</a:t>
            </a:r>
          </a:p>
          <a:p>
            <a:pPr marL="285750" indent="-285750" fontAlgn="ctr"/>
            <a:endParaRPr lang="en-GB" sz="2000" dirty="0"/>
          </a:p>
          <a:p>
            <a:endParaRPr lang="en-GB" dirty="0"/>
          </a:p>
        </p:txBody>
      </p:sp>
      <p:grpSp>
        <p:nvGrpSpPr>
          <p:cNvPr id="5" name="Group 4">
            <a:extLst>
              <a:ext uri="{FF2B5EF4-FFF2-40B4-BE49-F238E27FC236}">
                <a16:creationId xmlns:a16="http://schemas.microsoft.com/office/drawing/2014/main" id="{B8A54B4A-FBAC-4F87-97B3-8ED1F3CD4F7C}"/>
              </a:ext>
            </a:extLst>
          </p:cNvPr>
          <p:cNvGrpSpPr/>
          <p:nvPr/>
        </p:nvGrpSpPr>
        <p:grpSpPr>
          <a:xfrm>
            <a:off x="1096766" y="1791664"/>
            <a:ext cx="3750856" cy="449280"/>
            <a:chOff x="0" y="2408218"/>
            <a:chExt cx="9214072" cy="898560"/>
          </a:xfrm>
        </p:grpSpPr>
        <p:sp>
          <p:nvSpPr>
            <p:cNvPr id="6" name="Rectangle: Rounded Corners 5">
              <a:extLst>
                <a:ext uri="{FF2B5EF4-FFF2-40B4-BE49-F238E27FC236}">
                  <a16:creationId xmlns:a16="http://schemas.microsoft.com/office/drawing/2014/main" id="{87EAD269-FBDC-40F6-A681-DA4EBFAEFB90}"/>
                </a:ext>
              </a:extLst>
            </p:cNvPr>
            <p:cNvSpPr/>
            <p:nvPr/>
          </p:nvSpPr>
          <p:spPr>
            <a:xfrm>
              <a:off x="0" y="2408218"/>
              <a:ext cx="9214072" cy="898560"/>
            </a:xfrm>
            <a:prstGeom prst="roundRect">
              <a:avLst/>
            </a:prstGeom>
          </p:spPr>
          <p:style>
            <a:lnRef idx="2">
              <a:schemeClr val="lt1">
                <a:hueOff val="0"/>
                <a:satOff val="0"/>
                <a:lumOff val="0"/>
                <a:alphaOff val="0"/>
              </a:schemeClr>
            </a:lnRef>
            <a:fillRef idx="1">
              <a:schemeClr val="accent4">
                <a:hueOff val="-1258748"/>
                <a:satOff val="-2797"/>
                <a:lumOff val="-2059"/>
                <a:alphaOff val="0"/>
              </a:schemeClr>
            </a:fillRef>
            <a:effectRef idx="0">
              <a:schemeClr val="accent4">
                <a:hueOff val="-1258748"/>
                <a:satOff val="-2797"/>
                <a:lumOff val="-2059"/>
                <a:alphaOff val="0"/>
              </a:schemeClr>
            </a:effectRef>
            <a:fontRef idx="minor">
              <a:schemeClr val="lt1"/>
            </a:fontRef>
          </p:style>
        </p:sp>
        <p:sp>
          <p:nvSpPr>
            <p:cNvPr id="7" name="Rectangle: Rounded Corners 4">
              <a:extLst>
                <a:ext uri="{FF2B5EF4-FFF2-40B4-BE49-F238E27FC236}">
                  <a16:creationId xmlns:a16="http://schemas.microsoft.com/office/drawing/2014/main" id="{0A8CAA18-E788-4184-9207-3EF5E9144B58}"/>
                </a:ext>
              </a:extLst>
            </p:cNvPr>
            <p:cNvSpPr txBox="1"/>
            <p:nvPr/>
          </p:nvSpPr>
          <p:spPr>
            <a:xfrm>
              <a:off x="43864" y="2452082"/>
              <a:ext cx="9126344" cy="810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b="1" kern="1200" dirty="0"/>
                <a:t>Policy and Procedure</a:t>
              </a:r>
              <a:endParaRPr lang="en-GB" sz="1600" kern="1200" dirty="0"/>
            </a:p>
          </p:txBody>
        </p:sp>
      </p:grpSp>
    </p:spTree>
    <p:extLst>
      <p:ext uri="{BB962C8B-B14F-4D97-AF65-F5344CB8AC3E}">
        <p14:creationId xmlns:p14="http://schemas.microsoft.com/office/powerpoint/2010/main" val="207356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DD5F-15DF-4E3E-8398-37676A6BFB89}"/>
              </a:ext>
            </a:extLst>
          </p:cNvPr>
          <p:cNvSpPr>
            <a:spLocks noGrp="1"/>
          </p:cNvSpPr>
          <p:nvPr>
            <p:ph type="title"/>
          </p:nvPr>
        </p:nvSpPr>
        <p:spPr/>
        <p:txBody>
          <a:bodyPr/>
          <a:lstStyle/>
          <a:p>
            <a:r>
              <a:rPr lang="en-GB" dirty="0"/>
              <a:t>What we want you to do</a:t>
            </a:r>
          </a:p>
        </p:txBody>
      </p:sp>
      <p:sp>
        <p:nvSpPr>
          <p:cNvPr id="3" name="Content Placeholder 2">
            <a:extLst>
              <a:ext uri="{FF2B5EF4-FFF2-40B4-BE49-F238E27FC236}">
                <a16:creationId xmlns:a16="http://schemas.microsoft.com/office/drawing/2014/main" id="{4251569F-6F55-42D9-B40E-66189F5111F6}"/>
              </a:ext>
            </a:extLst>
          </p:cNvPr>
          <p:cNvSpPr>
            <a:spLocks noGrp="1"/>
          </p:cNvSpPr>
          <p:nvPr>
            <p:ph idx="1"/>
          </p:nvPr>
        </p:nvSpPr>
        <p:spPr/>
        <p:txBody>
          <a:bodyPr>
            <a:normAutofit fontScale="92500" lnSpcReduction="10000"/>
          </a:bodyPr>
          <a:lstStyle/>
          <a:p>
            <a:r>
              <a:rPr lang="en-GB" dirty="0"/>
              <a:t>Contact Camden Safety Net with any new cases of domestic abuse – they can help!</a:t>
            </a:r>
          </a:p>
          <a:p>
            <a:r>
              <a:rPr lang="en-GB" dirty="0"/>
              <a:t>Contact Scarlett, Tim or Mike to arrange for your case to be discussed at the MDT.</a:t>
            </a:r>
          </a:p>
          <a:p>
            <a:r>
              <a:rPr lang="en-GB" dirty="0"/>
              <a:t>Contact Rose Mullahy or Tara Cookson if you need some informal advice around domestic abuse cases.</a:t>
            </a:r>
          </a:p>
          <a:p>
            <a:r>
              <a:rPr lang="en-GB" dirty="0"/>
              <a:t>Log any new cases as domestic abuse where appropriate.</a:t>
            </a:r>
          </a:p>
          <a:p>
            <a:r>
              <a:rPr lang="en-GB" dirty="0"/>
              <a:t>Check in on old cases still open – ask for help if you </a:t>
            </a:r>
            <a:r>
              <a:rPr lang="en-GB"/>
              <a:t>need it.</a:t>
            </a:r>
            <a:endParaRPr lang="en-GB" dirty="0"/>
          </a:p>
          <a:p>
            <a:r>
              <a:rPr lang="en-GB" dirty="0"/>
              <a:t>Monitor any cases where someone is in TA closely and pull help if necessary</a:t>
            </a:r>
          </a:p>
          <a:p>
            <a:r>
              <a:rPr lang="en-GB" dirty="0"/>
              <a:t>Let us (managers, MDT) know about challenges you face with this work.</a:t>
            </a:r>
          </a:p>
          <a:p>
            <a:r>
              <a:rPr lang="en-GB" dirty="0"/>
              <a:t>Undertake the e-learning module on domestic abuse.</a:t>
            </a:r>
          </a:p>
          <a:p>
            <a:r>
              <a:rPr lang="en-GB" dirty="0"/>
              <a:t>Help feedback about new procedure – what do you want from it?</a:t>
            </a:r>
          </a:p>
          <a:p>
            <a:endParaRPr lang="en-GB" dirty="0"/>
          </a:p>
          <a:p>
            <a:pPr marL="0" indent="0">
              <a:buNone/>
            </a:pPr>
            <a:endParaRPr lang="en-GB" dirty="0"/>
          </a:p>
        </p:txBody>
      </p:sp>
    </p:spTree>
    <p:extLst>
      <p:ext uri="{BB962C8B-B14F-4D97-AF65-F5344CB8AC3E}">
        <p14:creationId xmlns:p14="http://schemas.microsoft.com/office/powerpoint/2010/main" val="9335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70B4-FE8A-4EE7-84C1-F0EB106CAD04}"/>
              </a:ext>
            </a:extLst>
          </p:cNvPr>
          <p:cNvSpPr>
            <a:spLocks noGrp="1"/>
          </p:cNvSpPr>
          <p:nvPr>
            <p:ph type="title"/>
          </p:nvPr>
        </p:nvSpPr>
        <p:spPr>
          <a:xfrm>
            <a:off x="3000054" y="2675636"/>
            <a:ext cx="8610600" cy="1293028"/>
          </a:xfrm>
        </p:spPr>
        <p:txBody>
          <a:bodyPr>
            <a:normAutofit fontScale="90000"/>
          </a:bodyPr>
          <a:lstStyle/>
          <a:p>
            <a:pPr algn="l"/>
            <a:r>
              <a:rPr lang="en-GB" dirty="0"/>
              <a:t>Any Questions, comments or thoughts?</a:t>
            </a:r>
            <a:br>
              <a:rPr lang="en-GB" dirty="0"/>
            </a:br>
            <a:endParaRPr lang="en-GB" dirty="0"/>
          </a:p>
        </p:txBody>
      </p:sp>
      <p:sp>
        <p:nvSpPr>
          <p:cNvPr id="3" name="TextBox 2">
            <a:extLst>
              <a:ext uri="{FF2B5EF4-FFF2-40B4-BE49-F238E27FC236}">
                <a16:creationId xmlns:a16="http://schemas.microsoft.com/office/drawing/2014/main" id="{CC56A367-416A-4E4B-A77A-8AF83B6F45E9}"/>
              </a:ext>
            </a:extLst>
          </p:cNvPr>
          <p:cNvSpPr txBox="1"/>
          <p:nvPr/>
        </p:nvSpPr>
        <p:spPr>
          <a:xfrm>
            <a:off x="3000054" y="3968664"/>
            <a:ext cx="8366393" cy="400110"/>
          </a:xfrm>
          <a:prstGeom prst="rect">
            <a:avLst/>
          </a:prstGeom>
          <a:noFill/>
        </p:spPr>
        <p:txBody>
          <a:bodyPr wrap="none" rtlCol="0">
            <a:spAutoFit/>
          </a:bodyPr>
          <a:lstStyle/>
          <a:p>
            <a:r>
              <a:rPr lang="en-GB" sz="2000" dirty="0"/>
              <a:t>Starter for ten … what would a new procedure provide clarity on?</a:t>
            </a:r>
          </a:p>
        </p:txBody>
      </p:sp>
    </p:spTree>
    <p:extLst>
      <p:ext uri="{BB962C8B-B14F-4D97-AF65-F5344CB8AC3E}">
        <p14:creationId xmlns:p14="http://schemas.microsoft.com/office/powerpoint/2010/main" val="381310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Domestic abuse policy:</a:t>
            </a:r>
          </a:p>
        </p:txBody>
      </p:sp>
      <p:sp>
        <p:nvSpPr>
          <p:cNvPr id="3" name="Content Placeholder 2"/>
          <p:cNvSpPr>
            <a:spLocks noGrp="1"/>
          </p:cNvSpPr>
          <p:nvPr>
            <p:ph idx="1"/>
          </p:nvPr>
        </p:nvSpPr>
        <p:spPr/>
        <p:txBody>
          <a:bodyPr/>
          <a:lstStyle/>
          <a:p>
            <a:endParaRPr lang="en-GB" b="1" dirty="0"/>
          </a:p>
          <a:p>
            <a:r>
              <a:rPr lang="en-GB" b="1" dirty="0"/>
              <a:t>Our Policy Statement was published in January 2020 following endorsement by Cabinet.</a:t>
            </a:r>
          </a:p>
          <a:p>
            <a:endParaRPr lang="en-GB" dirty="0"/>
          </a:p>
          <a:p>
            <a:r>
              <a:rPr lang="en-GB" dirty="0"/>
              <a:t>It defines the Council’s ambition to be a place where domestic abuse is unacceptable and where equality and respect is a reality for everyone in their relationships. It seeks to protect and empower people to have positive life experiences. </a:t>
            </a:r>
          </a:p>
          <a:p>
            <a:endParaRPr lang="en-GB" dirty="0"/>
          </a:p>
        </p:txBody>
      </p:sp>
    </p:spTree>
    <p:extLst>
      <p:ext uri="{BB962C8B-B14F-4D97-AF65-F5344CB8AC3E}">
        <p14:creationId xmlns:p14="http://schemas.microsoft.com/office/powerpoint/2010/main" val="204283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197989" y="201676"/>
            <a:ext cx="9201150" cy="698837"/>
          </a:xfrm>
          <a:prstGeom prst="rect">
            <a:avLst/>
          </a:prstGeom>
        </p:spPr>
        <p:txBody>
          <a:bodyPr/>
          <a:lstStyle>
            <a:lvl1pPr algn="l" defTabSz="457200" rtl="0" eaLnBrk="1" latinLnBrk="0" hangingPunct="1">
              <a:spcBef>
                <a:spcPct val="0"/>
              </a:spcBef>
              <a:buNone/>
              <a:defRPr sz="3500" b="1" kern="1200">
                <a:ln>
                  <a:noFill/>
                </a:ln>
                <a:solidFill>
                  <a:schemeClr val="accent6"/>
                </a:solidFill>
                <a:latin typeface="Arial"/>
                <a:ea typeface="+mj-ea"/>
                <a:cs typeface="Arial"/>
              </a:defRPr>
            </a:lvl1pPr>
          </a:lstStyle>
          <a:p>
            <a:pPr algn="ctr"/>
            <a:endParaRPr lang="en-GB" b="0" dirty="0">
              <a:solidFill>
                <a:schemeClr val="tx1"/>
              </a:solidFill>
              <a:latin typeface="+mj-lt"/>
              <a:cs typeface="Calibri Light"/>
            </a:endParaRPr>
          </a:p>
        </p:txBody>
      </p:sp>
      <p:graphicFrame>
        <p:nvGraphicFramePr>
          <p:cNvPr id="5" name="Diagram 4"/>
          <p:cNvGraphicFramePr/>
          <p:nvPr/>
        </p:nvGraphicFramePr>
        <p:xfrm>
          <a:off x="1197990" y="2654839"/>
          <a:ext cx="10009761" cy="3186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r>
              <a:rPr lang="en-GB" dirty="0"/>
              <a:t>The policy has five themes:</a:t>
            </a:r>
          </a:p>
        </p:txBody>
      </p:sp>
      <p:sp>
        <p:nvSpPr>
          <p:cNvPr id="7" name="Content Placeholder 6"/>
          <p:cNvSpPr>
            <a:spLocks noGrp="1"/>
          </p:cNvSpPr>
          <p:nvPr>
            <p:ph idx="1"/>
          </p:nvPr>
        </p:nvSpPr>
        <p:spPr>
          <a:xfrm>
            <a:off x="566928" y="1737360"/>
            <a:ext cx="10939272" cy="4481325"/>
          </a:xfrm>
        </p:spPr>
        <p:txBody>
          <a:bodyPr/>
          <a:lstStyle/>
          <a:p>
            <a:endParaRPr lang="en-GB" dirty="0"/>
          </a:p>
        </p:txBody>
      </p:sp>
    </p:spTree>
    <p:extLst>
      <p:ext uri="{BB962C8B-B14F-4D97-AF65-F5344CB8AC3E}">
        <p14:creationId xmlns:p14="http://schemas.microsoft.com/office/powerpoint/2010/main" val="59583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Shared Ambition:</a:t>
            </a:r>
          </a:p>
        </p:txBody>
      </p:sp>
      <p:sp>
        <p:nvSpPr>
          <p:cNvPr id="3" name="Content Placeholder 2"/>
          <p:cNvSpPr>
            <a:spLocks noGrp="1"/>
          </p:cNvSpPr>
          <p:nvPr>
            <p:ph idx="1"/>
          </p:nvPr>
        </p:nvSpPr>
        <p:spPr/>
        <p:txBody>
          <a:bodyPr/>
          <a:lstStyle/>
          <a:p>
            <a:endParaRPr lang="en-GB" b="1" i="1" dirty="0">
              <a:latin typeface="Calibri" panose="020F0502020204030204" pitchFamily="34" charset="0"/>
              <a:ea typeface="Calibri" panose="020F0502020204030204" pitchFamily="34" charset="0"/>
              <a:cs typeface="Times New Roman" panose="02020603050405020304" pitchFamily="18" charset="0"/>
            </a:endParaRPr>
          </a:p>
          <a:p>
            <a:endParaRPr lang="en-GB" b="1" i="1" dirty="0">
              <a:latin typeface="Calibri" panose="020F0502020204030204" pitchFamily="34" charset="0"/>
              <a:ea typeface="Calibri" panose="020F0502020204030204" pitchFamily="34" charset="0"/>
              <a:cs typeface="Times New Roman" panose="02020603050405020304" pitchFamily="18" charset="0"/>
            </a:endParaRPr>
          </a:p>
          <a:p>
            <a:r>
              <a:rPr lang="en-GB" sz="3600" i="1" dirty="0">
                <a:latin typeface="+mj-lt"/>
                <a:ea typeface="Calibri" panose="020F0502020204030204" pitchFamily="34" charset="0"/>
                <a:cs typeface="Times New Roman" panose="02020603050405020304" pitchFamily="18" charset="0"/>
              </a:rPr>
              <a:t>We will take a multi-disciplinary approach, ensuring our services are accessible, approachable and easy to navigate, working as ‘one council’.” (support)</a:t>
            </a:r>
            <a:endParaRPr lang="en-GB" sz="3600" dirty="0">
              <a:latin typeface="+mj-l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2360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Mdt</a:t>
            </a:r>
            <a:r>
              <a:rPr lang="en-GB" dirty="0"/>
              <a:t> Support Strand Aim:</a:t>
            </a:r>
          </a:p>
        </p:txBody>
      </p:sp>
      <p:sp>
        <p:nvSpPr>
          <p:cNvPr id="3" name="Content Placeholder 2"/>
          <p:cNvSpPr>
            <a:spLocks noGrp="1"/>
          </p:cNvSpPr>
          <p:nvPr>
            <p:ph idx="1"/>
          </p:nvPr>
        </p:nvSpPr>
        <p:spPr/>
        <p:txBody>
          <a:bodyPr>
            <a:normAutofit fontScale="92500" lnSpcReduction="10000"/>
          </a:bodyPr>
          <a:lstStyle/>
          <a:p>
            <a:endParaRPr lang="en-GB" dirty="0"/>
          </a:p>
          <a:p>
            <a:r>
              <a:rPr lang="en-GB" dirty="0"/>
              <a:t> The aim of the cross- council review is to find new ways of ‘collectively managing the risk of domestic abuse’ by developing a new systems approach, with appropriate partners, to dealing with domestic abuse. </a:t>
            </a:r>
          </a:p>
          <a:p>
            <a:endParaRPr lang="en-GB" dirty="0"/>
          </a:p>
          <a:p>
            <a:r>
              <a:rPr lang="en-GB" dirty="0"/>
              <a:t>Support those affected by domestic abuse to be safe and resilient, including enabling others to provide support where possible. </a:t>
            </a:r>
          </a:p>
          <a:p>
            <a:endParaRPr lang="en-GB" dirty="0"/>
          </a:p>
          <a:p>
            <a:r>
              <a:rPr lang="en-GB" dirty="0"/>
              <a:t>Housing was identified as an area to prioritise and for Camden to consider its role as a landlord.</a:t>
            </a:r>
          </a:p>
          <a:p>
            <a:endParaRPr lang="en-GB" dirty="0"/>
          </a:p>
          <a:p>
            <a:r>
              <a:rPr lang="en-GB" dirty="0"/>
              <a:t>How do we support Survivors? And how do we hold perpetrators to account ?</a:t>
            </a:r>
          </a:p>
          <a:p>
            <a:endParaRPr lang="en-GB" dirty="0"/>
          </a:p>
        </p:txBody>
      </p:sp>
    </p:spTree>
    <p:extLst>
      <p:ext uri="{BB962C8B-B14F-4D97-AF65-F5344CB8AC3E}">
        <p14:creationId xmlns:p14="http://schemas.microsoft.com/office/powerpoint/2010/main" val="154507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Multi Disciplinary Team ?</a:t>
            </a:r>
          </a:p>
        </p:txBody>
      </p:sp>
      <p:sp>
        <p:nvSpPr>
          <p:cNvPr id="3" name="Content Placeholder 2"/>
          <p:cNvSpPr>
            <a:spLocks noGrp="1"/>
          </p:cNvSpPr>
          <p:nvPr>
            <p:ph idx="1"/>
          </p:nvPr>
        </p:nvSpPr>
        <p:spPr/>
        <p:txBody>
          <a:bodyPr>
            <a:normAutofit/>
          </a:bodyPr>
          <a:lstStyle/>
          <a:p>
            <a:r>
              <a:rPr lang="en-GB" dirty="0"/>
              <a:t>A </a:t>
            </a:r>
            <a:r>
              <a:rPr lang="en-GB" b="1" dirty="0"/>
              <a:t>Multi-disciplinary Team</a:t>
            </a:r>
            <a:r>
              <a:rPr lang="en-GB" dirty="0"/>
              <a:t>, is a group comprised of one or more professional disciplines who together make decisions regarding recommended interventions for survivors. It gives survivors prompter access to specialist input and provides more joined-up and tailored packages of support. </a:t>
            </a:r>
          </a:p>
          <a:p>
            <a:pPr marL="0" indent="0">
              <a:buNone/>
            </a:pPr>
            <a:endParaRPr lang="en-GB" dirty="0"/>
          </a:p>
          <a:p>
            <a:r>
              <a:rPr lang="en-GB" dirty="0"/>
              <a:t>MDTs can have static membership but not be located together. Our membership of the DVA MDTs is an example of bringing skill sets together on a regular basis to review cases, ensure that information is shared clearly to assist with decision making and build stronger connections between different departments that work under different governance and leadership.</a:t>
            </a:r>
          </a:p>
        </p:txBody>
      </p:sp>
    </p:spTree>
    <p:extLst>
      <p:ext uri="{BB962C8B-B14F-4D97-AF65-F5344CB8AC3E}">
        <p14:creationId xmlns:p14="http://schemas.microsoft.com/office/powerpoint/2010/main" val="361995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Mdt</a:t>
            </a:r>
            <a:r>
              <a:rPr lang="en-GB" dirty="0"/>
              <a:t> Support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5595469"/>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69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Multi Disciplinary Team Meeting?</a:t>
            </a:r>
          </a:p>
        </p:txBody>
      </p:sp>
      <p:sp>
        <p:nvSpPr>
          <p:cNvPr id="3" name="Content Placeholder 2"/>
          <p:cNvSpPr>
            <a:spLocks noGrp="1"/>
          </p:cNvSpPr>
          <p:nvPr>
            <p:ph idx="1"/>
          </p:nvPr>
        </p:nvSpPr>
        <p:spPr/>
        <p:txBody>
          <a:bodyPr>
            <a:normAutofit fontScale="92500" lnSpcReduction="10000"/>
          </a:bodyPr>
          <a:lstStyle/>
          <a:p>
            <a:endParaRPr lang="en-GB" dirty="0"/>
          </a:p>
          <a:p>
            <a:endParaRPr lang="en-GB" dirty="0"/>
          </a:p>
          <a:p>
            <a:r>
              <a:rPr lang="en-GB" dirty="0"/>
              <a:t>A </a:t>
            </a:r>
            <a:r>
              <a:rPr lang="en-GB" b="1" dirty="0"/>
              <a:t>Multidisciplinary Team Meeting </a:t>
            </a:r>
            <a:r>
              <a:rPr lang="en-GB" dirty="0"/>
              <a:t>is a </a:t>
            </a:r>
            <a:r>
              <a:rPr lang="en-GB" b="1" dirty="0"/>
              <a:t>meeting </a:t>
            </a:r>
            <a:r>
              <a:rPr lang="en-GB" dirty="0"/>
              <a:t>of the group of professionals from one or more professional disciplines who together make decisions regarding recommended interventions for survivors. It was agreed that meetings would take place every Thursday between Nov – Dec 2020 for 2 hours. There have been 6 meetings in total.</a:t>
            </a:r>
          </a:p>
          <a:p>
            <a:endParaRPr lang="en-GB" dirty="0"/>
          </a:p>
          <a:p>
            <a:r>
              <a:rPr lang="en-GB" dirty="0"/>
              <a:t>Agreed that the focus of the meeting will be to reflect on 4 Survivors currently in the system that had been in temporary accommodation long term.</a:t>
            </a:r>
          </a:p>
          <a:p>
            <a:endParaRPr lang="en-GB" dirty="0"/>
          </a:p>
          <a:p>
            <a:r>
              <a:rPr lang="en-GB" dirty="0"/>
              <a:t>Agreed that this will be rolled out for a further 12 weeks from Feb 2021 to support new demand with a full review undertaken May 2021.</a:t>
            </a:r>
          </a:p>
        </p:txBody>
      </p:sp>
    </p:spTree>
    <p:extLst>
      <p:ext uri="{BB962C8B-B14F-4D97-AF65-F5344CB8AC3E}">
        <p14:creationId xmlns:p14="http://schemas.microsoft.com/office/powerpoint/2010/main" val="1384889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73D9A7C331004880AABE791B92A567" ma:contentTypeVersion="10" ma:contentTypeDescription="Create a new document." ma:contentTypeScope="" ma:versionID="47ffce0b40edb966af676113a3dc61a5">
  <xsd:schema xmlns:xsd="http://www.w3.org/2001/XMLSchema" xmlns:xs="http://www.w3.org/2001/XMLSchema" xmlns:p="http://schemas.microsoft.com/office/2006/metadata/properties" xmlns:ns3="3d1b02f2-d49f-4f6c-a731-365bb4a009e7" targetNamespace="http://schemas.microsoft.com/office/2006/metadata/properties" ma:root="true" ma:fieldsID="440bd6492e1276d17ff8bd51b4080e46" ns3:_="">
    <xsd:import namespace="3d1b02f2-d49f-4f6c-a731-365bb4a009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1b02f2-d49f-4f6c-a731-365bb4a00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6D749-76F9-47C6-B995-18FA43891C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b02f2-d49f-4f6c-a731-365bb4a00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55C41E-E742-4F77-B558-407D512B12BC}">
  <ds:schemaRef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3d1b02f2-d49f-4f6c-a731-365bb4a009e7"/>
  </ds:schemaRefs>
</ds:datastoreItem>
</file>

<file path=customXml/itemProps3.xml><?xml version="1.0" encoding="utf-8"?>
<ds:datastoreItem xmlns:ds="http://schemas.openxmlformats.org/officeDocument/2006/customXml" ds:itemID="{D5E817C6-64CE-4957-8F1F-5F45AB0FB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1274</TotalTime>
  <Words>2599</Words>
  <Application>Microsoft Office PowerPoint</Application>
  <PresentationFormat>Widescreen</PresentationFormat>
  <Paragraphs>201</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Century Gothic</vt:lpstr>
      <vt:lpstr>Vapor Trail</vt:lpstr>
      <vt:lpstr>Multi-disciplinary approach to domestic abuse </vt:lpstr>
      <vt:lpstr>What is a Multi-Disciplinary Team (MDT) approach? </vt:lpstr>
      <vt:lpstr>Domestic abuse policy:</vt:lpstr>
      <vt:lpstr>The policy has five themes:</vt:lpstr>
      <vt:lpstr>Shared Ambition:</vt:lpstr>
      <vt:lpstr>Mdt Support Strand Aim:</vt:lpstr>
      <vt:lpstr>What is a Multi Disciplinary Team ?</vt:lpstr>
      <vt:lpstr>Mdt Support approach</vt:lpstr>
      <vt:lpstr>What is a Multi Disciplinary Team Meeting?</vt:lpstr>
      <vt:lpstr>Survivor centred approach</vt:lpstr>
      <vt:lpstr>ambitions for the initial phase of the project</vt:lpstr>
      <vt:lpstr>ambitions for the initial phase of the project</vt:lpstr>
      <vt:lpstr>Membership:</vt:lpstr>
      <vt:lpstr>Model of group development: Bruce Tuckman (1960)</vt:lpstr>
      <vt:lpstr>Why an mdt approach WILL HELP WITH DVA WORK?</vt:lpstr>
      <vt:lpstr>Why an mdt approach will help with dva work?</vt:lpstr>
      <vt:lpstr>How minds work under stress</vt:lpstr>
      <vt:lpstr>Challenges to mdt work</vt:lpstr>
      <vt:lpstr>Resilient family framework</vt:lpstr>
      <vt:lpstr>PowerPoint Presentation</vt:lpstr>
      <vt:lpstr>The Resilient Families way of working is based on five principles</vt:lpstr>
      <vt:lpstr>What did we achieve and learn from the first set of mdt cases?</vt:lpstr>
      <vt:lpstr>A quick bit about what we’ve committed to (and done already)</vt:lpstr>
      <vt:lpstr>PowerPoint Presentation</vt:lpstr>
      <vt:lpstr>What did we learn?</vt:lpstr>
      <vt:lpstr>PowerPoint Presentation</vt:lpstr>
      <vt:lpstr>What we want you to do</vt:lpstr>
      <vt:lpstr>Any Questions, comments or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Multi-disciplinary approach to domestic abuse</dc:title>
  <dc:creator>Walsh, Michael</dc:creator>
  <cp:lastModifiedBy>Armstrong, Cath</cp:lastModifiedBy>
  <cp:revision>2</cp:revision>
  <dcterms:created xsi:type="dcterms:W3CDTF">2021-03-22T16:17:00Z</dcterms:created>
  <dcterms:modified xsi:type="dcterms:W3CDTF">2021-03-25T10:59:04Z</dcterms:modified>
</cp:coreProperties>
</file>