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1" r:id="rId4"/>
  </p:sldMasterIdLst>
  <p:notesMasterIdLst>
    <p:notesMasterId r:id="rId22"/>
  </p:notesMasterIdLst>
  <p:sldIdLst>
    <p:sldId id="256" r:id="rId5"/>
    <p:sldId id="291" r:id="rId6"/>
    <p:sldId id="290" r:id="rId7"/>
    <p:sldId id="284" r:id="rId8"/>
    <p:sldId id="288" r:id="rId9"/>
    <p:sldId id="281" r:id="rId10"/>
    <p:sldId id="283" r:id="rId11"/>
    <p:sldId id="292" r:id="rId12"/>
    <p:sldId id="285" r:id="rId13"/>
    <p:sldId id="286" r:id="rId14"/>
    <p:sldId id="293" r:id="rId15"/>
    <p:sldId id="271" r:id="rId16"/>
    <p:sldId id="272" r:id="rId17"/>
    <p:sldId id="273" r:id="rId18"/>
    <p:sldId id="274" r:id="rId19"/>
    <p:sldId id="278" r:id="rId20"/>
    <p:sldId id="294" r:id="rId21"/>
  </p:sldIdLst>
  <p:sldSz cx="10223500" cy="6858000"/>
  <p:notesSz cx="6858000" cy="10191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dgson, Anne" initials="H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61" autoAdjust="0"/>
  </p:normalViewPr>
  <p:slideViewPr>
    <p:cSldViewPr snapToGrid="0">
      <p:cViewPr varScale="1">
        <p:scale>
          <a:sx n="79" d="100"/>
          <a:sy n="79" d="100"/>
        </p:scale>
        <p:origin x="1470" y="90"/>
      </p:cViewPr>
      <p:guideLst>
        <p:guide orient="horz" pos="2160"/>
        <p:guide pos="322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10.xml.rels><?xml version="1.0" encoding="UTF-8" standalone="yes"?>
<Relationships xmlns="http://schemas.openxmlformats.org/package/2006/relationships"><Relationship Id="rId3" Type="http://schemas.openxmlformats.org/officeDocument/2006/relationships/hyperlink" Target="https://www.nhs.uk/service-search/other-services/Drug%20addiction%20support/LocationSearch/339" TargetMode="External"/><Relationship Id="rId2" Type="http://schemas.openxmlformats.org/officeDocument/2006/relationships/hyperlink" Target="https://www.samaritans.org/how-we-can-help/contact-samaritan/" TargetMode="External"/><Relationship Id="rId1" Type="http://schemas.openxmlformats.org/officeDocument/2006/relationships/hyperlink" Target="https://www.gamcare.org.uk/news-and-blog/blog/update-on-covid-19-coronavirus/" TargetMode="External"/><Relationship Id="rId6" Type="http://schemas.openxmlformats.org/officeDocument/2006/relationships/hyperlink" Target="https://ascpractice.camden.gov.uk/housing/covid-19-guidance/support-available/dv/#main" TargetMode="External"/><Relationship Id="rId5" Type="http://schemas.openxmlformats.org/officeDocument/2006/relationships/hyperlink" Target="https://www.nhs.uk/service-search/other-services/Alcohol%20addiction/LocationSearch/1805" TargetMode="External"/><Relationship Id="rId4" Type="http://schemas.openxmlformats.org/officeDocument/2006/relationships/hyperlink" Target="mailto:Camdensafetynet@camden.gov.uk"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lbcamden.sharepoint.com/sites/intranet/Housingmanagement/Intranet%20Documents/UC%20GUIDANCE%20Nov%202019.pdf" TargetMode="External"/></Relationships>
</file>

<file path=ppt/diagrams/_rels/data3.xml.rels><?xml version="1.0" encoding="UTF-8" standalone="yes"?>
<Relationships xmlns="http://schemas.openxmlformats.org/package/2006/relationships"><Relationship Id="rId3" Type="http://schemas.openxmlformats.org/officeDocument/2006/relationships/hyperlink" Target="https://www.camden.gov.uk/free-school-meals" TargetMode="External"/><Relationship Id="rId2" Type="http://schemas.openxmlformats.org/officeDocument/2006/relationships/hyperlink" Target="https://www.camden.gov.uk/help-housing-costs" TargetMode="External"/><Relationship Id="rId1" Type="http://schemas.openxmlformats.org/officeDocument/2006/relationships/hyperlink" Target="https://ascpractice.camden.gov.uk/housing/covid-19-guidance/money-financial-help-and-rent/covid-19-crisis-grants/#main" TargetMode="External"/><Relationship Id="rId5" Type="http://schemas.openxmlformats.org/officeDocument/2006/relationships/hyperlink" Target="https://forms.office.com/Pages/ResponsePage.aspx?id=o9RfH0emcUyfNrPWEbwcjx9xjpwFsWhPrsQ7_-NfUY9UNDVOOTY1UUxYSENHSkczMkM0Rkk3Tk1aRyQlQCN0PWcu" TargetMode="External"/><Relationship Id="rId4" Type="http://schemas.openxmlformats.org/officeDocument/2006/relationships/hyperlink" Target="https://ascpractice.camden.gov.uk/housing/covid-19-guidance/support-available/food-banks/#main" TargetMode="External"/></Relationships>
</file>

<file path=ppt/diagrams/_rels/data4.xml.rels><?xml version="1.0" encoding="UTF-8" standalone="yes"?>
<Relationships xmlns="http://schemas.openxmlformats.org/package/2006/relationships"><Relationship Id="rId1" Type="http://schemas.openxmlformats.org/officeDocument/2006/relationships/hyperlink" Target="https://www.camden.gov.uk/your-council-rent?inheritRedirect=true" TargetMode="External"/></Relationships>
</file>

<file path=ppt/diagrams/_rels/data5.xml.rels><?xml version="1.0" encoding="UTF-8" standalone="yes"?>
<Relationships xmlns="http://schemas.openxmlformats.org/package/2006/relationships"><Relationship Id="rId1" Type="http://schemas.openxmlformats.org/officeDocument/2006/relationships/hyperlink" Target="https://www.camden.gov.uk/your-council-rent" TargetMode="External"/></Relationships>
</file>

<file path=ppt/diagrams/_rels/data6.xml.rels><?xml version="1.0" encoding="UTF-8" standalone="yes"?>
<Relationships xmlns="http://schemas.openxmlformats.org/package/2006/relationships"><Relationship Id="rId3" Type="http://schemas.openxmlformats.org/officeDocument/2006/relationships/hyperlink" Target="https://www.camden.gov.uk/documents/20142/29216303/Camden+Children's+Centres+and+Early+Years+-+7+April+COVID-19+update.pdf/e5fde896-311d-3bba-c413-c35f07d69bba?t=1586341320458" TargetMode="External"/><Relationship Id="rId2" Type="http://schemas.openxmlformats.org/officeDocument/2006/relationships/hyperlink" Target="https://www.camden.gov.uk/wish-plus" TargetMode="External"/><Relationship Id="rId1" Type="http://schemas.openxmlformats.org/officeDocument/2006/relationships/hyperlink" Target="https://ascpractice.camden.gov.uk/covid-19-response/welfare-benefitsdirect-payments/what-can-the-welfare-rights-team-do-to-help/#main" TargetMode="External"/><Relationship Id="rId4" Type="http://schemas.openxmlformats.org/officeDocument/2006/relationships/hyperlink" Target="https://ascpractice.camden.gov.uk/housing/covid-19-guidance/money-financial-help-and-rent/benefits/#main" TargetMode="External"/></Relationships>
</file>

<file path=ppt/diagrams/_rels/data7.xml.rels><?xml version="1.0" encoding="UTF-8" standalone="yes"?>
<Relationships xmlns="http://schemas.openxmlformats.org/package/2006/relationships"><Relationship Id="rId3" Type="http://schemas.openxmlformats.org/officeDocument/2006/relationships/hyperlink" Target="https://cclc.org.uk/" TargetMode="External"/><Relationship Id="rId2" Type="http://schemas.openxmlformats.org/officeDocument/2006/relationships/hyperlink" Target="https://www.marywardlegal.org.uk/" TargetMode="External"/><Relationship Id="rId1" Type="http://schemas.openxmlformats.org/officeDocument/2006/relationships/hyperlink" Target="https://www.camdencabservice.org.uk/get-advice/adviceline/" TargetMode="External"/><Relationship Id="rId4" Type="http://schemas.openxmlformats.org/officeDocument/2006/relationships/hyperlink" Target="https://www.ageuk.org.uk/camden/our-services/" TargetMode="External"/></Relationships>
</file>

<file path=ppt/diagrams/_rels/data8.xml.rels><?xml version="1.0" encoding="UTF-8" standalone="yes"?>
<Relationships xmlns="http://schemas.openxmlformats.org/package/2006/relationships"><Relationship Id="rId3" Type="http://schemas.openxmlformats.org/officeDocument/2006/relationships/hyperlink" Target="https://www.londonirishcentre.org/adviceandoutreach" TargetMode="External"/><Relationship Id="rId2" Type="http://schemas.openxmlformats.org/officeDocument/2006/relationships/hyperlink" Target="mailto:info@londonirishcentre.org" TargetMode="External"/><Relationship Id="rId1" Type="http://schemas.openxmlformats.org/officeDocument/2006/relationships/hyperlink" Target="https://covidmutualaid.org/" TargetMode="External"/><Relationship Id="rId4" Type="http://schemas.openxmlformats.org/officeDocument/2006/relationships/hyperlink" Target="http://www.hopscotchawc.org.uk/covid-19-welfare-advice/" TargetMode="External"/></Relationships>
</file>

<file path=ppt/diagrams/_rels/data9.xml.rels><?xml version="1.0" encoding="UTF-8" standalone="yes"?>
<Relationships xmlns="http://schemas.openxmlformats.org/package/2006/relationships"><Relationship Id="rId3" Type="http://schemas.openxmlformats.org/officeDocument/2006/relationships/hyperlink" Target="https://www.moneyadviceservice.org.uk/en/articles/coronavirus-and-your-money" TargetMode="External"/><Relationship Id="rId2" Type="http://schemas.openxmlformats.org/officeDocument/2006/relationships/hyperlink" Target="https://www.nationaldebtline.org/Pages/coronavirus-and-your-money.aspx" TargetMode="External"/><Relationship Id="rId1" Type="http://schemas.openxmlformats.org/officeDocument/2006/relationships/hyperlink" Target="https://www.moneysavingexpert.com/" TargetMode="External"/><Relationship Id="rId4" Type="http://schemas.openxmlformats.org/officeDocument/2006/relationships/hyperlink" Target="https://www.moneyadviceservice.org.uk/en/articles/coronavirus-what-it-means-for-you" TargetMode="External"/></Relationships>
</file>

<file path=ppt/diagrams/_rels/drawing10.xml.rels><?xml version="1.0" encoding="UTF-8" standalone="yes"?>
<Relationships xmlns="http://schemas.openxmlformats.org/package/2006/relationships"><Relationship Id="rId3" Type="http://schemas.openxmlformats.org/officeDocument/2006/relationships/hyperlink" Target="https://www.samaritans.org/how-we-can-help/contact-samaritan/" TargetMode="External"/><Relationship Id="rId2" Type="http://schemas.openxmlformats.org/officeDocument/2006/relationships/hyperlink" Target="https://ascpractice.camden.gov.uk/housing/covid-19-guidance/support-available/dv/#main" TargetMode="External"/><Relationship Id="rId1" Type="http://schemas.openxmlformats.org/officeDocument/2006/relationships/hyperlink" Target="mailto:Camdensafetynet@camden.gov.uk" TargetMode="External"/><Relationship Id="rId6" Type="http://schemas.openxmlformats.org/officeDocument/2006/relationships/hyperlink" Target="https://www.nhs.uk/service-search/other-services/Drug%20addiction%20support/LocationSearch/339" TargetMode="External"/><Relationship Id="rId5" Type="http://schemas.openxmlformats.org/officeDocument/2006/relationships/hyperlink" Target="https://www.nhs.uk/service-search/other-services/Alcohol%20addiction/LocationSearch/1805" TargetMode="External"/><Relationship Id="rId4" Type="http://schemas.openxmlformats.org/officeDocument/2006/relationships/hyperlink" Target="https://www.gamcare.org.uk/news-and-blog/blog/update-on-covid-19-coronavirus/"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lbcamden.sharepoint.com/sites/intranet/Housingmanagement/Intranet%20Documents/UC%20GUIDANCE%20Nov%202019.pdf"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https://www.camden.gov.uk/free-school-meals" TargetMode="External"/><Relationship Id="rId2" Type="http://schemas.openxmlformats.org/officeDocument/2006/relationships/hyperlink" Target="https://www.camden.gov.uk/help-housing-costs" TargetMode="External"/><Relationship Id="rId1" Type="http://schemas.openxmlformats.org/officeDocument/2006/relationships/hyperlink" Target="https://ascpractice.camden.gov.uk/housing/covid-19-guidance/money-financial-help-and-rent/covid-19-crisis-grants/#main" TargetMode="External"/><Relationship Id="rId5" Type="http://schemas.openxmlformats.org/officeDocument/2006/relationships/hyperlink" Target="https://forms.office.com/Pages/ResponsePage.aspx?id=o9RfH0emcUyfNrPWEbwcjx9xjpwFsWhPrsQ7_-NfUY9UNDVOOTY1UUxYSENHSkczMkM0Rkk3Tk1aRyQlQCN0PWcu" TargetMode="External"/><Relationship Id="rId4" Type="http://schemas.openxmlformats.org/officeDocument/2006/relationships/hyperlink" Target="https://ascpractice.camden.gov.uk/housing/covid-19-guidance/support-available/food-banks/#main"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www.camden.gov.uk/your-council-rent?inheritRedirect=true"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www.camden.gov.uk/your-council-rent" TargetMode="External"/></Relationships>
</file>

<file path=ppt/diagrams/_rels/drawing6.xml.rels><?xml version="1.0" encoding="UTF-8" standalone="yes"?>
<Relationships xmlns="http://schemas.openxmlformats.org/package/2006/relationships"><Relationship Id="rId3" Type="http://schemas.openxmlformats.org/officeDocument/2006/relationships/hyperlink" Target="https://www.camden.gov.uk/documents/20142/29216303/Camden+Children's+Centres+and+Early+Years+-+7+April+COVID-19+update.pdf/e5fde896-311d-3bba-c413-c35f07d69bba?t=1586341320458" TargetMode="External"/><Relationship Id="rId2" Type="http://schemas.openxmlformats.org/officeDocument/2006/relationships/hyperlink" Target="https://ascpractice.camden.gov.uk/covid-19-response/welfare-benefitsdirect-payments/what-can-the-welfare-rights-team-do-to-help/#main" TargetMode="External"/><Relationship Id="rId1" Type="http://schemas.openxmlformats.org/officeDocument/2006/relationships/hyperlink" Target="https://ascpractice.camden.gov.uk/housing/covid-19-guidance/money-financial-help-and-rent/benefits/#main" TargetMode="External"/><Relationship Id="rId4" Type="http://schemas.openxmlformats.org/officeDocument/2006/relationships/hyperlink" Target="https://www.camden.gov.uk/wish-plus" TargetMode="External"/></Relationships>
</file>

<file path=ppt/diagrams/_rels/drawing7.xml.rels><?xml version="1.0" encoding="UTF-8" standalone="yes"?>
<Relationships xmlns="http://schemas.openxmlformats.org/package/2006/relationships"><Relationship Id="rId3" Type="http://schemas.openxmlformats.org/officeDocument/2006/relationships/hyperlink" Target="https://cclc.org.uk/" TargetMode="External"/><Relationship Id="rId2" Type="http://schemas.openxmlformats.org/officeDocument/2006/relationships/hyperlink" Target="https://www.marywardlegal.org.uk/" TargetMode="External"/><Relationship Id="rId1" Type="http://schemas.openxmlformats.org/officeDocument/2006/relationships/hyperlink" Target="https://www.camdencabservice.org.uk/get-advice/adviceline/" TargetMode="External"/><Relationship Id="rId4" Type="http://schemas.openxmlformats.org/officeDocument/2006/relationships/hyperlink" Target="https://www.ageuk.org.uk/camden/our-services/" TargetMode="External"/></Relationships>
</file>

<file path=ppt/diagrams/_rels/drawing8.xml.rels><?xml version="1.0" encoding="UTF-8" standalone="yes"?>
<Relationships xmlns="http://schemas.openxmlformats.org/package/2006/relationships"><Relationship Id="rId3" Type="http://schemas.openxmlformats.org/officeDocument/2006/relationships/hyperlink" Target="https://www.londonirishcentre.org/adviceandoutreach" TargetMode="External"/><Relationship Id="rId2" Type="http://schemas.openxmlformats.org/officeDocument/2006/relationships/hyperlink" Target="mailto:info@londonirishcentre.org" TargetMode="External"/><Relationship Id="rId1" Type="http://schemas.openxmlformats.org/officeDocument/2006/relationships/hyperlink" Target="http://www.hopscotchawc.org.uk/covid-19-welfare-advice/" TargetMode="External"/><Relationship Id="rId4" Type="http://schemas.openxmlformats.org/officeDocument/2006/relationships/hyperlink" Target="https://covidmutualaid.org/" TargetMode="External"/></Relationships>
</file>

<file path=ppt/diagrams/_rels/drawing9.xml.rels><?xml version="1.0" encoding="UTF-8" standalone="yes"?>
<Relationships xmlns="http://schemas.openxmlformats.org/package/2006/relationships"><Relationship Id="rId3" Type="http://schemas.openxmlformats.org/officeDocument/2006/relationships/hyperlink" Target="https://www.moneysavingexpert.com/" TargetMode="External"/><Relationship Id="rId2" Type="http://schemas.openxmlformats.org/officeDocument/2006/relationships/hyperlink" Target="https://www.moneyadviceservice.org.uk/en/articles/coronavirus-what-it-means-for-you" TargetMode="External"/><Relationship Id="rId1" Type="http://schemas.openxmlformats.org/officeDocument/2006/relationships/hyperlink" Target="https://www.moneyadviceservice.org.uk/en/articles/coronavirus-and-your-money" TargetMode="External"/><Relationship Id="rId4" Type="http://schemas.openxmlformats.org/officeDocument/2006/relationships/hyperlink" Target="https://www.nationaldebtline.org/Pages/coronavirus-and-your-money.aspx"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62ED6A-C044-4102-99FD-5D9341ADB67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D53E304-1A72-4BC0-84BA-04C456BC62E0}">
      <dgm:prSet phldrT="[Text]" custT="1"/>
      <dgm:spPr/>
      <dgm:t>
        <a:bodyPr/>
        <a:lstStyle/>
        <a:p>
          <a:r>
            <a:rPr lang="en-US" sz="1800" dirty="0"/>
            <a:t>Contact the tenant</a:t>
          </a:r>
        </a:p>
      </dgm:t>
    </dgm:pt>
    <dgm:pt modelId="{7491A2CB-6054-4EEC-BEAA-168AB82F7807}" type="parTrans" cxnId="{3C2516A3-B612-4783-8DED-8ED5C68DFF08}">
      <dgm:prSet/>
      <dgm:spPr/>
      <dgm:t>
        <a:bodyPr/>
        <a:lstStyle/>
        <a:p>
          <a:endParaRPr lang="en-US"/>
        </a:p>
      </dgm:t>
    </dgm:pt>
    <dgm:pt modelId="{7075CDE9-E593-4FE9-8E61-4029D531975A}" type="sibTrans" cxnId="{3C2516A3-B612-4783-8DED-8ED5C68DFF08}">
      <dgm:prSet/>
      <dgm:spPr/>
      <dgm:t>
        <a:bodyPr/>
        <a:lstStyle/>
        <a:p>
          <a:endParaRPr lang="en-US"/>
        </a:p>
      </dgm:t>
    </dgm:pt>
    <dgm:pt modelId="{3F51DA08-744D-4DEC-8A8E-DD13DA3B26DD}">
      <dgm:prSet phldrT="[Text]" custT="1"/>
      <dgm:spPr/>
      <dgm:t>
        <a:bodyPr/>
        <a:lstStyle/>
        <a:p>
          <a:pPr algn="ctr" rtl="0"/>
          <a:r>
            <a:rPr lang="en-US" sz="1600" dirty="0">
              <a:latin typeface="Arial"/>
            </a:rPr>
            <a:t>Have </a:t>
          </a:r>
          <a:r>
            <a:rPr lang="en-US" sz="1600" dirty="0"/>
            <a:t>a conversation with calm curiosity about the tenant’s circumstances.</a:t>
          </a:r>
          <a:r>
            <a:rPr lang="en-US" sz="1600" dirty="0">
              <a:latin typeface="Arial"/>
            </a:rPr>
            <a:t> </a:t>
          </a:r>
          <a:r>
            <a:rPr lang="en-US" sz="1600" dirty="0"/>
            <a:t> How have they been affected by the Coronavirus pandemic?</a:t>
          </a:r>
        </a:p>
      </dgm:t>
    </dgm:pt>
    <dgm:pt modelId="{167CB0A9-8447-4FB2-835C-629A63EBACC5}" type="parTrans" cxnId="{07280314-EC50-455E-B565-78063980363A}">
      <dgm:prSet/>
      <dgm:spPr/>
      <dgm:t>
        <a:bodyPr/>
        <a:lstStyle/>
        <a:p>
          <a:endParaRPr lang="en-US"/>
        </a:p>
      </dgm:t>
    </dgm:pt>
    <dgm:pt modelId="{494BC388-7377-40D9-A860-B1CE2B0951FD}" type="sibTrans" cxnId="{07280314-EC50-455E-B565-78063980363A}">
      <dgm:prSet/>
      <dgm:spPr/>
      <dgm:t>
        <a:bodyPr/>
        <a:lstStyle/>
        <a:p>
          <a:endParaRPr lang="en-US"/>
        </a:p>
      </dgm:t>
    </dgm:pt>
    <dgm:pt modelId="{AC2EE45D-3158-4358-8EF9-98F865909538}">
      <dgm:prSet phldrT="[Text]" custT="1"/>
      <dgm:spPr/>
      <dgm:t>
        <a:bodyPr/>
        <a:lstStyle/>
        <a:p>
          <a:r>
            <a:rPr lang="en-US" sz="1600" dirty="0"/>
            <a:t>Reassure tenant that we will not seek eviction during this period but they are still liable for their rent and should pay what they can</a:t>
          </a:r>
        </a:p>
      </dgm:t>
    </dgm:pt>
    <dgm:pt modelId="{751A5DE4-CE54-4705-90A0-250BE1427C52}" type="parTrans" cxnId="{0444EF17-44C6-443D-8157-80C866A7E1A9}">
      <dgm:prSet/>
      <dgm:spPr/>
      <dgm:t>
        <a:bodyPr/>
        <a:lstStyle/>
        <a:p>
          <a:endParaRPr lang="en-US"/>
        </a:p>
      </dgm:t>
    </dgm:pt>
    <dgm:pt modelId="{C2D7BC08-474C-4DF2-93C6-B826BF88FC97}" type="sibTrans" cxnId="{0444EF17-44C6-443D-8157-80C866A7E1A9}">
      <dgm:prSet/>
      <dgm:spPr/>
      <dgm:t>
        <a:bodyPr/>
        <a:lstStyle/>
        <a:p>
          <a:endParaRPr lang="en-US"/>
        </a:p>
      </dgm:t>
    </dgm:pt>
    <dgm:pt modelId="{B5F29A92-2F78-412E-9F0D-D8B3D9B77882}">
      <dgm:prSet phldrT="[Text]" custT="1"/>
      <dgm:spPr/>
      <dgm:t>
        <a:bodyPr/>
        <a:lstStyle/>
        <a:p>
          <a:r>
            <a:rPr lang="en-US" sz="1600" dirty="0"/>
            <a:t>Reinforce that rent is a priority payment. Any payments </a:t>
          </a:r>
          <a:r>
            <a:rPr lang="en-US" sz="1600"/>
            <a:t>missed must </a:t>
          </a:r>
          <a:r>
            <a:rPr lang="en-US" sz="1600" dirty="0"/>
            <a:t>be repaid.</a:t>
          </a:r>
        </a:p>
      </dgm:t>
    </dgm:pt>
    <dgm:pt modelId="{8A79EFA6-5B2B-4249-92DD-39F25C9BA682}" type="parTrans" cxnId="{0730A604-F0DD-407A-BE29-351C2110A496}">
      <dgm:prSet/>
      <dgm:spPr/>
      <dgm:t>
        <a:bodyPr/>
        <a:lstStyle/>
        <a:p>
          <a:endParaRPr lang="en-US"/>
        </a:p>
      </dgm:t>
    </dgm:pt>
    <dgm:pt modelId="{1D786AE3-B46E-4FA8-AE2C-A46E9B02D5A5}" type="sibTrans" cxnId="{0730A604-F0DD-407A-BE29-351C2110A496}">
      <dgm:prSet/>
      <dgm:spPr/>
      <dgm:t>
        <a:bodyPr/>
        <a:lstStyle/>
        <a:p>
          <a:endParaRPr lang="en-US"/>
        </a:p>
      </dgm:t>
    </dgm:pt>
    <dgm:pt modelId="{2AED1ACA-BD9A-47B7-819C-E0B1BC651FCE}">
      <dgm:prSet phldrT="[Text]" custT="1"/>
      <dgm:spPr/>
      <dgm:t>
        <a:bodyPr/>
        <a:lstStyle/>
        <a:p>
          <a:r>
            <a:rPr lang="en-US" sz="1600" dirty="0"/>
            <a:t>Agree a payment plan</a:t>
          </a:r>
        </a:p>
      </dgm:t>
    </dgm:pt>
    <dgm:pt modelId="{C036B29F-EF77-4678-9987-FB5DB6C8D712}" type="parTrans" cxnId="{BC079F80-F8DF-4D50-BB2D-DA426B19B91C}">
      <dgm:prSet/>
      <dgm:spPr/>
      <dgm:t>
        <a:bodyPr/>
        <a:lstStyle/>
        <a:p>
          <a:endParaRPr lang="en-US"/>
        </a:p>
      </dgm:t>
    </dgm:pt>
    <dgm:pt modelId="{71E783A4-81C4-4D5A-B466-1CF6610A2A3D}" type="sibTrans" cxnId="{BC079F80-F8DF-4D50-BB2D-DA426B19B91C}">
      <dgm:prSet/>
      <dgm:spPr/>
      <dgm:t>
        <a:bodyPr/>
        <a:lstStyle/>
        <a:p>
          <a:endParaRPr lang="en-US"/>
        </a:p>
      </dgm:t>
    </dgm:pt>
    <dgm:pt modelId="{26035117-17D8-40EF-841A-06866741CCEA}" type="pres">
      <dgm:prSet presAssocID="{FF62ED6A-C044-4102-99FD-5D9341ADB67D}" presName="hierChild1" presStyleCnt="0">
        <dgm:presLayoutVars>
          <dgm:orgChart val="1"/>
          <dgm:chPref val="1"/>
          <dgm:dir/>
          <dgm:animOne val="branch"/>
          <dgm:animLvl val="lvl"/>
          <dgm:resizeHandles/>
        </dgm:presLayoutVars>
      </dgm:prSet>
      <dgm:spPr/>
      <dgm:t>
        <a:bodyPr/>
        <a:lstStyle/>
        <a:p>
          <a:endParaRPr lang="en-US"/>
        </a:p>
      </dgm:t>
    </dgm:pt>
    <dgm:pt modelId="{5A776530-0985-4D4E-B62A-270A23EBC767}" type="pres">
      <dgm:prSet presAssocID="{1D53E304-1A72-4BC0-84BA-04C456BC62E0}" presName="hierRoot1" presStyleCnt="0">
        <dgm:presLayoutVars>
          <dgm:hierBranch val="init"/>
        </dgm:presLayoutVars>
      </dgm:prSet>
      <dgm:spPr/>
    </dgm:pt>
    <dgm:pt modelId="{3660EC16-654C-451F-93F1-BE854B54F5CB}" type="pres">
      <dgm:prSet presAssocID="{1D53E304-1A72-4BC0-84BA-04C456BC62E0}" presName="rootComposite1" presStyleCnt="0"/>
      <dgm:spPr/>
    </dgm:pt>
    <dgm:pt modelId="{C41A3375-E6B6-40F4-B728-07DBB7F47C03}" type="pres">
      <dgm:prSet presAssocID="{1D53E304-1A72-4BC0-84BA-04C456BC62E0}" presName="rootText1" presStyleLbl="node0" presStyleIdx="0" presStyleCnt="1" custScaleX="109427" custScaleY="145903">
        <dgm:presLayoutVars>
          <dgm:chPref val="3"/>
        </dgm:presLayoutVars>
      </dgm:prSet>
      <dgm:spPr/>
      <dgm:t>
        <a:bodyPr/>
        <a:lstStyle/>
        <a:p>
          <a:endParaRPr lang="en-US"/>
        </a:p>
      </dgm:t>
    </dgm:pt>
    <dgm:pt modelId="{84BB82FE-6D1A-40FF-B279-E2AB0D743AAE}" type="pres">
      <dgm:prSet presAssocID="{1D53E304-1A72-4BC0-84BA-04C456BC62E0}" presName="rootConnector1" presStyleLbl="node1" presStyleIdx="0" presStyleCnt="0"/>
      <dgm:spPr/>
      <dgm:t>
        <a:bodyPr/>
        <a:lstStyle/>
        <a:p>
          <a:endParaRPr lang="en-US"/>
        </a:p>
      </dgm:t>
    </dgm:pt>
    <dgm:pt modelId="{D5C1A933-A052-447A-8E26-21BB4E9D2F6B}" type="pres">
      <dgm:prSet presAssocID="{1D53E304-1A72-4BC0-84BA-04C456BC62E0}" presName="hierChild2" presStyleCnt="0"/>
      <dgm:spPr/>
    </dgm:pt>
    <dgm:pt modelId="{1ED9DB8A-95AC-4E0A-BB75-E1FB13077E5A}" type="pres">
      <dgm:prSet presAssocID="{167CB0A9-8447-4FB2-835C-629A63EBACC5}" presName="Name37" presStyleLbl="parChTrans1D2" presStyleIdx="0" presStyleCnt="4"/>
      <dgm:spPr/>
      <dgm:t>
        <a:bodyPr/>
        <a:lstStyle/>
        <a:p>
          <a:endParaRPr lang="en-US"/>
        </a:p>
      </dgm:t>
    </dgm:pt>
    <dgm:pt modelId="{ACCA9918-7D45-456C-A10F-2D01B5EF84E1}" type="pres">
      <dgm:prSet presAssocID="{3F51DA08-744D-4DEC-8A8E-DD13DA3B26DD}" presName="hierRoot2" presStyleCnt="0">
        <dgm:presLayoutVars>
          <dgm:hierBranch val="init"/>
        </dgm:presLayoutVars>
      </dgm:prSet>
      <dgm:spPr/>
    </dgm:pt>
    <dgm:pt modelId="{73710BC1-A1E2-4884-9769-02981C0C728B}" type="pres">
      <dgm:prSet presAssocID="{3F51DA08-744D-4DEC-8A8E-DD13DA3B26DD}" presName="rootComposite" presStyleCnt="0"/>
      <dgm:spPr/>
    </dgm:pt>
    <dgm:pt modelId="{915099A8-DF05-45C3-B19D-F13A46DFB362}" type="pres">
      <dgm:prSet presAssocID="{3F51DA08-744D-4DEC-8A8E-DD13DA3B26DD}" presName="rootText" presStyleLbl="node2" presStyleIdx="0" presStyleCnt="4" custScaleY="182379">
        <dgm:presLayoutVars>
          <dgm:chPref val="3"/>
        </dgm:presLayoutVars>
      </dgm:prSet>
      <dgm:spPr/>
      <dgm:t>
        <a:bodyPr/>
        <a:lstStyle/>
        <a:p>
          <a:endParaRPr lang="en-US"/>
        </a:p>
      </dgm:t>
    </dgm:pt>
    <dgm:pt modelId="{5C308D43-DF0E-4CCC-A932-2CDC4BEDD3AB}" type="pres">
      <dgm:prSet presAssocID="{3F51DA08-744D-4DEC-8A8E-DD13DA3B26DD}" presName="rootConnector" presStyleLbl="node2" presStyleIdx="0" presStyleCnt="4"/>
      <dgm:spPr/>
      <dgm:t>
        <a:bodyPr/>
        <a:lstStyle/>
        <a:p>
          <a:endParaRPr lang="en-US"/>
        </a:p>
      </dgm:t>
    </dgm:pt>
    <dgm:pt modelId="{63A9DC92-8F3A-4B54-85C2-AB64D9D18C66}" type="pres">
      <dgm:prSet presAssocID="{3F51DA08-744D-4DEC-8A8E-DD13DA3B26DD}" presName="hierChild4" presStyleCnt="0"/>
      <dgm:spPr/>
    </dgm:pt>
    <dgm:pt modelId="{00190DD2-8F66-495E-83D4-14E93B68E25B}" type="pres">
      <dgm:prSet presAssocID="{3F51DA08-744D-4DEC-8A8E-DD13DA3B26DD}" presName="hierChild5" presStyleCnt="0"/>
      <dgm:spPr/>
    </dgm:pt>
    <dgm:pt modelId="{BB7C8B71-DAAF-40A3-B398-10B14A130580}" type="pres">
      <dgm:prSet presAssocID="{751A5DE4-CE54-4705-90A0-250BE1427C52}" presName="Name37" presStyleLbl="parChTrans1D2" presStyleIdx="1" presStyleCnt="4"/>
      <dgm:spPr/>
      <dgm:t>
        <a:bodyPr/>
        <a:lstStyle/>
        <a:p>
          <a:endParaRPr lang="en-US"/>
        </a:p>
      </dgm:t>
    </dgm:pt>
    <dgm:pt modelId="{523220C0-6661-4CA4-8630-6C9F335619AE}" type="pres">
      <dgm:prSet presAssocID="{AC2EE45D-3158-4358-8EF9-98F865909538}" presName="hierRoot2" presStyleCnt="0">
        <dgm:presLayoutVars>
          <dgm:hierBranch val="init"/>
        </dgm:presLayoutVars>
      </dgm:prSet>
      <dgm:spPr/>
    </dgm:pt>
    <dgm:pt modelId="{2246863B-2950-433B-A120-9B844FD1880F}" type="pres">
      <dgm:prSet presAssocID="{AC2EE45D-3158-4358-8EF9-98F865909538}" presName="rootComposite" presStyleCnt="0"/>
      <dgm:spPr/>
    </dgm:pt>
    <dgm:pt modelId="{C6045514-6349-40E4-8B60-D560FAAB3074}" type="pres">
      <dgm:prSet presAssocID="{AC2EE45D-3158-4358-8EF9-98F865909538}" presName="rootText" presStyleLbl="node2" presStyleIdx="1" presStyleCnt="4" custScaleX="103763" custScaleY="182379">
        <dgm:presLayoutVars>
          <dgm:chPref val="3"/>
        </dgm:presLayoutVars>
      </dgm:prSet>
      <dgm:spPr/>
      <dgm:t>
        <a:bodyPr/>
        <a:lstStyle/>
        <a:p>
          <a:endParaRPr lang="en-US"/>
        </a:p>
      </dgm:t>
    </dgm:pt>
    <dgm:pt modelId="{C3DE07A8-4CEF-4F60-A10C-CE53CB0B2614}" type="pres">
      <dgm:prSet presAssocID="{AC2EE45D-3158-4358-8EF9-98F865909538}" presName="rootConnector" presStyleLbl="node2" presStyleIdx="1" presStyleCnt="4"/>
      <dgm:spPr/>
      <dgm:t>
        <a:bodyPr/>
        <a:lstStyle/>
        <a:p>
          <a:endParaRPr lang="en-US"/>
        </a:p>
      </dgm:t>
    </dgm:pt>
    <dgm:pt modelId="{E28324AA-2544-43B2-9EDC-3046F113EBA6}" type="pres">
      <dgm:prSet presAssocID="{AC2EE45D-3158-4358-8EF9-98F865909538}" presName="hierChild4" presStyleCnt="0"/>
      <dgm:spPr/>
    </dgm:pt>
    <dgm:pt modelId="{E7BF64D5-2D31-4557-A771-6B68530AD794}" type="pres">
      <dgm:prSet presAssocID="{AC2EE45D-3158-4358-8EF9-98F865909538}" presName="hierChild5" presStyleCnt="0"/>
      <dgm:spPr/>
    </dgm:pt>
    <dgm:pt modelId="{2ECE48FC-C697-436E-BFE6-368F0FBC7205}" type="pres">
      <dgm:prSet presAssocID="{8A79EFA6-5B2B-4249-92DD-39F25C9BA682}" presName="Name37" presStyleLbl="parChTrans1D2" presStyleIdx="2" presStyleCnt="4"/>
      <dgm:spPr/>
      <dgm:t>
        <a:bodyPr/>
        <a:lstStyle/>
        <a:p>
          <a:endParaRPr lang="en-US"/>
        </a:p>
      </dgm:t>
    </dgm:pt>
    <dgm:pt modelId="{BE7C279F-6577-48EB-88F1-82483BA2F372}" type="pres">
      <dgm:prSet presAssocID="{B5F29A92-2F78-412E-9F0D-D8B3D9B77882}" presName="hierRoot2" presStyleCnt="0">
        <dgm:presLayoutVars>
          <dgm:hierBranch val="init"/>
        </dgm:presLayoutVars>
      </dgm:prSet>
      <dgm:spPr/>
    </dgm:pt>
    <dgm:pt modelId="{66740D39-0EC1-4ACA-9B22-FC9F76B57650}" type="pres">
      <dgm:prSet presAssocID="{B5F29A92-2F78-412E-9F0D-D8B3D9B77882}" presName="rootComposite" presStyleCnt="0"/>
      <dgm:spPr/>
    </dgm:pt>
    <dgm:pt modelId="{C193851B-80FC-4092-AF08-AC899BFDC074}" type="pres">
      <dgm:prSet presAssocID="{B5F29A92-2F78-412E-9F0D-D8B3D9B77882}" presName="rootText" presStyleLbl="node2" presStyleIdx="2" presStyleCnt="4" custScaleY="182379">
        <dgm:presLayoutVars>
          <dgm:chPref val="3"/>
        </dgm:presLayoutVars>
      </dgm:prSet>
      <dgm:spPr/>
      <dgm:t>
        <a:bodyPr/>
        <a:lstStyle/>
        <a:p>
          <a:endParaRPr lang="en-US"/>
        </a:p>
      </dgm:t>
    </dgm:pt>
    <dgm:pt modelId="{5F0041E6-713B-47D1-8932-7A90377CD2F8}" type="pres">
      <dgm:prSet presAssocID="{B5F29A92-2F78-412E-9F0D-D8B3D9B77882}" presName="rootConnector" presStyleLbl="node2" presStyleIdx="2" presStyleCnt="4"/>
      <dgm:spPr/>
      <dgm:t>
        <a:bodyPr/>
        <a:lstStyle/>
        <a:p>
          <a:endParaRPr lang="en-US"/>
        </a:p>
      </dgm:t>
    </dgm:pt>
    <dgm:pt modelId="{FF0A8B78-FC86-4A0A-9378-303834D378E9}" type="pres">
      <dgm:prSet presAssocID="{B5F29A92-2F78-412E-9F0D-D8B3D9B77882}" presName="hierChild4" presStyleCnt="0"/>
      <dgm:spPr/>
    </dgm:pt>
    <dgm:pt modelId="{23AC8516-6B6E-455A-B136-51C957BC50E6}" type="pres">
      <dgm:prSet presAssocID="{B5F29A92-2F78-412E-9F0D-D8B3D9B77882}" presName="hierChild5" presStyleCnt="0"/>
      <dgm:spPr/>
    </dgm:pt>
    <dgm:pt modelId="{0933163A-CADB-42CA-9127-21F338172F4A}" type="pres">
      <dgm:prSet presAssocID="{C036B29F-EF77-4678-9987-FB5DB6C8D712}" presName="Name37" presStyleLbl="parChTrans1D2" presStyleIdx="3" presStyleCnt="4"/>
      <dgm:spPr/>
      <dgm:t>
        <a:bodyPr/>
        <a:lstStyle/>
        <a:p>
          <a:endParaRPr lang="en-US"/>
        </a:p>
      </dgm:t>
    </dgm:pt>
    <dgm:pt modelId="{66D6E798-6E07-4077-B006-B2BD0BF0E0A1}" type="pres">
      <dgm:prSet presAssocID="{2AED1ACA-BD9A-47B7-819C-E0B1BC651FCE}" presName="hierRoot2" presStyleCnt="0">
        <dgm:presLayoutVars>
          <dgm:hierBranch val="init"/>
        </dgm:presLayoutVars>
      </dgm:prSet>
      <dgm:spPr/>
    </dgm:pt>
    <dgm:pt modelId="{D08C2107-B2BC-4A69-9E32-BCD5FAE7DE0D}" type="pres">
      <dgm:prSet presAssocID="{2AED1ACA-BD9A-47B7-819C-E0B1BC651FCE}" presName="rootComposite" presStyleCnt="0"/>
      <dgm:spPr/>
    </dgm:pt>
    <dgm:pt modelId="{C02B5F96-0217-4FFC-9F20-02F29DC03EDF}" type="pres">
      <dgm:prSet presAssocID="{2AED1ACA-BD9A-47B7-819C-E0B1BC651FCE}" presName="rootText" presStyleLbl="node2" presStyleIdx="3" presStyleCnt="4" custScaleY="182379">
        <dgm:presLayoutVars>
          <dgm:chPref val="3"/>
        </dgm:presLayoutVars>
      </dgm:prSet>
      <dgm:spPr/>
      <dgm:t>
        <a:bodyPr/>
        <a:lstStyle/>
        <a:p>
          <a:endParaRPr lang="en-US"/>
        </a:p>
      </dgm:t>
    </dgm:pt>
    <dgm:pt modelId="{47A1F866-500D-4781-B667-92BCC818AC9A}" type="pres">
      <dgm:prSet presAssocID="{2AED1ACA-BD9A-47B7-819C-E0B1BC651FCE}" presName="rootConnector" presStyleLbl="node2" presStyleIdx="3" presStyleCnt="4"/>
      <dgm:spPr/>
      <dgm:t>
        <a:bodyPr/>
        <a:lstStyle/>
        <a:p>
          <a:endParaRPr lang="en-US"/>
        </a:p>
      </dgm:t>
    </dgm:pt>
    <dgm:pt modelId="{411615AC-11BE-4E59-866A-3F73B4951384}" type="pres">
      <dgm:prSet presAssocID="{2AED1ACA-BD9A-47B7-819C-E0B1BC651FCE}" presName="hierChild4" presStyleCnt="0"/>
      <dgm:spPr/>
    </dgm:pt>
    <dgm:pt modelId="{D06C3F4E-690E-4DE7-ACF8-9A6ADF81BB20}" type="pres">
      <dgm:prSet presAssocID="{2AED1ACA-BD9A-47B7-819C-E0B1BC651FCE}" presName="hierChild5" presStyleCnt="0"/>
      <dgm:spPr/>
    </dgm:pt>
    <dgm:pt modelId="{28C3F134-6696-416E-9558-AF49190038BB}" type="pres">
      <dgm:prSet presAssocID="{1D53E304-1A72-4BC0-84BA-04C456BC62E0}" presName="hierChild3" presStyleCnt="0"/>
      <dgm:spPr/>
    </dgm:pt>
  </dgm:ptLst>
  <dgm:cxnLst>
    <dgm:cxn modelId="{379A6FA7-452F-4F6D-B249-F6A47D2DED20}" type="presOf" srcId="{8A79EFA6-5B2B-4249-92DD-39F25C9BA682}" destId="{2ECE48FC-C697-436E-BFE6-368F0FBC7205}" srcOrd="0" destOrd="0" presId="urn:microsoft.com/office/officeart/2005/8/layout/orgChart1"/>
    <dgm:cxn modelId="{8C6FE137-7E89-4EDD-8575-CDC9B535713E}" type="presOf" srcId="{FF62ED6A-C044-4102-99FD-5D9341ADB67D}" destId="{26035117-17D8-40EF-841A-06866741CCEA}" srcOrd="0" destOrd="0" presId="urn:microsoft.com/office/officeart/2005/8/layout/orgChart1"/>
    <dgm:cxn modelId="{5F0B837D-ECAB-44E7-872C-3996F3DDB747}" type="presOf" srcId="{1D53E304-1A72-4BC0-84BA-04C456BC62E0}" destId="{84BB82FE-6D1A-40FF-B279-E2AB0D743AAE}" srcOrd="1" destOrd="0" presId="urn:microsoft.com/office/officeart/2005/8/layout/orgChart1"/>
    <dgm:cxn modelId="{3C2516A3-B612-4783-8DED-8ED5C68DFF08}" srcId="{FF62ED6A-C044-4102-99FD-5D9341ADB67D}" destId="{1D53E304-1A72-4BC0-84BA-04C456BC62E0}" srcOrd="0" destOrd="0" parTransId="{7491A2CB-6054-4EEC-BEAA-168AB82F7807}" sibTransId="{7075CDE9-E593-4FE9-8E61-4029D531975A}"/>
    <dgm:cxn modelId="{0444EF17-44C6-443D-8157-80C866A7E1A9}" srcId="{1D53E304-1A72-4BC0-84BA-04C456BC62E0}" destId="{AC2EE45D-3158-4358-8EF9-98F865909538}" srcOrd="1" destOrd="0" parTransId="{751A5DE4-CE54-4705-90A0-250BE1427C52}" sibTransId="{C2D7BC08-474C-4DF2-93C6-B826BF88FC97}"/>
    <dgm:cxn modelId="{F0EDE32F-37E3-4A9A-B19A-5E0BC5B4F23B}" type="presOf" srcId="{AC2EE45D-3158-4358-8EF9-98F865909538}" destId="{C6045514-6349-40E4-8B60-D560FAAB3074}" srcOrd="0" destOrd="0" presId="urn:microsoft.com/office/officeart/2005/8/layout/orgChart1"/>
    <dgm:cxn modelId="{2E2F3C1E-755B-44D3-A423-6AB8E5DAEC6D}" type="presOf" srcId="{3F51DA08-744D-4DEC-8A8E-DD13DA3B26DD}" destId="{915099A8-DF05-45C3-B19D-F13A46DFB362}" srcOrd="0" destOrd="0" presId="urn:microsoft.com/office/officeart/2005/8/layout/orgChart1"/>
    <dgm:cxn modelId="{0730A604-F0DD-407A-BE29-351C2110A496}" srcId="{1D53E304-1A72-4BC0-84BA-04C456BC62E0}" destId="{B5F29A92-2F78-412E-9F0D-D8B3D9B77882}" srcOrd="2" destOrd="0" parTransId="{8A79EFA6-5B2B-4249-92DD-39F25C9BA682}" sibTransId="{1D786AE3-B46E-4FA8-AE2C-A46E9B02D5A5}"/>
    <dgm:cxn modelId="{D232F6C6-23FC-4045-A505-446178918CAF}" type="presOf" srcId="{2AED1ACA-BD9A-47B7-819C-E0B1BC651FCE}" destId="{C02B5F96-0217-4FFC-9F20-02F29DC03EDF}" srcOrd="0" destOrd="0" presId="urn:microsoft.com/office/officeart/2005/8/layout/orgChart1"/>
    <dgm:cxn modelId="{FC4949A3-5F02-4288-B6C6-17F1DB6D20E4}" type="presOf" srcId="{1D53E304-1A72-4BC0-84BA-04C456BC62E0}" destId="{C41A3375-E6B6-40F4-B728-07DBB7F47C03}" srcOrd="0" destOrd="0" presId="urn:microsoft.com/office/officeart/2005/8/layout/orgChart1"/>
    <dgm:cxn modelId="{CFA30877-603B-413B-95C2-FD0E16A3E5B0}" type="presOf" srcId="{2AED1ACA-BD9A-47B7-819C-E0B1BC651FCE}" destId="{47A1F866-500D-4781-B667-92BCC818AC9A}" srcOrd="1" destOrd="0" presId="urn:microsoft.com/office/officeart/2005/8/layout/orgChart1"/>
    <dgm:cxn modelId="{07280314-EC50-455E-B565-78063980363A}" srcId="{1D53E304-1A72-4BC0-84BA-04C456BC62E0}" destId="{3F51DA08-744D-4DEC-8A8E-DD13DA3B26DD}" srcOrd="0" destOrd="0" parTransId="{167CB0A9-8447-4FB2-835C-629A63EBACC5}" sibTransId="{494BC388-7377-40D9-A860-B1CE2B0951FD}"/>
    <dgm:cxn modelId="{EA71A152-EB80-44BD-8D35-E9F34E25F8D6}" type="presOf" srcId="{B5F29A92-2F78-412E-9F0D-D8B3D9B77882}" destId="{C193851B-80FC-4092-AF08-AC899BFDC074}" srcOrd="0" destOrd="0" presId="urn:microsoft.com/office/officeart/2005/8/layout/orgChart1"/>
    <dgm:cxn modelId="{235C73FE-0F38-4FA6-A22C-4CECA92803EF}" type="presOf" srcId="{B5F29A92-2F78-412E-9F0D-D8B3D9B77882}" destId="{5F0041E6-713B-47D1-8932-7A90377CD2F8}" srcOrd="1" destOrd="0" presId="urn:microsoft.com/office/officeart/2005/8/layout/orgChart1"/>
    <dgm:cxn modelId="{AED81F31-042C-47C6-8062-11E121B724CD}" type="presOf" srcId="{751A5DE4-CE54-4705-90A0-250BE1427C52}" destId="{BB7C8B71-DAAF-40A3-B398-10B14A130580}" srcOrd="0" destOrd="0" presId="urn:microsoft.com/office/officeart/2005/8/layout/orgChart1"/>
    <dgm:cxn modelId="{A1F953B4-249D-4B92-89A6-616C83A0660D}" type="presOf" srcId="{C036B29F-EF77-4678-9987-FB5DB6C8D712}" destId="{0933163A-CADB-42CA-9127-21F338172F4A}" srcOrd="0" destOrd="0" presId="urn:microsoft.com/office/officeart/2005/8/layout/orgChart1"/>
    <dgm:cxn modelId="{4CA8E358-3573-4CCF-B5D4-A6DCF8F3FDD0}" type="presOf" srcId="{167CB0A9-8447-4FB2-835C-629A63EBACC5}" destId="{1ED9DB8A-95AC-4E0A-BB75-E1FB13077E5A}" srcOrd="0" destOrd="0" presId="urn:microsoft.com/office/officeart/2005/8/layout/orgChart1"/>
    <dgm:cxn modelId="{A5EBF8D5-EF6C-4218-B4A5-5FFCD5167D84}" type="presOf" srcId="{AC2EE45D-3158-4358-8EF9-98F865909538}" destId="{C3DE07A8-4CEF-4F60-A10C-CE53CB0B2614}" srcOrd="1" destOrd="0" presId="urn:microsoft.com/office/officeart/2005/8/layout/orgChart1"/>
    <dgm:cxn modelId="{F04105DE-D4D3-42A5-A325-CD032C19E49D}" type="presOf" srcId="{3F51DA08-744D-4DEC-8A8E-DD13DA3B26DD}" destId="{5C308D43-DF0E-4CCC-A932-2CDC4BEDD3AB}" srcOrd="1" destOrd="0" presId="urn:microsoft.com/office/officeart/2005/8/layout/orgChart1"/>
    <dgm:cxn modelId="{BC079F80-F8DF-4D50-BB2D-DA426B19B91C}" srcId="{1D53E304-1A72-4BC0-84BA-04C456BC62E0}" destId="{2AED1ACA-BD9A-47B7-819C-E0B1BC651FCE}" srcOrd="3" destOrd="0" parTransId="{C036B29F-EF77-4678-9987-FB5DB6C8D712}" sibTransId="{71E783A4-81C4-4D5A-B466-1CF6610A2A3D}"/>
    <dgm:cxn modelId="{17694DE5-A51E-41AC-B992-95D210F944C3}" type="presParOf" srcId="{26035117-17D8-40EF-841A-06866741CCEA}" destId="{5A776530-0985-4D4E-B62A-270A23EBC767}" srcOrd="0" destOrd="0" presId="urn:microsoft.com/office/officeart/2005/8/layout/orgChart1"/>
    <dgm:cxn modelId="{51AB39D4-45BA-4DC1-A99A-ADEFE5C2E24E}" type="presParOf" srcId="{5A776530-0985-4D4E-B62A-270A23EBC767}" destId="{3660EC16-654C-451F-93F1-BE854B54F5CB}" srcOrd="0" destOrd="0" presId="urn:microsoft.com/office/officeart/2005/8/layout/orgChart1"/>
    <dgm:cxn modelId="{C0DA6011-6188-4B5A-85F2-8F183EE54F23}" type="presParOf" srcId="{3660EC16-654C-451F-93F1-BE854B54F5CB}" destId="{C41A3375-E6B6-40F4-B728-07DBB7F47C03}" srcOrd="0" destOrd="0" presId="urn:microsoft.com/office/officeart/2005/8/layout/orgChart1"/>
    <dgm:cxn modelId="{16D2BE69-8B18-4CDE-A7FC-703E7A1103B6}" type="presParOf" srcId="{3660EC16-654C-451F-93F1-BE854B54F5CB}" destId="{84BB82FE-6D1A-40FF-B279-E2AB0D743AAE}" srcOrd="1" destOrd="0" presId="urn:microsoft.com/office/officeart/2005/8/layout/orgChart1"/>
    <dgm:cxn modelId="{E293E158-F380-4149-8877-11B987485C03}" type="presParOf" srcId="{5A776530-0985-4D4E-B62A-270A23EBC767}" destId="{D5C1A933-A052-447A-8E26-21BB4E9D2F6B}" srcOrd="1" destOrd="0" presId="urn:microsoft.com/office/officeart/2005/8/layout/orgChart1"/>
    <dgm:cxn modelId="{3024C139-9156-403B-B8D6-37FA7629AF79}" type="presParOf" srcId="{D5C1A933-A052-447A-8E26-21BB4E9D2F6B}" destId="{1ED9DB8A-95AC-4E0A-BB75-E1FB13077E5A}" srcOrd="0" destOrd="0" presId="urn:microsoft.com/office/officeart/2005/8/layout/orgChart1"/>
    <dgm:cxn modelId="{14A15294-147C-46A6-B0BA-9937851395AF}" type="presParOf" srcId="{D5C1A933-A052-447A-8E26-21BB4E9D2F6B}" destId="{ACCA9918-7D45-456C-A10F-2D01B5EF84E1}" srcOrd="1" destOrd="0" presId="urn:microsoft.com/office/officeart/2005/8/layout/orgChart1"/>
    <dgm:cxn modelId="{F30415E2-5632-4B5C-AD8C-701FBF867EA2}" type="presParOf" srcId="{ACCA9918-7D45-456C-A10F-2D01B5EF84E1}" destId="{73710BC1-A1E2-4884-9769-02981C0C728B}" srcOrd="0" destOrd="0" presId="urn:microsoft.com/office/officeart/2005/8/layout/orgChart1"/>
    <dgm:cxn modelId="{C7DA03AE-FD83-4D5A-B872-E6AF490CCA86}" type="presParOf" srcId="{73710BC1-A1E2-4884-9769-02981C0C728B}" destId="{915099A8-DF05-45C3-B19D-F13A46DFB362}" srcOrd="0" destOrd="0" presId="urn:microsoft.com/office/officeart/2005/8/layout/orgChart1"/>
    <dgm:cxn modelId="{95BF0E98-B89D-443B-B130-AC01C93D651B}" type="presParOf" srcId="{73710BC1-A1E2-4884-9769-02981C0C728B}" destId="{5C308D43-DF0E-4CCC-A932-2CDC4BEDD3AB}" srcOrd="1" destOrd="0" presId="urn:microsoft.com/office/officeart/2005/8/layout/orgChart1"/>
    <dgm:cxn modelId="{8A9C300B-810F-484B-AD09-CFEA6114907C}" type="presParOf" srcId="{ACCA9918-7D45-456C-A10F-2D01B5EF84E1}" destId="{63A9DC92-8F3A-4B54-85C2-AB64D9D18C66}" srcOrd="1" destOrd="0" presId="urn:microsoft.com/office/officeart/2005/8/layout/orgChart1"/>
    <dgm:cxn modelId="{9DE5416C-B8FC-43E2-A987-B0C170AF4B4B}" type="presParOf" srcId="{ACCA9918-7D45-456C-A10F-2D01B5EF84E1}" destId="{00190DD2-8F66-495E-83D4-14E93B68E25B}" srcOrd="2" destOrd="0" presId="urn:microsoft.com/office/officeart/2005/8/layout/orgChart1"/>
    <dgm:cxn modelId="{91963E0E-338E-42F2-8CC3-D6813188D41E}" type="presParOf" srcId="{D5C1A933-A052-447A-8E26-21BB4E9D2F6B}" destId="{BB7C8B71-DAAF-40A3-B398-10B14A130580}" srcOrd="2" destOrd="0" presId="urn:microsoft.com/office/officeart/2005/8/layout/orgChart1"/>
    <dgm:cxn modelId="{F4F2CD96-C42A-43AC-95C8-F6622CA1FD55}" type="presParOf" srcId="{D5C1A933-A052-447A-8E26-21BB4E9D2F6B}" destId="{523220C0-6661-4CA4-8630-6C9F335619AE}" srcOrd="3" destOrd="0" presId="urn:microsoft.com/office/officeart/2005/8/layout/orgChart1"/>
    <dgm:cxn modelId="{2CA8853B-E60A-4180-9B60-1F1C91992638}" type="presParOf" srcId="{523220C0-6661-4CA4-8630-6C9F335619AE}" destId="{2246863B-2950-433B-A120-9B844FD1880F}" srcOrd="0" destOrd="0" presId="urn:microsoft.com/office/officeart/2005/8/layout/orgChart1"/>
    <dgm:cxn modelId="{D38AE55E-72D2-439A-9305-D45CE0F8D725}" type="presParOf" srcId="{2246863B-2950-433B-A120-9B844FD1880F}" destId="{C6045514-6349-40E4-8B60-D560FAAB3074}" srcOrd="0" destOrd="0" presId="urn:microsoft.com/office/officeart/2005/8/layout/orgChart1"/>
    <dgm:cxn modelId="{D36A84A6-C316-41E3-968A-A0BB956335E2}" type="presParOf" srcId="{2246863B-2950-433B-A120-9B844FD1880F}" destId="{C3DE07A8-4CEF-4F60-A10C-CE53CB0B2614}" srcOrd="1" destOrd="0" presId="urn:microsoft.com/office/officeart/2005/8/layout/orgChart1"/>
    <dgm:cxn modelId="{AC17E757-4ABE-42D6-8688-FA73FF53FA05}" type="presParOf" srcId="{523220C0-6661-4CA4-8630-6C9F335619AE}" destId="{E28324AA-2544-43B2-9EDC-3046F113EBA6}" srcOrd="1" destOrd="0" presId="urn:microsoft.com/office/officeart/2005/8/layout/orgChart1"/>
    <dgm:cxn modelId="{FCAEB8DD-1540-49DA-AAB1-7C2199EF01FF}" type="presParOf" srcId="{523220C0-6661-4CA4-8630-6C9F335619AE}" destId="{E7BF64D5-2D31-4557-A771-6B68530AD794}" srcOrd="2" destOrd="0" presId="urn:microsoft.com/office/officeart/2005/8/layout/orgChart1"/>
    <dgm:cxn modelId="{AA05A83C-52E4-41C2-910A-E40110AAF413}" type="presParOf" srcId="{D5C1A933-A052-447A-8E26-21BB4E9D2F6B}" destId="{2ECE48FC-C697-436E-BFE6-368F0FBC7205}" srcOrd="4" destOrd="0" presId="urn:microsoft.com/office/officeart/2005/8/layout/orgChart1"/>
    <dgm:cxn modelId="{0C7FCC97-2123-4B94-8F2E-4A09E029E20E}" type="presParOf" srcId="{D5C1A933-A052-447A-8E26-21BB4E9D2F6B}" destId="{BE7C279F-6577-48EB-88F1-82483BA2F372}" srcOrd="5" destOrd="0" presId="urn:microsoft.com/office/officeart/2005/8/layout/orgChart1"/>
    <dgm:cxn modelId="{A5B790B2-B7E6-43A7-B9D6-BECC2CAFAAC5}" type="presParOf" srcId="{BE7C279F-6577-48EB-88F1-82483BA2F372}" destId="{66740D39-0EC1-4ACA-9B22-FC9F76B57650}" srcOrd="0" destOrd="0" presId="urn:microsoft.com/office/officeart/2005/8/layout/orgChart1"/>
    <dgm:cxn modelId="{40413293-33E2-4997-ACBA-9837825EA053}" type="presParOf" srcId="{66740D39-0EC1-4ACA-9B22-FC9F76B57650}" destId="{C193851B-80FC-4092-AF08-AC899BFDC074}" srcOrd="0" destOrd="0" presId="urn:microsoft.com/office/officeart/2005/8/layout/orgChart1"/>
    <dgm:cxn modelId="{40E0CD46-F462-46A9-B358-13A38FC0DECA}" type="presParOf" srcId="{66740D39-0EC1-4ACA-9B22-FC9F76B57650}" destId="{5F0041E6-713B-47D1-8932-7A90377CD2F8}" srcOrd="1" destOrd="0" presId="urn:microsoft.com/office/officeart/2005/8/layout/orgChart1"/>
    <dgm:cxn modelId="{B275B0DF-9CAB-4FDA-9E0D-F1258A17587D}" type="presParOf" srcId="{BE7C279F-6577-48EB-88F1-82483BA2F372}" destId="{FF0A8B78-FC86-4A0A-9378-303834D378E9}" srcOrd="1" destOrd="0" presId="urn:microsoft.com/office/officeart/2005/8/layout/orgChart1"/>
    <dgm:cxn modelId="{EAB674C6-C2AE-49EA-903C-D51A0649CB9D}" type="presParOf" srcId="{BE7C279F-6577-48EB-88F1-82483BA2F372}" destId="{23AC8516-6B6E-455A-B136-51C957BC50E6}" srcOrd="2" destOrd="0" presId="urn:microsoft.com/office/officeart/2005/8/layout/orgChart1"/>
    <dgm:cxn modelId="{7C554043-B8B2-44B1-BE31-217ACD9DAE20}" type="presParOf" srcId="{D5C1A933-A052-447A-8E26-21BB4E9D2F6B}" destId="{0933163A-CADB-42CA-9127-21F338172F4A}" srcOrd="6" destOrd="0" presId="urn:microsoft.com/office/officeart/2005/8/layout/orgChart1"/>
    <dgm:cxn modelId="{440262BB-0EC4-485A-B503-1F243085E421}" type="presParOf" srcId="{D5C1A933-A052-447A-8E26-21BB4E9D2F6B}" destId="{66D6E798-6E07-4077-B006-B2BD0BF0E0A1}" srcOrd="7" destOrd="0" presId="urn:microsoft.com/office/officeart/2005/8/layout/orgChart1"/>
    <dgm:cxn modelId="{C489A859-E473-4C14-B0DA-28C99552DB4D}" type="presParOf" srcId="{66D6E798-6E07-4077-B006-B2BD0BF0E0A1}" destId="{D08C2107-B2BC-4A69-9E32-BCD5FAE7DE0D}" srcOrd="0" destOrd="0" presId="urn:microsoft.com/office/officeart/2005/8/layout/orgChart1"/>
    <dgm:cxn modelId="{64764A16-1DBC-4FAD-BBFA-670DB1AB2D5D}" type="presParOf" srcId="{D08C2107-B2BC-4A69-9E32-BCD5FAE7DE0D}" destId="{C02B5F96-0217-4FFC-9F20-02F29DC03EDF}" srcOrd="0" destOrd="0" presId="urn:microsoft.com/office/officeart/2005/8/layout/orgChart1"/>
    <dgm:cxn modelId="{A569F1D3-E960-4EAC-89EC-8612B6535FBB}" type="presParOf" srcId="{D08C2107-B2BC-4A69-9E32-BCD5FAE7DE0D}" destId="{47A1F866-500D-4781-B667-92BCC818AC9A}" srcOrd="1" destOrd="0" presId="urn:microsoft.com/office/officeart/2005/8/layout/orgChart1"/>
    <dgm:cxn modelId="{0E33D596-9F35-43D0-AF32-C47D138BD12A}" type="presParOf" srcId="{66D6E798-6E07-4077-B006-B2BD0BF0E0A1}" destId="{411615AC-11BE-4E59-866A-3F73B4951384}" srcOrd="1" destOrd="0" presId="urn:microsoft.com/office/officeart/2005/8/layout/orgChart1"/>
    <dgm:cxn modelId="{E7874BF1-E286-490A-818E-A1B2D129609E}" type="presParOf" srcId="{66D6E798-6E07-4077-B006-B2BD0BF0E0A1}" destId="{D06C3F4E-690E-4DE7-ACF8-9A6ADF81BB20}" srcOrd="2" destOrd="0" presId="urn:microsoft.com/office/officeart/2005/8/layout/orgChart1"/>
    <dgm:cxn modelId="{9FA5CFC7-87D8-40D0-BF98-2E5A71E97C7D}" type="presParOf" srcId="{5A776530-0985-4D4E-B62A-270A23EBC767}" destId="{28C3F134-6696-416E-9558-AF49190038B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DBF174C-BC83-4014-804B-932AD595FF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4160BCE-4A61-4083-BEC9-F18734CA505A}">
      <dgm:prSet phldrT="[Text]" custT="1"/>
      <dgm:spPr/>
      <dgm:t>
        <a:bodyPr/>
        <a:lstStyle/>
        <a:p>
          <a:r>
            <a:rPr lang="en-US" sz="2800"/>
            <a:t>National Gambling Helpline</a:t>
          </a:r>
        </a:p>
      </dgm:t>
    </dgm:pt>
    <dgm:pt modelId="{034B4FB9-DCD9-4E96-8CD3-82626549447F}" type="parTrans" cxnId="{7A2D30C5-E4E6-40B3-86AD-5B2069C5E184}">
      <dgm:prSet/>
      <dgm:spPr/>
      <dgm:t>
        <a:bodyPr/>
        <a:lstStyle/>
        <a:p>
          <a:endParaRPr lang="en-US"/>
        </a:p>
      </dgm:t>
    </dgm:pt>
    <dgm:pt modelId="{B34A30F2-5852-4277-8244-9E13E28D9A2F}" type="sibTrans" cxnId="{7A2D30C5-E4E6-40B3-86AD-5B2069C5E184}">
      <dgm:prSet/>
      <dgm:spPr/>
      <dgm:t>
        <a:bodyPr/>
        <a:lstStyle/>
        <a:p>
          <a:endParaRPr lang="en-US"/>
        </a:p>
      </dgm:t>
    </dgm:pt>
    <dgm:pt modelId="{3F6E471A-B3E9-4996-B70B-B45565B282F1}">
      <dgm:prSet phldrT="[Text]"/>
      <dgm:spPr/>
      <dgm:t>
        <a:bodyPr/>
        <a:lstStyle/>
        <a:p>
          <a:r>
            <a:rPr lang="en-US"/>
            <a:t>Freephone: 0808 80 20 133</a:t>
          </a:r>
        </a:p>
      </dgm:t>
    </dgm:pt>
    <dgm:pt modelId="{AEEA2C93-43D1-465F-80A0-F93406FC0A98}" type="parTrans" cxnId="{1701046A-CF50-4466-A0E6-6778E01083C7}">
      <dgm:prSet/>
      <dgm:spPr/>
      <dgm:t>
        <a:bodyPr/>
        <a:lstStyle/>
        <a:p>
          <a:endParaRPr lang="en-US"/>
        </a:p>
      </dgm:t>
    </dgm:pt>
    <dgm:pt modelId="{25DDEF19-45F7-4622-89BB-3A9E615DBF7F}" type="sibTrans" cxnId="{1701046A-CF50-4466-A0E6-6778E01083C7}">
      <dgm:prSet/>
      <dgm:spPr/>
      <dgm:t>
        <a:bodyPr/>
        <a:lstStyle/>
        <a:p>
          <a:endParaRPr lang="en-US"/>
        </a:p>
      </dgm:t>
    </dgm:pt>
    <dgm:pt modelId="{F77B869F-97E8-4EF3-8E8A-5E5C18861279}">
      <dgm:prSet phldrT="[Text]"/>
      <dgm:spPr/>
      <dgm:t>
        <a:bodyPr/>
        <a:lstStyle/>
        <a:p>
          <a:r>
            <a:rPr lang="en-GB">
              <a:hlinkClick xmlns:r="http://schemas.openxmlformats.org/officeDocument/2006/relationships" r:id="rId1"/>
            </a:rPr>
            <a:t>https://www.gamcare.org.uk/news-and-blog/blog/update-on-covid-19-coronavirus/</a:t>
          </a:r>
          <a:endParaRPr lang="en-US"/>
        </a:p>
      </dgm:t>
    </dgm:pt>
    <dgm:pt modelId="{7872B187-4BB5-41FC-B8CE-F309B06051EF}" type="parTrans" cxnId="{D77E67C0-EC0C-472A-89BE-AA33D5212BBA}">
      <dgm:prSet/>
      <dgm:spPr/>
      <dgm:t>
        <a:bodyPr/>
        <a:lstStyle/>
        <a:p>
          <a:endParaRPr lang="en-US"/>
        </a:p>
      </dgm:t>
    </dgm:pt>
    <dgm:pt modelId="{1F040DA6-177A-4CC1-84A2-D6AFF1B3ABDC}" type="sibTrans" cxnId="{D77E67C0-EC0C-472A-89BE-AA33D5212BBA}">
      <dgm:prSet/>
      <dgm:spPr/>
      <dgm:t>
        <a:bodyPr/>
        <a:lstStyle/>
        <a:p>
          <a:endParaRPr lang="en-US"/>
        </a:p>
      </dgm:t>
    </dgm:pt>
    <dgm:pt modelId="{58A56A33-532C-4C02-B47D-6BC83C30488A}">
      <dgm:prSet phldrT="[Text]" custT="1"/>
      <dgm:spPr/>
      <dgm:t>
        <a:bodyPr/>
        <a:lstStyle/>
        <a:p>
          <a:r>
            <a:rPr lang="en-US" sz="2800"/>
            <a:t>Samaritans</a:t>
          </a:r>
        </a:p>
      </dgm:t>
    </dgm:pt>
    <dgm:pt modelId="{C20D9492-CB70-4813-89A6-4A331EAB5594}" type="parTrans" cxnId="{AA36E5AD-2C2E-45C5-9AFB-716BCA45DFD1}">
      <dgm:prSet/>
      <dgm:spPr/>
      <dgm:t>
        <a:bodyPr/>
        <a:lstStyle/>
        <a:p>
          <a:endParaRPr lang="en-US"/>
        </a:p>
      </dgm:t>
    </dgm:pt>
    <dgm:pt modelId="{4773EAE8-F497-4F04-9759-6C79C79A2516}" type="sibTrans" cxnId="{AA36E5AD-2C2E-45C5-9AFB-716BCA45DFD1}">
      <dgm:prSet/>
      <dgm:spPr/>
      <dgm:t>
        <a:bodyPr/>
        <a:lstStyle/>
        <a:p>
          <a:endParaRPr lang="en-US"/>
        </a:p>
      </dgm:t>
    </dgm:pt>
    <dgm:pt modelId="{0139D5FC-724A-43D7-8185-EEC0481EF940}">
      <dgm:prSet phldrT="[Text]"/>
      <dgm:spPr/>
      <dgm:t>
        <a:bodyPr/>
        <a:lstStyle/>
        <a:p>
          <a:r>
            <a:rPr lang="en-GB">
              <a:hlinkClick xmlns:r="http://schemas.openxmlformats.org/officeDocument/2006/relationships" r:id="rId2"/>
            </a:rPr>
            <a:t>https://www.samaritans.org/how-we-can-help/contact-samaritan/</a:t>
          </a:r>
          <a:endParaRPr lang="en-US"/>
        </a:p>
      </dgm:t>
    </dgm:pt>
    <dgm:pt modelId="{90C6CE77-AF00-4C8A-923A-42E9AAB2B474}" type="parTrans" cxnId="{1340AE2E-1605-40A1-9DF2-EB1E491BD984}">
      <dgm:prSet/>
      <dgm:spPr/>
      <dgm:t>
        <a:bodyPr/>
        <a:lstStyle/>
        <a:p>
          <a:endParaRPr lang="en-US"/>
        </a:p>
      </dgm:t>
    </dgm:pt>
    <dgm:pt modelId="{20582008-B9DC-41D5-9BC5-A70C4B33F271}" type="sibTrans" cxnId="{1340AE2E-1605-40A1-9DF2-EB1E491BD984}">
      <dgm:prSet/>
      <dgm:spPr/>
      <dgm:t>
        <a:bodyPr/>
        <a:lstStyle/>
        <a:p>
          <a:endParaRPr lang="en-US"/>
        </a:p>
      </dgm:t>
    </dgm:pt>
    <dgm:pt modelId="{C0329079-E53E-4BDC-86E6-F9B7EAD571AA}">
      <dgm:prSet phldrT="[Text]" custT="1"/>
      <dgm:spPr/>
      <dgm:t>
        <a:bodyPr/>
        <a:lstStyle/>
        <a:p>
          <a:r>
            <a:rPr lang="en-US" sz="2800"/>
            <a:t>Domestic Violence</a:t>
          </a:r>
        </a:p>
      </dgm:t>
    </dgm:pt>
    <dgm:pt modelId="{6C42184C-813E-449B-9F95-8512DAA4FA61}" type="parTrans" cxnId="{1C9F7AE7-5899-42B0-BE93-46EA8C7DDF8F}">
      <dgm:prSet/>
      <dgm:spPr/>
      <dgm:t>
        <a:bodyPr/>
        <a:lstStyle/>
        <a:p>
          <a:endParaRPr lang="en-US"/>
        </a:p>
      </dgm:t>
    </dgm:pt>
    <dgm:pt modelId="{D422DF9F-164C-4FBA-8024-54510FAE5D8C}" type="sibTrans" cxnId="{1C9F7AE7-5899-42B0-BE93-46EA8C7DDF8F}">
      <dgm:prSet/>
      <dgm:spPr/>
      <dgm:t>
        <a:bodyPr/>
        <a:lstStyle/>
        <a:p>
          <a:endParaRPr lang="en-US"/>
        </a:p>
      </dgm:t>
    </dgm:pt>
    <dgm:pt modelId="{D5954AB2-D6D7-48BA-8E9B-C168241933CA}">
      <dgm:prSet custT="1"/>
      <dgm:spPr/>
      <dgm:t>
        <a:bodyPr/>
        <a:lstStyle/>
        <a:p>
          <a:r>
            <a:rPr lang="en-US" sz="2800"/>
            <a:t>Alcohol and Drug Addiction Services - NHS</a:t>
          </a:r>
        </a:p>
      </dgm:t>
    </dgm:pt>
    <dgm:pt modelId="{4CB3B934-90A2-4F4D-93EF-AA24F863901B}" type="parTrans" cxnId="{AA970905-D466-40AB-A0C6-09735CF691A9}">
      <dgm:prSet/>
      <dgm:spPr/>
      <dgm:t>
        <a:bodyPr/>
        <a:lstStyle/>
        <a:p>
          <a:endParaRPr lang="en-US"/>
        </a:p>
      </dgm:t>
    </dgm:pt>
    <dgm:pt modelId="{E8E4E735-A417-46E7-9F36-2FD02DB02F4D}" type="sibTrans" cxnId="{AA970905-D466-40AB-A0C6-09735CF691A9}">
      <dgm:prSet/>
      <dgm:spPr/>
      <dgm:t>
        <a:bodyPr/>
        <a:lstStyle/>
        <a:p>
          <a:endParaRPr lang="en-US"/>
        </a:p>
      </dgm:t>
    </dgm:pt>
    <dgm:pt modelId="{7519C083-BBCC-4A6A-94AC-641BA4F994EA}">
      <dgm:prSet/>
      <dgm:spPr/>
      <dgm:t>
        <a:bodyPr/>
        <a:lstStyle/>
        <a:p>
          <a:r>
            <a:rPr lang="en-US"/>
            <a:t>Drug addiction support: </a:t>
          </a:r>
          <a:r>
            <a:rPr lang="en-GB">
              <a:hlinkClick xmlns:r="http://schemas.openxmlformats.org/officeDocument/2006/relationships" r:id="rId3"/>
            </a:rPr>
            <a:t>https://www.nhs.uk/service-search/other-services/Drug%20addiction%20support/LocationSearch/339</a:t>
          </a:r>
          <a:endParaRPr lang="en-US"/>
        </a:p>
      </dgm:t>
    </dgm:pt>
    <dgm:pt modelId="{5E76B955-4766-42DA-B854-153B62A6A343}" type="parTrans" cxnId="{90DF7E34-F4FE-4C25-AA8B-2D93E5909270}">
      <dgm:prSet/>
      <dgm:spPr/>
      <dgm:t>
        <a:bodyPr/>
        <a:lstStyle/>
        <a:p>
          <a:endParaRPr lang="en-US"/>
        </a:p>
      </dgm:t>
    </dgm:pt>
    <dgm:pt modelId="{49C86EC7-DC77-46A7-8EE3-73671B9CCC82}" type="sibTrans" cxnId="{90DF7E34-F4FE-4C25-AA8B-2D93E5909270}">
      <dgm:prSet/>
      <dgm:spPr/>
      <dgm:t>
        <a:bodyPr/>
        <a:lstStyle/>
        <a:p>
          <a:endParaRPr lang="en-US"/>
        </a:p>
      </dgm:t>
    </dgm:pt>
    <dgm:pt modelId="{3B8CD513-4410-46F3-BD3F-9D45C0478BC5}">
      <dgm:prSet/>
      <dgm:spPr/>
      <dgm:t>
        <a:bodyPr/>
        <a:lstStyle/>
        <a:p>
          <a:r>
            <a:rPr lang="en-GB" b="0" i="0"/>
            <a:t>Camden Safety Net 020 7974 2526, Monday to Friday, from 9am to 5pm, email </a:t>
          </a:r>
          <a:r>
            <a:rPr lang="en-GB" b="0" i="0">
              <a:hlinkClick xmlns:r="http://schemas.openxmlformats.org/officeDocument/2006/relationships" r:id="rId4"/>
            </a:rPr>
            <a:t>Camdensafetynet@camden.gov.uk</a:t>
          </a:r>
          <a:r>
            <a:rPr lang="en-GB" b="0" i="0"/>
            <a:t> </a:t>
          </a:r>
          <a:endParaRPr lang="en-US"/>
        </a:p>
      </dgm:t>
    </dgm:pt>
    <dgm:pt modelId="{BE906B17-AE8F-4293-9305-2FE462AF6457}" type="parTrans" cxnId="{EC1BF43F-96E0-4809-96EF-C2B4D7DAA210}">
      <dgm:prSet/>
      <dgm:spPr/>
      <dgm:t>
        <a:bodyPr/>
        <a:lstStyle/>
        <a:p>
          <a:endParaRPr lang="en-US"/>
        </a:p>
      </dgm:t>
    </dgm:pt>
    <dgm:pt modelId="{3E305B90-80D2-40E0-AFE8-25040E1F3D1B}" type="sibTrans" cxnId="{EC1BF43F-96E0-4809-96EF-C2B4D7DAA210}">
      <dgm:prSet/>
      <dgm:spPr/>
      <dgm:t>
        <a:bodyPr/>
        <a:lstStyle/>
        <a:p>
          <a:endParaRPr lang="en-US"/>
        </a:p>
      </dgm:t>
    </dgm:pt>
    <dgm:pt modelId="{B72FBD3C-35C1-4289-B424-1F378D41D4B6}">
      <dgm:prSet/>
      <dgm:spPr/>
      <dgm:t>
        <a:bodyPr/>
        <a:lstStyle/>
        <a:p>
          <a:r>
            <a:rPr lang="en-US"/>
            <a:t>Alcohol addiction support: </a:t>
          </a:r>
          <a:r>
            <a:rPr lang="en-GB">
              <a:hlinkClick xmlns:r="http://schemas.openxmlformats.org/officeDocument/2006/relationships" r:id="rId5"/>
            </a:rPr>
            <a:t>https://www.nhs.uk/service-search/other-services/Alcohol%20addiction/LocationSearch/1805</a:t>
          </a:r>
          <a:endParaRPr lang="en-US"/>
        </a:p>
      </dgm:t>
    </dgm:pt>
    <dgm:pt modelId="{EED57438-A6FB-4275-872A-3E444BA933B8}" type="parTrans" cxnId="{C444F60B-802C-44ED-A725-ED0E9FC60956}">
      <dgm:prSet/>
      <dgm:spPr/>
      <dgm:t>
        <a:bodyPr/>
        <a:lstStyle/>
        <a:p>
          <a:endParaRPr lang="en-US"/>
        </a:p>
      </dgm:t>
    </dgm:pt>
    <dgm:pt modelId="{CE951592-8E15-4828-A0B6-919927BB93E0}" type="sibTrans" cxnId="{C444F60B-802C-44ED-A725-ED0E9FC60956}">
      <dgm:prSet/>
      <dgm:spPr/>
      <dgm:t>
        <a:bodyPr/>
        <a:lstStyle/>
        <a:p>
          <a:endParaRPr lang="en-US"/>
        </a:p>
      </dgm:t>
    </dgm:pt>
    <dgm:pt modelId="{BEF38C1E-EF0D-4C39-82C5-761801616184}">
      <dgm:prSet/>
      <dgm:spPr/>
      <dgm:t>
        <a:bodyPr/>
        <a:lstStyle/>
        <a:p>
          <a:r>
            <a:rPr lang="en-GB">
              <a:hlinkClick xmlns:r="http://schemas.openxmlformats.org/officeDocument/2006/relationships" r:id="rId6"/>
            </a:rPr>
            <a:t>https://ascpractice.camden.gov.uk/housing/covid-19-guidance/support-available/dv/#main</a:t>
          </a:r>
          <a:endParaRPr lang="en-US"/>
        </a:p>
      </dgm:t>
    </dgm:pt>
    <dgm:pt modelId="{CFCBC88C-99F6-4301-ABCC-68AD6CDBAF8D}" type="parTrans" cxnId="{E6B47DA6-0C03-40C0-AD5A-4E8DDD683830}">
      <dgm:prSet/>
      <dgm:spPr/>
      <dgm:t>
        <a:bodyPr/>
        <a:lstStyle/>
        <a:p>
          <a:endParaRPr lang="en-US"/>
        </a:p>
      </dgm:t>
    </dgm:pt>
    <dgm:pt modelId="{D6C72729-1D05-401C-A647-724F31D1DA42}" type="sibTrans" cxnId="{E6B47DA6-0C03-40C0-AD5A-4E8DDD683830}">
      <dgm:prSet/>
      <dgm:spPr/>
      <dgm:t>
        <a:bodyPr/>
        <a:lstStyle/>
        <a:p>
          <a:endParaRPr lang="en-US"/>
        </a:p>
      </dgm:t>
    </dgm:pt>
    <dgm:pt modelId="{47553676-A90E-497D-91C0-5F4F0CFDC684}" type="pres">
      <dgm:prSet presAssocID="{2DBF174C-BC83-4014-804B-932AD595FF15}" presName="Name0" presStyleCnt="0">
        <dgm:presLayoutVars>
          <dgm:dir/>
          <dgm:animLvl val="lvl"/>
          <dgm:resizeHandles val="exact"/>
        </dgm:presLayoutVars>
      </dgm:prSet>
      <dgm:spPr/>
      <dgm:t>
        <a:bodyPr/>
        <a:lstStyle/>
        <a:p>
          <a:endParaRPr lang="en-US"/>
        </a:p>
      </dgm:t>
    </dgm:pt>
    <dgm:pt modelId="{8918536C-7042-4B5E-AA3D-6032BAC87957}" type="pres">
      <dgm:prSet presAssocID="{C0329079-E53E-4BDC-86E6-F9B7EAD571AA}" presName="linNode" presStyleCnt="0"/>
      <dgm:spPr/>
    </dgm:pt>
    <dgm:pt modelId="{045C2338-2021-4DFB-A6CA-6E384ED2FAD1}" type="pres">
      <dgm:prSet presAssocID="{C0329079-E53E-4BDC-86E6-F9B7EAD571AA}" presName="parentText" presStyleLbl="node1" presStyleIdx="0" presStyleCnt="4">
        <dgm:presLayoutVars>
          <dgm:chMax val="1"/>
          <dgm:bulletEnabled val="1"/>
        </dgm:presLayoutVars>
      </dgm:prSet>
      <dgm:spPr/>
      <dgm:t>
        <a:bodyPr/>
        <a:lstStyle/>
        <a:p>
          <a:endParaRPr lang="en-US"/>
        </a:p>
      </dgm:t>
    </dgm:pt>
    <dgm:pt modelId="{08314ED8-6C4E-44CF-90B4-0181037C8C4B}" type="pres">
      <dgm:prSet presAssocID="{C0329079-E53E-4BDC-86E6-F9B7EAD571AA}" presName="descendantText" presStyleLbl="alignAccFollowNode1" presStyleIdx="0" presStyleCnt="4">
        <dgm:presLayoutVars>
          <dgm:bulletEnabled val="1"/>
        </dgm:presLayoutVars>
      </dgm:prSet>
      <dgm:spPr/>
      <dgm:t>
        <a:bodyPr/>
        <a:lstStyle/>
        <a:p>
          <a:endParaRPr lang="en-US"/>
        </a:p>
      </dgm:t>
    </dgm:pt>
    <dgm:pt modelId="{3D0EE8DE-8995-4334-98C2-C7A3ECCB0D56}" type="pres">
      <dgm:prSet presAssocID="{D422DF9F-164C-4FBA-8024-54510FAE5D8C}" presName="sp" presStyleCnt="0"/>
      <dgm:spPr/>
    </dgm:pt>
    <dgm:pt modelId="{C5266426-1F06-418C-B477-4005870303F7}" type="pres">
      <dgm:prSet presAssocID="{58A56A33-532C-4C02-B47D-6BC83C30488A}" presName="linNode" presStyleCnt="0"/>
      <dgm:spPr/>
    </dgm:pt>
    <dgm:pt modelId="{8ECE839D-76C8-454F-A26D-1522C7B21DF6}" type="pres">
      <dgm:prSet presAssocID="{58A56A33-532C-4C02-B47D-6BC83C30488A}" presName="parentText" presStyleLbl="node1" presStyleIdx="1" presStyleCnt="4">
        <dgm:presLayoutVars>
          <dgm:chMax val="1"/>
          <dgm:bulletEnabled val="1"/>
        </dgm:presLayoutVars>
      </dgm:prSet>
      <dgm:spPr/>
      <dgm:t>
        <a:bodyPr/>
        <a:lstStyle/>
        <a:p>
          <a:endParaRPr lang="en-US"/>
        </a:p>
      </dgm:t>
    </dgm:pt>
    <dgm:pt modelId="{96444E88-54A8-4363-9820-672529A64B09}" type="pres">
      <dgm:prSet presAssocID="{58A56A33-532C-4C02-B47D-6BC83C30488A}" presName="descendantText" presStyleLbl="alignAccFollowNode1" presStyleIdx="1" presStyleCnt="4">
        <dgm:presLayoutVars>
          <dgm:bulletEnabled val="1"/>
        </dgm:presLayoutVars>
      </dgm:prSet>
      <dgm:spPr/>
      <dgm:t>
        <a:bodyPr/>
        <a:lstStyle/>
        <a:p>
          <a:endParaRPr lang="en-US"/>
        </a:p>
      </dgm:t>
    </dgm:pt>
    <dgm:pt modelId="{72911600-D0FD-4159-BD8F-6E00BCA2BF07}" type="pres">
      <dgm:prSet presAssocID="{4773EAE8-F497-4F04-9759-6C79C79A2516}" presName="sp" presStyleCnt="0"/>
      <dgm:spPr/>
    </dgm:pt>
    <dgm:pt modelId="{EECFB5EF-1821-47B9-AE93-E656BCBF90F0}" type="pres">
      <dgm:prSet presAssocID="{34160BCE-4A61-4083-BEC9-F18734CA505A}" presName="linNode" presStyleCnt="0"/>
      <dgm:spPr/>
    </dgm:pt>
    <dgm:pt modelId="{AA8586AC-DE70-4190-84AB-E77C2F790477}" type="pres">
      <dgm:prSet presAssocID="{34160BCE-4A61-4083-BEC9-F18734CA505A}" presName="parentText" presStyleLbl="node1" presStyleIdx="2" presStyleCnt="4">
        <dgm:presLayoutVars>
          <dgm:chMax val="1"/>
          <dgm:bulletEnabled val="1"/>
        </dgm:presLayoutVars>
      </dgm:prSet>
      <dgm:spPr/>
      <dgm:t>
        <a:bodyPr/>
        <a:lstStyle/>
        <a:p>
          <a:endParaRPr lang="en-US"/>
        </a:p>
      </dgm:t>
    </dgm:pt>
    <dgm:pt modelId="{B234A3E1-CEC2-4DB6-9567-5DF57D057229}" type="pres">
      <dgm:prSet presAssocID="{34160BCE-4A61-4083-BEC9-F18734CA505A}" presName="descendantText" presStyleLbl="alignAccFollowNode1" presStyleIdx="2" presStyleCnt="4">
        <dgm:presLayoutVars>
          <dgm:bulletEnabled val="1"/>
        </dgm:presLayoutVars>
      </dgm:prSet>
      <dgm:spPr/>
      <dgm:t>
        <a:bodyPr/>
        <a:lstStyle/>
        <a:p>
          <a:endParaRPr lang="en-US"/>
        </a:p>
      </dgm:t>
    </dgm:pt>
    <dgm:pt modelId="{918C11B8-F872-459C-A45E-BEBF182F31EE}" type="pres">
      <dgm:prSet presAssocID="{B34A30F2-5852-4277-8244-9E13E28D9A2F}" presName="sp" presStyleCnt="0"/>
      <dgm:spPr/>
    </dgm:pt>
    <dgm:pt modelId="{C761DECE-D218-4409-A2CB-E91C713895E5}" type="pres">
      <dgm:prSet presAssocID="{D5954AB2-D6D7-48BA-8E9B-C168241933CA}" presName="linNode" presStyleCnt="0"/>
      <dgm:spPr/>
    </dgm:pt>
    <dgm:pt modelId="{5AFB1BDB-6594-48C3-BA08-B4784985BE0B}" type="pres">
      <dgm:prSet presAssocID="{D5954AB2-D6D7-48BA-8E9B-C168241933CA}" presName="parentText" presStyleLbl="node1" presStyleIdx="3" presStyleCnt="4">
        <dgm:presLayoutVars>
          <dgm:chMax val="1"/>
          <dgm:bulletEnabled val="1"/>
        </dgm:presLayoutVars>
      </dgm:prSet>
      <dgm:spPr/>
      <dgm:t>
        <a:bodyPr/>
        <a:lstStyle/>
        <a:p>
          <a:endParaRPr lang="en-US"/>
        </a:p>
      </dgm:t>
    </dgm:pt>
    <dgm:pt modelId="{2C8DF470-576E-4A1A-A23C-925162A7A09B}" type="pres">
      <dgm:prSet presAssocID="{D5954AB2-D6D7-48BA-8E9B-C168241933CA}" presName="descendantText" presStyleLbl="alignAccFollowNode1" presStyleIdx="3" presStyleCnt="4">
        <dgm:presLayoutVars>
          <dgm:bulletEnabled val="1"/>
        </dgm:presLayoutVars>
      </dgm:prSet>
      <dgm:spPr/>
      <dgm:t>
        <a:bodyPr/>
        <a:lstStyle/>
        <a:p>
          <a:endParaRPr lang="en-US"/>
        </a:p>
      </dgm:t>
    </dgm:pt>
  </dgm:ptLst>
  <dgm:cxnLst>
    <dgm:cxn modelId="{AA970905-D466-40AB-A0C6-09735CF691A9}" srcId="{2DBF174C-BC83-4014-804B-932AD595FF15}" destId="{D5954AB2-D6D7-48BA-8E9B-C168241933CA}" srcOrd="3" destOrd="0" parTransId="{4CB3B934-90A2-4F4D-93EF-AA24F863901B}" sibTransId="{E8E4E735-A417-46E7-9F36-2FD02DB02F4D}"/>
    <dgm:cxn modelId="{F4C29959-7468-4A54-9027-4713748AF8B8}" type="presOf" srcId="{B72FBD3C-35C1-4289-B424-1F378D41D4B6}" destId="{2C8DF470-576E-4A1A-A23C-925162A7A09B}" srcOrd="0" destOrd="0" presId="urn:microsoft.com/office/officeart/2005/8/layout/vList5"/>
    <dgm:cxn modelId="{CD6470D6-57B2-4DBB-9566-1DBDF7B3D75B}" type="presOf" srcId="{D5954AB2-D6D7-48BA-8E9B-C168241933CA}" destId="{5AFB1BDB-6594-48C3-BA08-B4784985BE0B}" srcOrd="0" destOrd="0" presId="urn:microsoft.com/office/officeart/2005/8/layout/vList5"/>
    <dgm:cxn modelId="{B59D87FA-F7D4-489D-B744-8470BC872A2E}" type="presOf" srcId="{3B8CD513-4410-46F3-BD3F-9D45C0478BC5}" destId="{08314ED8-6C4E-44CF-90B4-0181037C8C4B}" srcOrd="0" destOrd="0" presId="urn:microsoft.com/office/officeart/2005/8/layout/vList5"/>
    <dgm:cxn modelId="{CB1F168F-FC0E-4FEF-846C-F51C21D2FBED}" type="presOf" srcId="{3F6E471A-B3E9-4996-B70B-B45565B282F1}" destId="{B234A3E1-CEC2-4DB6-9567-5DF57D057229}" srcOrd="0" destOrd="0" presId="urn:microsoft.com/office/officeart/2005/8/layout/vList5"/>
    <dgm:cxn modelId="{52FDC246-41F3-417B-A47B-F4E6E02D4B2C}" type="presOf" srcId="{7519C083-BBCC-4A6A-94AC-641BA4F994EA}" destId="{2C8DF470-576E-4A1A-A23C-925162A7A09B}" srcOrd="0" destOrd="1" presId="urn:microsoft.com/office/officeart/2005/8/layout/vList5"/>
    <dgm:cxn modelId="{7A2D30C5-E4E6-40B3-86AD-5B2069C5E184}" srcId="{2DBF174C-BC83-4014-804B-932AD595FF15}" destId="{34160BCE-4A61-4083-BEC9-F18734CA505A}" srcOrd="2" destOrd="0" parTransId="{034B4FB9-DCD9-4E96-8CD3-82626549447F}" sibTransId="{B34A30F2-5852-4277-8244-9E13E28D9A2F}"/>
    <dgm:cxn modelId="{AC4A8FB0-092D-480F-AEB3-427BB5959B7F}" type="presOf" srcId="{58A56A33-532C-4C02-B47D-6BC83C30488A}" destId="{8ECE839D-76C8-454F-A26D-1522C7B21DF6}" srcOrd="0" destOrd="0" presId="urn:microsoft.com/office/officeart/2005/8/layout/vList5"/>
    <dgm:cxn modelId="{1C09203F-C2E6-462B-A23E-E0F801CB5A74}" type="presOf" srcId="{0139D5FC-724A-43D7-8185-EEC0481EF940}" destId="{96444E88-54A8-4363-9820-672529A64B09}" srcOrd="0" destOrd="0" presId="urn:microsoft.com/office/officeart/2005/8/layout/vList5"/>
    <dgm:cxn modelId="{E6B47DA6-0C03-40C0-AD5A-4E8DDD683830}" srcId="{C0329079-E53E-4BDC-86E6-F9B7EAD571AA}" destId="{BEF38C1E-EF0D-4C39-82C5-761801616184}" srcOrd="1" destOrd="0" parTransId="{CFCBC88C-99F6-4301-ABCC-68AD6CDBAF8D}" sibTransId="{D6C72729-1D05-401C-A647-724F31D1DA42}"/>
    <dgm:cxn modelId="{D77E67C0-EC0C-472A-89BE-AA33D5212BBA}" srcId="{34160BCE-4A61-4083-BEC9-F18734CA505A}" destId="{F77B869F-97E8-4EF3-8E8A-5E5C18861279}" srcOrd="1" destOrd="0" parTransId="{7872B187-4BB5-41FC-B8CE-F309B06051EF}" sibTransId="{1F040DA6-177A-4CC1-84A2-D6AFF1B3ABDC}"/>
    <dgm:cxn modelId="{C444F60B-802C-44ED-A725-ED0E9FC60956}" srcId="{D5954AB2-D6D7-48BA-8E9B-C168241933CA}" destId="{B72FBD3C-35C1-4289-B424-1F378D41D4B6}" srcOrd="0" destOrd="0" parTransId="{EED57438-A6FB-4275-872A-3E444BA933B8}" sibTransId="{CE951592-8E15-4828-A0B6-919927BB93E0}"/>
    <dgm:cxn modelId="{1701046A-CF50-4466-A0E6-6778E01083C7}" srcId="{34160BCE-4A61-4083-BEC9-F18734CA505A}" destId="{3F6E471A-B3E9-4996-B70B-B45565B282F1}" srcOrd="0" destOrd="0" parTransId="{AEEA2C93-43D1-465F-80A0-F93406FC0A98}" sibTransId="{25DDEF19-45F7-4622-89BB-3A9E615DBF7F}"/>
    <dgm:cxn modelId="{1C9F7AE7-5899-42B0-BE93-46EA8C7DDF8F}" srcId="{2DBF174C-BC83-4014-804B-932AD595FF15}" destId="{C0329079-E53E-4BDC-86E6-F9B7EAD571AA}" srcOrd="0" destOrd="0" parTransId="{6C42184C-813E-449B-9F95-8512DAA4FA61}" sibTransId="{D422DF9F-164C-4FBA-8024-54510FAE5D8C}"/>
    <dgm:cxn modelId="{AA36E5AD-2C2E-45C5-9AFB-716BCA45DFD1}" srcId="{2DBF174C-BC83-4014-804B-932AD595FF15}" destId="{58A56A33-532C-4C02-B47D-6BC83C30488A}" srcOrd="1" destOrd="0" parTransId="{C20D9492-CB70-4813-89A6-4A331EAB5594}" sibTransId="{4773EAE8-F497-4F04-9759-6C79C79A2516}"/>
    <dgm:cxn modelId="{21F40FDD-09D3-4EFB-9A5C-92015C5358E4}" type="presOf" srcId="{BEF38C1E-EF0D-4C39-82C5-761801616184}" destId="{08314ED8-6C4E-44CF-90B4-0181037C8C4B}" srcOrd="0" destOrd="1" presId="urn:microsoft.com/office/officeart/2005/8/layout/vList5"/>
    <dgm:cxn modelId="{A6D466AF-830A-446D-8CC6-B224E84BED72}" type="presOf" srcId="{F77B869F-97E8-4EF3-8E8A-5E5C18861279}" destId="{B234A3E1-CEC2-4DB6-9567-5DF57D057229}" srcOrd="0" destOrd="1" presId="urn:microsoft.com/office/officeart/2005/8/layout/vList5"/>
    <dgm:cxn modelId="{90DF7E34-F4FE-4C25-AA8B-2D93E5909270}" srcId="{D5954AB2-D6D7-48BA-8E9B-C168241933CA}" destId="{7519C083-BBCC-4A6A-94AC-641BA4F994EA}" srcOrd="1" destOrd="0" parTransId="{5E76B955-4766-42DA-B854-153B62A6A343}" sibTransId="{49C86EC7-DC77-46A7-8EE3-73671B9CCC82}"/>
    <dgm:cxn modelId="{AF4BD22F-795B-47B1-894D-82C4D7DAF9F8}" type="presOf" srcId="{C0329079-E53E-4BDC-86E6-F9B7EAD571AA}" destId="{045C2338-2021-4DFB-A6CA-6E384ED2FAD1}" srcOrd="0" destOrd="0" presId="urn:microsoft.com/office/officeart/2005/8/layout/vList5"/>
    <dgm:cxn modelId="{1340AE2E-1605-40A1-9DF2-EB1E491BD984}" srcId="{58A56A33-532C-4C02-B47D-6BC83C30488A}" destId="{0139D5FC-724A-43D7-8185-EEC0481EF940}" srcOrd="0" destOrd="0" parTransId="{90C6CE77-AF00-4C8A-923A-42E9AAB2B474}" sibTransId="{20582008-B9DC-41D5-9BC5-A70C4B33F271}"/>
    <dgm:cxn modelId="{EC1BF43F-96E0-4809-96EF-C2B4D7DAA210}" srcId="{C0329079-E53E-4BDC-86E6-F9B7EAD571AA}" destId="{3B8CD513-4410-46F3-BD3F-9D45C0478BC5}" srcOrd="0" destOrd="0" parTransId="{BE906B17-AE8F-4293-9305-2FE462AF6457}" sibTransId="{3E305B90-80D2-40E0-AFE8-25040E1F3D1B}"/>
    <dgm:cxn modelId="{6FCD7D21-B651-4614-A8A9-95747680EB48}" type="presOf" srcId="{34160BCE-4A61-4083-BEC9-F18734CA505A}" destId="{AA8586AC-DE70-4190-84AB-E77C2F790477}" srcOrd="0" destOrd="0" presId="urn:microsoft.com/office/officeart/2005/8/layout/vList5"/>
    <dgm:cxn modelId="{9948EA71-3A9A-47FF-B150-AAADD031AEDA}" type="presOf" srcId="{2DBF174C-BC83-4014-804B-932AD595FF15}" destId="{47553676-A90E-497D-91C0-5F4F0CFDC684}" srcOrd="0" destOrd="0" presId="urn:microsoft.com/office/officeart/2005/8/layout/vList5"/>
    <dgm:cxn modelId="{BD6A6B59-1D77-46BA-89E8-CF1F32C4FEF1}" type="presParOf" srcId="{47553676-A90E-497D-91C0-5F4F0CFDC684}" destId="{8918536C-7042-4B5E-AA3D-6032BAC87957}" srcOrd="0" destOrd="0" presId="urn:microsoft.com/office/officeart/2005/8/layout/vList5"/>
    <dgm:cxn modelId="{FCA90737-4AE1-4FA5-9CDA-2C960A2BDB8F}" type="presParOf" srcId="{8918536C-7042-4B5E-AA3D-6032BAC87957}" destId="{045C2338-2021-4DFB-A6CA-6E384ED2FAD1}" srcOrd="0" destOrd="0" presId="urn:microsoft.com/office/officeart/2005/8/layout/vList5"/>
    <dgm:cxn modelId="{6189F42E-A1A4-404B-9390-B5C0061641E7}" type="presParOf" srcId="{8918536C-7042-4B5E-AA3D-6032BAC87957}" destId="{08314ED8-6C4E-44CF-90B4-0181037C8C4B}" srcOrd="1" destOrd="0" presId="urn:microsoft.com/office/officeart/2005/8/layout/vList5"/>
    <dgm:cxn modelId="{3FE282E7-1AA8-4B0C-BA50-D633C1B94D2B}" type="presParOf" srcId="{47553676-A90E-497D-91C0-5F4F0CFDC684}" destId="{3D0EE8DE-8995-4334-98C2-C7A3ECCB0D56}" srcOrd="1" destOrd="0" presId="urn:microsoft.com/office/officeart/2005/8/layout/vList5"/>
    <dgm:cxn modelId="{1E5875DA-2D0F-4A94-BCCB-7A331D6B6F04}" type="presParOf" srcId="{47553676-A90E-497D-91C0-5F4F0CFDC684}" destId="{C5266426-1F06-418C-B477-4005870303F7}" srcOrd="2" destOrd="0" presId="urn:microsoft.com/office/officeart/2005/8/layout/vList5"/>
    <dgm:cxn modelId="{ACD09632-48B7-47DE-874A-8676FDAB146B}" type="presParOf" srcId="{C5266426-1F06-418C-B477-4005870303F7}" destId="{8ECE839D-76C8-454F-A26D-1522C7B21DF6}" srcOrd="0" destOrd="0" presId="urn:microsoft.com/office/officeart/2005/8/layout/vList5"/>
    <dgm:cxn modelId="{68627FF4-F1C2-48D2-88F9-E457B57FBA17}" type="presParOf" srcId="{C5266426-1F06-418C-B477-4005870303F7}" destId="{96444E88-54A8-4363-9820-672529A64B09}" srcOrd="1" destOrd="0" presId="urn:microsoft.com/office/officeart/2005/8/layout/vList5"/>
    <dgm:cxn modelId="{6BA40117-928D-4B09-BA33-55BA750E8204}" type="presParOf" srcId="{47553676-A90E-497D-91C0-5F4F0CFDC684}" destId="{72911600-D0FD-4159-BD8F-6E00BCA2BF07}" srcOrd="3" destOrd="0" presId="urn:microsoft.com/office/officeart/2005/8/layout/vList5"/>
    <dgm:cxn modelId="{EBA301DD-0519-4A7F-A142-0737D302668E}" type="presParOf" srcId="{47553676-A90E-497D-91C0-5F4F0CFDC684}" destId="{EECFB5EF-1821-47B9-AE93-E656BCBF90F0}" srcOrd="4" destOrd="0" presId="urn:microsoft.com/office/officeart/2005/8/layout/vList5"/>
    <dgm:cxn modelId="{B46CC5C8-7921-4838-8E8A-59991D7E05EF}" type="presParOf" srcId="{EECFB5EF-1821-47B9-AE93-E656BCBF90F0}" destId="{AA8586AC-DE70-4190-84AB-E77C2F790477}" srcOrd="0" destOrd="0" presId="urn:microsoft.com/office/officeart/2005/8/layout/vList5"/>
    <dgm:cxn modelId="{F8989D8F-41E7-445A-A870-B96AC93F66E4}" type="presParOf" srcId="{EECFB5EF-1821-47B9-AE93-E656BCBF90F0}" destId="{B234A3E1-CEC2-4DB6-9567-5DF57D057229}" srcOrd="1" destOrd="0" presId="urn:microsoft.com/office/officeart/2005/8/layout/vList5"/>
    <dgm:cxn modelId="{39747E21-1A73-4782-B90D-0FB488528FEA}" type="presParOf" srcId="{47553676-A90E-497D-91C0-5F4F0CFDC684}" destId="{918C11B8-F872-459C-A45E-BEBF182F31EE}" srcOrd="5" destOrd="0" presId="urn:microsoft.com/office/officeart/2005/8/layout/vList5"/>
    <dgm:cxn modelId="{4CA5617F-6F15-408F-9D0F-24205746CA76}" type="presParOf" srcId="{47553676-A90E-497D-91C0-5F4F0CFDC684}" destId="{C761DECE-D218-4409-A2CB-E91C713895E5}" srcOrd="6" destOrd="0" presId="urn:microsoft.com/office/officeart/2005/8/layout/vList5"/>
    <dgm:cxn modelId="{08B05634-209A-4A38-A785-C0E920EEB8A6}" type="presParOf" srcId="{C761DECE-D218-4409-A2CB-E91C713895E5}" destId="{5AFB1BDB-6594-48C3-BA08-B4784985BE0B}" srcOrd="0" destOrd="0" presId="urn:microsoft.com/office/officeart/2005/8/layout/vList5"/>
    <dgm:cxn modelId="{AD137E55-0344-4920-8E35-3DAEADBC79B1}" type="presParOf" srcId="{C761DECE-D218-4409-A2CB-E91C713895E5}" destId="{2C8DF470-576E-4A1A-A23C-925162A7A09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4C93E2-50A7-4699-8EA2-1A0E804F600D}"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76AC87DF-ADBB-4C62-9594-1F4A614A3D64}">
      <dgm:prSet phldrT="[Text]" custT="1"/>
      <dgm:spPr/>
      <dgm:t>
        <a:bodyPr/>
        <a:lstStyle/>
        <a:p>
          <a:r>
            <a:rPr lang="en-US" sz="2800"/>
            <a:t>UCRL</a:t>
          </a:r>
        </a:p>
      </dgm:t>
    </dgm:pt>
    <dgm:pt modelId="{4BA291A6-D7B4-44CD-9377-7133766CA6CE}" type="parTrans" cxnId="{33F7CE09-60F9-44A5-A326-F6804278E64E}">
      <dgm:prSet/>
      <dgm:spPr/>
      <dgm:t>
        <a:bodyPr/>
        <a:lstStyle/>
        <a:p>
          <a:endParaRPr lang="en-US"/>
        </a:p>
      </dgm:t>
    </dgm:pt>
    <dgm:pt modelId="{6632B969-03BA-4187-815F-2A1129BFDA24}" type="sibTrans" cxnId="{33F7CE09-60F9-44A5-A326-F6804278E64E}">
      <dgm:prSet/>
      <dgm:spPr/>
      <dgm:t>
        <a:bodyPr/>
        <a:lstStyle/>
        <a:p>
          <a:endParaRPr lang="en-US"/>
        </a:p>
      </dgm:t>
    </dgm:pt>
    <dgm:pt modelId="{7FCA944D-6D7D-4564-89C7-FD81E7E5D7D0}">
      <dgm:prSet phldrT="[Text]" custT="1"/>
      <dgm:spPr/>
      <dgm:t>
        <a:bodyPr/>
        <a:lstStyle/>
        <a:p>
          <a:r>
            <a:rPr lang="en-GB" sz="1400"/>
            <a:t>helps you complete verification</a:t>
          </a:r>
          <a:endParaRPr lang="en-US" sz="1400"/>
        </a:p>
      </dgm:t>
    </dgm:pt>
    <dgm:pt modelId="{6D4759E9-8AB4-4160-89A6-922CA7C24EF6}" type="parTrans" cxnId="{2C0A7ADD-1007-4C9A-86B1-2C606638D9BB}">
      <dgm:prSet/>
      <dgm:spPr/>
      <dgm:t>
        <a:bodyPr/>
        <a:lstStyle/>
        <a:p>
          <a:endParaRPr lang="en-US"/>
        </a:p>
      </dgm:t>
    </dgm:pt>
    <dgm:pt modelId="{B3CA97AA-E435-4A55-8E97-3C7B4C9B7BA9}" type="sibTrans" cxnId="{2C0A7ADD-1007-4C9A-86B1-2C606638D9BB}">
      <dgm:prSet/>
      <dgm:spPr/>
      <dgm:t>
        <a:bodyPr/>
        <a:lstStyle/>
        <a:p>
          <a:endParaRPr lang="en-US"/>
        </a:p>
      </dgm:t>
    </dgm:pt>
    <dgm:pt modelId="{43D79C50-C11D-4EBB-945B-5C5FE5D35927}">
      <dgm:prSet phldrT="[Text]" custT="1"/>
      <dgm:spPr/>
      <dgm:t>
        <a:bodyPr/>
        <a:lstStyle/>
        <a:p>
          <a:r>
            <a:rPr lang="en-GB" sz="1400" dirty="0"/>
            <a:t>tenant can show work coach as evidence of housing costs</a:t>
          </a:r>
          <a:endParaRPr lang="en-US" sz="1400" dirty="0"/>
        </a:p>
      </dgm:t>
    </dgm:pt>
    <dgm:pt modelId="{80ACD802-BE2E-463A-B819-ACE219C252A0}" type="parTrans" cxnId="{57918E6D-FDC2-4EA8-8A52-49D3C02D44E6}">
      <dgm:prSet/>
      <dgm:spPr/>
      <dgm:t>
        <a:bodyPr/>
        <a:lstStyle/>
        <a:p>
          <a:endParaRPr lang="en-US"/>
        </a:p>
      </dgm:t>
    </dgm:pt>
    <dgm:pt modelId="{8794F824-AD3F-4D2B-8409-64719095C685}" type="sibTrans" cxnId="{57918E6D-FDC2-4EA8-8A52-49D3C02D44E6}">
      <dgm:prSet/>
      <dgm:spPr/>
      <dgm:t>
        <a:bodyPr/>
        <a:lstStyle/>
        <a:p>
          <a:endParaRPr lang="en-US"/>
        </a:p>
      </dgm:t>
    </dgm:pt>
    <dgm:pt modelId="{D27BE8D4-9E80-45B6-8DE5-E3275FC434AC}">
      <dgm:prSet phldrT="[Text]" custT="1"/>
      <dgm:spPr/>
      <dgm:t>
        <a:bodyPr/>
        <a:lstStyle/>
        <a:p>
          <a:r>
            <a:rPr lang="en-GB" sz="2800"/>
            <a:t>Contact tenant</a:t>
          </a:r>
          <a:endParaRPr lang="en-US" sz="2800"/>
        </a:p>
      </dgm:t>
    </dgm:pt>
    <dgm:pt modelId="{CF26CCFC-FCAC-42D1-A0B4-B3E927BDE7E7}" type="parTrans" cxnId="{D0DB0389-2AFB-4F85-919D-6C2CB2A2FB5C}">
      <dgm:prSet/>
      <dgm:spPr/>
      <dgm:t>
        <a:bodyPr/>
        <a:lstStyle/>
        <a:p>
          <a:endParaRPr lang="en-US"/>
        </a:p>
      </dgm:t>
    </dgm:pt>
    <dgm:pt modelId="{2009E522-0599-4FAA-AFA4-89FED87F1443}" type="sibTrans" cxnId="{D0DB0389-2AFB-4F85-919D-6C2CB2A2FB5C}">
      <dgm:prSet/>
      <dgm:spPr/>
      <dgm:t>
        <a:bodyPr/>
        <a:lstStyle/>
        <a:p>
          <a:endParaRPr lang="en-US"/>
        </a:p>
      </dgm:t>
    </dgm:pt>
    <dgm:pt modelId="{E8243A30-0055-4094-A772-ABCB4DBF14D0}">
      <dgm:prSet phldrT="[Text]" custT="1"/>
      <dgm:spPr/>
      <dgm:t>
        <a:bodyPr/>
        <a:lstStyle/>
        <a:p>
          <a:r>
            <a:rPr lang="en-GB" sz="1400"/>
            <a:t>Use triage questions as prompts for  wider conversation, including contextual issues</a:t>
          </a:r>
          <a:endParaRPr lang="en-US" sz="1400"/>
        </a:p>
      </dgm:t>
    </dgm:pt>
    <dgm:pt modelId="{92DDFE73-7BBE-4D4A-A9AF-13FD63F9BA87}" type="parTrans" cxnId="{25729F51-3EF6-49DB-8EBD-0FC734DFDFEC}">
      <dgm:prSet/>
      <dgm:spPr/>
      <dgm:t>
        <a:bodyPr/>
        <a:lstStyle/>
        <a:p>
          <a:endParaRPr lang="en-US"/>
        </a:p>
      </dgm:t>
    </dgm:pt>
    <dgm:pt modelId="{5DECE518-E7D7-4780-A43F-390509B60E8A}" type="sibTrans" cxnId="{25729F51-3EF6-49DB-8EBD-0FC734DFDFEC}">
      <dgm:prSet/>
      <dgm:spPr/>
      <dgm:t>
        <a:bodyPr/>
        <a:lstStyle/>
        <a:p>
          <a:endParaRPr lang="en-US"/>
        </a:p>
      </dgm:t>
    </dgm:pt>
    <dgm:pt modelId="{05165367-11B4-40DE-AF97-810FB51017D8}">
      <dgm:prSet phldrT="[Text]" custT="1"/>
      <dgm:spPr/>
      <dgm:t>
        <a:bodyPr/>
        <a:lstStyle/>
        <a:p>
          <a:r>
            <a:rPr lang="en-GB" sz="1400"/>
            <a:t>Discuss circumstances, payment/support/benefits/debt advice/Covid-19 impact</a:t>
          </a:r>
          <a:endParaRPr lang="en-US" sz="1400"/>
        </a:p>
      </dgm:t>
    </dgm:pt>
    <dgm:pt modelId="{A252E0BC-F1BC-4682-9089-7A0C24B0539F}" type="parTrans" cxnId="{DDC08833-6FCA-4696-858C-547458FED21E}">
      <dgm:prSet/>
      <dgm:spPr/>
      <dgm:t>
        <a:bodyPr/>
        <a:lstStyle/>
        <a:p>
          <a:endParaRPr lang="en-US"/>
        </a:p>
      </dgm:t>
    </dgm:pt>
    <dgm:pt modelId="{089AFFA3-D6A4-4804-83D0-9FF293815F09}" type="sibTrans" cxnId="{DDC08833-6FCA-4696-858C-547458FED21E}">
      <dgm:prSet/>
      <dgm:spPr/>
      <dgm:t>
        <a:bodyPr/>
        <a:lstStyle/>
        <a:p>
          <a:endParaRPr lang="en-US"/>
        </a:p>
      </dgm:t>
    </dgm:pt>
    <dgm:pt modelId="{4131B5D5-E78F-453C-AAC4-A5D13BDC0EFB}">
      <dgm:prSet phldrT="[Text]" custT="1"/>
      <dgm:spPr/>
      <dgm:t>
        <a:bodyPr/>
        <a:lstStyle/>
        <a:p>
          <a:r>
            <a:rPr lang="en-GB" sz="2800"/>
            <a:t>Remember</a:t>
          </a:r>
          <a:endParaRPr lang="en-US" sz="2800"/>
        </a:p>
      </dgm:t>
    </dgm:pt>
    <dgm:pt modelId="{572BAE18-5F8E-4137-804B-DD870183FD72}" type="parTrans" cxnId="{2179581B-5675-48EB-AF4C-4C09DF65724D}">
      <dgm:prSet/>
      <dgm:spPr/>
      <dgm:t>
        <a:bodyPr/>
        <a:lstStyle/>
        <a:p>
          <a:endParaRPr lang="en-US"/>
        </a:p>
      </dgm:t>
    </dgm:pt>
    <dgm:pt modelId="{0C6653F8-BBB9-484A-B9BF-69CEB046F519}" type="sibTrans" cxnId="{2179581B-5675-48EB-AF4C-4C09DF65724D}">
      <dgm:prSet/>
      <dgm:spPr/>
      <dgm:t>
        <a:bodyPr/>
        <a:lstStyle/>
        <a:p>
          <a:endParaRPr lang="en-US"/>
        </a:p>
      </dgm:t>
    </dgm:pt>
    <dgm:pt modelId="{1B300AE9-22D2-465E-93B9-5A2E88B0C332}">
      <dgm:prSet phldrT="[Text]" custT="1"/>
      <dgm:spPr/>
      <dgm:t>
        <a:bodyPr/>
        <a:lstStyle/>
        <a:p>
          <a:r>
            <a:rPr lang="en-GB" sz="1400" dirty="0"/>
            <a:t>Council Tax Reduction Scheme needs separate application </a:t>
          </a:r>
          <a:r>
            <a:rPr lang="en-GB" sz="1400" i="1" dirty="0"/>
            <a:t>-</a:t>
          </a:r>
          <a:r>
            <a:rPr lang="en-GB" sz="1400" dirty="0"/>
            <a:t> it is </a:t>
          </a:r>
          <a:r>
            <a:rPr lang="en-GB" sz="1400" b="1" dirty="0"/>
            <a:t>not </a:t>
          </a:r>
          <a:r>
            <a:rPr lang="en-GB" sz="1400" dirty="0"/>
            <a:t>included in UC claim. </a:t>
          </a:r>
          <a:endParaRPr lang="en-US" sz="1400" dirty="0"/>
        </a:p>
      </dgm:t>
    </dgm:pt>
    <dgm:pt modelId="{E7A2116B-9C62-4156-A8BF-FC9EDE528730}" type="parTrans" cxnId="{D27BA622-E027-4756-A771-98AB68D36830}">
      <dgm:prSet/>
      <dgm:spPr/>
      <dgm:t>
        <a:bodyPr/>
        <a:lstStyle/>
        <a:p>
          <a:endParaRPr lang="en-US"/>
        </a:p>
      </dgm:t>
    </dgm:pt>
    <dgm:pt modelId="{8376666A-08DF-47E0-81E0-6100B83EAC43}" type="sibTrans" cxnId="{D27BA622-E027-4756-A771-98AB68D36830}">
      <dgm:prSet/>
      <dgm:spPr/>
      <dgm:t>
        <a:bodyPr/>
        <a:lstStyle/>
        <a:p>
          <a:endParaRPr lang="en-US"/>
        </a:p>
      </dgm:t>
    </dgm:pt>
    <dgm:pt modelId="{ACE86597-8847-4043-B181-C4AD2FDAE137}">
      <dgm:prSet phldrT="[Text]" custT="1"/>
      <dgm:spPr/>
      <dgm:t>
        <a:bodyPr/>
        <a:lstStyle/>
        <a:p>
          <a:r>
            <a:rPr lang="en-GB" sz="1400"/>
            <a:t>Apply for a managed payment where possible – at verification or at any point after if: </a:t>
          </a:r>
          <a:r>
            <a:rPr lang="en-GB" sz="1400" b="1"/>
            <a:t>arrears over 8 weeks </a:t>
          </a:r>
          <a:r>
            <a:rPr lang="en-GB" sz="1400" b="1" i="0"/>
            <a:t>or a tier applies</a:t>
          </a:r>
          <a:endParaRPr lang="en-US" sz="1400" b="1" i="0"/>
        </a:p>
      </dgm:t>
    </dgm:pt>
    <dgm:pt modelId="{1E58AC37-51C0-45F5-937C-CED96D34DF48}" type="parTrans" cxnId="{EAAC1082-1B63-4FAF-83A4-11CB887969CA}">
      <dgm:prSet/>
      <dgm:spPr/>
      <dgm:t>
        <a:bodyPr/>
        <a:lstStyle/>
        <a:p>
          <a:endParaRPr lang="en-US"/>
        </a:p>
      </dgm:t>
    </dgm:pt>
    <dgm:pt modelId="{A75B6C90-DD4A-41B3-A1CF-BBCB6E81C1AD}" type="sibTrans" cxnId="{EAAC1082-1B63-4FAF-83A4-11CB887969CA}">
      <dgm:prSet/>
      <dgm:spPr/>
      <dgm:t>
        <a:bodyPr/>
        <a:lstStyle/>
        <a:p>
          <a:endParaRPr lang="en-US"/>
        </a:p>
      </dgm:t>
    </dgm:pt>
    <dgm:pt modelId="{25243923-DE92-470C-B56E-86A41B13FB67}">
      <dgm:prSet phldrT="[Text]" custT="1"/>
      <dgm:spPr/>
      <dgm:t>
        <a:bodyPr/>
        <a:lstStyle/>
        <a:p>
          <a:r>
            <a:rPr lang="en-GB" sz="1400">
              <a:hlinkClick xmlns:r="http://schemas.openxmlformats.org/officeDocument/2006/relationships" r:id="rId1"/>
            </a:rPr>
            <a:t>https://lbcamden.sharepoint.com/sites/intranet/Housingmanagement/Intranet%20Documents/UC%20GUIDANCE%20Nov%202019.pdf</a:t>
          </a:r>
          <a:endParaRPr lang="en-US" sz="1400"/>
        </a:p>
      </dgm:t>
    </dgm:pt>
    <dgm:pt modelId="{8099185F-63FA-4DF1-A750-F743724D011D}" type="parTrans" cxnId="{A4566943-242E-491B-8F2F-D92E6CBB2234}">
      <dgm:prSet/>
      <dgm:spPr/>
      <dgm:t>
        <a:bodyPr/>
        <a:lstStyle/>
        <a:p>
          <a:endParaRPr lang="en-US"/>
        </a:p>
      </dgm:t>
    </dgm:pt>
    <dgm:pt modelId="{B168B5C6-19E6-4D4C-9AB8-7C2425432603}" type="sibTrans" cxnId="{A4566943-242E-491B-8F2F-D92E6CBB2234}">
      <dgm:prSet/>
      <dgm:spPr/>
      <dgm:t>
        <a:bodyPr/>
        <a:lstStyle/>
        <a:p>
          <a:endParaRPr lang="en-US"/>
        </a:p>
      </dgm:t>
    </dgm:pt>
    <dgm:pt modelId="{7B41A012-0CDA-4DD7-94F2-1069DF798EC7}">
      <dgm:prSet phldrT="[Text]" custT="1"/>
      <dgm:spPr/>
      <dgm:t>
        <a:bodyPr/>
        <a:lstStyle/>
        <a:p>
          <a:r>
            <a:rPr lang="en-GB" sz="2800"/>
            <a:t>More UC Guidance here </a:t>
          </a:r>
          <a:endParaRPr lang="en-US" sz="2800"/>
        </a:p>
      </dgm:t>
    </dgm:pt>
    <dgm:pt modelId="{2DECA783-DCEF-46C8-99B3-F7FBE40BC3A2}" type="parTrans" cxnId="{3CE8E4C8-6E0A-4FC0-A8D2-056D43A08218}">
      <dgm:prSet/>
      <dgm:spPr/>
      <dgm:t>
        <a:bodyPr/>
        <a:lstStyle/>
        <a:p>
          <a:endParaRPr lang="en-US"/>
        </a:p>
      </dgm:t>
    </dgm:pt>
    <dgm:pt modelId="{6594D3A5-AB72-4982-85FE-E54BBDD93597}" type="sibTrans" cxnId="{3CE8E4C8-6E0A-4FC0-A8D2-056D43A08218}">
      <dgm:prSet/>
      <dgm:spPr/>
      <dgm:t>
        <a:bodyPr/>
        <a:lstStyle/>
        <a:p>
          <a:endParaRPr lang="en-US"/>
        </a:p>
      </dgm:t>
    </dgm:pt>
    <dgm:pt modelId="{2318B797-EDDB-455D-9B9D-3D52FEE244FF}" type="pres">
      <dgm:prSet presAssocID="{3C4C93E2-50A7-4699-8EA2-1A0E804F600D}" presName="Name0" presStyleCnt="0">
        <dgm:presLayoutVars>
          <dgm:dir/>
          <dgm:animLvl val="lvl"/>
          <dgm:resizeHandles val="exact"/>
        </dgm:presLayoutVars>
      </dgm:prSet>
      <dgm:spPr/>
      <dgm:t>
        <a:bodyPr/>
        <a:lstStyle/>
        <a:p>
          <a:endParaRPr lang="en-US"/>
        </a:p>
      </dgm:t>
    </dgm:pt>
    <dgm:pt modelId="{82A7D268-F4FB-43F5-BB50-B1C741807D61}" type="pres">
      <dgm:prSet presAssocID="{76AC87DF-ADBB-4C62-9594-1F4A614A3D64}" presName="linNode" presStyleCnt="0"/>
      <dgm:spPr/>
    </dgm:pt>
    <dgm:pt modelId="{E002C1EE-03FA-4FA9-B74C-89329D1A718B}" type="pres">
      <dgm:prSet presAssocID="{76AC87DF-ADBB-4C62-9594-1F4A614A3D64}" presName="parentText" presStyleLbl="node1" presStyleIdx="0" presStyleCnt="4">
        <dgm:presLayoutVars>
          <dgm:chMax val="1"/>
          <dgm:bulletEnabled val="1"/>
        </dgm:presLayoutVars>
      </dgm:prSet>
      <dgm:spPr/>
      <dgm:t>
        <a:bodyPr/>
        <a:lstStyle/>
        <a:p>
          <a:endParaRPr lang="en-US"/>
        </a:p>
      </dgm:t>
    </dgm:pt>
    <dgm:pt modelId="{C6499AA2-0E6C-4A5F-8C00-1322FB286561}" type="pres">
      <dgm:prSet presAssocID="{76AC87DF-ADBB-4C62-9594-1F4A614A3D64}" presName="descendantText" presStyleLbl="alignAccFollowNode1" presStyleIdx="0" presStyleCnt="4">
        <dgm:presLayoutVars>
          <dgm:bulletEnabled val="1"/>
        </dgm:presLayoutVars>
      </dgm:prSet>
      <dgm:spPr/>
      <dgm:t>
        <a:bodyPr/>
        <a:lstStyle/>
        <a:p>
          <a:endParaRPr lang="en-US"/>
        </a:p>
      </dgm:t>
    </dgm:pt>
    <dgm:pt modelId="{4045BE9E-40D9-4CCE-88D9-189D17712540}" type="pres">
      <dgm:prSet presAssocID="{6632B969-03BA-4187-815F-2A1129BFDA24}" presName="sp" presStyleCnt="0"/>
      <dgm:spPr/>
    </dgm:pt>
    <dgm:pt modelId="{C7E91E71-2AF7-48D1-9107-82F69C517F58}" type="pres">
      <dgm:prSet presAssocID="{D27BE8D4-9E80-45B6-8DE5-E3275FC434AC}" presName="linNode" presStyleCnt="0"/>
      <dgm:spPr/>
    </dgm:pt>
    <dgm:pt modelId="{32DBAFE4-EFC5-401F-BA48-A5DF9856A51A}" type="pres">
      <dgm:prSet presAssocID="{D27BE8D4-9E80-45B6-8DE5-E3275FC434AC}" presName="parentText" presStyleLbl="node1" presStyleIdx="1" presStyleCnt="4">
        <dgm:presLayoutVars>
          <dgm:chMax val="1"/>
          <dgm:bulletEnabled val="1"/>
        </dgm:presLayoutVars>
      </dgm:prSet>
      <dgm:spPr/>
      <dgm:t>
        <a:bodyPr/>
        <a:lstStyle/>
        <a:p>
          <a:endParaRPr lang="en-US"/>
        </a:p>
      </dgm:t>
    </dgm:pt>
    <dgm:pt modelId="{B67D9614-10E9-40FA-AD88-AB5F65836245}" type="pres">
      <dgm:prSet presAssocID="{D27BE8D4-9E80-45B6-8DE5-E3275FC434AC}" presName="descendantText" presStyleLbl="alignAccFollowNode1" presStyleIdx="1" presStyleCnt="4">
        <dgm:presLayoutVars>
          <dgm:bulletEnabled val="1"/>
        </dgm:presLayoutVars>
      </dgm:prSet>
      <dgm:spPr/>
      <dgm:t>
        <a:bodyPr/>
        <a:lstStyle/>
        <a:p>
          <a:endParaRPr lang="en-US"/>
        </a:p>
      </dgm:t>
    </dgm:pt>
    <dgm:pt modelId="{345B1B06-15DF-4A87-886E-2AA94955D18E}" type="pres">
      <dgm:prSet presAssocID="{2009E522-0599-4FAA-AFA4-89FED87F1443}" presName="sp" presStyleCnt="0"/>
      <dgm:spPr/>
    </dgm:pt>
    <dgm:pt modelId="{B1DD1106-5D23-4B12-99F3-A7005F603C9B}" type="pres">
      <dgm:prSet presAssocID="{4131B5D5-E78F-453C-AAC4-A5D13BDC0EFB}" presName="linNode" presStyleCnt="0"/>
      <dgm:spPr/>
    </dgm:pt>
    <dgm:pt modelId="{A523AF10-F3A5-4126-BA0C-B3B24454FAFF}" type="pres">
      <dgm:prSet presAssocID="{4131B5D5-E78F-453C-AAC4-A5D13BDC0EFB}" presName="parentText" presStyleLbl="node1" presStyleIdx="2" presStyleCnt="4">
        <dgm:presLayoutVars>
          <dgm:chMax val="1"/>
          <dgm:bulletEnabled val="1"/>
        </dgm:presLayoutVars>
      </dgm:prSet>
      <dgm:spPr/>
      <dgm:t>
        <a:bodyPr/>
        <a:lstStyle/>
        <a:p>
          <a:endParaRPr lang="en-US"/>
        </a:p>
      </dgm:t>
    </dgm:pt>
    <dgm:pt modelId="{F19ACD9E-D3E7-416F-86F1-A7F254864FDF}" type="pres">
      <dgm:prSet presAssocID="{4131B5D5-E78F-453C-AAC4-A5D13BDC0EFB}" presName="descendantText" presStyleLbl="alignAccFollowNode1" presStyleIdx="2" presStyleCnt="4">
        <dgm:presLayoutVars>
          <dgm:bulletEnabled val="1"/>
        </dgm:presLayoutVars>
      </dgm:prSet>
      <dgm:spPr/>
      <dgm:t>
        <a:bodyPr/>
        <a:lstStyle/>
        <a:p>
          <a:endParaRPr lang="en-US"/>
        </a:p>
      </dgm:t>
    </dgm:pt>
    <dgm:pt modelId="{B602A975-F101-494A-A59A-5C7EF918B00A}" type="pres">
      <dgm:prSet presAssocID="{0C6653F8-BBB9-484A-B9BF-69CEB046F519}" presName="sp" presStyleCnt="0"/>
      <dgm:spPr/>
    </dgm:pt>
    <dgm:pt modelId="{530BED43-DBA4-47C1-A18E-ECA7DEC67711}" type="pres">
      <dgm:prSet presAssocID="{7B41A012-0CDA-4DD7-94F2-1069DF798EC7}" presName="linNode" presStyleCnt="0"/>
      <dgm:spPr/>
    </dgm:pt>
    <dgm:pt modelId="{7DBAAB83-D71E-4AC6-B519-3D4C4E5034A1}" type="pres">
      <dgm:prSet presAssocID="{7B41A012-0CDA-4DD7-94F2-1069DF798EC7}" presName="parentText" presStyleLbl="node1" presStyleIdx="3" presStyleCnt="4">
        <dgm:presLayoutVars>
          <dgm:chMax val="1"/>
          <dgm:bulletEnabled val="1"/>
        </dgm:presLayoutVars>
      </dgm:prSet>
      <dgm:spPr/>
      <dgm:t>
        <a:bodyPr/>
        <a:lstStyle/>
        <a:p>
          <a:endParaRPr lang="en-US"/>
        </a:p>
      </dgm:t>
    </dgm:pt>
    <dgm:pt modelId="{CCAE4329-3F65-461E-AAE9-487A73E99933}" type="pres">
      <dgm:prSet presAssocID="{7B41A012-0CDA-4DD7-94F2-1069DF798EC7}" presName="descendantText" presStyleLbl="alignAccFollowNode1" presStyleIdx="3" presStyleCnt="4">
        <dgm:presLayoutVars>
          <dgm:bulletEnabled val="1"/>
        </dgm:presLayoutVars>
      </dgm:prSet>
      <dgm:spPr/>
      <dgm:t>
        <a:bodyPr/>
        <a:lstStyle/>
        <a:p>
          <a:endParaRPr lang="en-US"/>
        </a:p>
      </dgm:t>
    </dgm:pt>
  </dgm:ptLst>
  <dgm:cxnLst>
    <dgm:cxn modelId="{A7333A02-071F-4C02-A65F-6D50B61F84F8}" type="presOf" srcId="{D27BE8D4-9E80-45B6-8DE5-E3275FC434AC}" destId="{32DBAFE4-EFC5-401F-BA48-A5DF9856A51A}" srcOrd="0" destOrd="0" presId="urn:microsoft.com/office/officeart/2005/8/layout/vList5"/>
    <dgm:cxn modelId="{EAD123F9-7437-4237-A3C4-6B744E27C6C7}" type="presOf" srcId="{7FCA944D-6D7D-4564-89C7-FD81E7E5D7D0}" destId="{C6499AA2-0E6C-4A5F-8C00-1322FB286561}" srcOrd="0" destOrd="0" presId="urn:microsoft.com/office/officeart/2005/8/layout/vList5"/>
    <dgm:cxn modelId="{A1A97522-7FB7-4538-B2F1-AE97C2AF7390}" type="presOf" srcId="{4131B5D5-E78F-453C-AAC4-A5D13BDC0EFB}" destId="{A523AF10-F3A5-4126-BA0C-B3B24454FAFF}" srcOrd="0" destOrd="0" presId="urn:microsoft.com/office/officeart/2005/8/layout/vList5"/>
    <dgm:cxn modelId="{A79B7CEE-9D4D-4821-B84C-6A627283B70D}" type="presOf" srcId="{05165367-11B4-40DE-AF97-810FB51017D8}" destId="{B67D9614-10E9-40FA-AD88-AB5F65836245}" srcOrd="0" destOrd="1" presId="urn:microsoft.com/office/officeart/2005/8/layout/vList5"/>
    <dgm:cxn modelId="{33F7CE09-60F9-44A5-A326-F6804278E64E}" srcId="{3C4C93E2-50A7-4699-8EA2-1A0E804F600D}" destId="{76AC87DF-ADBB-4C62-9594-1F4A614A3D64}" srcOrd="0" destOrd="0" parTransId="{4BA291A6-D7B4-44CD-9377-7133766CA6CE}" sibTransId="{6632B969-03BA-4187-815F-2A1129BFDA24}"/>
    <dgm:cxn modelId="{E1237C16-5449-4267-B346-C959A9397649}" type="presOf" srcId="{7B41A012-0CDA-4DD7-94F2-1069DF798EC7}" destId="{7DBAAB83-D71E-4AC6-B519-3D4C4E5034A1}" srcOrd="0" destOrd="0" presId="urn:microsoft.com/office/officeart/2005/8/layout/vList5"/>
    <dgm:cxn modelId="{A4566943-242E-491B-8F2F-D92E6CBB2234}" srcId="{7B41A012-0CDA-4DD7-94F2-1069DF798EC7}" destId="{25243923-DE92-470C-B56E-86A41B13FB67}" srcOrd="0" destOrd="0" parTransId="{8099185F-63FA-4DF1-A750-F743724D011D}" sibTransId="{B168B5C6-19E6-4D4C-9AB8-7C2425432603}"/>
    <dgm:cxn modelId="{25729F51-3EF6-49DB-8EBD-0FC734DFDFEC}" srcId="{D27BE8D4-9E80-45B6-8DE5-E3275FC434AC}" destId="{E8243A30-0055-4094-A772-ABCB4DBF14D0}" srcOrd="0" destOrd="0" parTransId="{92DDFE73-7BBE-4D4A-A9AF-13FD63F9BA87}" sibTransId="{5DECE518-E7D7-4780-A43F-390509B60E8A}"/>
    <dgm:cxn modelId="{2C0A7ADD-1007-4C9A-86B1-2C606638D9BB}" srcId="{76AC87DF-ADBB-4C62-9594-1F4A614A3D64}" destId="{7FCA944D-6D7D-4564-89C7-FD81E7E5D7D0}" srcOrd="0" destOrd="0" parTransId="{6D4759E9-8AB4-4160-89A6-922CA7C24EF6}" sibTransId="{B3CA97AA-E435-4A55-8E97-3C7B4C9B7BA9}"/>
    <dgm:cxn modelId="{57918E6D-FDC2-4EA8-8A52-49D3C02D44E6}" srcId="{76AC87DF-ADBB-4C62-9594-1F4A614A3D64}" destId="{43D79C50-C11D-4EBB-945B-5C5FE5D35927}" srcOrd="1" destOrd="0" parTransId="{80ACD802-BE2E-463A-B819-ACE219C252A0}" sibTransId="{8794F824-AD3F-4D2B-8409-64719095C685}"/>
    <dgm:cxn modelId="{1CF01761-3572-4BB1-A500-49C3E49DCC5F}" type="presOf" srcId="{E8243A30-0055-4094-A772-ABCB4DBF14D0}" destId="{B67D9614-10E9-40FA-AD88-AB5F65836245}" srcOrd="0" destOrd="0" presId="urn:microsoft.com/office/officeart/2005/8/layout/vList5"/>
    <dgm:cxn modelId="{D27BA622-E027-4756-A771-98AB68D36830}" srcId="{4131B5D5-E78F-453C-AAC4-A5D13BDC0EFB}" destId="{1B300AE9-22D2-465E-93B9-5A2E88B0C332}" srcOrd="0" destOrd="0" parTransId="{E7A2116B-9C62-4156-A8BF-FC9EDE528730}" sibTransId="{8376666A-08DF-47E0-81E0-6100B83EAC43}"/>
    <dgm:cxn modelId="{3CE8E4C8-6E0A-4FC0-A8D2-056D43A08218}" srcId="{3C4C93E2-50A7-4699-8EA2-1A0E804F600D}" destId="{7B41A012-0CDA-4DD7-94F2-1069DF798EC7}" srcOrd="3" destOrd="0" parTransId="{2DECA783-DCEF-46C8-99B3-F7FBE40BC3A2}" sibTransId="{6594D3A5-AB72-4982-85FE-E54BBDD93597}"/>
    <dgm:cxn modelId="{31C91655-7F64-4E9A-B86A-6A1BDB191F90}" type="presOf" srcId="{1B300AE9-22D2-465E-93B9-5A2E88B0C332}" destId="{F19ACD9E-D3E7-416F-86F1-A7F254864FDF}" srcOrd="0" destOrd="0" presId="urn:microsoft.com/office/officeart/2005/8/layout/vList5"/>
    <dgm:cxn modelId="{FAED9D39-DF78-4838-8421-C24509DD63BE}" type="presOf" srcId="{3C4C93E2-50A7-4699-8EA2-1A0E804F600D}" destId="{2318B797-EDDB-455D-9B9D-3D52FEE244FF}" srcOrd="0" destOrd="0" presId="urn:microsoft.com/office/officeart/2005/8/layout/vList5"/>
    <dgm:cxn modelId="{DDC08833-6FCA-4696-858C-547458FED21E}" srcId="{D27BE8D4-9E80-45B6-8DE5-E3275FC434AC}" destId="{05165367-11B4-40DE-AF97-810FB51017D8}" srcOrd="1" destOrd="0" parTransId="{A252E0BC-F1BC-4682-9089-7A0C24B0539F}" sibTransId="{089AFFA3-D6A4-4804-83D0-9FF293815F09}"/>
    <dgm:cxn modelId="{2179581B-5675-48EB-AF4C-4C09DF65724D}" srcId="{3C4C93E2-50A7-4699-8EA2-1A0E804F600D}" destId="{4131B5D5-E78F-453C-AAC4-A5D13BDC0EFB}" srcOrd="2" destOrd="0" parTransId="{572BAE18-5F8E-4137-804B-DD870183FD72}" sibTransId="{0C6653F8-BBB9-484A-B9BF-69CEB046F519}"/>
    <dgm:cxn modelId="{D0DB0389-2AFB-4F85-919D-6C2CB2A2FB5C}" srcId="{3C4C93E2-50A7-4699-8EA2-1A0E804F600D}" destId="{D27BE8D4-9E80-45B6-8DE5-E3275FC434AC}" srcOrd="1" destOrd="0" parTransId="{CF26CCFC-FCAC-42D1-A0B4-B3E927BDE7E7}" sibTransId="{2009E522-0599-4FAA-AFA4-89FED87F1443}"/>
    <dgm:cxn modelId="{EAAC1082-1B63-4FAF-83A4-11CB887969CA}" srcId="{4131B5D5-E78F-453C-AAC4-A5D13BDC0EFB}" destId="{ACE86597-8847-4043-B181-C4AD2FDAE137}" srcOrd="1" destOrd="0" parTransId="{1E58AC37-51C0-45F5-937C-CED96D34DF48}" sibTransId="{A75B6C90-DD4A-41B3-A1CF-BBCB6E81C1AD}"/>
    <dgm:cxn modelId="{783E9231-0AB7-45C4-AA99-66147FA3998F}" type="presOf" srcId="{43D79C50-C11D-4EBB-945B-5C5FE5D35927}" destId="{C6499AA2-0E6C-4A5F-8C00-1322FB286561}" srcOrd="0" destOrd="1" presId="urn:microsoft.com/office/officeart/2005/8/layout/vList5"/>
    <dgm:cxn modelId="{5D57DDB8-D438-493D-BFDA-610FCF3262AD}" type="presOf" srcId="{25243923-DE92-470C-B56E-86A41B13FB67}" destId="{CCAE4329-3F65-461E-AAE9-487A73E99933}" srcOrd="0" destOrd="0" presId="urn:microsoft.com/office/officeart/2005/8/layout/vList5"/>
    <dgm:cxn modelId="{D31CCB55-D242-4D48-926E-87F48127EADB}" type="presOf" srcId="{76AC87DF-ADBB-4C62-9594-1F4A614A3D64}" destId="{E002C1EE-03FA-4FA9-B74C-89329D1A718B}" srcOrd="0" destOrd="0" presId="urn:microsoft.com/office/officeart/2005/8/layout/vList5"/>
    <dgm:cxn modelId="{2F9EECA8-7D47-479F-9164-BD59654FC03E}" type="presOf" srcId="{ACE86597-8847-4043-B181-C4AD2FDAE137}" destId="{F19ACD9E-D3E7-416F-86F1-A7F254864FDF}" srcOrd="0" destOrd="1" presId="urn:microsoft.com/office/officeart/2005/8/layout/vList5"/>
    <dgm:cxn modelId="{40740485-F060-41AC-8198-84CF556E8431}" type="presParOf" srcId="{2318B797-EDDB-455D-9B9D-3D52FEE244FF}" destId="{82A7D268-F4FB-43F5-BB50-B1C741807D61}" srcOrd="0" destOrd="0" presId="urn:microsoft.com/office/officeart/2005/8/layout/vList5"/>
    <dgm:cxn modelId="{CC0940A8-D8F0-4BC2-9930-6137049A8B3C}" type="presParOf" srcId="{82A7D268-F4FB-43F5-BB50-B1C741807D61}" destId="{E002C1EE-03FA-4FA9-B74C-89329D1A718B}" srcOrd="0" destOrd="0" presId="urn:microsoft.com/office/officeart/2005/8/layout/vList5"/>
    <dgm:cxn modelId="{F50437DD-2C3C-457D-96FD-3A0A4A149902}" type="presParOf" srcId="{82A7D268-F4FB-43F5-BB50-B1C741807D61}" destId="{C6499AA2-0E6C-4A5F-8C00-1322FB286561}" srcOrd="1" destOrd="0" presId="urn:microsoft.com/office/officeart/2005/8/layout/vList5"/>
    <dgm:cxn modelId="{E4EA863C-928C-4CC9-B3B5-558A7A0BA0DC}" type="presParOf" srcId="{2318B797-EDDB-455D-9B9D-3D52FEE244FF}" destId="{4045BE9E-40D9-4CCE-88D9-189D17712540}" srcOrd="1" destOrd="0" presId="urn:microsoft.com/office/officeart/2005/8/layout/vList5"/>
    <dgm:cxn modelId="{447561F4-AC31-47F1-9249-8AF2C7B7EA40}" type="presParOf" srcId="{2318B797-EDDB-455D-9B9D-3D52FEE244FF}" destId="{C7E91E71-2AF7-48D1-9107-82F69C517F58}" srcOrd="2" destOrd="0" presId="urn:microsoft.com/office/officeart/2005/8/layout/vList5"/>
    <dgm:cxn modelId="{8AD98735-B91C-496D-9B8D-1D611C9E3DA3}" type="presParOf" srcId="{C7E91E71-2AF7-48D1-9107-82F69C517F58}" destId="{32DBAFE4-EFC5-401F-BA48-A5DF9856A51A}" srcOrd="0" destOrd="0" presId="urn:microsoft.com/office/officeart/2005/8/layout/vList5"/>
    <dgm:cxn modelId="{DD63C9F2-23EB-41DB-BD2C-17CF2445253B}" type="presParOf" srcId="{C7E91E71-2AF7-48D1-9107-82F69C517F58}" destId="{B67D9614-10E9-40FA-AD88-AB5F65836245}" srcOrd="1" destOrd="0" presId="urn:microsoft.com/office/officeart/2005/8/layout/vList5"/>
    <dgm:cxn modelId="{A7CB8872-4DED-4DF6-87F0-F90F60D81C73}" type="presParOf" srcId="{2318B797-EDDB-455D-9B9D-3D52FEE244FF}" destId="{345B1B06-15DF-4A87-886E-2AA94955D18E}" srcOrd="3" destOrd="0" presId="urn:microsoft.com/office/officeart/2005/8/layout/vList5"/>
    <dgm:cxn modelId="{533431D9-C254-406F-9C3C-224ECD66C63A}" type="presParOf" srcId="{2318B797-EDDB-455D-9B9D-3D52FEE244FF}" destId="{B1DD1106-5D23-4B12-99F3-A7005F603C9B}" srcOrd="4" destOrd="0" presId="urn:microsoft.com/office/officeart/2005/8/layout/vList5"/>
    <dgm:cxn modelId="{2108A5EC-3BCD-42AF-8643-52C25A437A3D}" type="presParOf" srcId="{B1DD1106-5D23-4B12-99F3-A7005F603C9B}" destId="{A523AF10-F3A5-4126-BA0C-B3B24454FAFF}" srcOrd="0" destOrd="0" presId="urn:microsoft.com/office/officeart/2005/8/layout/vList5"/>
    <dgm:cxn modelId="{1364FC49-780F-4093-9738-44691FCF0DE2}" type="presParOf" srcId="{B1DD1106-5D23-4B12-99F3-A7005F603C9B}" destId="{F19ACD9E-D3E7-416F-86F1-A7F254864FDF}" srcOrd="1" destOrd="0" presId="urn:microsoft.com/office/officeart/2005/8/layout/vList5"/>
    <dgm:cxn modelId="{CB9D5DD2-D485-46BD-96E2-A52E016AA035}" type="presParOf" srcId="{2318B797-EDDB-455D-9B9D-3D52FEE244FF}" destId="{B602A975-F101-494A-A59A-5C7EF918B00A}" srcOrd="5" destOrd="0" presId="urn:microsoft.com/office/officeart/2005/8/layout/vList5"/>
    <dgm:cxn modelId="{E14D5F4D-9144-4E19-A758-4F3A4B106417}" type="presParOf" srcId="{2318B797-EDDB-455D-9B9D-3D52FEE244FF}" destId="{530BED43-DBA4-47C1-A18E-ECA7DEC67711}" srcOrd="6" destOrd="0" presId="urn:microsoft.com/office/officeart/2005/8/layout/vList5"/>
    <dgm:cxn modelId="{90EB53E9-1553-4C2B-8599-2CC379253EA9}" type="presParOf" srcId="{530BED43-DBA4-47C1-A18E-ECA7DEC67711}" destId="{7DBAAB83-D71E-4AC6-B519-3D4C4E5034A1}" srcOrd="0" destOrd="0" presId="urn:microsoft.com/office/officeart/2005/8/layout/vList5"/>
    <dgm:cxn modelId="{ADECAEB7-AEA4-4E63-86AC-8AD4C0D9E745}" type="presParOf" srcId="{530BED43-DBA4-47C1-A18E-ECA7DEC67711}" destId="{CCAE4329-3F65-461E-AAE9-487A73E99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EA2BCC-6C60-4024-A349-016B0C6B6C1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84AE7D5-EADC-4B98-BF82-49D35D9D61CF}">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solidFill>
                <a:schemeClr val="tx1"/>
              </a:solidFill>
            </a:rPr>
            <a:t>Crisis Grant</a:t>
          </a:r>
        </a:p>
      </dgm:t>
    </dgm:pt>
    <dgm:pt modelId="{4A8A0EB3-7A27-409F-BF30-FE7E76977A68}" type="parTrans" cxnId="{B04E9B09-D1CE-4FD3-948C-6D5E68D80DBA}">
      <dgm:prSet/>
      <dgm:spPr/>
      <dgm:t>
        <a:bodyPr/>
        <a:lstStyle/>
        <a:p>
          <a:endParaRPr lang="en-US"/>
        </a:p>
      </dgm:t>
    </dgm:pt>
    <dgm:pt modelId="{C0BFED83-2C1D-4C10-9A29-B7DC3410F0BA}" type="sibTrans" cxnId="{B04E9B09-D1CE-4FD3-948C-6D5E68D80DBA}">
      <dgm:prSet/>
      <dgm:spPr/>
      <dgm:t>
        <a:bodyPr/>
        <a:lstStyle/>
        <a:p>
          <a:endParaRPr lang="en-US"/>
        </a:p>
      </dgm:t>
    </dgm:pt>
    <dgm:pt modelId="{ED97FCBB-EB8B-45E9-A86F-189D6E6E789A}">
      <dgm:prSet phldrT="[Text]" custT="1"/>
      <dgm:spPr/>
      <dgm:t>
        <a:bodyPr/>
        <a:lstStyle/>
        <a:p>
          <a:r>
            <a:rPr lang="en-GB" sz="1100" dirty="0"/>
            <a:t>A crisis - one off payment of approximately £50 - £100</a:t>
          </a:r>
          <a:endParaRPr lang="en-US" sz="1100" dirty="0"/>
        </a:p>
      </dgm:t>
    </dgm:pt>
    <dgm:pt modelId="{12620BCD-B796-4C3D-9168-B9C1D0089FB1}" type="parTrans" cxnId="{5F3C2F60-8ED8-471C-919F-55F3BA34C0CD}">
      <dgm:prSet/>
      <dgm:spPr/>
      <dgm:t>
        <a:bodyPr/>
        <a:lstStyle/>
        <a:p>
          <a:endParaRPr lang="en-US"/>
        </a:p>
      </dgm:t>
    </dgm:pt>
    <dgm:pt modelId="{2BA80964-448D-4BD9-B8F1-5C7CC3BD9E89}" type="sibTrans" cxnId="{5F3C2F60-8ED8-471C-919F-55F3BA34C0CD}">
      <dgm:prSet/>
      <dgm:spPr/>
      <dgm:t>
        <a:bodyPr/>
        <a:lstStyle/>
        <a:p>
          <a:endParaRPr lang="en-US"/>
        </a:p>
      </dgm:t>
    </dgm:pt>
    <dgm:pt modelId="{88558595-0533-4D90-8F84-E7B08ECBD249}">
      <dgm:prSet phldrT="[Text]" custT="1"/>
      <dgm:spPr/>
      <dgm:t>
        <a:bodyPr/>
        <a:lstStyle/>
        <a:p>
          <a:r>
            <a:rPr lang="en-GB" sz="1100">
              <a:hlinkClick xmlns:r="http://schemas.openxmlformats.org/officeDocument/2006/relationships" r:id="rId1"/>
            </a:rPr>
            <a:t>https://ascpractice.camden.gov.uk/housing/covid-19-guidance/money-financial-help-and-rent/covid-19-crisis-grants/#main</a:t>
          </a:r>
          <a:endParaRPr lang="en-US" sz="1100"/>
        </a:p>
      </dgm:t>
    </dgm:pt>
    <dgm:pt modelId="{7D92C472-A660-4B24-AEB0-1E345102577C}" type="parTrans" cxnId="{53DE1673-218A-4623-9C44-73C76EE006E2}">
      <dgm:prSet/>
      <dgm:spPr/>
      <dgm:t>
        <a:bodyPr/>
        <a:lstStyle/>
        <a:p>
          <a:endParaRPr lang="en-US"/>
        </a:p>
      </dgm:t>
    </dgm:pt>
    <dgm:pt modelId="{F4C6CDF1-4DCD-4101-80B9-93D8902395BF}" type="sibTrans" cxnId="{53DE1673-218A-4623-9C44-73C76EE006E2}">
      <dgm:prSet/>
      <dgm:spPr/>
      <dgm:t>
        <a:bodyPr/>
        <a:lstStyle/>
        <a:p>
          <a:endParaRPr lang="en-US"/>
        </a:p>
      </dgm:t>
    </dgm:pt>
    <dgm:pt modelId="{E03F608E-D118-4BEB-921B-DAD5BBF181A6}">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solidFill>
                <a:schemeClr val="tx1"/>
              </a:solidFill>
            </a:rPr>
            <a:t>Discretionary Housing Payment</a:t>
          </a:r>
        </a:p>
      </dgm:t>
    </dgm:pt>
    <dgm:pt modelId="{A950B105-04D9-4CF8-8CFB-666328BFB927}" type="parTrans" cxnId="{916767F9-EC3D-45C6-AE69-6A436313D465}">
      <dgm:prSet/>
      <dgm:spPr/>
      <dgm:t>
        <a:bodyPr/>
        <a:lstStyle/>
        <a:p>
          <a:endParaRPr lang="en-US"/>
        </a:p>
      </dgm:t>
    </dgm:pt>
    <dgm:pt modelId="{8ECFF9C6-FD27-42BD-ACAC-F8D75F2FE7E3}" type="sibTrans" cxnId="{916767F9-EC3D-45C6-AE69-6A436313D465}">
      <dgm:prSet/>
      <dgm:spPr/>
      <dgm:t>
        <a:bodyPr/>
        <a:lstStyle/>
        <a:p>
          <a:endParaRPr lang="en-US"/>
        </a:p>
      </dgm:t>
    </dgm:pt>
    <dgm:pt modelId="{0EFF366A-D021-49A2-8EFF-84164330154E}">
      <dgm:prSet phldrT="[Text]" custT="1"/>
      <dgm:spPr/>
      <dgm:t>
        <a:bodyPr/>
        <a:lstStyle/>
        <a:p>
          <a:r>
            <a:rPr lang="en-GB" sz="1100" dirty="0"/>
            <a:t>If receive UC or HB claim for shortfalls in rent, including bedroom tax, benefit cap, non-deps &amp; hardship. </a:t>
          </a:r>
          <a:endParaRPr lang="en-US" sz="1100" dirty="0"/>
        </a:p>
      </dgm:t>
    </dgm:pt>
    <dgm:pt modelId="{66DF5C1B-15B3-4BC5-9114-15EF997EA6A3}" type="parTrans" cxnId="{AED35A2B-135A-43DF-80C7-20EF998C7BDA}">
      <dgm:prSet/>
      <dgm:spPr/>
      <dgm:t>
        <a:bodyPr/>
        <a:lstStyle/>
        <a:p>
          <a:endParaRPr lang="en-US"/>
        </a:p>
      </dgm:t>
    </dgm:pt>
    <dgm:pt modelId="{24446EEB-BD55-4DEA-9F79-AEF8FEAE89AF}" type="sibTrans" cxnId="{AED35A2B-135A-43DF-80C7-20EF998C7BDA}">
      <dgm:prSet/>
      <dgm:spPr/>
      <dgm:t>
        <a:bodyPr/>
        <a:lstStyle/>
        <a:p>
          <a:endParaRPr lang="en-US"/>
        </a:p>
      </dgm:t>
    </dgm:pt>
    <dgm:pt modelId="{FD4710A2-42A3-4357-A280-B24F3D28BFF3}">
      <dgm:prSet phldrT="[Text]" custT="1"/>
      <dgm:spPr/>
      <dgm:t>
        <a:bodyPr/>
        <a:lstStyle/>
        <a:p>
          <a:r>
            <a:rPr lang="en-GB" sz="1100" dirty="0">
              <a:hlinkClick xmlns:r="http://schemas.openxmlformats.org/officeDocument/2006/relationships" r:id="rId2"/>
            </a:rPr>
            <a:t>https://www.camden.gov.uk/help-housing-costs</a:t>
          </a:r>
          <a:endParaRPr lang="en-US" sz="1100" dirty="0"/>
        </a:p>
      </dgm:t>
    </dgm:pt>
    <dgm:pt modelId="{AD6059AC-C2E1-417D-AB34-D22FB8F6722E}" type="parTrans" cxnId="{B8602120-4258-419F-A871-80748F7537AD}">
      <dgm:prSet/>
      <dgm:spPr/>
      <dgm:t>
        <a:bodyPr/>
        <a:lstStyle/>
        <a:p>
          <a:endParaRPr lang="en-US"/>
        </a:p>
      </dgm:t>
    </dgm:pt>
    <dgm:pt modelId="{F6DC83DB-7E5F-4F2C-87C4-7E393EA5FE31}" type="sibTrans" cxnId="{B8602120-4258-419F-A871-80748F7537AD}">
      <dgm:prSet/>
      <dgm:spPr/>
      <dgm:t>
        <a:bodyPr/>
        <a:lstStyle/>
        <a:p>
          <a:endParaRPr lang="en-US"/>
        </a:p>
      </dgm:t>
    </dgm:pt>
    <dgm:pt modelId="{60BF411F-0545-415C-A988-3520B1E3A589}">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solidFill>
                <a:schemeClr val="tx1"/>
              </a:solidFill>
            </a:rPr>
            <a:t>Free School Meals</a:t>
          </a:r>
        </a:p>
      </dgm:t>
    </dgm:pt>
    <dgm:pt modelId="{8EDF00B4-CA1B-4196-89C9-4F46EA0909E2}" type="parTrans" cxnId="{F01EF516-BD81-414E-8D99-06A7317D4CD0}">
      <dgm:prSet/>
      <dgm:spPr/>
      <dgm:t>
        <a:bodyPr/>
        <a:lstStyle/>
        <a:p>
          <a:endParaRPr lang="en-US"/>
        </a:p>
      </dgm:t>
    </dgm:pt>
    <dgm:pt modelId="{49681DA8-5045-4AA6-99AA-365414DBC08B}" type="sibTrans" cxnId="{F01EF516-BD81-414E-8D99-06A7317D4CD0}">
      <dgm:prSet/>
      <dgm:spPr/>
      <dgm:t>
        <a:bodyPr/>
        <a:lstStyle/>
        <a:p>
          <a:endParaRPr lang="en-US"/>
        </a:p>
      </dgm:t>
    </dgm:pt>
    <dgm:pt modelId="{10E3328A-4471-4407-9831-55E8402E0377}">
      <dgm:prSet phldrT="[Text]" custT="1"/>
      <dgm:spPr/>
      <dgm:t>
        <a:bodyPr/>
        <a:lstStyle/>
        <a:p>
          <a:r>
            <a:rPr lang="en-GB" sz="1100" b="0" i="0" dirty="0"/>
            <a:t>Paid via schools  if entitled to receive meals or food vouchers. </a:t>
          </a:r>
          <a:endParaRPr lang="en-US" sz="1100" dirty="0"/>
        </a:p>
      </dgm:t>
    </dgm:pt>
    <dgm:pt modelId="{204D0724-A4F9-426B-A424-6AA6F4686F71}" type="parTrans" cxnId="{87628EB1-761C-47E2-AC44-D2EC202465E4}">
      <dgm:prSet/>
      <dgm:spPr/>
      <dgm:t>
        <a:bodyPr/>
        <a:lstStyle/>
        <a:p>
          <a:endParaRPr lang="en-US"/>
        </a:p>
      </dgm:t>
    </dgm:pt>
    <dgm:pt modelId="{C7E9CC20-034C-4CC9-89F1-85CBD42955A2}" type="sibTrans" cxnId="{87628EB1-761C-47E2-AC44-D2EC202465E4}">
      <dgm:prSet/>
      <dgm:spPr/>
      <dgm:t>
        <a:bodyPr/>
        <a:lstStyle/>
        <a:p>
          <a:endParaRPr lang="en-US"/>
        </a:p>
      </dgm:t>
    </dgm:pt>
    <dgm:pt modelId="{D09437E4-26BD-4326-957D-E8949B43969B}">
      <dgm:prSet phldrT="[Text]" custT="1"/>
      <dgm:spPr/>
      <dgm:t>
        <a:bodyPr/>
        <a:lstStyle/>
        <a:p>
          <a:r>
            <a:rPr lang="en-US" sz="1100" dirty="0"/>
            <a:t>More info here </a:t>
          </a:r>
          <a:r>
            <a:rPr lang="en-GB" sz="1100" dirty="0">
              <a:hlinkClick xmlns:r="http://schemas.openxmlformats.org/officeDocument/2006/relationships" r:id="rId3"/>
            </a:rPr>
            <a:t>https://www.camden.gov.uk/free-school-meals</a:t>
          </a:r>
          <a:endParaRPr lang="en-US" sz="1100" dirty="0"/>
        </a:p>
      </dgm:t>
    </dgm:pt>
    <dgm:pt modelId="{3E21DF9C-BAA1-433A-84D6-2E5FFDF875A4}" type="parTrans" cxnId="{7EB0757A-0676-4A4F-8A4B-C0CCFCEEC2A3}">
      <dgm:prSet/>
      <dgm:spPr/>
      <dgm:t>
        <a:bodyPr/>
        <a:lstStyle/>
        <a:p>
          <a:endParaRPr lang="en-US"/>
        </a:p>
      </dgm:t>
    </dgm:pt>
    <dgm:pt modelId="{3CC737EE-F532-4EC1-B2A9-6262E8B4F7E9}" type="sibTrans" cxnId="{7EB0757A-0676-4A4F-8A4B-C0CCFCEEC2A3}">
      <dgm:prSet/>
      <dgm:spPr/>
      <dgm:t>
        <a:bodyPr/>
        <a:lstStyle/>
        <a:p>
          <a:endParaRPr lang="en-US"/>
        </a:p>
      </dgm:t>
    </dgm:pt>
    <dgm:pt modelId="{8DF0F2CD-ECB2-4F62-B62F-7BA3D48D0E6A}">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solidFill>
                <a:schemeClr val="tx1"/>
              </a:solidFill>
            </a:rPr>
            <a:t>Food Banks</a:t>
          </a:r>
        </a:p>
      </dgm:t>
    </dgm:pt>
    <dgm:pt modelId="{C7F75A00-57CA-42D8-A2E2-EB896924B9BA}" type="parTrans" cxnId="{EEFDCDF6-61D5-41EF-A47B-7EED9094CBA6}">
      <dgm:prSet/>
      <dgm:spPr/>
      <dgm:t>
        <a:bodyPr/>
        <a:lstStyle/>
        <a:p>
          <a:endParaRPr lang="en-US"/>
        </a:p>
      </dgm:t>
    </dgm:pt>
    <dgm:pt modelId="{2D78E8A2-251D-4ECB-8961-A0375BB87F30}" type="sibTrans" cxnId="{EEFDCDF6-61D5-41EF-A47B-7EED9094CBA6}">
      <dgm:prSet/>
      <dgm:spPr/>
      <dgm:t>
        <a:bodyPr/>
        <a:lstStyle/>
        <a:p>
          <a:endParaRPr lang="en-US"/>
        </a:p>
      </dgm:t>
    </dgm:pt>
    <dgm:pt modelId="{F8E56D6B-CD19-4D60-A3C6-C087EE535949}">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solidFill>
                <a:schemeClr val="tx1"/>
              </a:solidFill>
            </a:rPr>
            <a:t>Age UK Food Parcels</a:t>
          </a:r>
        </a:p>
      </dgm:t>
    </dgm:pt>
    <dgm:pt modelId="{DEF89494-1EA1-4AE7-9829-DC2914243F42}" type="parTrans" cxnId="{1CFCE959-4F1C-48C6-AA24-16A3C8CAA2A6}">
      <dgm:prSet/>
      <dgm:spPr/>
      <dgm:t>
        <a:bodyPr/>
        <a:lstStyle/>
        <a:p>
          <a:endParaRPr lang="en-US"/>
        </a:p>
      </dgm:t>
    </dgm:pt>
    <dgm:pt modelId="{A28C66CC-55B4-4642-920D-A33E211F330B}" type="sibTrans" cxnId="{1CFCE959-4F1C-48C6-AA24-16A3C8CAA2A6}">
      <dgm:prSet/>
      <dgm:spPr/>
      <dgm:t>
        <a:bodyPr/>
        <a:lstStyle/>
        <a:p>
          <a:endParaRPr lang="en-US"/>
        </a:p>
      </dgm:t>
    </dgm:pt>
    <dgm:pt modelId="{F604FE61-9C26-454C-AAEE-C6597A0A107F}">
      <dgm:prSet phldrT="[Text]" custT="1"/>
      <dgm:spPr/>
      <dgm:t>
        <a:bodyPr/>
        <a:lstStyle/>
        <a:p>
          <a:r>
            <a:rPr lang="en-GB" sz="1000" b="0" i="0" dirty="0"/>
            <a:t>The food banks are taking a more flexible approach.</a:t>
          </a:r>
          <a:endParaRPr lang="en-US" sz="1000" dirty="0"/>
        </a:p>
      </dgm:t>
    </dgm:pt>
    <dgm:pt modelId="{3688FA50-CA7C-4FB0-8015-23B85345868C}" type="parTrans" cxnId="{2B1D593C-B6DA-4ED9-9EB5-937D27EC54F9}">
      <dgm:prSet/>
      <dgm:spPr/>
      <dgm:t>
        <a:bodyPr/>
        <a:lstStyle/>
        <a:p>
          <a:endParaRPr lang="en-US"/>
        </a:p>
      </dgm:t>
    </dgm:pt>
    <dgm:pt modelId="{35598263-8A0C-4333-8BE0-70C712AFC5A8}" type="sibTrans" cxnId="{2B1D593C-B6DA-4ED9-9EB5-937D27EC54F9}">
      <dgm:prSet/>
      <dgm:spPr/>
      <dgm:t>
        <a:bodyPr/>
        <a:lstStyle/>
        <a:p>
          <a:endParaRPr lang="en-US"/>
        </a:p>
      </dgm:t>
    </dgm:pt>
    <dgm:pt modelId="{21E5D1E5-22D2-423C-B8BD-5FA99DBFDDFE}">
      <dgm:prSet custT="1"/>
      <dgm:spPr/>
      <dgm:t>
        <a:bodyPr/>
        <a:lstStyle/>
        <a:p>
          <a:r>
            <a:rPr lang="en-GB" sz="1000" b="0" i="0"/>
            <a:t>Full details of food banks here: </a:t>
          </a:r>
          <a:r>
            <a:rPr lang="en-GB" sz="1000">
              <a:hlinkClick xmlns:r="http://schemas.openxmlformats.org/officeDocument/2006/relationships" r:id="rId4"/>
            </a:rPr>
            <a:t>https://ascpractice.camden.gov.uk/housing/covid-19-guidance/support-available/food-banks/#main</a:t>
          </a:r>
          <a:endParaRPr lang="en-GB" sz="1000" b="0" i="0"/>
        </a:p>
      </dgm:t>
    </dgm:pt>
    <dgm:pt modelId="{F4F876FE-3A18-4A63-A5C4-3D66EF1C33DD}" type="parTrans" cxnId="{C8D62110-7E4B-4C74-8E96-E68CB4C23862}">
      <dgm:prSet/>
      <dgm:spPr/>
      <dgm:t>
        <a:bodyPr/>
        <a:lstStyle/>
        <a:p>
          <a:endParaRPr lang="en-US"/>
        </a:p>
      </dgm:t>
    </dgm:pt>
    <dgm:pt modelId="{0A985385-92A8-43EC-BEE0-312097858439}" type="sibTrans" cxnId="{C8D62110-7E4B-4C74-8E96-E68CB4C23862}">
      <dgm:prSet/>
      <dgm:spPr/>
      <dgm:t>
        <a:bodyPr/>
        <a:lstStyle/>
        <a:p>
          <a:endParaRPr lang="en-US"/>
        </a:p>
      </dgm:t>
    </dgm:pt>
    <dgm:pt modelId="{99015185-B25F-4BC8-A0B5-7BE11BB0E43A}">
      <dgm:prSet phldrT="[Text]" custT="1"/>
      <dgm:spPr/>
      <dgm:t>
        <a:bodyPr/>
        <a:lstStyle/>
        <a:p>
          <a:r>
            <a:rPr lang="en-GB" sz="1100">
              <a:hlinkClick xmlns:r="http://schemas.openxmlformats.org/officeDocument/2006/relationships" r:id="rId5"/>
            </a:rPr>
            <a:t>https://forms.office.com/Pages/ResponsePage.aspx?id=o9RfH0emcUyfNrPWEbwcjx9xjpwFsWhPrsQ7_-NfUY9UNDVOOTY1UUxYSENHSkczMkM0Rkk3Tk1aRyQlQCN0PWcu</a:t>
          </a:r>
          <a:endParaRPr lang="en-US" sz="1100"/>
        </a:p>
      </dgm:t>
    </dgm:pt>
    <dgm:pt modelId="{81740DFA-69EA-4702-AF32-107228186D46}" type="parTrans" cxnId="{09C84C61-3806-401B-827E-4A18A4405FA7}">
      <dgm:prSet/>
      <dgm:spPr/>
      <dgm:t>
        <a:bodyPr/>
        <a:lstStyle/>
        <a:p>
          <a:endParaRPr lang="en-US"/>
        </a:p>
      </dgm:t>
    </dgm:pt>
    <dgm:pt modelId="{B62D936E-2EE1-4916-834C-1B399DD06E33}" type="sibTrans" cxnId="{09C84C61-3806-401B-827E-4A18A4405FA7}">
      <dgm:prSet/>
      <dgm:spPr/>
      <dgm:t>
        <a:bodyPr/>
        <a:lstStyle/>
        <a:p>
          <a:endParaRPr lang="en-US"/>
        </a:p>
      </dgm:t>
    </dgm:pt>
    <dgm:pt modelId="{6AF39D43-3A93-44FD-AFEC-33480F023F3E}">
      <dgm:prSet phldrT="[Text]" custT="1"/>
      <dgm:spPr/>
      <dgm:t>
        <a:bodyPr/>
        <a:lstStyle/>
        <a:p>
          <a:r>
            <a:rPr lang="en-GB" sz="1100" dirty="0"/>
            <a:t>for people shielding/unable to leave home (delivered to people’s homes). No age restrictions. </a:t>
          </a:r>
          <a:r>
            <a:rPr lang="en-US" sz="1100" dirty="0"/>
            <a:t>To refer complete form</a:t>
          </a:r>
        </a:p>
      </dgm:t>
    </dgm:pt>
    <dgm:pt modelId="{0A9F3169-C236-4794-A324-44160F846953}" type="parTrans" cxnId="{9162CA39-A145-48CF-B373-B8A591C828CE}">
      <dgm:prSet/>
      <dgm:spPr/>
      <dgm:t>
        <a:bodyPr/>
        <a:lstStyle/>
        <a:p>
          <a:endParaRPr lang="en-US"/>
        </a:p>
      </dgm:t>
    </dgm:pt>
    <dgm:pt modelId="{4AF90581-475B-458C-B54B-A4CCD515EE0F}" type="sibTrans" cxnId="{9162CA39-A145-48CF-B373-B8A591C828CE}">
      <dgm:prSet/>
      <dgm:spPr/>
      <dgm:t>
        <a:bodyPr/>
        <a:lstStyle/>
        <a:p>
          <a:endParaRPr lang="en-US"/>
        </a:p>
      </dgm:t>
    </dgm:pt>
    <dgm:pt modelId="{5E2D24FF-AFE4-486F-84BF-5F5901A7EFC6}" type="pres">
      <dgm:prSet presAssocID="{9AEA2BCC-6C60-4024-A349-016B0C6B6C19}" presName="Name0" presStyleCnt="0">
        <dgm:presLayoutVars>
          <dgm:dir/>
          <dgm:animLvl val="lvl"/>
          <dgm:resizeHandles val="exact"/>
        </dgm:presLayoutVars>
      </dgm:prSet>
      <dgm:spPr/>
      <dgm:t>
        <a:bodyPr/>
        <a:lstStyle/>
        <a:p>
          <a:endParaRPr lang="en-US"/>
        </a:p>
      </dgm:t>
    </dgm:pt>
    <dgm:pt modelId="{E615BB10-E970-4F99-A505-591DEFC1B6A4}" type="pres">
      <dgm:prSet presAssocID="{F84AE7D5-EADC-4B98-BF82-49D35D9D61CF}" presName="linNode" presStyleCnt="0"/>
      <dgm:spPr/>
    </dgm:pt>
    <dgm:pt modelId="{E05A51AC-CA0E-428F-BC8F-582BAA2CE3A9}" type="pres">
      <dgm:prSet presAssocID="{F84AE7D5-EADC-4B98-BF82-49D35D9D61CF}" presName="parentText" presStyleLbl="node1" presStyleIdx="0" presStyleCnt="5" custLinFactNeighborX="108" custLinFactNeighborY="-696">
        <dgm:presLayoutVars>
          <dgm:chMax val="1"/>
          <dgm:bulletEnabled val="1"/>
        </dgm:presLayoutVars>
      </dgm:prSet>
      <dgm:spPr/>
      <dgm:t>
        <a:bodyPr/>
        <a:lstStyle/>
        <a:p>
          <a:endParaRPr lang="en-US"/>
        </a:p>
      </dgm:t>
    </dgm:pt>
    <dgm:pt modelId="{E5360FCC-5FA4-42CC-A58A-1E6401F78269}" type="pres">
      <dgm:prSet presAssocID="{F84AE7D5-EADC-4B98-BF82-49D35D9D61CF}" presName="descendantText" presStyleLbl="alignAccFollowNode1" presStyleIdx="0" presStyleCnt="5">
        <dgm:presLayoutVars>
          <dgm:bulletEnabled val="1"/>
        </dgm:presLayoutVars>
      </dgm:prSet>
      <dgm:spPr/>
      <dgm:t>
        <a:bodyPr/>
        <a:lstStyle/>
        <a:p>
          <a:endParaRPr lang="en-US"/>
        </a:p>
      </dgm:t>
    </dgm:pt>
    <dgm:pt modelId="{29BF7A38-0802-4C98-A2C1-DFF5ECD0E879}" type="pres">
      <dgm:prSet presAssocID="{C0BFED83-2C1D-4C10-9A29-B7DC3410F0BA}" presName="sp" presStyleCnt="0"/>
      <dgm:spPr/>
    </dgm:pt>
    <dgm:pt modelId="{33C913EC-8829-4356-9366-D993A2F6977C}" type="pres">
      <dgm:prSet presAssocID="{E03F608E-D118-4BEB-921B-DAD5BBF181A6}" presName="linNode" presStyleCnt="0"/>
      <dgm:spPr/>
    </dgm:pt>
    <dgm:pt modelId="{32DC47B2-BE18-4A6D-83B3-88D4E09B64F4}" type="pres">
      <dgm:prSet presAssocID="{E03F608E-D118-4BEB-921B-DAD5BBF181A6}" presName="parentText" presStyleLbl="node1" presStyleIdx="1" presStyleCnt="5">
        <dgm:presLayoutVars>
          <dgm:chMax val="1"/>
          <dgm:bulletEnabled val="1"/>
        </dgm:presLayoutVars>
      </dgm:prSet>
      <dgm:spPr/>
      <dgm:t>
        <a:bodyPr/>
        <a:lstStyle/>
        <a:p>
          <a:endParaRPr lang="en-US"/>
        </a:p>
      </dgm:t>
    </dgm:pt>
    <dgm:pt modelId="{EFD39F75-59C2-4932-88BD-BDFF805A45A0}" type="pres">
      <dgm:prSet presAssocID="{E03F608E-D118-4BEB-921B-DAD5BBF181A6}" presName="descendantText" presStyleLbl="alignAccFollowNode1" presStyleIdx="1" presStyleCnt="5">
        <dgm:presLayoutVars>
          <dgm:bulletEnabled val="1"/>
        </dgm:presLayoutVars>
      </dgm:prSet>
      <dgm:spPr/>
      <dgm:t>
        <a:bodyPr/>
        <a:lstStyle/>
        <a:p>
          <a:endParaRPr lang="en-US"/>
        </a:p>
      </dgm:t>
    </dgm:pt>
    <dgm:pt modelId="{E340A148-DD87-4794-95B0-88BD91A88B51}" type="pres">
      <dgm:prSet presAssocID="{8ECFF9C6-FD27-42BD-ACAC-F8D75F2FE7E3}" presName="sp" presStyleCnt="0"/>
      <dgm:spPr/>
    </dgm:pt>
    <dgm:pt modelId="{A1D1CDC1-3831-4904-835C-C8DB1880B9ED}" type="pres">
      <dgm:prSet presAssocID="{60BF411F-0545-415C-A988-3520B1E3A589}" presName="linNode" presStyleCnt="0"/>
      <dgm:spPr/>
    </dgm:pt>
    <dgm:pt modelId="{67E2DB4B-9A24-4770-A831-BFA705845418}" type="pres">
      <dgm:prSet presAssocID="{60BF411F-0545-415C-A988-3520B1E3A589}" presName="parentText" presStyleLbl="node1" presStyleIdx="2" presStyleCnt="5">
        <dgm:presLayoutVars>
          <dgm:chMax val="1"/>
          <dgm:bulletEnabled val="1"/>
        </dgm:presLayoutVars>
      </dgm:prSet>
      <dgm:spPr/>
      <dgm:t>
        <a:bodyPr/>
        <a:lstStyle/>
        <a:p>
          <a:endParaRPr lang="en-US"/>
        </a:p>
      </dgm:t>
    </dgm:pt>
    <dgm:pt modelId="{6B1AF829-D001-4FFE-B25A-EB0FD23EA247}" type="pres">
      <dgm:prSet presAssocID="{60BF411F-0545-415C-A988-3520B1E3A589}" presName="descendantText" presStyleLbl="alignAccFollowNode1" presStyleIdx="2" presStyleCnt="5">
        <dgm:presLayoutVars>
          <dgm:bulletEnabled val="1"/>
        </dgm:presLayoutVars>
      </dgm:prSet>
      <dgm:spPr/>
      <dgm:t>
        <a:bodyPr/>
        <a:lstStyle/>
        <a:p>
          <a:endParaRPr lang="en-US"/>
        </a:p>
      </dgm:t>
    </dgm:pt>
    <dgm:pt modelId="{48AA2274-75EE-4113-A100-D1D9CC32E6F5}" type="pres">
      <dgm:prSet presAssocID="{49681DA8-5045-4AA6-99AA-365414DBC08B}" presName="sp" presStyleCnt="0"/>
      <dgm:spPr/>
    </dgm:pt>
    <dgm:pt modelId="{F2F31860-3CCD-423C-9369-47F65ABE241E}" type="pres">
      <dgm:prSet presAssocID="{8DF0F2CD-ECB2-4F62-B62F-7BA3D48D0E6A}" presName="linNode" presStyleCnt="0"/>
      <dgm:spPr/>
    </dgm:pt>
    <dgm:pt modelId="{DD39340A-7D68-4E9C-A306-9DA28FA7A7FD}" type="pres">
      <dgm:prSet presAssocID="{8DF0F2CD-ECB2-4F62-B62F-7BA3D48D0E6A}" presName="parentText" presStyleLbl="node1" presStyleIdx="3" presStyleCnt="5">
        <dgm:presLayoutVars>
          <dgm:chMax val="1"/>
          <dgm:bulletEnabled val="1"/>
        </dgm:presLayoutVars>
      </dgm:prSet>
      <dgm:spPr/>
      <dgm:t>
        <a:bodyPr/>
        <a:lstStyle/>
        <a:p>
          <a:endParaRPr lang="en-US"/>
        </a:p>
      </dgm:t>
    </dgm:pt>
    <dgm:pt modelId="{26CE2487-C9B4-4522-B513-DA084F432525}" type="pres">
      <dgm:prSet presAssocID="{8DF0F2CD-ECB2-4F62-B62F-7BA3D48D0E6A}" presName="descendantText" presStyleLbl="alignAccFollowNode1" presStyleIdx="3" presStyleCnt="5">
        <dgm:presLayoutVars>
          <dgm:bulletEnabled val="1"/>
        </dgm:presLayoutVars>
      </dgm:prSet>
      <dgm:spPr/>
      <dgm:t>
        <a:bodyPr/>
        <a:lstStyle/>
        <a:p>
          <a:endParaRPr lang="en-US"/>
        </a:p>
      </dgm:t>
    </dgm:pt>
    <dgm:pt modelId="{BB68CB73-B3C1-4605-B365-980FD95A34DD}" type="pres">
      <dgm:prSet presAssocID="{2D78E8A2-251D-4ECB-8961-A0375BB87F30}" presName="sp" presStyleCnt="0"/>
      <dgm:spPr/>
    </dgm:pt>
    <dgm:pt modelId="{B8D06BE9-82F2-4172-9C0E-7203048116B1}" type="pres">
      <dgm:prSet presAssocID="{F8E56D6B-CD19-4D60-A3C6-C087EE535949}" presName="linNode" presStyleCnt="0"/>
      <dgm:spPr/>
    </dgm:pt>
    <dgm:pt modelId="{C52E69D7-5F3F-434B-A8DF-E1BD667D43CD}" type="pres">
      <dgm:prSet presAssocID="{F8E56D6B-CD19-4D60-A3C6-C087EE535949}" presName="parentText" presStyleLbl="node1" presStyleIdx="4" presStyleCnt="5">
        <dgm:presLayoutVars>
          <dgm:chMax val="1"/>
          <dgm:bulletEnabled val="1"/>
        </dgm:presLayoutVars>
      </dgm:prSet>
      <dgm:spPr/>
      <dgm:t>
        <a:bodyPr/>
        <a:lstStyle/>
        <a:p>
          <a:endParaRPr lang="en-US"/>
        </a:p>
      </dgm:t>
    </dgm:pt>
    <dgm:pt modelId="{90A9150F-3C80-4156-A10D-F015EB2A0AE9}" type="pres">
      <dgm:prSet presAssocID="{F8E56D6B-CD19-4D60-A3C6-C087EE535949}" presName="descendantText" presStyleLbl="alignAccFollowNode1" presStyleIdx="4" presStyleCnt="5">
        <dgm:presLayoutVars>
          <dgm:bulletEnabled val="1"/>
        </dgm:presLayoutVars>
      </dgm:prSet>
      <dgm:spPr/>
      <dgm:t>
        <a:bodyPr/>
        <a:lstStyle/>
        <a:p>
          <a:endParaRPr lang="en-US"/>
        </a:p>
      </dgm:t>
    </dgm:pt>
  </dgm:ptLst>
  <dgm:cxnLst>
    <dgm:cxn modelId="{0C398791-92ED-447B-BE58-66F27D6562CE}" type="presOf" srcId="{99015185-B25F-4BC8-A0B5-7BE11BB0E43A}" destId="{90A9150F-3C80-4156-A10D-F015EB2A0AE9}" srcOrd="0" destOrd="1" presId="urn:microsoft.com/office/officeart/2005/8/layout/vList5"/>
    <dgm:cxn modelId="{F01EF516-BD81-414E-8D99-06A7317D4CD0}" srcId="{9AEA2BCC-6C60-4024-A349-016B0C6B6C19}" destId="{60BF411F-0545-415C-A988-3520B1E3A589}" srcOrd="2" destOrd="0" parTransId="{8EDF00B4-CA1B-4196-89C9-4F46EA0909E2}" sibTransId="{49681DA8-5045-4AA6-99AA-365414DBC08B}"/>
    <dgm:cxn modelId="{B04E9B09-D1CE-4FD3-948C-6D5E68D80DBA}" srcId="{9AEA2BCC-6C60-4024-A349-016B0C6B6C19}" destId="{F84AE7D5-EADC-4B98-BF82-49D35D9D61CF}" srcOrd="0" destOrd="0" parTransId="{4A8A0EB3-7A27-409F-BF30-FE7E76977A68}" sibTransId="{C0BFED83-2C1D-4C10-9A29-B7DC3410F0BA}"/>
    <dgm:cxn modelId="{1CA34C16-B469-40A0-8574-17699BA8A0D7}" type="presOf" srcId="{ED97FCBB-EB8B-45E9-A86F-189D6E6E789A}" destId="{E5360FCC-5FA4-42CC-A58A-1E6401F78269}" srcOrd="0" destOrd="0" presId="urn:microsoft.com/office/officeart/2005/8/layout/vList5"/>
    <dgm:cxn modelId="{2B1D593C-B6DA-4ED9-9EB5-937D27EC54F9}" srcId="{8DF0F2CD-ECB2-4F62-B62F-7BA3D48D0E6A}" destId="{F604FE61-9C26-454C-AAEE-C6597A0A107F}" srcOrd="0" destOrd="0" parTransId="{3688FA50-CA7C-4FB0-8015-23B85345868C}" sibTransId="{35598263-8A0C-4333-8BE0-70C712AFC5A8}"/>
    <dgm:cxn modelId="{A061923F-E233-4CD8-AF9F-401ADC1A5A2C}" type="presOf" srcId="{D09437E4-26BD-4326-957D-E8949B43969B}" destId="{6B1AF829-D001-4FFE-B25A-EB0FD23EA247}" srcOrd="0" destOrd="1" presId="urn:microsoft.com/office/officeart/2005/8/layout/vList5"/>
    <dgm:cxn modelId="{53DE1673-218A-4623-9C44-73C76EE006E2}" srcId="{F84AE7D5-EADC-4B98-BF82-49D35D9D61CF}" destId="{88558595-0533-4D90-8F84-E7B08ECBD249}" srcOrd="1" destOrd="0" parTransId="{7D92C472-A660-4B24-AEB0-1E345102577C}" sibTransId="{F4C6CDF1-4DCD-4101-80B9-93D8902395BF}"/>
    <dgm:cxn modelId="{B709541C-C04A-4F9D-9D0D-9F6AB78AF614}" type="presOf" srcId="{60BF411F-0545-415C-A988-3520B1E3A589}" destId="{67E2DB4B-9A24-4770-A831-BFA705845418}" srcOrd="0" destOrd="0" presId="urn:microsoft.com/office/officeart/2005/8/layout/vList5"/>
    <dgm:cxn modelId="{AED35A2B-135A-43DF-80C7-20EF998C7BDA}" srcId="{E03F608E-D118-4BEB-921B-DAD5BBF181A6}" destId="{0EFF366A-D021-49A2-8EFF-84164330154E}" srcOrd="0" destOrd="0" parTransId="{66DF5C1B-15B3-4BC5-9114-15EF997EA6A3}" sibTransId="{24446EEB-BD55-4DEA-9F79-AEF8FEAE89AF}"/>
    <dgm:cxn modelId="{AF191AAC-B9A9-4566-867C-6F654359DF2B}" type="presOf" srcId="{9AEA2BCC-6C60-4024-A349-016B0C6B6C19}" destId="{5E2D24FF-AFE4-486F-84BF-5F5901A7EFC6}" srcOrd="0" destOrd="0" presId="urn:microsoft.com/office/officeart/2005/8/layout/vList5"/>
    <dgm:cxn modelId="{09C84C61-3806-401B-827E-4A18A4405FA7}" srcId="{F8E56D6B-CD19-4D60-A3C6-C087EE535949}" destId="{99015185-B25F-4BC8-A0B5-7BE11BB0E43A}" srcOrd="1" destOrd="0" parTransId="{81740DFA-69EA-4702-AF32-107228186D46}" sibTransId="{B62D936E-2EE1-4916-834C-1B399DD06E33}"/>
    <dgm:cxn modelId="{416A32A8-53DB-40E5-AF73-ABE515506FA0}" type="presOf" srcId="{E03F608E-D118-4BEB-921B-DAD5BBF181A6}" destId="{32DC47B2-BE18-4A6D-83B3-88D4E09B64F4}" srcOrd="0" destOrd="0" presId="urn:microsoft.com/office/officeart/2005/8/layout/vList5"/>
    <dgm:cxn modelId="{0D7C612D-AD0C-4358-A22D-626B2CF90392}" type="presOf" srcId="{6AF39D43-3A93-44FD-AFEC-33480F023F3E}" destId="{90A9150F-3C80-4156-A10D-F015EB2A0AE9}" srcOrd="0" destOrd="0" presId="urn:microsoft.com/office/officeart/2005/8/layout/vList5"/>
    <dgm:cxn modelId="{CC4AF2D4-1B55-4670-9486-9007CDDE23D1}" type="presOf" srcId="{21E5D1E5-22D2-423C-B8BD-5FA99DBFDDFE}" destId="{26CE2487-C9B4-4522-B513-DA084F432525}" srcOrd="0" destOrd="1" presId="urn:microsoft.com/office/officeart/2005/8/layout/vList5"/>
    <dgm:cxn modelId="{096A0833-DF86-4DF9-A733-F2C57560EFF6}" type="presOf" srcId="{0EFF366A-D021-49A2-8EFF-84164330154E}" destId="{EFD39F75-59C2-4932-88BD-BDFF805A45A0}" srcOrd="0" destOrd="0" presId="urn:microsoft.com/office/officeart/2005/8/layout/vList5"/>
    <dgm:cxn modelId="{9A8D76E3-AAE8-44D4-9B36-6D1048B1E0F1}" type="presOf" srcId="{F604FE61-9C26-454C-AAEE-C6597A0A107F}" destId="{26CE2487-C9B4-4522-B513-DA084F432525}" srcOrd="0" destOrd="0" presId="urn:microsoft.com/office/officeart/2005/8/layout/vList5"/>
    <dgm:cxn modelId="{844C5588-01A3-42D6-A9A5-AA7F52957F25}" type="presOf" srcId="{FD4710A2-42A3-4357-A280-B24F3D28BFF3}" destId="{EFD39F75-59C2-4932-88BD-BDFF805A45A0}" srcOrd="0" destOrd="1" presId="urn:microsoft.com/office/officeart/2005/8/layout/vList5"/>
    <dgm:cxn modelId="{6A595A7E-A612-4EB3-8914-B6855BF887E2}" type="presOf" srcId="{10E3328A-4471-4407-9831-55E8402E0377}" destId="{6B1AF829-D001-4FFE-B25A-EB0FD23EA247}" srcOrd="0" destOrd="0" presId="urn:microsoft.com/office/officeart/2005/8/layout/vList5"/>
    <dgm:cxn modelId="{C8D62110-7E4B-4C74-8E96-E68CB4C23862}" srcId="{8DF0F2CD-ECB2-4F62-B62F-7BA3D48D0E6A}" destId="{21E5D1E5-22D2-423C-B8BD-5FA99DBFDDFE}" srcOrd="1" destOrd="0" parTransId="{F4F876FE-3A18-4A63-A5C4-3D66EF1C33DD}" sibTransId="{0A985385-92A8-43EC-BEE0-312097858439}"/>
    <dgm:cxn modelId="{916767F9-EC3D-45C6-AE69-6A436313D465}" srcId="{9AEA2BCC-6C60-4024-A349-016B0C6B6C19}" destId="{E03F608E-D118-4BEB-921B-DAD5BBF181A6}" srcOrd="1" destOrd="0" parTransId="{A950B105-04D9-4CF8-8CFB-666328BFB927}" sibTransId="{8ECFF9C6-FD27-42BD-ACAC-F8D75F2FE7E3}"/>
    <dgm:cxn modelId="{7489B834-33F2-4319-AB30-FC73FEAEE3EA}" type="presOf" srcId="{88558595-0533-4D90-8F84-E7B08ECBD249}" destId="{E5360FCC-5FA4-42CC-A58A-1E6401F78269}" srcOrd="0" destOrd="1" presId="urn:microsoft.com/office/officeart/2005/8/layout/vList5"/>
    <dgm:cxn modelId="{9162CA39-A145-48CF-B373-B8A591C828CE}" srcId="{F8E56D6B-CD19-4D60-A3C6-C087EE535949}" destId="{6AF39D43-3A93-44FD-AFEC-33480F023F3E}" srcOrd="0" destOrd="0" parTransId="{0A9F3169-C236-4794-A324-44160F846953}" sibTransId="{4AF90581-475B-458C-B54B-A4CCD515EE0F}"/>
    <dgm:cxn modelId="{EEFDCDF6-61D5-41EF-A47B-7EED9094CBA6}" srcId="{9AEA2BCC-6C60-4024-A349-016B0C6B6C19}" destId="{8DF0F2CD-ECB2-4F62-B62F-7BA3D48D0E6A}" srcOrd="3" destOrd="0" parTransId="{C7F75A00-57CA-42D8-A2E2-EB896924B9BA}" sibTransId="{2D78E8A2-251D-4ECB-8961-A0375BB87F30}"/>
    <dgm:cxn modelId="{B8602120-4258-419F-A871-80748F7537AD}" srcId="{E03F608E-D118-4BEB-921B-DAD5BBF181A6}" destId="{FD4710A2-42A3-4357-A280-B24F3D28BFF3}" srcOrd="1" destOrd="0" parTransId="{AD6059AC-C2E1-417D-AB34-D22FB8F6722E}" sibTransId="{F6DC83DB-7E5F-4F2C-87C4-7E393EA5FE31}"/>
    <dgm:cxn modelId="{24CCA584-C68C-46C7-AD1B-86C418BB545F}" type="presOf" srcId="{8DF0F2CD-ECB2-4F62-B62F-7BA3D48D0E6A}" destId="{DD39340A-7D68-4E9C-A306-9DA28FA7A7FD}" srcOrd="0" destOrd="0" presId="urn:microsoft.com/office/officeart/2005/8/layout/vList5"/>
    <dgm:cxn modelId="{1CFCE959-4F1C-48C6-AA24-16A3C8CAA2A6}" srcId="{9AEA2BCC-6C60-4024-A349-016B0C6B6C19}" destId="{F8E56D6B-CD19-4D60-A3C6-C087EE535949}" srcOrd="4" destOrd="0" parTransId="{DEF89494-1EA1-4AE7-9829-DC2914243F42}" sibTransId="{A28C66CC-55B4-4642-920D-A33E211F330B}"/>
    <dgm:cxn modelId="{87628EB1-761C-47E2-AC44-D2EC202465E4}" srcId="{60BF411F-0545-415C-A988-3520B1E3A589}" destId="{10E3328A-4471-4407-9831-55E8402E0377}" srcOrd="0" destOrd="0" parTransId="{204D0724-A4F9-426B-A424-6AA6F4686F71}" sibTransId="{C7E9CC20-034C-4CC9-89F1-85CBD42955A2}"/>
    <dgm:cxn modelId="{7EB0757A-0676-4A4F-8A4B-C0CCFCEEC2A3}" srcId="{60BF411F-0545-415C-A988-3520B1E3A589}" destId="{D09437E4-26BD-4326-957D-E8949B43969B}" srcOrd="1" destOrd="0" parTransId="{3E21DF9C-BAA1-433A-84D6-2E5FFDF875A4}" sibTransId="{3CC737EE-F532-4EC1-B2A9-6262E8B4F7E9}"/>
    <dgm:cxn modelId="{DF4AC635-FE56-48E7-B4DC-E6E2EBF34CD7}" type="presOf" srcId="{F84AE7D5-EADC-4B98-BF82-49D35D9D61CF}" destId="{E05A51AC-CA0E-428F-BC8F-582BAA2CE3A9}" srcOrd="0" destOrd="0" presId="urn:microsoft.com/office/officeart/2005/8/layout/vList5"/>
    <dgm:cxn modelId="{5F3C2F60-8ED8-471C-919F-55F3BA34C0CD}" srcId="{F84AE7D5-EADC-4B98-BF82-49D35D9D61CF}" destId="{ED97FCBB-EB8B-45E9-A86F-189D6E6E789A}" srcOrd="0" destOrd="0" parTransId="{12620BCD-B796-4C3D-9168-B9C1D0089FB1}" sibTransId="{2BA80964-448D-4BD9-B8F1-5C7CC3BD9E89}"/>
    <dgm:cxn modelId="{1B87F34A-D108-4EC6-9DCC-0BE242DA200D}" type="presOf" srcId="{F8E56D6B-CD19-4D60-A3C6-C087EE535949}" destId="{C52E69D7-5F3F-434B-A8DF-E1BD667D43CD}" srcOrd="0" destOrd="0" presId="urn:microsoft.com/office/officeart/2005/8/layout/vList5"/>
    <dgm:cxn modelId="{FA73ACFB-861C-418F-B1E4-E3D6ADFB008E}" type="presParOf" srcId="{5E2D24FF-AFE4-486F-84BF-5F5901A7EFC6}" destId="{E615BB10-E970-4F99-A505-591DEFC1B6A4}" srcOrd="0" destOrd="0" presId="urn:microsoft.com/office/officeart/2005/8/layout/vList5"/>
    <dgm:cxn modelId="{926489DD-E0F3-424C-811A-634920DF6E9B}" type="presParOf" srcId="{E615BB10-E970-4F99-A505-591DEFC1B6A4}" destId="{E05A51AC-CA0E-428F-BC8F-582BAA2CE3A9}" srcOrd="0" destOrd="0" presId="urn:microsoft.com/office/officeart/2005/8/layout/vList5"/>
    <dgm:cxn modelId="{0384E1BA-8481-4676-BA10-E2FD86D7E047}" type="presParOf" srcId="{E615BB10-E970-4F99-A505-591DEFC1B6A4}" destId="{E5360FCC-5FA4-42CC-A58A-1E6401F78269}" srcOrd="1" destOrd="0" presId="urn:microsoft.com/office/officeart/2005/8/layout/vList5"/>
    <dgm:cxn modelId="{C5F27668-8F31-4251-8CAA-2EAE33B68EFB}" type="presParOf" srcId="{5E2D24FF-AFE4-486F-84BF-5F5901A7EFC6}" destId="{29BF7A38-0802-4C98-A2C1-DFF5ECD0E879}" srcOrd="1" destOrd="0" presId="urn:microsoft.com/office/officeart/2005/8/layout/vList5"/>
    <dgm:cxn modelId="{7664FC90-D552-4D07-936E-81FEA728B47E}" type="presParOf" srcId="{5E2D24FF-AFE4-486F-84BF-5F5901A7EFC6}" destId="{33C913EC-8829-4356-9366-D993A2F6977C}" srcOrd="2" destOrd="0" presId="urn:microsoft.com/office/officeart/2005/8/layout/vList5"/>
    <dgm:cxn modelId="{21A25A2D-8713-49BB-A0EA-BD2915BFBF60}" type="presParOf" srcId="{33C913EC-8829-4356-9366-D993A2F6977C}" destId="{32DC47B2-BE18-4A6D-83B3-88D4E09B64F4}" srcOrd="0" destOrd="0" presId="urn:microsoft.com/office/officeart/2005/8/layout/vList5"/>
    <dgm:cxn modelId="{E53DF231-9AF9-4CA9-B54F-3BE49C02ED15}" type="presParOf" srcId="{33C913EC-8829-4356-9366-D993A2F6977C}" destId="{EFD39F75-59C2-4932-88BD-BDFF805A45A0}" srcOrd="1" destOrd="0" presId="urn:microsoft.com/office/officeart/2005/8/layout/vList5"/>
    <dgm:cxn modelId="{B264818F-870B-4DA1-BB77-55C662073E8C}" type="presParOf" srcId="{5E2D24FF-AFE4-486F-84BF-5F5901A7EFC6}" destId="{E340A148-DD87-4794-95B0-88BD91A88B51}" srcOrd="3" destOrd="0" presId="urn:microsoft.com/office/officeart/2005/8/layout/vList5"/>
    <dgm:cxn modelId="{7C7590FB-357E-4B5C-9D5F-09E530D008A6}" type="presParOf" srcId="{5E2D24FF-AFE4-486F-84BF-5F5901A7EFC6}" destId="{A1D1CDC1-3831-4904-835C-C8DB1880B9ED}" srcOrd="4" destOrd="0" presId="urn:microsoft.com/office/officeart/2005/8/layout/vList5"/>
    <dgm:cxn modelId="{BA50BC07-4CAF-4429-9E22-0B4FF0FE7F7B}" type="presParOf" srcId="{A1D1CDC1-3831-4904-835C-C8DB1880B9ED}" destId="{67E2DB4B-9A24-4770-A831-BFA705845418}" srcOrd="0" destOrd="0" presId="urn:microsoft.com/office/officeart/2005/8/layout/vList5"/>
    <dgm:cxn modelId="{82183765-EED2-45DD-8D51-B5BEEE8029D5}" type="presParOf" srcId="{A1D1CDC1-3831-4904-835C-C8DB1880B9ED}" destId="{6B1AF829-D001-4FFE-B25A-EB0FD23EA247}" srcOrd="1" destOrd="0" presId="urn:microsoft.com/office/officeart/2005/8/layout/vList5"/>
    <dgm:cxn modelId="{DD4E6FF4-4E87-49BA-909B-0240F3344067}" type="presParOf" srcId="{5E2D24FF-AFE4-486F-84BF-5F5901A7EFC6}" destId="{48AA2274-75EE-4113-A100-D1D9CC32E6F5}" srcOrd="5" destOrd="0" presId="urn:microsoft.com/office/officeart/2005/8/layout/vList5"/>
    <dgm:cxn modelId="{9749CA00-916B-4274-98EB-ACF3F681C2DB}" type="presParOf" srcId="{5E2D24FF-AFE4-486F-84BF-5F5901A7EFC6}" destId="{F2F31860-3CCD-423C-9369-47F65ABE241E}" srcOrd="6" destOrd="0" presId="urn:microsoft.com/office/officeart/2005/8/layout/vList5"/>
    <dgm:cxn modelId="{F03BAD5D-4D4C-44CA-834E-087E91C0F12A}" type="presParOf" srcId="{F2F31860-3CCD-423C-9369-47F65ABE241E}" destId="{DD39340A-7D68-4E9C-A306-9DA28FA7A7FD}" srcOrd="0" destOrd="0" presId="urn:microsoft.com/office/officeart/2005/8/layout/vList5"/>
    <dgm:cxn modelId="{FC7A8143-3E82-4F36-8FFF-B681B1330C03}" type="presParOf" srcId="{F2F31860-3CCD-423C-9369-47F65ABE241E}" destId="{26CE2487-C9B4-4522-B513-DA084F432525}" srcOrd="1" destOrd="0" presId="urn:microsoft.com/office/officeart/2005/8/layout/vList5"/>
    <dgm:cxn modelId="{9A9B30BB-0263-4D7B-9489-24CD2D21EC57}" type="presParOf" srcId="{5E2D24FF-AFE4-486F-84BF-5F5901A7EFC6}" destId="{BB68CB73-B3C1-4605-B365-980FD95A34DD}" srcOrd="7" destOrd="0" presId="urn:microsoft.com/office/officeart/2005/8/layout/vList5"/>
    <dgm:cxn modelId="{62CE56E0-2B53-4856-ABFE-385FB7EBD2AD}" type="presParOf" srcId="{5E2D24FF-AFE4-486F-84BF-5F5901A7EFC6}" destId="{B8D06BE9-82F2-4172-9C0E-7203048116B1}" srcOrd="8" destOrd="0" presId="urn:microsoft.com/office/officeart/2005/8/layout/vList5"/>
    <dgm:cxn modelId="{241729F7-BFC9-4E89-A6F1-F227973FC318}" type="presParOf" srcId="{B8D06BE9-82F2-4172-9C0E-7203048116B1}" destId="{C52E69D7-5F3F-434B-A8DF-E1BD667D43CD}" srcOrd="0" destOrd="0" presId="urn:microsoft.com/office/officeart/2005/8/layout/vList5"/>
    <dgm:cxn modelId="{71DB37FA-EFB5-4E6D-8A2B-BC6EE6E0679E}" type="presParOf" srcId="{B8D06BE9-82F2-4172-9C0E-7203048116B1}" destId="{90A9150F-3C80-4156-A10D-F015EB2A0AE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D7F4E7-613B-4A7D-A0A7-62A3A364498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CBBD118-3F37-43C6-92CD-F5B8A98FDC34}">
      <dgm:prSet phldrT="[Text]" custT="1"/>
      <dgm:spPr/>
      <dgm:t>
        <a:bodyPr/>
        <a:lstStyle/>
        <a:p>
          <a:r>
            <a:rPr lang="en-US" sz="2800"/>
            <a:t>Camden account</a:t>
          </a:r>
        </a:p>
      </dgm:t>
    </dgm:pt>
    <dgm:pt modelId="{508DDE83-50D3-46F3-BAEF-9FC1432D01B2}" type="parTrans" cxnId="{C53345FD-E98B-45F5-93C8-209BE65EBE01}">
      <dgm:prSet/>
      <dgm:spPr/>
      <dgm:t>
        <a:bodyPr/>
        <a:lstStyle/>
        <a:p>
          <a:endParaRPr lang="en-US"/>
        </a:p>
      </dgm:t>
    </dgm:pt>
    <dgm:pt modelId="{2B8010CF-91C8-41CC-A860-B10DA82A23E5}" type="sibTrans" cxnId="{C53345FD-E98B-45F5-93C8-209BE65EBE01}">
      <dgm:prSet/>
      <dgm:spPr/>
      <dgm:t>
        <a:bodyPr/>
        <a:lstStyle/>
        <a:p>
          <a:endParaRPr lang="en-US"/>
        </a:p>
      </dgm:t>
    </dgm:pt>
    <dgm:pt modelId="{CD3562FA-6501-4B19-B594-86E405D57FFA}">
      <dgm:prSet phldrT="[Text]"/>
      <dgm:spPr/>
      <dgm:t>
        <a:bodyPr/>
        <a:lstStyle/>
        <a:p>
          <a:r>
            <a:rPr lang="en-GB" dirty="0"/>
            <a:t>Residents can sign up to the Camden account where they can manage and make payments for rent and other Camden services including Council Tax. Would be good to promote this to residents</a:t>
          </a:r>
          <a:endParaRPr lang="en-US" dirty="0"/>
        </a:p>
      </dgm:t>
    </dgm:pt>
    <dgm:pt modelId="{CEBA0C02-1FDC-4625-9450-172A60FB02C9}" type="parTrans" cxnId="{1BFD799E-0DFC-4FF9-B887-A1098BB83E77}">
      <dgm:prSet/>
      <dgm:spPr/>
      <dgm:t>
        <a:bodyPr/>
        <a:lstStyle/>
        <a:p>
          <a:endParaRPr lang="en-US"/>
        </a:p>
      </dgm:t>
    </dgm:pt>
    <dgm:pt modelId="{9F99FADA-AB78-43DB-89CF-BED8F53D1615}" type="sibTrans" cxnId="{1BFD799E-0DFC-4FF9-B887-A1098BB83E77}">
      <dgm:prSet/>
      <dgm:spPr/>
      <dgm:t>
        <a:bodyPr/>
        <a:lstStyle/>
        <a:p>
          <a:endParaRPr lang="en-US"/>
        </a:p>
      </dgm:t>
    </dgm:pt>
    <dgm:pt modelId="{17A0C2D0-1671-438B-853C-5A3A2567D6CB}">
      <dgm:prSet phldrT="[Text]"/>
      <dgm:spPr/>
      <dgm:t>
        <a:bodyPr/>
        <a:lstStyle/>
        <a:p>
          <a:r>
            <a:rPr lang="en-GB">
              <a:hlinkClick xmlns:r="http://schemas.openxmlformats.org/officeDocument/2006/relationships" r:id="rId1"/>
            </a:rPr>
            <a:t>https://www.camden.gov.uk/your-council-rent?inheritRedirect=true</a:t>
          </a:r>
          <a:endParaRPr lang="en-US"/>
        </a:p>
      </dgm:t>
    </dgm:pt>
    <dgm:pt modelId="{2689DA91-E99C-47D9-9843-70A2B4390933}" type="parTrans" cxnId="{6C05F3CD-1D8D-4AC9-8266-BF689AA6F5EE}">
      <dgm:prSet/>
      <dgm:spPr/>
      <dgm:t>
        <a:bodyPr/>
        <a:lstStyle/>
        <a:p>
          <a:endParaRPr lang="en-US"/>
        </a:p>
      </dgm:t>
    </dgm:pt>
    <dgm:pt modelId="{E1E0AE69-01C7-4445-95A5-FCEC16EE9524}" type="sibTrans" cxnId="{6C05F3CD-1D8D-4AC9-8266-BF689AA6F5EE}">
      <dgm:prSet/>
      <dgm:spPr/>
      <dgm:t>
        <a:bodyPr/>
        <a:lstStyle/>
        <a:p>
          <a:endParaRPr lang="en-US"/>
        </a:p>
      </dgm:t>
    </dgm:pt>
    <dgm:pt modelId="{FC99AE10-7C25-4224-B840-4EF37AEEAB6A}">
      <dgm:prSet phldrT="[Text]" custT="1"/>
      <dgm:spPr/>
      <dgm:t>
        <a:bodyPr/>
        <a:lstStyle/>
        <a:p>
          <a:r>
            <a:rPr lang="en-US" sz="2800"/>
            <a:t>Online</a:t>
          </a:r>
        </a:p>
      </dgm:t>
    </dgm:pt>
    <dgm:pt modelId="{E2DE1C6A-EBFF-404B-912B-FFDF3E6CA4B8}" type="parTrans" cxnId="{14065F41-C113-4DAF-A76E-7D431AF33EBF}">
      <dgm:prSet/>
      <dgm:spPr/>
      <dgm:t>
        <a:bodyPr/>
        <a:lstStyle/>
        <a:p>
          <a:endParaRPr lang="en-US"/>
        </a:p>
      </dgm:t>
    </dgm:pt>
    <dgm:pt modelId="{D9FB965D-DE34-4AEF-83AA-C281C020DB1F}" type="sibTrans" cxnId="{14065F41-C113-4DAF-A76E-7D431AF33EBF}">
      <dgm:prSet/>
      <dgm:spPr/>
      <dgm:t>
        <a:bodyPr/>
        <a:lstStyle/>
        <a:p>
          <a:endParaRPr lang="en-US"/>
        </a:p>
      </dgm:t>
    </dgm:pt>
    <dgm:pt modelId="{CB2DD567-978E-4A7C-9ED2-8CB878FA4A4B}">
      <dgm:prSet phldrT="[Text]"/>
      <dgm:spPr/>
      <dgm:t>
        <a:bodyPr/>
        <a:lstStyle/>
        <a:p>
          <a:r>
            <a:rPr lang="en-GB"/>
            <a:t>Tenants can pay online either through Camden’s website using their pay reference number or through their bank directly.</a:t>
          </a:r>
          <a:endParaRPr lang="en-US"/>
        </a:p>
      </dgm:t>
    </dgm:pt>
    <dgm:pt modelId="{A8A00822-EA89-4988-B922-66FA09D61B0E}" type="parTrans" cxnId="{CBA231CD-C39E-45C6-A221-D23729CF758F}">
      <dgm:prSet/>
      <dgm:spPr/>
      <dgm:t>
        <a:bodyPr/>
        <a:lstStyle/>
        <a:p>
          <a:endParaRPr lang="en-US"/>
        </a:p>
      </dgm:t>
    </dgm:pt>
    <dgm:pt modelId="{FEB3B730-521A-4416-820E-FB413AA479FB}" type="sibTrans" cxnId="{CBA231CD-C39E-45C6-A221-D23729CF758F}">
      <dgm:prSet/>
      <dgm:spPr/>
      <dgm:t>
        <a:bodyPr/>
        <a:lstStyle/>
        <a:p>
          <a:endParaRPr lang="en-US"/>
        </a:p>
      </dgm:t>
    </dgm:pt>
    <dgm:pt modelId="{781564E3-579B-48E7-941C-2FAB046D8AE7}">
      <dgm:prSet phldrT="[Text]"/>
      <dgm:spPr/>
      <dgm:t>
        <a:bodyPr/>
        <a:lstStyle/>
        <a:p>
          <a:r>
            <a:rPr lang="en-GB">
              <a:hlinkClick xmlns:r="http://schemas.openxmlformats.org/officeDocument/2006/relationships" r:id="rId1"/>
            </a:rPr>
            <a:t>https://www.camden.gov.uk/your-council-rent?inheritRedirect=true</a:t>
          </a:r>
          <a:endParaRPr lang="en-US"/>
        </a:p>
      </dgm:t>
    </dgm:pt>
    <dgm:pt modelId="{8D2CF055-9084-4C7D-94DD-5A2A7E17FE23}" type="parTrans" cxnId="{A28949D0-30E6-4885-B186-BAE8E393536B}">
      <dgm:prSet/>
      <dgm:spPr/>
      <dgm:t>
        <a:bodyPr/>
        <a:lstStyle/>
        <a:p>
          <a:endParaRPr lang="en-US"/>
        </a:p>
      </dgm:t>
    </dgm:pt>
    <dgm:pt modelId="{FC68F111-2B34-4ADD-BCE1-AEF8E58B49E5}" type="sibTrans" cxnId="{A28949D0-30E6-4885-B186-BAE8E393536B}">
      <dgm:prSet/>
      <dgm:spPr/>
      <dgm:t>
        <a:bodyPr/>
        <a:lstStyle/>
        <a:p>
          <a:endParaRPr lang="en-US"/>
        </a:p>
      </dgm:t>
    </dgm:pt>
    <dgm:pt modelId="{A4182A67-DCD3-440E-B79E-4B9A41469263}">
      <dgm:prSet phldrT="[Text]" custT="1"/>
      <dgm:spPr/>
      <dgm:t>
        <a:bodyPr/>
        <a:lstStyle/>
        <a:p>
          <a:r>
            <a:rPr lang="en-US" sz="2800"/>
            <a:t>Telephone</a:t>
          </a:r>
        </a:p>
      </dgm:t>
    </dgm:pt>
    <dgm:pt modelId="{B562F809-983B-4F1F-BECB-166E705E5543}" type="parTrans" cxnId="{2F4F3095-422E-4337-82EC-6F041B946FDA}">
      <dgm:prSet/>
      <dgm:spPr/>
      <dgm:t>
        <a:bodyPr/>
        <a:lstStyle/>
        <a:p>
          <a:endParaRPr lang="en-US"/>
        </a:p>
      </dgm:t>
    </dgm:pt>
    <dgm:pt modelId="{E92E1A18-56C2-474A-9F80-EE543E1EBB0D}" type="sibTrans" cxnId="{2F4F3095-422E-4337-82EC-6F041B946FDA}">
      <dgm:prSet/>
      <dgm:spPr/>
      <dgm:t>
        <a:bodyPr/>
        <a:lstStyle/>
        <a:p>
          <a:endParaRPr lang="en-US"/>
        </a:p>
      </dgm:t>
    </dgm:pt>
    <dgm:pt modelId="{7619F827-241C-4391-89EB-96DF6A0DB889}">
      <dgm:prSet phldrT="[Text]"/>
      <dgm:spPr/>
      <dgm:t>
        <a:bodyPr/>
        <a:lstStyle/>
        <a:p>
          <a:r>
            <a:rPr lang="en-GB"/>
            <a:t>automated payment line on </a:t>
          </a:r>
          <a:r>
            <a:rPr lang="en-GB" b="0" i="0"/>
            <a:t>020 7974 6104</a:t>
          </a:r>
          <a:r>
            <a:rPr lang="en-GB"/>
            <a:t> or </a:t>
          </a:r>
          <a:endParaRPr lang="en-US"/>
        </a:p>
      </dgm:t>
    </dgm:pt>
    <dgm:pt modelId="{A6570F01-0BA0-4A29-B5A5-2F76498652BB}" type="parTrans" cxnId="{7227CC74-D2E4-4883-B9FC-95C98EB80B86}">
      <dgm:prSet/>
      <dgm:spPr/>
      <dgm:t>
        <a:bodyPr/>
        <a:lstStyle/>
        <a:p>
          <a:endParaRPr lang="en-US"/>
        </a:p>
      </dgm:t>
    </dgm:pt>
    <dgm:pt modelId="{ADF4C39D-6051-4326-BD3F-E7E64EAF5C70}" type="sibTrans" cxnId="{7227CC74-D2E4-4883-B9FC-95C98EB80B86}">
      <dgm:prSet/>
      <dgm:spPr/>
      <dgm:t>
        <a:bodyPr/>
        <a:lstStyle/>
        <a:p>
          <a:endParaRPr lang="en-US"/>
        </a:p>
      </dgm:t>
    </dgm:pt>
    <dgm:pt modelId="{4D607D65-EECC-433B-9C90-B43730F82416}">
      <dgm:prSet phldrT="[Text]"/>
      <dgm:spPr/>
      <dgm:t>
        <a:bodyPr/>
        <a:lstStyle/>
        <a:p>
          <a:r>
            <a:rPr lang="en-GB"/>
            <a:t>Contact Camden: </a:t>
          </a:r>
          <a:r>
            <a:rPr lang="en-GB" b="0" i="0"/>
            <a:t>020 7974 4444 if tenant prefers to </a:t>
          </a:r>
          <a:r>
            <a:rPr lang="en-GB"/>
            <a:t>speak to a person</a:t>
          </a:r>
          <a:endParaRPr lang="en-US"/>
        </a:p>
      </dgm:t>
    </dgm:pt>
    <dgm:pt modelId="{BB90875D-E232-4A62-AC9A-5DDA60BC34EE}" type="parTrans" cxnId="{CCE19795-4FE4-4677-AC99-1595B0896248}">
      <dgm:prSet/>
      <dgm:spPr/>
      <dgm:t>
        <a:bodyPr/>
        <a:lstStyle/>
        <a:p>
          <a:endParaRPr lang="en-US"/>
        </a:p>
      </dgm:t>
    </dgm:pt>
    <dgm:pt modelId="{CA8A4422-C6AC-4F5F-9794-14CA0A2023B4}" type="sibTrans" cxnId="{CCE19795-4FE4-4677-AC99-1595B0896248}">
      <dgm:prSet/>
      <dgm:spPr/>
      <dgm:t>
        <a:bodyPr/>
        <a:lstStyle/>
        <a:p>
          <a:endParaRPr lang="en-US"/>
        </a:p>
      </dgm:t>
    </dgm:pt>
    <dgm:pt modelId="{872699B0-F36B-4613-9ADB-6DA2C85EC5AE}" type="pres">
      <dgm:prSet presAssocID="{C1D7F4E7-613B-4A7D-A0A7-62A3A364498D}" presName="Name0" presStyleCnt="0">
        <dgm:presLayoutVars>
          <dgm:dir/>
          <dgm:animLvl val="lvl"/>
          <dgm:resizeHandles val="exact"/>
        </dgm:presLayoutVars>
      </dgm:prSet>
      <dgm:spPr/>
      <dgm:t>
        <a:bodyPr/>
        <a:lstStyle/>
        <a:p>
          <a:endParaRPr lang="en-US"/>
        </a:p>
      </dgm:t>
    </dgm:pt>
    <dgm:pt modelId="{ED5495F1-B683-40DF-AE3C-3145C9BCA832}" type="pres">
      <dgm:prSet presAssocID="{3CBBD118-3F37-43C6-92CD-F5B8A98FDC34}" presName="linNode" presStyleCnt="0"/>
      <dgm:spPr/>
    </dgm:pt>
    <dgm:pt modelId="{59959FBA-9221-483D-8D67-19282C3BCDA2}" type="pres">
      <dgm:prSet presAssocID="{3CBBD118-3F37-43C6-92CD-F5B8A98FDC34}" presName="parentText" presStyleLbl="node1" presStyleIdx="0" presStyleCnt="3">
        <dgm:presLayoutVars>
          <dgm:chMax val="1"/>
          <dgm:bulletEnabled val="1"/>
        </dgm:presLayoutVars>
      </dgm:prSet>
      <dgm:spPr/>
      <dgm:t>
        <a:bodyPr/>
        <a:lstStyle/>
        <a:p>
          <a:endParaRPr lang="en-US"/>
        </a:p>
      </dgm:t>
    </dgm:pt>
    <dgm:pt modelId="{B98B2625-405C-4F6A-BAA1-53C860EB0733}" type="pres">
      <dgm:prSet presAssocID="{3CBBD118-3F37-43C6-92CD-F5B8A98FDC34}" presName="descendantText" presStyleLbl="alignAccFollowNode1" presStyleIdx="0" presStyleCnt="3">
        <dgm:presLayoutVars>
          <dgm:bulletEnabled val="1"/>
        </dgm:presLayoutVars>
      </dgm:prSet>
      <dgm:spPr/>
      <dgm:t>
        <a:bodyPr/>
        <a:lstStyle/>
        <a:p>
          <a:endParaRPr lang="en-US"/>
        </a:p>
      </dgm:t>
    </dgm:pt>
    <dgm:pt modelId="{5898775E-7805-4FD5-904A-4CA3A5D95D88}" type="pres">
      <dgm:prSet presAssocID="{2B8010CF-91C8-41CC-A860-B10DA82A23E5}" presName="sp" presStyleCnt="0"/>
      <dgm:spPr/>
    </dgm:pt>
    <dgm:pt modelId="{76C8CACD-0DFA-4B13-A76B-85E42C92B1C7}" type="pres">
      <dgm:prSet presAssocID="{FC99AE10-7C25-4224-B840-4EF37AEEAB6A}" presName="linNode" presStyleCnt="0"/>
      <dgm:spPr/>
    </dgm:pt>
    <dgm:pt modelId="{2CA5FD8E-D563-4C73-9376-427A5D053139}" type="pres">
      <dgm:prSet presAssocID="{FC99AE10-7C25-4224-B840-4EF37AEEAB6A}" presName="parentText" presStyleLbl="node1" presStyleIdx="1" presStyleCnt="3">
        <dgm:presLayoutVars>
          <dgm:chMax val="1"/>
          <dgm:bulletEnabled val="1"/>
        </dgm:presLayoutVars>
      </dgm:prSet>
      <dgm:spPr/>
      <dgm:t>
        <a:bodyPr/>
        <a:lstStyle/>
        <a:p>
          <a:endParaRPr lang="en-US"/>
        </a:p>
      </dgm:t>
    </dgm:pt>
    <dgm:pt modelId="{37CE8E59-4E4E-49C3-A56E-E5DFF93A8785}" type="pres">
      <dgm:prSet presAssocID="{FC99AE10-7C25-4224-B840-4EF37AEEAB6A}" presName="descendantText" presStyleLbl="alignAccFollowNode1" presStyleIdx="1" presStyleCnt="3">
        <dgm:presLayoutVars>
          <dgm:bulletEnabled val="1"/>
        </dgm:presLayoutVars>
      </dgm:prSet>
      <dgm:spPr/>
      <dgm:t>
        <a:bodyPr/>
        <a:lstStyle/>
        <a:p>
          <a:endParaRPr lang="en-US"/>
        </a:p>
      </dgm:t>
    </dgm:pt>
    <dgm:pt modelId="{20DDA470-8015-4192-BE34-9429D7C1590E}" type="pres">
      <dgm:prSet presAssocID="{D9FB965D-DE34-4AEF-83AA-C281C020DB1F}" presName="sp" presStyleCnt="0"/>
      <dgm:spPr/>
    </dgm:pt>
    <dgm:pt modelId="{A9B5B1CF-FC0B-4C21-A285-CFEE1A2032B2}" type="pres">
      <dgm:prSet presAssocID="{A4182A67-DCD3-440E-B79E-4B9A41469263}" presName="linNode" presStyleCnt="0"/>
      <dgm:spPr/>
    </dgm:pt>
    <dgm:pt modelId="{98F9EC21-5A00-40A4-9C1E-6F2C7FA535D0}" type="pres">
      <dgm:prSet presAssocID="{A4182A67-DCD3-440E-B79E-4B9A41469263}" presName="parentText" presStyleLbl="node1" presStyleIdx="2" presStyleCnt="3">
        <dgm:presLayoutVars>
          <dgm:chMax val="1"/>
          <dgm:bulletEnabled val="1"/>
        </dgm:presLayoutVars>
      </dgm:prSet>
      <dgm:spPr/>
      <dgm:t>
        <a:bodyPr/>
        <a:lstStyle/>
        <a:p>
          <a:endParaRPr lang="en-US"/>
        </a:p>
      </dgm:t>
    </dgm:pt>
    <dgm:pt modelId="{AC3EDB00-D38D-4D13-B56E-20040E31270E}" type="pres">
      <dgm:prSet presAssocID="{A4182A67-DCD3-440E-B79E-4B9A41469263}" presName="descendantText" presStyleLbl="alignAccFollowNode1" presStyleIdx="2" presStyleCnt="3">
        <dgm:presLayoutVars>
          <dgm:bulletEnabled val="1"/>
        </dgm:presLayoutVars>
      </dgm:prSet>
      <dgm:spPr/>
      <dgm:t>
        <a:bodyPr/>
        <a:lstStyle/>
        <a:p>
          <a:endParaRPr lang="en-US"/>
        </a:p>
      </dgm:t>
    </dgm:pt>
  </dgm:ptLst>
  <dgm:cxnLst>
    <dgm:cxn modelId="{51BC640A-5049-4FBA-988F-954A5598C29F}" type="presOf" srcId="{CB2DD567-978E-4A7C-9ED2-8CB878FA4A4B}" destId="{37CE8E59-4E4E-49C3-A56E-E5DFF93A8785}" srcOrd="0" destOrd="0" presId="urn:microsoft.com/office/officeart/2005/8/layout/vList5"/>
    <dgm:cxn modelId="{CAEDD9C9-7B3C-43DD-AD30-5080422BCD4C}" type="presOf" srcId="{7619F827-241C-4391-89EB-96DF6A0DB889}" destId="{AC3EDB00-D38D-4D13-B56E-20040E31270E}" srcOrd="0" destOrd="0" presId="urn:microsoft.com/office/officeart/2005/8/layout/vList5"/>
    <dgm:cxn modelId="{A28949D0-30E6-4885-B186-BAE8E393536B}" srcId="{FC99AE10-7C25-4224-B840-4EF37AEEAB6A}" destId="{781564E3-579B-48E7-941C-2FAB046D8AE7}" srcOrd="1" destOrd="0" parTransId="{8D2CF055-9084-4C7D-94DD-5A2A7E17FE23}" sibTransId="{FC68F111-2B34-4ADD-BCE1-AEF8E58B49E5}"/>
    <dgm:cxn modelId="{22A6C763-091D-4BE0-B567-9478F61CA02F}" type="presOf" srcId="{A4182A67-DCD3-440E-B79E-4B9A41469263}" destId="{98F9EC21-5A00-40A4-9C1E-6F2C7FA535D0}" srcOrd="0" destOrd="0" presId="urn:microsoft.com/office/officeart/2005/8/layout/vList5"/>
    <dgm:cxn modelId="{954D43A8-32AC-4FDB-B4DB-1C1920879B2A}" type="presOf" srcId="{C1D7F4E7-613B-4A7D-A0A7-62A3A364498D}" destId="{872699B0-F36B-4613-9ADB-6DA2C85EC5AE}" srcOrd="0" destOrd="0" presId="urn:microsoft.com/office/officeart/2005/8/layout/vList5"/>
    <dgm:cxn modelId="{CCE19795-4FE4-4677-AC99-1595B0896248}" srcId="{A4182A67-DCD3-440E-B79E-4B9A41469263}" destId="{4D607D65-EECC-433B-9C90-B43730F82416}" srcOrd="1" destOrd="0" parTransId="{BB90875D-E232-4A62-AC9A-5DDA60BC34EE}" sibTransId="{CA8A4422-C6AC-4F5F-9794-14CA0A2023B4}"/>
    <dgm:cxn modelId="{BC78B5C8-FF64-4FFC-9F0F-5EACED19F34D}" type="presOf" srcId="{17A0C2D0-1671-438B-853C-5A3A2567D6CB}" destId="{B98B2625-405C-4F6A-BAA1-53C860EB0733}" srcOrd="0" destOrd="1" presId="urn:microsoft.com/office/officeart/2005/8/layout/vList5"/>
    <dgm:cxn modelId="{1E474E85-912C-42F1-8C2E-27A08709AD85}" type="presOf" srcId="{FC99AE10-7C25-4224-B840-4EF37AEEAB6A}" destId="{2CA5FD8E-D563-4C73-9376-427A5D053139}" srcOrd="0" destOrd="0" presId="urn:microsoft.com/office/officeart/2005/8/layout/vList5"/>
    <dgm:cxn modelId="{1BFD799E-0DFC-4FF9-B887-A1098BB83E77}" srcId="{3CBBD118-3F37-43C6-92CD-F5B8A98FDC34}" destId="{CD3562FA-6501-4B19-B594-86E405D57FFA}" srcOrd="0" destOrd="0" parTransId="{CEBA0C02-1FDC-4625-9450-172A60FB02C9}" sibTransId="{9F99FADA-AB78-43DB-89CF-BED8F53D1615}"/>
    <dgm:cxn modelId="{BBF018DF-EA50-46F2-BE7A-5207EDB609EB}" type="presOf" srcId="{CD3562FA-6501-4B19-B594-86E405D57FFA}" destId="{B98B2625-405C-4F6A-BAA1-53C860EB0733}" srcOrd="0" destOrd="0" presId="urn:microsoft.com/office/officeart/2005/8/layout/vList5"/>
    <dgm:cxn modelId="{7227CC74-D2E4-4883-B9FC-95C98EB80B86}" srcId="{A4182A67-DCD3-440E-B79E-4B9A41469263}" destId="{7619F827-241C-4391-89EB-96DF6A0DB889}" srcOrd="0" destOrd="0" parTransId="{A6570F01-0BA0-4A29-B5A5-2F76498652BB}" sibTransId="{ADF4C39D-6051-4326-BD3F-E7E64EAF5C70}"/>
    <dgm:cxn modelId="{C53345FD-E98B-45F5-93C8-209BE65EBE01}" srcId="{C1D7F4E7-613B-4A7D-A0A7-62A3A364498D}" destId="{3CBBD118-3F37-43C6-92CD-F5B8A98FDC34}" srcOrd="0" destOrd="0" parTransId="{508DDE83-50D3-46F3-BAEF-9FC1432D01B2}" sibTransId="{2B8010CF-91C8-41CC-A860-B10DA82A23E5}"/>
    <dgm:cxn modelId="{CBA231CD-C39E-45C6-A221-D23729CF758F}" srcId="{FC99AE10-7C25-4224-B840-4EF37AEEAB6A}" destId="{CB2DD567-978E-4A7C-9ED2-8CB878FA4A4B}" srcOrd="0" destOrd="0" parTransId="{A8A00822-EA89-4988-B922-66FA09D61B0E}" sibTransId="{FEB3B730-521A-4416-820E-FB413AA479FB}"/>
    <dgm:cxn modelId="{2F4F3095-422E-4337-82EC-6F041B946FDA}" srcId="{C1D7F4E7-613B-4A7D-A0A7-62A3A364498D}" destId="{A4182A67-DCD3-440E-B79E-4B9A41469263}" srcOrd="2" destOrd="0" parTransId="{B562F809-983B-4F1F-BECB-166E705E5543}" sibTransId="{E92E1A18-56C2-474A-9F80-EE543E1EBB0D}"/>
    <dgm:cxn modelId="{6C05F3CD-1D8D-4AC9-8266-BF689AA6F5EE}" srcId="{3CBBD118-3F37-43C6-92CD-F5B8A98FDC34}" destId="{17A0C2D0-1671-438B-853C-5A3A2567D6CB}" srcOrd="1" destOrd="0" parTransId="{2689DA91-E99C-47D9-9843-70A2B4390933}" sibTransId="{E1E0AE69-01C7-4445-95A5-FCEC16EE9524}"/>
    <dgm:cxn modelId="{E0CFC4BC-47F4-458E-8BCF-B10D48763DE2}" type="presOf" srcId="{4D607D65-EECC-433B-9C90-B43730F82416}" destId="{AC3EDB00-D38D-4D13-B56E-20040E31270E}" srcOrd="0" destOrd="1" presId="urn:microsoft.com/office/officeart/2005/8/layout/vList5"/>
    <dgm:cxn modelId="{6E3EAE48-6278-45B8-8F77-3C45615D92BE}" type="presOf" srcId="{3CBBD118-3F37-43C6-92CD-F5B8A98FDC34}" destId="{59959FBA-9221-483D-8D67-19282C3BCDA2}" srcOrd="0" destOrd="0" presId="urn:microsoft.com/office/officeart/2005/8/layout/vList5"/>
    <dgm:cxn modelId="{14065F41-C113-4DAF-A76E-7D431AF33EBF}" srcId="{C1D7F4E7-613B-4A7D-A0A7-62A3A364498D}" destId="{FC99AE10-7C25-4224-B840-4EF37AEEAB6A}" srcOrd="1" destOrd="0" parTransId="{E2DE1C6A-EBFF-404B-912B-FFDF3E6CA4B8}" sibTransId="{D9FB965D-DE34-4AEF-83AA-C281C020DB1F}"/>
    <dgm:cxn modelId="{E6712C8D-1B81-4673-9002-9425CCF2C62C}" type="presOf" srcId="{781564E3-579B-48E7-941C-2FAB046D8AE7}" destId="{37CE8E59-4E4E-49C3-A56E-E5DFF93A8785}" srcOrd="0" destOrd="1" presId="urn:microsoft.com/office/officeart/2005/8/layout/vList5"/>
    <dgm:cxn modelId="{C134B955-BFCD-4737-84A9-3088B20842B1}" type="presParOf" srcId="{872699B0-F36B-4613-9ADB-6DA2C85EC5AE}" destId="{ED5495F1-B683-40DF-AE3C-3145C9BCA832}" srcOrd="0" destOrd="0" presId="urn:microsoft.com/office/officeart/2005/8/layout/vList5"/>
    <dgm:cxn modelId="{0A12BE24-AF38-47AE-81FB-599C41A6D076}" type="presParOf" srcId="{ED5495F1-B683-40DF-AE3C-3145C9BCA832}" destId="{59959FBA-9221-483D-8D67-19282C3BCDA2}" srcOrd="0" destOrd="0" presId="urn:microsoft.com/office/officeart/2005/8/layout/vList5"/>
    <dgm:cxn modelId="{EE46A505-83E5-4818-8070-FDFA87E6C35A}" type="presParOf" srcId="{ED5495F1-B683-40DF-AE3C-3145C9BCA832}" destId="{B98B2625-405C-4F6A-BAA1-53C860EB0733}" srcOrd="1" destOrd="0" presId="urn:microsoft.com/office/officeart/2005/8/layout/vList5"/>
    <dgm:cxn modelId="{975B62E9-B754-4A6E-81C0-D5275B873E63}" type="presParOf" srcId="{872699B0-F36B-4613-9ADB-6DA2C85EC5AE}" destId="{5898775E-7805-4FD5-904A-4CA3A5D95D88}" srcOrd="1" destOrd="0" presId="urn:microsoft.com/office/officeart/2005/8/layout/vList5"/>
    <dgm:cxn modelId="{50AA2EB1-8DC9-4DFB-96D4-D0BEDC42A971}" type="presParOf" srcId="{872699B0-F36B-4613-9ADB-6DA2C85EC5AE}" destId="{76C8CACD-0DFA-4B13-A76B-85E42C92B1C7}" srcOrd="2" destOrd="0" presId="urn:microsoft.com/office/officeart/2005/8/layout/vList5"/>
    <dgm:cxn modelId="{65E99502-50D6-48B6-937D-1C22C7B6BBA4}" type="presParOf" srcId="{76C8CACD-0DFA-4B13-A76B-85E42C92B1C7}" destId="{2CA5FD8E-D563-4C73-9376-427A5D053139}" srcOrd="0" destOrd="0" presId="urn:microsoft.com/office/officeart/2005/8/layout/vList5"/>
    <dgm:cxn modelId="{E0951614-8ED2-46C1-854F-9FE9B122D79B}" type="presParOf" srcId="{76C8CACD-0DFA-4B13-A76B-85E42C92B1C7}" destId="{37CE8E59-4E4E-49C3-A56E-E5DFF93A8785}" srcOrd="1" destOrd="0" presId="urn:microsoft.com/office/officeart/2005/8/layout/vList5"/>
    <dgm:cxn modelId="{ED265D72-9690-46B0-B080-55591CF91887}" type="presParOf" srcId="{872699B0-F36B-4613-9ADB-6DA2C85EC5AE}" destId="{20DDA470-8015-4192-BE34-9429D7C1590E}" srcOrd="3" destOrd="0" presId="urn:microsoft.com/office/officeart/2005/8/layout/vList5"/>
    <dgm:cxn modelId="{007AA8BE-2160-4F83-93D8-4A2AE054FABD}" type="presParOf" srcId="{872699B0-F36B-4613-9ADB-6DA2C85EC5AE}" destId="{A9B5B1CF-FC0B-4C21-A285-CFEE1A2032B2}" srcOrd="4" destOrd="0" presId="urn:microsoft.com/office/officeart/2005/8/layout/vList5"/>
    <dgm:cxn modelId="{DFAD7F7A-4447-486E-9B90-4FBD6D16777D}" type="presParOf" srcId="{A9B5B1CF-FC0B-4C21-A285-CFEE1A2032B2}" destId="{98F9EC21-5A00-40A4-9C1E-6F2C7FA535D0}" srcOrd="0" destOrd="0" presId="urn:microsoft.com/office/officeart/2005/8/layout/vList5"/>
    <dgm:cxn modelId="{A0D5FAEB-B9DC-4460-92AE-60F5E676DF75}" type="presParOf" srcId="{A9B5B1CF-FC0B-4C21-A285-CFEE1A2032B2}" destId="{AC3EDB00-D38D-4D13-B56E-20040E31270E}"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4A8EB2-FA64-4B45-8806-A3015198F891}"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2B88F84B-F112-4AC1-8D40-71CE9E3352F3}">
      <dgm:prSet phldrT="[Text]" custT="1"/>
      <dgm:spPr/>
      <dgm:t>
        <a:bodyPr/>
        <a:lstStyle/>
        <a:p>
          <a:r>
            <a:rPr lang="en-US" sz="3600"/>
            <a:t>Direct Debit</a:t>
          </a:r>
        </a:p>
      </dgm:t>
    </dgm:pt>
    <dgm:pt modelId="{7648F9B3-C9A0-4C7C-B733-6180F4256BC8}" type="parTrans" cxnId="{84CF5C0E-1CD7-4AC6-A17C-6C906977D27E}">
      <dgm:prSet/>
      <dgm:spPr/>
      <dgm:t>
        <a:bodyPr/>
        <a:lstStyle/>
        <a:p>
          <a:endParaRPr lang="en-US"/>
        </a:p>
      </dgm:t>
    </dgm:pt>
    <dgm:pt modelId="{866E516A-824C-4E13-944E-CE3CE448A00B}" type="sibTrans" cxnId="{84CF5C0E-1CD7-4AC6-A17C-6C906977D27E}">
      <dgm:prSet/>
      <dgm:spPr/>
      <dgm:t>
        <a:bodyPr/>
        <a:lstStyle/>
        <a:p>
          <a:endParaRPr lang="en-US"/>
        </a:p>
      </dgm:t>
    </dgm:pt>
    <dgm:pt modelId="{42A8FD6F-9133-433B-9D40-4D312C01C96C}">
      <dgm:prSet phldrT="[Text]" custT="1"/>
      <dgm:spPr/>
      <dgm:t>
        <a:bodyPr/>
        <a:lstStyle/>
        <a:p>
          <a:r>
            <a:rPr lang="en-GB" sz="1200" dirty="0"/>
            <a:t>Residents give authority to us to collect money from their account by signing a direct debit mandate - see </a:t>
          </a:r>
          <a:r>
            <a:rPr lang="en-GB" sz="1200" dirty="0">
              <a:hlinkClick xmlns:r="http://schemas.openxmlformats.org/officeDocument/2006/relationships" r:id="rId1"/>
            </a:rPr>
            <a:t>https://www.camden.gov.uk/your-council-rent</a:t>
          </a:r>
          <a:r>
            <a:rPr lang="en-GB" sz="1200" dirty="0"/>
            <a:t> - or we can print off and send to the resident.</a:t>
          </a:r>
          <a:endParaRPr lang="en-US" sz="1200" dirty="0"/>
        </a:p>
      </dgm:t>
    </dgm:pt>
    <dgm:pt modelId="{46487B65-B500-4390-B2D2-E85BFDF2791B}" type="parTrans" cxnId="{B0CB6D0A-9BC4-4816-BF3F-087ECDBAD6FB}">
      <dgm:prSet/>
      <dgm:spPr/>
      <dgm:t>
        <a:bodyPr/>
        <a:lstStyle/>
        <a:p>
          <a:endParaRPr lang="en-US"/>
        </a:p>
      </dgm:t>
    </dgm:pt>
    <dgm:pt modelId="{A57B30FF-F0B4-4DFD-9869-0AF18F6B5ED7}" type="sibTrans" cxnId="{B0CB6D0A-9BC4-4816-BF3F-087ECDBAD6FB}">
      <dgm:prSet/>
      <dgm:spPr/>
      <dgm:t>
        <a:bodyPr/>
        <a:lstStyle/>
        <a:p>
          <a:endParaRPr lang="en-US"/>
        </a:p>
      </dgm:t>
    </dgm:pt>
    <dgm:pt modelId="{48373E4E-4FE7-4382-A630-D8000FDC081D}">
      <dgm:prSet phldrT="[Text]" custT="1"/>
      <dgm:spPr/>
      <dgm:t>
        <a:bodyPr/>
        <a:lstStyle/>
        <a:p>
          <a:r>
            <a:rPr lang="en-US" sz="3600"/>
            <a:t>Standing Order</a:t>
          </a:r>
        </a:p>
      </dgm:t>
    </dgm:pt>
    <dgm:pt modelId="{F923FC2C-0113-490B-80DB-4F439CC713D8}" type="parTrans" cxnId="{EC87305A-4B74-424A-B8A6-B9ED753E1CAE}">
      <dgm:prSet/>
      <dgm:spPr/>
      <dgm:t>
        <a:bodyPr/>
        <a:lstStyle/>
        <a:p>
          <a:endParaRPr lang="en-US"/>
        </a:p>
      </dgm:t>
    </dgm:pt>
    <dgm:pt modelId="{ED99935F-E8F4-40B0-8537-FC26AACFA88A}" type="sibTrans" cxnId="{EC87305A-4B74-424A-B8A6-B9ED753E1CAE}">
      <dgm:prSet/>
      <dgm:spPr/>
      <dgm:t>
        <a:bodyPr/>
        <a:lstStyle/>
        <a:p>
          <a:endParaRPr lang="en-US"/>
        </a:p>
      </dgm:t>
    </dgm:pt>
    <dgm:pt modelId="{884B9585-D38C-4866-B874-F862CB5F2C92}">
      <dgm:prSet phldrT="[Text]" custT="1"/>
      <dgm:spPr/>
      <dgm:t>
        <a:bodyPr/>
        <a:lstStyle/>
        <a:p>
          <a:r>
            <a:rPr lang="en-GB" sz="1200" dirty="0"/>
            <a:t>An instruction the tenant gives to their bank or building society to make regular payments to Camden rent account</a:t>
          </a:r>
          <a:endParaRPr lang="en-US" sz="1200" dirty="0"/>
        </a:p>
      </dgm:t>
    </dgm:pt>
    <dgm:pt modelId="{B82D6B6D-C20F-4783-9A45-6F6CFB60ED48}" type="parTrans" cxnId="{B982267F-F365-4179-A39B-0CA465921CD2}">
      <dgm:prSet/>
      <dgm:spPr/>
      <dgm:t>
        <a:bodyPr/>
        <a:lstStyle/>
        <a:p>
          <a:endParaRPr lang="en-US"/>
        </a:p>
      </dgm:t>
    </dgm:pt>
    <dgm:pt modelId="{4105B63C-75AA-4983-9EA7-1A81A65D35EF}" type="sibTrans" cxnId="{B982267F-F365-4179-A39B-0CA465921CD2}">
      <dgm:prSet/>
      <dgm:spPr/>
      <dgm:t>
        <a:bodyPr/>
        <a:lstStyle/>
        <a:p>
          <a:endParaRPr lang="en-US"/>
        </a:p>
      </dgm:t>
    </dgm:pt>
    <dgm:pt modelId="{634A51C6-296A-477A-B9A8-6E9F188D61DA}">
      <dgm:prSet phldrT="[Text]" custT="1"/>
      <dgm:spPr/>
      <dgm:t>
        <a:bodyPr/>
        <a:lstStyle/>
        <a:p>
          <a:r>
            <a:rPr lang="en-GB" sz="1200" dirty="0"/>
            <a:t>There is a choice of payment dates: 15</a:t>
          </a:r>
          <a:r>
            <a:rPr lang="en-GB" sz="1200" baseline="30000" dirty="0"/>
            <a:t>th</a:t>
          </a:r>
          <a:r>
            <a:rPr lang="en-GB" sz="1200" dirty="0"/>
            <a:t>, 22</a:t>
          </a:r>
          <a:r>
            <a:rPr lang="en-GB" sz="1200" baseline="30000" dirty="0"/>
            <a:t>nd</a:t>
          </a:r>
          <a:r>
            <a:rPr lang="en-GB" sz="1200" dirty="0"/>
            <a:t> or 28</a:t>
          </a:r>
          <a:r>
            <a:rPr lang="en-GB" sz="1200" baseline="30000" dirty="0"/>
            <a:t>th</a:t>
          </a:r>
          <a:r>
            <a:rPr lang="en-GB" sz="1200" dirty="0"/>
            <a:t> of the month.</a:t>
          </a:r>
          <a:endParaRPr lang="en-US" sz="1200" dirty="0"/>
        </a:p>
      </dgm:t>
    </dgm:pt>
    <dgm:pt modelId="{1846DD47-6873-409B-8C72-179C27D9F66A}" type="parTrans" cxnId="{D750314F-9F44-4C9B-80AC-393474F85A54}">
      <dgm:prSet/>
      <dgm:spPr/>
      <dgm:t>
        <a:bodyPr/>
        <a:lstStyle/>
        <a:p>
          <a:endParaRPr lang="en-US"/>
        </a:p>
      </dgm:t>
    </dgm:pt>
    <dgm:pt modelId="{3B5D9D20-F73A-4C06-8A04-8E0E04A2D4E4}" type="sibTrans" cxnId="{D750314F-9F44-4C9B-80AC-393474F85A54}">
      <dgm:prSet/>
      <dgm:spPr/>
      <dgm:t>
        <a:bodyPr/>
        <a:lstStyle/>
        <a:p>
          <a:endParaRPr lang="en-US"/>
        </a:p>
      </dgm:t>
    </dgm:pt>
    <dgm:pt modelId="{940EF97A-9343-496C-A44B-9CF41F7D7D63}">
      <dgm:prSet phldrT="[Text]"/>
      <dgm:spPr/>
      <dgm:t>
        <a:bodyPr/>
        <a:lstStyle/>
        <a:p>
          <a:endParaRPr lang="en-US" sz="1100"/>
        </a:p>
      </dgm:t>
    </dgm:pt>
    <dgm:pt modelId="{42200B20-5E3A-47B3-BF52-28AEB7850763}" type="parTrans" cxnId="{8676B66C-2F6F-45F3-A636-816B4C50BBCA}">
      <dgm:prSet/>
      <dgm:spPr/>
      <dgm:t>
        <a:bodyPr/>
        <a:lstStyle/>
        <a:p>
          <a:endParaRPr lang="en-US"/>
        </a:p>
      </dgm:t>
    </dgm:pt>
    <dgm:pt modelId="{B9843020-131B-4577-9098-68CFCA1ADC35}" type="sibTrans" cxnId="{8676B66C-2F6F-45F3-A636-816B4C50BBCA}">
      <dgm:prSet/>
      <dgm:spPr/>
      <dgm:t>
        <a:bodyPr/>
        <a:lstStyle/>
        <a:p>
          <a:endParaRPr lang="en-US"/>
        </a:p>
      </dgm:t>
    </dgm:pt>
    <dgm:pt modelId="{EE03EDA3-89CD-4F7B-BA89-93A0FD55F2C9}">
      <dgm:prSet phldrT="[Text]" custT="1"/>
      <dgm:spPr/>
      <dgm:t>
        <a:bodyPr/>
        <a:lstStyle/>
        <a:p>
          <a:r>
            <a:rPr lang="en-GB" sz="1200" dirty="0"/>
            <a:t>Our rent charges team processes these mandates and collects whatever arrangement we have come to with the resident</a:t>
          </a:r>
          <a:endParaRPr lang="en-US" sz="1200" dirty="0"/>
        </a:p>
      </dgm:t>
    </dgm:pt>
    <dgm:pt modelId="{CF099BDD-16E5-44A8-BE6D-C37A01D17A15}" type="parTrans" cxnId="{2A8C0BE7-1F01-4A29-A60C-D5A34D085FBE}">
      <dgm:prSet/>
      <dgm:spPr/>
      <dgm:t>
        <a:bodyPr/>
        <a:lstStyle/>
        <a:p>
          <a:endParaRPr lang="en-US"/>
        </a:p>
      </dgm:t>
    </dgm:pt>
    <dgm:pt modelId="{4C9962EF-CBAC-4D89-A5B6-EBC1457F089E}" type="sibTrans" cxnId="{2A8C0BE7-1F01-4A29-A60C-D5A34D085FBE}">
      <dgm:prSet/>
      <dgm:spPr/>
      <dgm:t>
        <a:bodyPr/>
        <a:lstStyle/>
        <a:p>
          <a:endParaRPr lang="en-US"/>
        </a:p>
      </dgm:t>
    </dgm:pt>
    <dgm:pt modelId="{7D98DE2A-8399-4224-9C51-37977A92DEC6}">
      <dgm:prSet custT="1"/>
      <dgm:spPr/>
      <dgm:t>
        <a:bodyPr/>
        <a:lstStyle/>
        <a:p>
          <a:r>
            <a:rPr lang="en-GB" sz="1200" dirty="0"/>
            <a:t>Only the resident can set or change the amounts and dates for these payments. This method maybe more useful for residents whose income has changed due to </a:t>
          </a:r>
          <a:r>
            <a:rPr lang="en-GB" sz="1200" dirty="0" err="1"/>
            <a:t>Covid</a:t>
          </a:r>
          <a:r>
            <a:rPr lang="en-GB" sz="1200" dirty="0"/>
            <a:t> 19 and are claiming UC or housing benefit</a:t>
          </a:r>
        </a:p>
      </dgm:t>
    </dgm:pt>
    <dgm:pt modelId="{3D65CA6E-0B31-45AF-9B43-5E1C9BE60EB9}" type="parTrans" cxnId="{AA92288A-7436-4537-8B04-1D9F1F6E73CC}">
      <dgm:prSet/>
      <dgm:spPr/>
      <dgm:t>
        <a:bodyPr/>
        <a:lstStyle/>
        <a:p>
          <a:endParaRPr lang="en-US"/>
        </a:p>
      </dgm:t>
    </dgm:pt>
    <dgm:pt modelId="{3C279A57-C652-41D0-B7AC-128009F86913}" type="sibTrans" cxnId="{AA92288A-7436-4537-8B04-1D9F1F6E73CC}">
      <dgm:prSet/>
      <dgm:spPr/>
      <dgm:t>
        <a:bodyPr/>
        <a:lstStyle/>
        <a:p>
          <a:endParaRPr lang="en-US"/>
        </a:p>
      </dgm:t>
    </dgm:pt>
    <dgm:pt modelId="{917F8B1F-FEBD-4776-993F-2E36DA5B2B23}">
      <dgm:prSet custT="1"/>
      <dgm:spPr/>
      <dgm:t>
        <a:bodyPr/>
        <a:lstStyle/>
        <a:p>
          <a:r>
            <a:rPr lang="en-GB" sz="1200"/>
            <a:t>This form can be found on our website or we can print off and send to the resident. </a:t>
          </a:r>
          <a:r>
            <a:rPr lang="en-GB" sz="1200">
              <a:hlinkClick xmlns:r="http://schemas.openxmlformats.org/officeDocument/2006/relationships" r:id="rId1"/>
            </a:rPr>
            <a:t>https://www.camden.gov.uk/your-council-rent</a:t>
          </a:r>
          <a:r>
            <a:rPr lang="en-GB" sz="1200"/>
            <a:t>.</a:t>
          </a:r>
        </a:p>
      </dgm:t>
    </dgm:pt>
    <dgm:pt modelId="{68FB1609-416C-411E-9F01-9685A5A120CA}" type="parTrans" cxnId="{5BB581F1-8C20-4BEB-81FC-04DC35D7CA93}">
      <dgm:prSet/>
      <dgm:spPr/>
      <dgm:t>
        <a:bodyPr/>
        <a:lstStyle/>
        <a:p>
          <a:endParaRPr lang="en-US"/>
        </a:p>
      </dgm:t>
    </dgm:pt>
    <dgm:pt modelId="{82240295-AEA2-4A52-A854-0480121037B6}" type="sibTrans" cxnId="{5BB581F1-8C20-4BEB-81FC-04DC35D7CA93}">
      <dgm:prSet/>
      <dgm:spPr/>
      <dgm:t>
        <a:bodyPr/>
        <a:lstStyle/>
        <a:p>
          <a:endParaRPr lang="en-US"/>
        </a:p>
      </dgm:t>
    </dgm:pt>
    <dgm:pt modelId="{6B09690A-40BC-4898-9402-649CC7338D4D}">
      <dgm:prSet custT="1"/>
      <dgm:spPr/>
      <dgm:t>
        <a:bodyPr/>
        <a:lstStyle/>
        <a:p>
          <a:r>
            <a:rPr lang="en-GB" sz="1200"/>
            <a:t> It is prefilled with Camden’s bank details. The tenant needs to send this form to their bank.  Or they can set this arrangement up directly with their bank using the details on the form</a:t>
          </a:r>
        </a:p>
      </dgm:t>
    </dgm:pt>
    <dgm:pt modelId="{505BFDF6-FEDC-421C-AC85-6B183B02612C}" type="parTrans" cxnId="{CDDC673D-8058-4317-84EE-1FA2A27A0D43}">
      <dgm:prSet/>
      <dgm:spPr/>
      <dgm:t>
        <a:bodyPr/>
        <a:lstStyle/>
        <a:p>
          <a:endParaRPr lang="en-US"/>
        </a:p>
      </dgm:t>
    </dgm:pt>
    <dgm:pt modelId="{DC6A4696-5D5B-4CEF-8963-F0E70A24AA23}" type="sibTrans" cxnId="{CDDC673D-8058-4317-84EE-1FA2A27A0D43}">
      <dgm:prSet/>
      <dgm:spPr/>
      <dgm:t>
        <a:bodyPr/>
        <a:lstStyle/>
        <a:p>
          <a:endParaRPr lang="en-US"/>
        </a:p>
      </dgm:t>
    </dgm:pt>
    <dgm:pt modelId="{0098F1A0-2930-4C20-83E1-9D8DBE687D1E}">
      <dgm:prSet phldrT="[Text]" custT="1"/>
      <dgm:spPr/>
      <dgm:t>
        <a:bodyPr/>
        <a:lstStyle/>
        <a:p>
          <a:r>
            <a:rPr lang="en-GB" sz="1200" dirty="0"/>
            <a:t>If there are arrears, a separate direct debit is set up to reflect the repayment agreement.</a:t>
          </a:r>
          <a:endParaRPr lang="en-US" sz="1200" dirty="0"/>
        </a:p>
      </dgm:t>
    </dgm:pt>
    <dgm:pt modelId="{1B77C513-75BC-49C4-BC03-CF4A6032FB53}" type="parTrans" cxnId="{A1EF9FDB-CF4C-436A-B926-DC10F162071C}">
      <dgm:prSet/>
      <dgm:spPr/>
    </dgm:pt>
    <dgm:pt modelId="{96AB737F-C9CB-438B-9EAB-8DEA202A0608}" type="sibTrans" cxnId="{A1EF9FDB-CF4C-436A-B926-DC10F162071C}">
      <dgm:prSet/>
      <dgm:spPr/>
    </dgm:pt>
    <dgm:pt modelId="{41C105AE-68EB-4388-966B-EBCA07A5FCD3}" type="pres">
      <dgm:prSet presAssocID="{D34A8EB2-FA64-4B45-8806-A3015198F891}" presName="Name0" presStyleCnt="0">
        <dgm:presLayoutVars>
          <dgm:dir/>
          <dgm:animLvl val="lvl"/>
          <dgm:resizeHandles val="exact"/>
        </dgm:presLayoutVars>
      </dgm:prSet>
      <dgm:spPr/>
      <dgm:t>
        <a:bodyPr/>
        <a:lstStyle/>
        <a:p>
          <a:endParaRPr lang="en-US"/>
        </a:p>
      </dgm:t>
    </dgm:pt>
    <dgm:pt modelId="{C980FEF1-DD65-412B-9F35-16C94650555C}" type="pres">
      <dgm:prSet presAssocID="{2B88F84B-F112-4AC1-8D40-71CE9E3352F3}" presName="linNode" presStyleCnt="0"/>
      <dgm:spPr/>
    </dgm:pt>
    <dgm:pt modelId="{E1AD602B-EAB5-4672-8CAB-024F6B02CC7A}" type="pres">
      <dgm:prSet presAssocID="{2B88F84B-F112-4AC1-8D40-71CE9E3352F3}" presName="parentText" presStyleLbl="node1" presStyleIdx="0" presStyleCnt="2">
        <dgm:presLayoutVars>
          <dgm:chMax val="1"/>
          <dgm:bulletEnabled val="1"/>
        </dgm:presLayoutVars>
      </dgm:prSet>
      <dgm:spPr/>
      <dgm:t>
        <a:bodyPr/>
        <a:lstStyle/>
        <a:p>
          <a:endParaRPr lang="en-US"/>
        </a:p>
      </dgm:t>
    </dgm:pt>
    <dgm:pt modelId="{21E33062-B2C7-4514-AACE-C04A388142E1}" type="pres">
      <dgm:prSet presAssocID="{2B88F84B-F112-4AC1-8D40-71CE9E3352F3}" presName="descendantText" presStyleLbl="alignAccFollowNode1" presStyleIdx="0" presStyleCnt="2">
        <dgm:presLayoutVars>
          <dgm:bulletEnabled val="1"/>
        </dgm:presLayoutVars>
      </dgm:prSet>
      <dgm:spPr/>
      <dgm:t>
        <a:bodyPr/>
        <a:lstStyle/>
        <a:p>
          <a:endParaRPr lang="en-US"/>
        </a:p>
      </dgm:t>
    </dgm:pt>
    <dgm:pt modelId="{E76406AE-78D0-4148-8AF6-AFBDE657D56A}" type="pres">
      <dgm:prSet presAssocID="{866E516A-824C-4E13-944E-CE3CE448A00B}" presName="sp" presStyleCnt="0"/>
      <dgm:spPr/>
    </dgm:pt>
    <dgm:pt modelId="{8C5E9E3D-12B5-45FE-B796-9C02FD11C2E7}" type="pres">
      <dgm:prSet presAssocID="{48373E4E-4FE7-4382-A630-D8000FDC081D}" presName="linNode" presStyleCnt="0"/>
      <dgm:spPr/>
    </dgm:pt>
    <dgm:pt modelId="{0A09A864-E800-4C63-A5F6-2CE1C89F69C4}" type="pres">
      <dgm:prSet presAssocID="{48373E4E-4FE7-4382-A630-D8000FDC081D}" presName="parentText" presStyleLbl="node1" presStyleIdx="1" presStyleCnt="2">
        <dgm:presLayoutVars>
          <dgm:chMax val="1"/>
          <dgm:bulletEnabled val="1"/>
        </dgm:presLayoutVars>
      </dgm:prSet>
      <dgm:spPr/>
      <dgm:t>
        <a:bodyPr/>
        <a:lstStyle/>
        <a:p>
          <a:endParaRPr lang="en-US"/>
        </a:p>
      </dgm:t>
    </dgm:pt>
    <dgm:pt modelId="{EF87E232-EF9A-46D2-9AF2-84A7E5B10C83}" type="pres">
      <dgm:prSet presAssocID="{48373E4E-4FE7-4382-A630-D8000FDC081D}" presName="descendantText" presStyleLbl="alignAccFollowNode1" presStyleIdx="1" presStyleCnt="2">
        <dgm:presLayoutVars>
          <dgm:bulletEnabled val="1"/>
        </dgm:presLayoutVars>
      </dgm:prSet>
      <dgm:spPr/>
      <dgm:t>
        <a:bodyPr/>
        <a:lstStyle/>
        <a:p>
          <a:endParaRPr lang="en-US"/>
        </a:p>
      </dgm:t>
    </dgm:pt>
  </dgm:ptLst>
  <dgm:cxnLst>
    <dgm:cxn modelId="{D750314F-9F44-4C9B-80AC-393474F85A54}" srcId="{2B88F84B-F112-4AC1-8D40-71CE9E3352F3}" destId="{634A51C6-296A-477A-B9A8-6E9F188D61DA}" srcOrd="1" destOrd="0" parTransId="{1846DD47-6873-409B-8C72-179C27D9F66A}" sibTransId="{3B5D9D20-F73A-4C06-8A04-8E0E04A2D4E4}"/>
    <dgm:cxn modelId="{892E3676-D7FA-476F-959C-6060F97D81E1}" type="presOf" srcId="{940EF97A-9343-496C-A44B-9CF41F7D7D63}" destId="{21E33062-B2C7-4514-AACE-C04A388142E1}" srcOrd="0" destOrd="4" presId="urn:microsoft.com/office/officeart/2005/8/layout/vList5"/>
    <dgm:cxn modelId="{C832A710-EC00-441D-9F03-AD6671B30724}" type="presOf" srcId="{7D98DE2A-8399-4224-9C51-37977A92DEC6}" destId="{EF87E232-EF9A-46D2-9AF2-84A7E5B10C83}" srcOrd="0" destOrd="3" presId="urn:microsoft.com/office/officeart/2005/8/layout/vList5"/>
    <dgm:cxn modelId="{C0C46AEB-E694-4FE4-BD08-514CD4FF94F9}" type="presOf" srcId="{D34A8EB2-FA64-4B45-8806-A3015198F891}" destId="{41C105AE-68EB-4388-966B-EBCA07A5FCD3}" srcOrd="0" destOrd="0" presId="urn:microsoft.com/office/officeart/2005/8/layout/vList5"/>
    <dgm:cxn modelId="{2A8C0BE7-1F01-4A29-A60C-D5A34D085FBE}" srcId="{2B88F84B-F112-4AC1-8D40-71CE9E3352F3}" destId="{EE03EDA3-89CD-4F7B-BA89-93A0FD55F2C9}" srcOrd="3" destOrd="0" parTransId="{CF099BDD-16E5-44A8-BE6D-C37A01D17A15}" sibTransId="{4C9962EF-CBAC-4D89-A5B6-EBC1457F089E}"/>
    <dgm:cxn modelId="{8676B66C-2F6F-45F3-A636-816B4C50BBCA}" srcId="{2B88F84B-F112-4AC1-8D40-71CE9E3352F3}" destId="{940EF97A-9343-496C-A44B-9CF41F7D7D63}" srcOrd="4" destOrd="0" parTransId="{42200B20-5E3A-47B3-BF52-28AEB7850763}" sibTransId="{B9843020-131B-4577-9098-68CFCA1ADC35}"/>
    <dgm:cxn modelId="{51A177CB-8B49-471A-98B4-676A5937736D}" type="presOf" srcId="{884B9585-D38C-4866-B874-F862CB5F2C92}" destId="{EF87E232-EF9A-46D2-9AF2-84A7E5B10C83}" srcOrd="0" destOrd="0" presId="urn:microsoft.com/office/officeart/2005/8/layout/vList5"/>
    <dgm:cxn modelId="{2B42371B-62D4-4D68-95C9-2B0FC041504A}" type="presOf" srcId="{2B88F84B-F112-4AC1-8D40-71CE9E3352F3}" destId="{E1AD602B-EAB5-4672-8CAB-024F6B02CC7A}" srcOrd="0" destOrd="0" presId="urn:microsoft.com/office/officeart/2005/8/layout/vList5"/>
    <dgm:cxn modelId="{08B466CD-A8F7-4B2E-9DD3-2718FA6778E4}" type="presOf" srcId="{917F8B1F-FEBD-4776-993F-2E36DA5B2B23}" destId="{EF87E232-EF9A-46D2-9AF2-84A7E5B10C83}" srcOrd="0" destOrd="1" presId="urn:microsoft.com/office/officeart/2005/8/layout/vList5"/>
    <dgm:cxn modelId="{1E2276DF-B166-4C30-AD35-C1E2A10D7F91}" type="presOf" srcId="{48373E4E-4FE7-4382-A630-D8000FDC081D}" destId="{0A09A864-E800-4C63-A5F6-2CE1C89F69C4}" srcOrd="0" destOrd="0" presId="urn:microsoft.com/office/officeart/2005/8/layout/vList5"/>
    <dgm:cxn modelId="{B0CB6D0A-9BC4-4816-BF3F-087ECDBAD6FB}" srcId="{2B88F84B-F112-4AC1-8D40-71CE9E3352F3}" destId="{42A8FD6F-9133-433B-9D40-4D312C01C96C}" srcOrd="0" destOrd="0" parTransId="{46487B65-B500-4390-B2D2-E85BFDF2791B}" sibTransId="{A57B30FF-F0B4-4DFD-9869-0AF18F6B5ED7}"/>
    <dgm:cxn modelId="{AA92288A-7436-4537-8B04-1D9F1F6E73CC}" srcId="{48373E4E-4FE7-4382-A630-D8000FDC081D}" destId="{7D98DE2A-8399-4224-9C51-37977A92DEC6}" srcOrd="3" destOrd="0" parTransId="{3D65CA6E-0B31-45AF-9B43-5E1C9BE60EB9}" sibTransId="{3C279A57-C652-41D0-B7AC-128009F86913}"/>
    <dgm:cxn modelId="{646DD171-4E8C-4CC9-B17B-3AD5B93434A3}" type="presOf" srcId="{634A51C6-296A-477A-B9A8-6E9F188D61DA}" destId="{21E33062-B2C7-4514-AACE-C04A388142E1}" srcOrd="0" destOrd="1" presId="urn:microsoft.com/office/officeart/2005/8/layout/vList5"/>
    <dgm:cxn modelId="{EC87305A-4B74-424A-B8A6-B9ED753E1CAE}" srcId="{D34A8EB2-FA64-4B45-8806-A3015198F891}" destId="{48373E4E-4FE7-4382-A630-D8000FDC081D}" srcOrd="1" destOrd="0" parTransId="{F923FC2C-0113-490B-80DB-4F439CC713D8}" sibTransId="{ED99935F-E8F4-40B0-8537-FC26AACFA88A}"/>
    <dgm:cxn modelId="{5BB581F1-8C20-4BEB-81FC-04DC35D7CA93}" srcId="{48373E4E-4FE7-4382-A630-D8000FDC081D}" destId="{917F8B1F-FEBD-4776-993F-2E36DA5B2B23}" srcOrd="1" destOrd="0" parTransId="{68FB1609-416C-411E-9F01-9685A5A120CA}" sibTransId="{82240295-AEA2-4A52-A854-0480121037B6}"/>
    <dgm:cxn modelId="{071068B6-D1A2-4F63-8440-16F05F009BB3}" type="presOf" srcId="{42A8FD6F-9133-433B-9D40-4D312C01C96C}" destId="{21E33062-B2C7-4514-AACE-C04A388142E1}" srcOrd="0" destOrd="0" presId="urn:microsoft.com/office/officeart/2005/8/layout/vList5"/>
    <dgm:cxn modelId="{5BACDE27-A226-4377-B302-B077C0F6BDD0}" type="presOf" srcId="{6B09690A-40BC-4898-9402-649CC7338D4D}" destId="{EF87E232-EF9A-46D2-9AF2-84A7E5B10C83}" srcOrd="0" destOrd="2" presId="urn:microsoft.com/office/officeart/2005/8/layout/vList5"/>
    <dgm:cxn modelId="{93CFF155-7A7E-4F42-9A59-77E083436EF2}" type="presOf" srcId="{EE03EDA3-89CD-4F7B-BA89-93A0FD55F2C9}" destId="{21E33062-B2C7-4514-AACE-C04A388142E1}" srcOrd="0" destOrd="3" presId="urn:microsoft.com/office/officeart/2005/8/layout/vList5"/>
    <dgm:cxn modelId="{DBBBC387-0F85-4B04-B3DE-055B0BD3AEBE}" type="presOf" srcId="{0098F1A0-2930-4C20-83E1-9D8DBE687D1E}" destId="{21E33062-B2C7-4514-AACE-C04A388142E1}" srcOrd="0" destOrd="2" presId="urn:microsoft.com/office/officeart/2005/8/layout/vList5"/>
    <dgm:cxn modelId="{84CF5C0E-1CD7-4AC6-A17C-6C906977D27E}" srcId="{D34A8EB2-FA64-4B45-8806-A3015198F891}" destId="{2B88F84B-F112-4AC1-8D40-71CE9E3352F3}" srcOrd="0" destOrd="0" parTransId="{7648F9B3-C9A0-4C7C-B733-6180F4256BC8}" sibTransId="{866E516A-824C-4E13-944E-CE3CE448A00B}"/>
    <dgm:cxn modelId="{B982267F-F365-4179-A39B-0CA465921CD2}" srcId="{48373E4E-4FE7-4382-A630-D8000FDC081D}" destId="{884B9585-D38C-4866-B874-F862CB5F2C92}" srcOrd="0" destOrd="0" parTransId="{B82D6B6D-C20F-4783-9A45-6F6CFB60ED48}" sibTransId="{4105B63C-75AA-4983-9EA7-1A81A65D35EF}"/>
    <dgm:cxn modelId="{CDDC673D-8058-4317-84EE-1FA2A27A0D43}" srcId="{48373E4E-4FE7-4382-A630-D8000FDC081D}" destId="{6B09690A-40BC-4898-9402-649CC7338D4D}" srcOrd="2" destOrd="0" parTransId="{505BFDF6-FEDC-421C-AC85-6B183B02612C}" sibTransId="{DC6A4696-5D5B-4CEF-8963-F0E70A24AA23}"/>
    <dgm:cxn modelId="{A1EF9FDB-CF4C-436A-B926-DC10F162071C}" srcId="{2B88F84B-F112-4AC1-8D40-71CE9E3352F3}" destId="{0098F1A0-2930-4C20-83E1-9D8DBE687D1E}" srcOrd="2" destOrd="0" parTransId="{1B77C513-75BC-49C4-BC03-CF4A6032FB53}" sibTransId="{96AB737F-C9CB-438B-9EAB-8DEA202A0608}"/>
    <dgm:cxn modelId="{EA950A17-C6A4-4D03-AABF-DB43A77C77A8}" type="presParOf" srcId="{41C105AE-68EB-4388-966B-EBCA07A5FCD3}" destId="{C980FEF1-DD65-412B-9F35-16C94650555C}" srcOrd="0" destOrd="0" presId="urn:microsoft.com/office/officeart/2005/8/layout/vList5"/>
    <dgm:cxn modelId="{4022F51E-C510-47A3-AD58-9885B189ADE8}" type="presParOf" srcId="{C980FEF1-DD65-412B-9F35-16C94650555C}" destId="{E1AD602B-EAB5-4672-8CAB-024F6B02CC7A}" srcOrd="0" destOrd="0" presId="urn:microsoft.com/office/officeart/2005/8/layout/vList5"/>
    <dgm:cxn modelId="{D7D36268-53B2-4DD3-B2B5-14237BB2DF54}" type="presParOf" srcId="{C980FEF1-DD65-412B-9F35-16C94650555C}" destId="{21E33062-B2C7-4514-AACE-C04A388142E1}" srcOrd="1" destOrd="0" presId="urn:microsoft.com/office/officeart/2005/8/layout/vList5"/>
    <dgm:cxn modelId="{ABA39C58-216E-4335-B992-64D5D1489B59}" type="presParOf" srcId="{41C105AE-68EB-4388-966B-EBCA07A5FCD3}" destId="{E76406AE-78D0-4148-8AF6-AFBDE657D56A}" srcOrd="1" destOrd="0" presId="urn:microsoft.com/office/officeart/2005/8/layout/vList5"/>
    <dgm:cxn modelId="{085F8A00-FA6F-4D64-9516-053C3FF95C5A}" type="presParOf" srcId="{41C105AE-68EB-4388-966B-EBCA07A5FCD3}" destId="{8C5E9E3D-12B5-45FE-B796-9C02FD11C2E7}" srcOrd="2" destOrd="0" presId="urn:microsoft.com/office/officeart/2005/8/layout/vList5"/>
    <dgm:cxn modelId="{C14D0674-2937-4770-9698-FDA12D099544}" type="presParOf" srcId="{8C5E9E3D-12B5-45FE-B796-9C02FD11C2E7}" destId="{0A09A864-E800-4C63-A5F6-2CE1C89F69C4}" srcOrd="0" destOrd="0" presId="urn:microsoft.com/office/officeart/2005/8/layout/vList5"/>
    <dgm:cxn modelId="{4EBFD7FE-AFCE-4BB6-A8D8-0054E4B773C4}" type="presParOf" srcId="{8C5E9E3D-12B5-45FE-B796-9C02FD11C2E7}" destId="{EF87E232-EF9A-46D2-9AF2-84A7E5B10C8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B508557-82AA-4C61-A20D-05F9CF57AA6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3B518DF-B3A7-49C7-8D63-7DB8C5C27936}">
      <dgm:prSet phldrT="[Text]"/>
      <dgm:spPr/>
      <dgm:t>
        <a:bodyPr/>
        <a:lstStyle/>
        <a:p>
          <a:r>
            <a:rPr lang="en-US"/>
            <a:t>WRT: Landlord Services</a:t>
          </a:r>
        </a:p>
      </dgm:t>
    </dgm:pt>
    <dgm:pt modelId="{38F92F6B-71ED-4D2A-BEEC-1698CE4129A2}" type="parTrans" cxnId="{2D0E1605-6FC7-4304-9AFF-50D5DC1308BD}">
      <dgm:prSet/>
      <dgm:spPr/>
      <dgm:t>
        <a:bodyPr/>
        <a:lstStyle/>
        <a:p>
          <a:endParaRPr lang="en-US"/>
        </a:p>
      </dgm:t>
    </dgm:pt>
    <dgm:pt modelId="{B0D45F3E-748F-4B3A-9F87-C872F97203B0}" type="sibTrans" cxnId="{2D0E1605-6FC7-4304-9AFF-50D5DC1308BD}">
      <dgm:prSet/>
      <dgm:spPr/>
      <dgm:t>
        <a:bodyPr/>
        <a:lstStyle/>
        <a:p>
          <a:endParaRPr lang="en-US"/>
        </a:p>
      </dgm:t>
    </dgm:pt>
    <dgm:pt modelId="{0B35D8F8-37F7-462D-93D5-65A24B750714}">
      <dgm:prSet phldrT="[Text]"/>
      <dgm:spPr/>
      <dgm:t>
        <a:bodyPr/>
        <a:lstStyle/>
        <a:p>
          <a:r>
            <a:rPr lang="en-US"/>
            <a:t>WRT: Adult Social Care</a:t>
          </a:r>
        </a:p>
      </dgm:t>
    </dgm:pt>
    <dgm:pt modelId="{1BA8DD64-F8FB-4AEC-AFE4-0DF7AEAC369A}" type="parTrans" cxnId="{0348FCD3-7B31-4BFD-BA51-2BE8FCF21440}">
      <dgm:prSet/>
      <dgm:spPr/>
      <dgm:t>
        <a:bodyPr/>
        <a:lstStyle/>
        <a:p>
          <a:endParaRPr lang="en-US"/>
        </a:p>
      </dgm:t>
    </dgm:pt>
    <dgm:pt modelId="{BE774DA0-3648-4612-B5CD-6B67DEB6C75F}" type="sibTrans" cxnId="{0348FCD3-7B31-4BFD-BA51-2BE8FCF21440}">
      <dgm:prSet/>
      <dgm:spPr/>
      <dgm:t>
        <a:bodyPr/>
        <a:lstStyle/>
        <a:p>
          <a:endParaRPr lang="en-US"/>
        </a:p>
      </dgm:t>
    </dgm:pt>
    <dgm:pt modelId="{930AD827-1BA6-41E9-A00B-BE379DA221DE}">
      <dgm:prSet phldrT="[Text]" custT="1"/>
      <dgm:spPr/>
      <dgm:t>
        <a:bodyPr/>
        <a:lstStyle/>
        <a:p>
          <a:r>
            <a:rPr lang="en-GB" sz="1200">
              <a:hlinkClick xmlns:r="http://schemas.openxmlformats.org/officeDocument/2006/relationships" r:id="rId1"/>
            </a:rPr>
            <a:t>https://ascpractice.camden.gov.uk/covid-19-response/welfare-benefitsdirect-payments/what-can-the-welfare-rights-team-do-to-help/#main</a:t>
          </a:r>
          <a:endParaRPr lang="en-US" sz="1200"/>
        </a:p>
      </dgm:t>
    </dgm:pt>
    <dgm:pt modelId="{7881EE3F-9310-40ED-AF0F-EB0B8048962B}" type="parTrans" cxnId="{41B3118C-9FEB-4526-95C8-2A5315BEF7B6}">
      <dgm:prSet/>
      <dgm:spPr/>
      <dgm:t>
        <a:bodyPr/>
        <a:lstStyle/>
        <a:p>
          <a:endParaRPr lang="en-US"/>
        </a:p>
      </dgm:t>
    </dgm:pt>
    <dgm:pt modelId="{42B37AD0-74F1-45A7-871E-CC3D4D82115A}" type="sibTrans" cxnId="{41B3118C-9FEB-4526-95C8-2A5315BEF7B6}">
      <dgm:prSet/>
      <dgm:spPr/>
      <dgm:t>
        <a:bodyPr/>
        <a:lstStyle/>
        <a:p>
          <a:endParaRPr lang="en-US"/>
        </a:p>
      </dgm:t>
    </dgm:pt>
    <dgm:pt modelId="{88054429-9FF6-41A6-87E1-67581E1DBD93}">
      <dgm:prSet phldrT="[Text]"/>
      <dgm:spPr/>
      <dgm:t>
        <a:bodyPr/>
        <a:lstStyle/>
        <a:p>
          <a:r>
            <a:rPr lang="en-US"/>
            <a:t>WRT: Integrated Early Years Service</a:t>
          </a:r>
        </a:p>
      </dgm:t>
    </dgm:pt>
    <dgm:pt modelId="{FEA47E36-F24F-458B-8E0A-ABC419D87799}" type="parTrans" cxnId="{E7126413-2401-4081-9231-F4696D1A6A35}">
      <dgm:prSet/>
      <dgm:spPr/>
      <dgm:t>
        <a:bodyPr/>
        <a:lstStyle/>
        <a:p>
          <a:endParaRPr lang="en-US"/>
        </a:p>
      </dgm:t>
    </dgm:pt>
    <dgm:pt modelId="{4C14FBE7-1B53-4C29-B1FB-EAC05AA5A254}" type="sibTrans" cxnId="{E7126413-2401-4081-9231-F4696D1A6A35}">
      <dgm:prSet/>
      <dgm:spPr/>
      <dgm:t>
        <a:bodyPr/>
        <a:lstStyle/>
        <a:p>
          <a:endParaRPr lang="en-US"/>
        </a:p>
      </dgm:t>
    </dgm:pt>
    <dgm:pt modelId="{225AAFBF-F028-46F2-AE93-3DC6620E7FB8}">
      <dgm:prSet phldrT="[Text]"/>
      <dgm:spPr/>
      <dgm:t>
        <a:bodyPr/>
        <a:lstStyle/>
        <a:p>
          <a:r>
            <a:rPr lang="en-US"/>
            <a:t>Benefits Service</a:t>
          </a:r>
        </a:p>
      </dgm:t>
    </dgm:pt>
    <dgm:pt modelId="{157D374F-5241-46E9-9CB0-9E02F8BC9FAD}" type="parTrans" cxnId="{33103251-4317-4FD0-83FC-7660EA8FBA31}">
      <dgm:prSet/>
      <dgm:spPr/>
      <dgm:t>
        <a:bodyPr/>
        <a:lstStyle/>
        <a:p>
          <a:endParaRPr lang="en-US"/>
        </a:p>
      </dgm:t>
    </dgm:pt>
    <dgm:pt modelId="{D0365991-F597-46A4-9439-547E7AA0EA8B}" type="sibTrans" cxnId="{33103251-4317-4FD0-83FC-7660EA8FBA31}">
      <dgm:prSet/>
      <dgm:spPr/>
      <dgm:t>
        <a:bodyPr/>
        <a:lstStyle/>
        <a:p>
          <a:endParaRPr lang="en-US"/>
        </a:p>
      </dgm:t>
    </dgm:pt>
    <dgm:pt modelId="{1D7E71EF-BF6C-491B-8625-B8D87205124D}">
      <dgm:prSet phldrT="[Text]"/>
      <dgm:spPr/>
      <dgm:t>
        <a:bodyPr/>
        <a:lstStyle/>
        <a:p>
          <a:r>
            <a:rPr lang="en-US"/>
            <a:t>Wish+ Referral Hub</a:t>
          </a:r>
        </a:p>
      </dgm:t>
    </dgm:pt>
    <dgm:pt modelId="{221C90B4-0579-4B53-A0C5-6EB91DE24CCD}" type="parTrans" cxnId="{EEDBA2A4-5FD6-430C-9FB1-E0083605E542}">
      <dgm:prSet/>
      <dgm:spPr/>
      <dgm:t>
        <a:bodyPr/>
        <a:lstStyle/>
        <a:p>
          <a:endParaRPr lang="en-US"/>
        </a:p>
      </dgm:t>
    </dgm:pt>
    <dgm:pt modelId="{23E54997-F7C8-4F0D-BE1D-77939509A727}" type="sibTrans" cxnId="{EEDBA2A4-5FD6-430C-9FB1-E0083605E542}">
      <dgm:prSet/>
      <dgm:spPr/>
      <dgm:t>
        <a:bodyPr/>
        <a:lstStyle/>
        <a:p>
          <a:endParaRPr lang="en-US"/>
        </a:p>
      </dgm:t>
    </dgm:pt>
    <dgm:pt modelId="{D85D295D-5E49-40E7-81C2-25B282B848FE}">
      <dgm:prSet custT="1"/>
      <dgm:spPr/>
      <dgm:t>
        <a:bodyPr/>
        <a:lstStyle/>
        <a:p>
          <a:r>
            <a:rPr lang="en-US" sz="1200"/>
            <a:t>Housing Benefit:          020 7974 4444 Press 3</a:t>
          </a:r>
        </a:p>
      </dgm:t>
    </dgm:pt>
    <dgm:pt modelId="{814F8437-1DD0-424F-B4CA-77B84DE20324}" type="parTrans" cxnId="{A41E0DB3-C2F0-44F9-A6CF-C1D928644741}">
      <dgm:prSet/>
      <dgm:spPr/>
      <dgm:t>
        <a:bodyPr/>
        <a:lstStyle/>
        <a:p>
          <a:endParaRPr lang="en-US"/>
        </a:p>
      </dgm:t>
    </dgm:pt>
    <dgm:pt modelId="{11F19598-FC81-477A-B6F6-64D9BC7960C1}" type="sibTrans" cxnId="{A41E0DB3-C2F0-44F9-A6CF-C1D928644741}">
      <dgm:prSet/>
      <dgm:spPr/>
      <dgm:t>
        <a:bodyPr/>
        <a:lstStyle/>
        <a:p>
          <a:endParaRPr lang="en-US"/>
        </a:p>
      </dgm:t>
    </dgm:pt>
    <dgm:pt modelId="{942681E1-5A04-479F-9B64-2BB032E5A7D2}">
      <dgm:prSet custT="1"/>
      <dgm:spPr/>
      <dgm:t>
        <a:bodyPr/>
        <a:lstStyle/>
        <a:p>
          <a:r>
            <a:rPr lang="en-US" sz="1200"/>
            <a:t>Council Tax Support :  020 7974 4444 Press 4</a:t>
          </a:r>
        </a:p>
      </dgm:t>
    </dgm:pt>
    <dgm:pt modelId="{35E1599D-4569-4ECD-977E-1A6911BDFC93}" type="parTrans" cxnId="{4566FA50-E098-4610-9F9B-A7C5217D003E}">
      <dgm:prSet/>
      <dgm:spPr/>
      <dgm:t>
        <a:bodyPr/>
        <a:lstStyle/>
        <a:p>
          <a:endParaRPr lang="en-US"/>
        </a:p>
      </dgm:t>
    </dgm:pt>
    <dgm:pt modelId="{AA868D00-8DD5-44B9-9337-9D55A1828BD4}" type="sibTrans" cxnId="{4566FA50-E098-4610-9F9B-A7C5217D003E}">
      <dgm:prSet/>
      <dgm:spPr/>
      <dgm:t>
        <a:bodyPr/>
        <a:lstStyle/>
        <a:p>
          <a:endParaRPr lang="en-US"/>
        </a:p>
      </dgm:t>
    </dgm:pt>
    <dgm:pt modelId="{7E84A200-C8CC-48A6-B531-211B96D1C5B8}">
      <dgm:prSet custT="1"/>
      <dgm:spPr/>
      <dgm:t>
        <a:bodyPr/>
        <a:lstStyle/>
        <a:p>
          <a:r>
            <a:rPr lang="en-GB" sz="1200" b="0" i="0" dirty="0"/>
            <a:t>Referral hub for Camden residents to get access to a range of warmth, income, safety and health services (WISH).  You don’t need to know all the services available through WISH Plus to refer, just that the person you are referring might need some support to improve their health and wellbeing.</a:t>
          </a:r>
          <a:endParaRPr lang="en-US" sz="1200" dirty="0"/>
        </a:p>
      </dgm:t>
    </dgm:pt>
    <dgm:pt modelId="{470F6FD4-4AAA-4FEF-A6A1-D657547C6E1E}" type="parTrans" cxnId="{34EC6FBE-CFCE-405F-99B0-FEE9DBDD6A0A}">
      <dgm:prSet/>
      <dgm:spPr/>
      <dgm:t>
        <a:bodyPr/>
        <a:lstStyle/>
        <a:p>
          <a:endParaRPr lang="en-US"/>
        </a:p>
      </dgm:t>
    </dgm:pt>
    <dgm:pt modelId="{E8F6A0FF-FF81-48FB-9492-3FC2882F961B}" type="sibTrans" cxnId="{34EC6FBE-CFCE-405F-99B0-FEE9DBDD6A0A}">
      <dgm:prSet/>
      <dgm:spPr/>
      <dgm:t>
        <a:bodyPr/>
        <a:lstStyle/>
        <a:p>
          <a:endParaRPr lang="en-US"/>
        </a:p>
      </dgm:t>
    </dgm:pt>
    <dgm:pt modelId="{98F1A058-EAF8-4B8E-BE4B-3A800DE71370}">
      <dgm:prSet custT="1"/>
      <dgm:spPr/>
      <dgm:t>
        <a:bodyPr/>
        <a:lstStyle/>
        <a:p>
          <a:r>
            <a:rPr lang="en-GB" sz="1200">
              <a:hlinkClick xmlns:r="http://schemas.openxmlformats.org/officeDocument/2006/relationships" r:id="rId2"/>
            </a:rPr>
            <a:t>https://www.camden.gov.uk/wish-plus</a:t>
          </a:r>
          <a:endParaRPr lang="en-US" sz="1200"/>
        </a:p>
      </dgm:t>
    </dgm:pt>
    <dgm:pt modelId="{33A3B8AB-C05E-45F8-9786-6BB8C125214C}" type="parTrans" cxnId="{DF0783EF-BB5B-46FA-A2FB-2E05258AA892}">
      <dgm:prSet/>
      <dgm:spPr/>
      <dgm:t>
        <a:bodyPr/>
        <a:lstStyle/>
        <a:p>
          <a:endParaRPr lang="en-US"/>
        </a:p>
      </dgm:t>
    </dgm:pt>
    <dgm:pt modelId="{34F069FF-5FDF-422F-9517-0BB09E5F9986}" type="sibTrans" cxnId="{DF0783EF-BB5B-46FA-A2FB-2E05258AA892}">
      <dgm:prSet/>
      <dgm:spPr/>
      <dgm:t>
        <a:bodyPr/>
        <a:lstStyle/>
        <a:p>
          <a:endParaRPr lang="en-US"/>
        </a:p>
      </dgm:t>
    </dgm:pt>
    <dgm:pt modelId="{0A648830-D2A1-4499-9E77-1C69EDB5AF0D}">
      <dgm:prSet phldrT="[Text]" custT="1"/>
      <dgm:spPr/>
      <dgm:t>
        <a:bodyPr/>
        <a:lstStyle/>
        <a:p>
          <a:r>
            <a:rPr lang="en-GB" sz="1200">
              <a:hlinkClick xmlns:r="http://schemas.openxmlformats.org/officeDocument/2006/relationships" r:id="rId3"/>
            </a:rPr>
            <a:t>https://www.camden.gov.uk/documents/20142/29216303/Camden+Children%27s+Centres+and+Early+Years+-+7+April+COVID-19+update.pdf/e5fde896-311d-3bba-c413-c35f07d69bba?t=1586341320458</a:t>
          </a:r>
          <a:endParaRPr lang="en-US" sz="1200"/>
        </a:p>
      </dgm:t>
    </dgm:pt>
    <dgm:pt modelId="{0BB9B3A1-7C6F-4D66-87D2-0AA6A28C9442}" type="parTrans" cxnId="{8024CB73-6FD1-4B21-8260-83D93994D1AB}">
      <dgm:prSet/>
      <dgm:spPr/>
      <dgm:t>
        <a:bodyPr/>
        <a:lstStyle/>
        <a:p>
          <a:endParaRPr lang="en-US"/>
        </a:p>
      </dgm:t>
    </dgm:pt>
    <dgm:pt modelId="{F943BFFF-528F-4002-9C0A-85D9573A29A3}" type="sibTrans" cxnId="{8024CB73-6FD1-4B21-8260-83D93994D1AB}">
      <dgm:prSet/>
      <dgm:spPr/>
      <dgm:t>
        <a:bodyPr/>
        <a:lstStyle/>
        <a:p>
          <a:endParaRPr lang="en-US"/>
        </a:p>
      </dgm:t>
    </dgm:pt>
    <dgm:pt modelId="{D1F5ED5F-5B7D-4147-A4A0-78C7204FE024}">
      <dgm:prSet phldrT="[Text]" custT="1"/>
      <dgm:spPr/>
      <dgm:t>
        <a:bodyPr/>
        <a:lstStyle/>
        <a:p>
          <a:r>
            <a:rPr lang="en-US" sz="1200"/>
            <a:t>Benefits advice for families with children under 5</a:t>
          </a:r>
        </a:p>
      </dgm:t>
    </dgm:pt>
    <dgm:pt modelId="{DA1467C2-0C3B-4BDD-A2A2-D95E181E8E02}" type="parTrans" cxnId="{367ACD5D-E275-4AE2-832A-7ACB7F40C80D}">
      <dgm:prSet/>
      <dgm:spPr/>
      <dgm:t>
        <a:bodyPr/>
        <a:lstStyle/>
        <a:p>
          <a:endParaRPr lang="en-US"/>
        </a:p>
      </dgm:t>
    </dgm:pt>
    <dgm:pt modelId="{213496DA-9A88-4C59-BC6F-241BD8788663}" type="sibTrans" cxnId="{367ACD5D-E275-4AE2-832A-7ACB7F40C80D}">
      <dgm:prSet/>
      <dgm:spPr/>
      <dgm:t>
        <a:bodyPr/>
        <a:lstStyle/>
        <a:p>
          <a:endParaRPr lang="en-US"/>
        </a:p>
      </dgm:t>
    </dgm:pt>
    <dgm:pt modelId="{48A28836-1189-4EB6-ACF6-968AA1E9523E}">
      <dgm:prSet phldrT="[Text]" custT="1"/>
      <dgm:spPr/>
      <dgm:t>
        <a:bodyPr/>
        <a:lstStyle/>
        <a:p>
          <a:r>
            <a:rPr lang="en-US" sz="1200" dirty="0"/>
            <a:t>Check STARR Tracker to see if Welfare Rights Team are working with your tenant</a:t>
          </a:r>
        </a:p>
      </dgm:t>
    </dgm:pt>
    <dgm:pt modelId="{595800E3-66CC-4F47-9AE3-CA186F2F63CA}" type="parTrans" cxnId="{C433226C-3400-4419-9FCC-FE4EA4C482B3}">
      <dgm:prSet/>
      <dgm:spPr/>
      <dgm:t>
        <a:bodyPr/>
        <a:lstStyle/>
        <a:p>
          <a:endParaRPr lang="en-US"/>
        </a:p>
      </dgm:t>
    </dgm:pt>
    <dgm:pt modelId="{82B25763-FDE5-4814-9B85-1C3A25001D94}" type="sibTrans" cxnId="{C433226C-3400-4419-9FCC-FE4EA4C482B3}">
      <dgm:prSet/>
      <dgm:spPr/>
      <dgm:t>
        <a:bodyPr/>
        <a:lstStyle/>
        <a:p>
          <a:endParaRPr lang="en-US"/>
        </a:p>
      </dgm:t>
    </dgm:pt>
    <dgm:pt modelId="{61804973-01D6-46D9-BCFB-6C2274FD6980}">
      <dgm:prSet phldrT="[Text]" custT="1"/>
      <dgm:spPr/>
      <dgm:t>
        <a:bodyPr/>
        <a:lstStyle/>
        <a:p>
          <a:r>
            <a:rPr lang="en-US" sz="1200" dirty="0"/>
            <a:t>s</a:t>
          </a:r>
          <a:r>
            <a:rPr lang="en-GB" sz="1200" dirty="0">
              <a:hlinkClick xmlns:r="http://schemas.openxmlformats.org/officeDocument/2006/relationships" r:id="rId4"/>
            </a:rPr>
            <a:t>https://ascpractice.camden.gov.uk/housing/covid-19-guidance/money-financial-help-and-rent/benefits/#main</a:t>
          </a:r>
          <a:endParaRPr lang="en-US" sz="1200" dirty="0"/>
        </a:p>
      </dgm:t>
    </dgm:pt>
    <dgm:pt modelId="{F4965F38-4B20-4668-AC1D-97D5FFC15BBC}" type="parTrans" cxnId="{E502C71C-B6B3-431D-9E05-476C13DD6961}">
      <dgm:prSet/>
      <dgm:spPr/>
      <dgm:t>
        <a:bodyPr/>
        <a:lstStyle/>
        <a:p>
          <a:endParaRPr lang="en-US"/>
        </a:p>
      </dgm:t>
    </dgm:pt>
    <dgm:pt modelId="{606A53D1-9F7E-443B-967E-F5C1F683F54B}" type="sibTrans" cxnId="{E502C71C-B6B3-431D-9E05-476C13DD6961}">
      <dgm:prSet/>
      <dgm:spPr/>
      <dgm:t>
        <a:bodyPr/>
        <a:lstStyle/>
        <a:p>
          <a:endParaRPr lang="en-US"/>
        </a:p>
      </dgm:t>
    </dgm:pt>
    <dgm:pt modelId="{8E16CD8C-DC6C-40B4-82A7-6D0808E4BF3F}" type="pres">
      <dgm:prSet presAssocID="{9B508557-82AA-4C61-A20D-05F9CF57AA6B}" presName="Name0" presStyleCnt="0">
        <dgm:presLayoutVars>
          <dgm:dir/>
          <dgm:animLvl val="lvl"/>
          <dgm:resizeHandles val="exact"/>
        </dgm:presLayoutVars>
      </dgm:prSet>
      <dgm:spPr/>
      <dgm:t>
        <a:bodyPr/>
        <a:lstStyle/>
        <a:p>
          <a:endParaRPr lang="en-US"/>
        </a:p>
      </dgm:t>
    </dgm:pt>
    <dgm:pt modelId="{3214C169-D465-48B4-9C05-84A052FBBFA5}" type="pres">
      <dgm:prSet presAssocID="{D3B518DF-B3A7-49C7-8D63-7DB8C5C27936}" presName="linNode" presStyleCnt="0"/>
      <dgm:spPr/>
    </dgm:pt>
    <dgm:pt modelId="{50A2BD7F-F0B3-4E02-8ACD-96EE507D3E6C}" type="pres">
      <dgm:prSet presAssocID="{D3B518DF-B3A7-49C7-8D63-7DB8C5C27936}" presName="parentText" presStyleLbl="node1" presStyleIdx="0" presStyleCnt="5">
        <dgm:presLayoutVars>
          <dgm:chMax val="1"/>
          <dgm:bulletEnabled val="1"/>
        </dgm:presLayoutVars>
      </dgm:prSet>
      <dgm:spPr/>
      <dgm:t>
        <a:bodyPr/>
        <a:lstStyle/>
        <a:p>
          <a:endParaRPr lang="en-US"/>
        </a:p>
      </dgm:t>
    </dgm:pt>
    <dgm:pt modelId="{A6140862-CB53-4D20-933E-8FFEAA3441A5}" type="pres">
      <dgm:prSet presAssocID="{D3B518DF-B3A7-49C7-8D63-7DB8C5C27936}" presName="descendantText" presStyleLbl="alignAccFollowNode1" presStyleIdx="0" presStyleCnt="5">
        <dgm:presLayoutVars>
          <dgm:bulletEnabled val="1"/>
        </dgm:presLayoutVars>
      </dgm:prSet>
      <dgm:spPr/>
      <dgm:t>
        <a:bodyPr/>
        <a:lstStyle/>
        <a:p>
          <a:endParaRPr lang="en-US"/>
        </a:p>
      </dgm:t>
    </dgm:pt>
    <dgm:pt modelId="{028DF224-BC47-4491-A8FB-D6CCD76EAD19}" type="pres">
      <dgm:prSet presAssocID="{B0D45F3E-748F-4B3A-9F87-C872F97203B0}" presName="sp" presStyleCnt="0"/>
      <dgm:spPr/>
    </dgm:pt>
    <dgm:pt modelId="{6841967B-F9ED-40DA-8663-54905FDF8B2D}" type="pres">
      <dgm:prSet presAssocID="{0B35D8F8-37F7-462D-93D5-65A24B750714}" presName="linNode" presStyleCnt="0"/>
      <dgm:spPr/>
    </dgm:pt>
    <dgm:pt modelId="{7F8D217D-E053-4F28-9C50-163248FF9071}" type="pres">
      <dgm:prSet presAssocID="{0B35D8F8-37F7-462D-93D5-65A24B750714}" presName="parentText" presStyleLbl="node1" presStyleIdx="1" presStyleCnt="5">
        <dgm:presLayoutVars>
          <dgm:chMax val="1"/>
          <dgm:bulletEnabled val="1"/>
        </dgm:presLayoutVars>
      </dgm:prSet>
      <dgm:spPr/>
      <dgm:t>
        <a:bodyPr/>
        <a:lstStyle/>
        <a:p>
          <a:endParaRPr lang="en-US"/>
        </a:p>
      </dgm:t>
    </dgm:pt>
    <dgm:pt modelId="{81B34047-17FB-4F04-ADEE-69B0E3623B63}" type="pres">
      <dgm:prSet presAssocID="{0B35D8F8-37F7-462D-93D5-65A24B750714}" presName="descendantText" presStyleLbl="alignAccFollowNode1" presStyleIdx="1" presStyleCnt="5">
        <dgm:presLayoutVars>
          <dgm:bulletEnabled val="1"/>
        </dgm:presLayoutVars>
      </dgm:prSet>
      <dgm:spPr/>
      <dgm:t>
        <a:bodyPr/>
        <a:lstStyle/>
        <a:p>
          <a:endParaRPr lang="en-US"/>
        </a:p>
      </dgm:t>
    </dgm:pt>
    <dgm:pt modelId="{0C95D9E0-204F-4FA6-9FC6-B621DB4B3F17}" type="pres">
      <dgm:prSet presAssocID="{BE774DA0-3648-4612-B5CD-6B67DEB6C75F}" presName="sp" presStyleCnt="0"/>
      <dgm:spPr/>
    </dgm:pt>
    <dgm:pt modelId="{5D50EBC1-417A-4556-94B8-B855C84C31C2}" type="pres">
      <dgm:prSet presAssocID="{88054429-9FF6-41A6-87E1-67581E1DBD93}" presName="linNode" presStyleCnt="0"/>
      <dgm:spPr/>
    </dgm:pt>
    <dgm:pt modelId="{364BDDA3-4D37-49F3-80D9-A374618DFD91}" type="pres">
      <dgm:prSet presAssocID="{88054429-9FF6-41A6-87E1-67581E1DBD93}" presName="parentText" presStyleLbl="node1" presStyleIdx="2" presStyleCnt="5">
        <dgm:presLayoutVars>
          <dgm:chMax val="1"/>
          <dgm:bulletEnabled val="1"/>
        </dgm:presLayoutVars>
      </dgm:prSet>
      <dgm:spPr/>
      <dgm:t>
        <a:bodyPr/>
        <a:lstStyle/>
        <a:p>
          <a:endParaRPr lang="en-US"/>
        </a:p>
      </dgm:t>
    </dgm:pt>
    <dgm:pt modelId="{B8188882-F521-415D-91AB-B01F0FBCA6C1}" type="pres">
      <dgm:prSet presAssocID="{88054429-9FF6-41A6-87E1-67581E1DBD93}" presName="descendantText" presStyleLbl="alignAccFollowNode1" presStyleIdx="2" presStyleCnt="5">
        <dgm:presLayoutVars>
          <dgm:bulletEnabled val="1"/>
        </dgm:presLayoutVars>
      </dgm:prSet>
      <dgm:spPr/>
      <dgm:t>
        <a:bodyPr/>
        <a:lstStyle/>
        <a:p>
          <a:endParaRPr lang="en-US"/>
        </a:p>
      </dgm:t>
    </dgm:pt>
    <dgm:pt modelId="{94EAE46F-E191-460F-945A-5A947CB2FFAD}" type="pres">
      <dgm:prSet presAssocID="{4C14FBE7-1B53-4C29-B1FB-EAC05AA5A254}" presName="sp" presStyleCnt="0"/>
      <dgm:spPr/>
    </dgm:pt>
    <dgm:pt modelId="{B6404131-03A0-4B11-98FA-CBBD7ABB7049}" type="pres">
      <dgm:prSet presAssocID="{225AAFBF-F028-46F2-AE93-3DC6620E7FB8}" presName="linNode" presStyleCnt="0"/>
      <dgm:spPr/>
    </dgm:pt>
    <dgm:pt modelId="{8C1F3EFB-63B2-448E-8D29-1874EF4A72FB}" type="pres">
      <dgm:prSet presAssocID="{225AAFBF-F028-46F2-AE93-3DC6620E7FB8}" presName="parentText" presStyleLbl="node1" presStyleIdx="3" presStyleCnt="5">
        <dgm:presLayoutVars>
          <dgm:chMax val="1"/>
          <dgm:bulletEnabled val="1"/>
        </dgm:presLayoutVars>
      </dgm:prSet>
      <dgm:spPr/>
      <dgm:t>
        <a:bodyPr/>
        <a:lstStyle/>
        <a:p>
          <a:endParaRPr lang="en-US"/>
        </a:p>
      </dgm:t>
    </dgm:pt>
    <dgm:pt modelId="{888A114B-B056-459F-A51A-DFDC143630C7}" type="pres">
      <dgm:prSet presAssocID="{225AAFBF-F028-46F2-AE93-3DC6620E7FB8}" presName="descendantText" presStyleLbl="alignAccFollowNode1" presStyleIdx="3" presStyleCnt="5">
        <dgm:presLayoutVars>
          <dgm:bulletEnabled val="1"/>
        </dgm:presLayoutVars>
      </dgm:prSet>
      <dgm:spPr/>
      <dgm:t>
        <a:bodyPr/>
        <a:lstStyle/>
        <a:p>
          <a:endParaRPr lang="en-US"/>
        </a:p>
      </dgm:t>
    </dgm:pt>
    <dgm:pt modelId="{28230C12-5949-4F90-BC19-C5805DAB8BE1}" type="pres">
      <dgm:prSet presAssocID="{D0365991-F597-46A4-9439-547E7AA0EA8B}" presName="sp" presStyleCnt="0"/>
      <dgm:spPr/>
    </dgm:pt>
    <dgm:pt modelId="{F7539FEB-E786-49F8-9E57-3F5537F5D1EF}" type="pres">
      <dgm:prSet presAssocID="{1D7E71EF-BF6C-491B-8625-B8D87205124D}" presName="linNode" presStyleCnt="0"/>
      <dgm:spPr/>
    </dgm:pt>
    <dgm:pt modelId="{059FD359-7692-469B-9645-6BC7F2F992CF}" type="pres">
      <dgm:prSet presAssocID="{1D7E71EF-BF6C-491B-8625-B8D87205124D}" presName="parentText" presStyleLbl="node1" presStyleIdx="4" presStyleCnt="5">
        <dgm:presLayoutVars>
          <dgm:chMax val="1"/>
          <dgm:bulletEnabled val="1"/>
        </dgm:presLayoutVars>
      </dgm:prSet>
      <dgm:spPr/>
      <dgm:t>
        <a:bodyPr/>
        <a:lstStyle/>
        <a:p>
          <a:endParaRPr lang="en-US"/>
        </a:p>
      </dgm:t>
    </dgm:pt>
    <dgm:pt modelId="{A8232A7F-7FB0-430D-ADF5-7BAA4789F2BC}" type="pres">
      <dgm:prSet presAssocID="{1D7E71EF-BF6C-491B-8625-B8D87205124D}" presName="descendantText" presStyleLbl="alignAccFollowNode1" presStyleIdx="4" presStyleCnt="5">
        <dgm:presLayoutVars>
          <dgm:bulletEnabled val="1"/>
        </dgm:presLayoutVars>
      </dgm:prSet>
      <dgm:spPr/>
      <dgm:t>
        <a:bodyPr/>
        <a:lstStyle/>
        <a:p>
          <a:endParaRPr lang="en-US"/>
        </a:p>
      </dgm:t>
    </dgm:pt>
  </dgm:ptLst>
  <dgm:cxnLst>
    <dgm:cxn modelId="{08C8E326-2F5A-43C9-9B16-50DB3C21304C}" type="presOf" srcId="{9B508557-82AA-4C61-A20D-05F9CF57AA6B}" destId="{8E16CD8C-DC6C-40B4-82A7-6D0808E4BF3F}" srcOrd="0" destOrd="0" presId="urn:microsoft.com/office/officeart/2005/8/layout/vList5"/>
    <dgm:cxn modelId="{6451B01A-03FC-4EDB-A6D4-705AD67750B0}" type="presOf" srcId="{98F1A058-EAF8-4B8E-BE4B-3A800DE71370}" destId="{A8232A7F-7FB0-430D-ADF5-7BAA4789F2BC}" srcOrd="0" destOrd="1" presId="urn:microsoft.com/office/officeart/2005/8/layout/vList5"/>
    <dgm:cxn modelId="{E502C71C-B6B3-431D-9E05-476C13DD6961}" srcId="{D3B518DF-B3A7-49C7-8D63-7DB8C5C27936}" destId="{61804973-01D6-46D9-BCFB-6C2274FD6980}" srcOrd="1" destOrd="0" parTransId="{F4965F38-4B20-4668-AC1D-97D5FFC15BBC}" sibTransId="{606A53D1-9F7E-443B-967E-F5C1F683F54B}"/>
    <dgm:cxn modelId="{0348FCD3-7B31-4BFD-BA51-2BE8FCF21440}" srcId="{9B508557-82AA-4C61-A20D-05F9CF57AA6B}" destId="{0B35D8F8-37F7-462D-93D5-65A24B750714}" srcOrd="1" destOrd="0" parTransId="{1BA8DD64-F8FB-4AEC-AFE4-0DF7AEAC369A}" sibTransId="{BE774DA0-3648-4612-B5CD-6B67DEB6C75F}"/>
    <dgm:cxn modelId="{EEDBA2A4-5FD6-430C-9FB1-E0083605E542}" srcId="{9B508557-82AA-4C61-A20D-05F9CF57AA6B}" destId="{1D7E71EF-BF6C-491B-8625-B8D87205124D}" srcOrd="4" destOrd="0" parTransId="{221C90B4-0579-4B53-A0C5-6EB91DE24CCD}" sibTransId="{23E54997-F7C8-4F0D-BE1D-77939509A727}"/>
    <dgm:cxn modelId="{3C194C49-9C7E-4DEF-B1ED-A1144B59EBC2}" type="presOf" srcId="{0A648830-D2A1-4499-9E77-1C69EDB5AF0D}" destId="{B8188882-F521-415D-91AB-B01F0FBCA6C1}" srcOrd="0" destOrd="1" presId="urn:microsoft.com/office/officeart/2005/8/layout/vList5"/>
    <dgm:cxn modelId="{57D4AC8A-022E-4BC0-8060-4A20AF90F257}" type="presOf" srcId="{930AD827-1BA6-41E9-A00B-BE379DA221DE}" destId="{81B34047-17FB-4F04-ADEE-69B0E3623B63}" srcOrd="0" destOrd="0" presId="urn:microsoft.com/office/officeart/2005/8/layout/vList5"/>
    <dgm:cxn modelId="{DF0783EF-BB5B-46FA-A2FB-2E05258AA892}" srcId="{1D7E71EF-BF6C-491B-8625-B8D87205124D}" destId="{98F1A058-EAF8-4B8E-BE4B-3A800DE71370}" srcOrd="1" destOrd="0" parTransId="{33A3B8AB-C05E-45F8-9786-6BB8C125214C}" sibTransId="{34F069FF-5FDF-422F-9517-0BB09E5F9986}"/>
    <dgm:cxn modelId="{4566FA50-E098-4610-9F9B-A7C5217D003E}" srcId="{225AAFBF-F028-46F2-AE93-3DC6620E7FB8}" destId="{942681E1-5A04-479F-9B64-2BB032E5A7D2}" srcOrd="1" destOrd="0" parTransId="{35E1599D-4569-4ECD-977E-1A6911BDFC93}" sibTransId="{AA868D00-8DD5-44B9-9337-9D55A1828BD4}"/>
    <dgm:cxn modelId="{564AF407-7EF9-415B-A380-85995999BE5A}" type="presOf" srcId="{7E84A200-C8CC-48A6-B531-211B96D1C5B8}" destId="{A8232A7F-7FB0-430D-ADF5-7BAA4789F2BC}" srcOrd="0" destOrd="0" presId="urn:microsoft.com/office/officeart/2005/8/layout/vList5"/>
    <dgm:cxn modelId="{F49F76C4-019C-4BFE-8DD6-C298410D24F7}" type="presOf" srcId="{D1F5ED5F-5B7D-4147-A4A0-78C7204FE024}" destId="{B8188882-F521-415D-91AB-B01F0FBCA6C1}" srcOrd="0" destOrd="0" presId="urn:microsoft.com/office/officeart/2005/8/layout/vList5"/>
    <dgm:cxn modelId="{DD747B19-D908-41B8-B339-0A9AE8380907}" type="presOf" srcId="{D3B518DF-B3A7-49C7-8D63-7DB8C5C27936}" destId="{50A2BD7F-F0B3-4E02-8ACD-96EE507D3E6C}" srcOrd="0" destOrd="0" presId="urn:microsoft.com/office/officeart/2005/8/layout/vList5"/>
    <dgm:cxn modelId="{E7126413-2401-4081-9231-F4696D1A6A35}" srcId="{9B508557-82AA-4C61-A20D-05F9CF57AA6B}" destId="{88054429-9FF6-41A6-87E1-67581E1DBD93}" srcOrd="2" destOrd="0" parTransId="{FEA47E36-F24F-458B-8E0A-ABC419D87799}" sibTransId="{4C14FBE7-1B53-4C29-B1FB-EAC05AA5A254}"/>
    <dgm:cxn modelId="{34EC6FBE-CFCE-405F-99B0-FEE9DBDD6A0A}" srcId="{1D7E71EF-BF6C-491B-8625-B8D87205124D}" destId="{7E84A200-C8CC-48A6-B531-211B96D1C5B8}" srcOrd="0" destOrd="0" parTransId="{470F6FD4-4AAA-4FEF-A6A1-D657547C6E1E}" sibTransId="{E8F6A0FF-FF81-48FB-9492-3FC2882F961B}"/>
    <dgm:cxn modelId="{84AD9E6D-7542-44BB-AA99-28482B19EA5B}" type="presOf" srcId="{88054429-9FF6-41A6-87E1-67581E1DBD93}" destId="{364BDDA3-4D37-49F3-80D9-A374618DFD91}" srcOrd="0" destOrd="0" presId="urn:microsoft.com/office/officeart/2005/8/layout/vList5"/>
    <dgm:cxn modelId="{C433226C-3400-4419-9FCC-FE4EA4C482B3}" srcId="{D3B518DF-B3A7-49C7-8D63-7DB8C5C27936}" destId="{48A28836-1189-4EB6-ACF6-968AA1E9523E}" srcOrd="0" destOrd="0" parTransId="{595800E3-66CC-4F47-9AE3-CA186F2F63CA}" sibTransId="{82B25763-FDE5-4814-9B85-1C3A25001D94}"/>
    <dgm:cxn modelId="{A7EDF02D-23CB-41E8-8C64-A0CDB43010BC}" type="presOf" srcId="{0B35D8F8-37F7-462D-93D5-65A24B750714}" destId="{7F8D217D-E053-4F28-9C50-163248FF9071}" srcOrd="0" destOrd="0" presId="urn:microsoft.com/office/officeart/2005/8/layout/vList5"/>
    <dgm:cxn modelId="{CBE3C389-26ED-43B5-B9C1-81C99839287B}" type="presOf" srcId="{61804973-01D6-46D9-BCFB-6C2274FD6980}" destId="{A6140862-CB53-4D20-933E-8FFEAA3441A5}" srcOrd="0" destOrd="1" presId="urn:microsoft.com/office/officeart/2005/8/layout/vList5"/>
    <dgm:cxn modelId="{A41E0DB3-C2F0-44F9-A6CF-C1D928644741}" srcId="{225AAFBF-F028-46F2-AE93-3DC6620E7FB8}" destId="{D85D295D-5E49-40E7-81C2-25B282B848FE}" srcOrd="0" destOrd="0" parTransId="{814F8437-1DD0-424F-B4CA-77B84DE20324}" sibTransId="{11F19598-FC81-477A-B6F6-64D9BC7960C1}"/>
    <dgm:cxn modelId="{8024CB73-6FD1-4B21-8260-83D93994D1AB}" srcId="{88054429-9FF6-41A6-87E1-67581E1DBD93}" destId="{0A648830-D2A1-4499-9E77-1C69EDB5AF0D}" srcOrd="1" destOrd="0" parTransId="{0BB9B3A1-7C6F-4D66-87D2-0AA6A28C9442}" sibTransId="{F943BFFF-528F-4002-9C0A-85D9573A29A3}"/>
    <dgm:cxn modelId="{7121E1C1-0FC6-49F1-B71F-04788389E5F9}" type="presOf" srcId="{942681E1-5A04-479F-9B64-2BB032E5A7D2}" destId="{888A114B-B056-459F-A51A-DFDC143630C7}" srcOrd="0" destOrd="1" presId="urn:microsoft.com/office/officeart/2005/8/layout/vList5"/>
    <dgm:cxn modelId="{63EF80E4-8789-44BB-BC28-6A25F8878981}" type="presOf" srcId="{225AAFBF-F028-46F2-AE93-3DC6620E7FB8}" destId="{8C1F3EFB-63B2-448E-8D29-1874EF4A72FB}" srcOrd="0" destOrd="0" presId="urn:microsoft.com/office/officeart/2005/8/layout/vList5"/>
    <dgm:cxn modelId="{367ACD5D-E275-4AE2-832A-7ACB7F40C80D}" srcId="{88054429-9FF6-41A6-87E1-67581E1DBD93}" destId="{D1F5ED5F-5B7D-4147-A4A0-78C7204FE024}" srcOrd="0" destOrd="0" parTransId="{DA1467C2-0C3B-4BDD-A2A2-D95E181E8E02}" sibTransId="{213496DA-9A88-4C59-BC6F-241BD8788663}"/>
    <dgm:cxn modelId="{7EDDCC88-96E8-4582-A14A-86D7E00F611D}" type="presOf" srcId="{D85D295D-5E49-40E7-81C2-25B282B848FE}" destId="{888A114B-B056-459F-A51A-DFDC143630C7}" srcOrd="0" destOrd="0" presId="urn:microsoft.com/office/officeart/2005/8/layout/vList5"/>
    <dgm:cxn modelId="{2D0E1605-6FC7-4304-9AFF-50D5DC1308BD}" srcId="{9B508557-82AA-4C61-A20D-05F9CF57AA6B}" destId="{D3B518DF-B3A7-49C7-8D63-7DB8C5C27936}" srcOrd="0" destOrd="0" parTransId="{38F92F6B-71ED-4D2A-BEEC-1698CE4129A2}" sibTransId="{B0D45F3E-748F-4B3A-9F87-C872F97203B0}"/>
    <dgm:cxn modelId="{33103251-4317-4FD0-83FC-7660EA8FBA31}" srcId="{9B508557-82AA-4C61-A20D-05F9CF57AA6B}" destId="{225AAFBF-F028-46F2-AE93-3DC6620E7FB8}" srcOrd="3" destOrd="0" parTransId="{157D374F-5241-46E9-9CB0-9E02F8BC9FAD}" sibTransId="{D0365991-F597-46A4-9439-547E7AA0EA8B}"/>
    <dgm:cxn modelId="{5E242628-4A65-4BCF-A16B-8DC3D6D9BE66}" type="presOf" srcId="{48A28836-1189-4EB6-ACF6-968AA1E9523E}" destId="{A6140862-CB53-4D20-933E-8FFEAA3441A5}" srcOrd="0" destOrd="0" presId="urn:microsoft.com/office/officeart/2005/8/layout/vList5"/>
    <dgm:cxn modelId="{41B3118C-9FEB-4526-95C8-2A5315BEF7B6}" srcId="{0B35D8F8-37F7-462D-93D5-65A24B750714}" destId="{930AD827-1BA6-41E9-A00B-BE379DA221DE}" srcOrd="0" destOrd="0" parTransId="{7881EE3F-9310-40ED-AF0F-EB0B8048962B}" sibTransId="{42B37AD0-74F1-45A7-871E-CC3D4D82115A}"/>
    <dgm:cxn modelId="{13283030-D0BE-4A58-B70E-685F6D1406CD}" type="presOf" srcId="{1D7E71EF-BF6C-491B-8625-B8D87205124D}" destId="{059FD359-7692-469B-9645-6BC7F2F992CF}" srcOrd="0" destOrd="0" presId="urn:microsoft.com/office/officeart/2005/8/layout/vList5"/>
    <dgm:cxn modelId="{3B654681-D840-4A88-A2F9-345DE4820C9E}" type="presParOf" srcId="{8E16CD8C-DC6C-40B4-82A7-6D0808E4BF3F}" destId="{3214C169-D465-48B4-9C05-84A052FBBFA5}" srcOrd="0" destOrd="0" presId="urn:microsoft.com/office/officeart/2005/8/layout/vList5"/>
    <dgm:cxn modelId="{B8631360-5302-489D-A981-0D1BD9071F9E}" type="presParOf" srcId="{3214C169-D465-48B4-9C05-84A052FBBFA5}" destId="{50A2BD7F-F0B3-4E02-8ACD-96EE507D3E6C}" srcOrd="0" destOrd="0" presId="urn:microsoft.com/office/officeart/2005/8/layout/vList5"/>
    <dgm:cxn modelId="{EDDBDDE8-0065-423A-9A3F-48058DBC6459}" type="presParOf" srcId="{3214C169-D465-48B4-9C05-84A052FBBFA5}" destId="{A6140862-CB53-4D20-933E-8FFEAA3441A5}" srcOrd="1" destOrd="0" presId="urn:microsoft.com/office/officeart/2005/8/layout/vList5"/>
    <dgm:cxn modelId="{5C3C15EF-D59D-468F-9CE9-0F48EDE5CAB1}" type="presParOf" srcId="{8E16CD8C-DC6C-40B4-82A7-6D0808E4BF3F}" destId="{028DF224-BC47-4491-A8FB-D6CCD76EAD19}" srcOrd="1" destOrd="0" presId="urn:microsoft.com/office/officeart/2005/8/layout/vList5"/>
    <dgm:cxn modelId="{4001BB19-539A-4F6E-B689-A324905C2566}" type="presParOf" srcId="{8E16CD8C-DC6C-40B4-82A7-6D0808E4BF3F}" destId="{6841967B-F9ED-40DA-8663-54905FDF8B2D}" srcOrd="2" destOrd="0" presId="urn:microsoft.com/office/officeart/2005/8/layout/vList5"/>
    <dgm:cxn modelId="{A64809BB-858F-4E3F-9191-970D6B8E2FB8}" type="presParOf" srcId="{6841967B-F9ED-40DA-8663-54905FDF8B2D}" destId="{7F8D217D-E053-4F28-9C50-163248FF9071}" srcOrd="0" destOrd="0" presId="urn:microsoft.com/office/officeart/2005/8/layout/vList5"/>
    <dgm:cxn modelId="{00353384-C620-4F32-BECD-3F6345034F77}" type="presParOf" srcId="{6841967B-F9ED-40DA-8663-54905FDF8B2D}" destId="{81B34047-17FB-4F04-ADEE-69B0E3623B63}" srcOrd="1" destOrd="0" presId="urn:microsoft.com/office/officeart/2005/8/layout/vList5"/>
    <dgm:cxn modelId="{0313F1F6-B7BC-4E9A-A8AC-295490EC917B}" type="presParOf" srcId="{8E16CD8C-DC6C-40B4-82A7-6D0808E4BF3F}" destId="{0C95D9E0-204F-4FA6-9FC6-B621DB4B3F17}" srcOrd="3" destOrd="0" presId="urn:microsoft.com/office/officeart/2005/8/layout/vList5"/>
    <dgm:cxn modelId="{D37E4257-737C-4E2A-870D-26C9E91329B0}" type="presParOf" srcId="{8E16CD8C-DC6C-40B4-82A7-6D0808E4BF3F}" destId="{5D50EBC1-417A-4556-94B8-B855C84C31C2}" srcOrd="4" destOrd="0" presId="urn:microsoft.com/office/officeart/2005/8/layout/vList5"/>
    <dgm:cxn modelId="{86CE5023-F598-44EA-8F08-CD94761E239A}" type="presParOf" srcId="{5D50EBC1-417A-4556-94B8-B855C84C31C2}" destId="{364BDDA3-4D37-49F3-80D9-A374618DFD91}" srcOrd="0" destOrd="0" presId="urn:microsoft.com/office/officeart/2005/8/layout/vList5"/>
    <dgm:cxn modelId="{42EC3FAE-3D15-4639-8DDC-6755D817915C}" type="presParOf" srcId="{5D50EBC1-417A-4556-94B8-B855C84C31C2}" destId="{B8188882-F521-415D-91AB-B01F0FBCA6C1}" srcOrd="1" destOrd="0" presId="urn:microsoft.com/office/officeart/2005/8/layout/vList5"/>
    <dgm:cxn modelId="{B17BAF52-7FBD-4B86-AA59-A724EB2CF946}" type="presParOf" srcId="{8E16CD8C-DC6C-40B4-82A7-6D0808E4BF3F}" destId="{94EAE46F-E191-460F-945A-5A947CB2FFAD}" srcOrd="5" destOrd="0" presId="urn:microsoft.com/office/officeart/2005/8/layout/vList5"/>
    <dgm:cxn modelId="{EA41194C-45A0-47EB-87BE-28D8145D0952}" type="presParOf" srcId="{8E16CD8C-DC6C-40B4-82A7-6D0808E4BF3F}" destId="{B6404131-03A0-4B11-98FA-CBBD7ABB7049}" srcOrd="6" destOrd="0" presId="urn:microsoft.com/office/officeart/2005/8/layout/vList5"/>
    <dgm:cxn modelId="{7A3DDD95-5C02-4648-AE84-A4015CE04CF6}" type="presParOf" srcId="{B6404131-03A0-4B11-98FA-CBBD7ABB7049}" destId="{8C1F3EFB-63B2-448E-8D29-1874EF4A72FB}" srcOrd="0" destOrd="0" presId="urn:microsoft.com/office/officeart/2005/8/layout/vList5"/>
    <dgm:cxn modelId="{16FE7B4F-5C43-48A9-9D4C-7BF6CB10C1CC}" type="presParOf" srcId="{B6404131-03A0-4B11-98FA-CBBD7ABB7049}" destId="{888A114B-B056-459F-A51A-DFDC143630C7}" srcOrd="1" destOrd="0" presId="urn:microsoft.com/office/officeart/2005/8/layout/vList5"/>
    <dgm:cxn modelId="{0489B05D-4231-4FDD-BBC4-12C31F65805F}" type="presParOf" srcId="{8E16CD8C-DC6C-40B4-82A7-6D0808E4BF3F}" destId="{28230C12-5949-4F90-BC19-C5805DAB8BE1}" srcOrd="7" destOrd="0" presId="urn:microsoft.com/office/officeart/2005/8/layout/vList5"/>
    <dgm:cxn modelId="{DB884CA1-B01E-4C35-AD05-E6EC69FE4C68}" type="presParOf" srcId="{8E16CD8C-DC6C-40B4-82A7-6D0808E4BF3F}" destId="{F7539FEB-E786-49F8-9E57-3F5537F5D1EF}" srcOrd="8" destOrd="0" presId="urn:microsoft.com/office/officeart/2005/8/layout/vList5"/>
    <dgm:cxn modelId="{B707D585-D408-4B91-9041-4CBA88C8E5C1}" type="presParOf" srcId="{F7539FEB-E786-49F8-9E57-3F5537F5D1EF}" destId="{059FD359-7692-469B-9645-6BC7F2F992CF}" srcOrd="0" destOrd="0" presId="urn:microsoft.com/office/officeart/2005/8/layout/vList5"/>
    <dgm:cxn modelId="{E0242BB1-2E20-421F-99DE-0B7D784E67F5}" type="presParOf" srcId="{F7539FEB-E786-49F8-9E57-3F5537F5D1EF}" destId="{A8232A7F-7FB0-430D-ADF5-7BAA4789F2B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A1CD6D0-8D06-4A29-96FF-C4ED4A0CEC3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E1693C1-0694-4066-AC18-BE2869E47AB7}">
      <dgm:prSet phldrT="[Text]" custT="1"/>
      <dgm:spPr/>
      <dgm:t>
        <a:bodyPr/>
        <a:lstStyle/>
        <a:p>
          <a:r>
            <a:rPr lang="en-US" sz="2800"/>
            <a:t>Citizens Advice Camden</a:t>
          </a:r>
        </a:p>
      </dgm:t>
    </dgm:pt>
    <dgm:pt modelId="{697EBED7-0AD8-4228-A29D-CA94FEB27BC2}" type="parTrans" cxnId="{5C0B8892-0329-4A03-A554-245B15621780}">
      <dgm:prSet/>
      <dgm:spPr/>
      <dgm:t>
        <a:bodyPr/>
        <a:lstStyle/>
        <a:p>
          <a:endParaRPr lang="en-US"/>
        </a:p>
      </dgm:t>
    </dgm:pt>
    <dgm:pt modelId="{591131C0-9EB7-4A76-A76A-50C379AC69D1}" type="sibTrans" cxnId="{5C0B8892-0329-4A03-A554-245B15621780}">
      <dgm:prSet/>
      <dgm:spPr/>
      <dgm:t>
        <a:bodyPr/>
        <a:lstStyle/>
        <a:p>
          <a:endParaRPr lang="en-US"/>
        </a:p>
      </dgm:t>
    </dgm:pt>
    <dgm:pt modelId="{16497BDE-9886-45B2-9D55-56BC0E60EA94}">
      <dgm:prSet phldrT="[Text]"/>
      <dgm:spPr/>
      <dgm:t>
        <a:bodyPr/>
        <a:lstStyle/>
        <a:p>
          <a:r>
            <a:rPr lang="en-GB">
              <a:hlinkClick xmlns:r="http://schemas.openxmlformats.org/officeDocument/2006/relationships" r:id="rId1"/>
            </a:rPr>
            <a:t>https://www.camdencabservice.org.uk/get-advice/adviceline/</a:t>
          </a:r>
          <a:endParaRPr lang="en-US"/>
        </a:p>
      </dgm:t>
    </dgm:pt>
    <dgm:pt modelId="{2415DEDF-D3A8-4578-BF5A-CED631D5E706}" type="parTrans" cxnId="{DE3445FF-9066-4A94-87A8-490B29C0B3E2}">
      <dgm:prSet/>
      <dgm:spPr/>
      <dgm:t>
        <a:bodyPr/>
        <a:lstStyle/>
        <a:p>
          <a:endParaRPr lang="en-US"/>
        </a:p>
      </dgm:t>
    </dgm:pt>
    <dgm:pt modelId="{6F1529C4-CB56-4BB8-963C-FEB2B676D2DC}" type="sibTrans" cxnId="{DE3445FF-9066-4A94-87A8-490B29C0B3E2}">
      <dgm:prSet/>
      <dgm:spPr/>
      <dgm:t>
        <a:bodyPr/>
        <a:lstStyle/>
        <a:p>
          <a:endParaRPr lang="en-US"/>
        </a:p>
      </dgm:t>
    </dgm:pt>
    <dgm:pt modelId="{0B39899C-8613-4F5B-A44D-1383466996F7}">
      <dgm:prSet phldrT="[Text]" custT="1"/>
      <dgm:spPr/>
      <dgm:t>
        <a:bodyPr/>
        <a:lstStyle/>
        <a:p>
          <a:r>
            <a:rPr lang="en-US" sz="2800"/>
            <a:t>Mary Ward Legal Centre</a:t>
          </a:r>
        </a:p>
      </dgm:t>
    </dgm:pt>
    <dgm:pt modelId="{9FE96591-7BDD-44BB-A87F-A1900C7BAD37}" type="parTrans" cxnId="{62B1DC40-0C01-4C56-BE66-2ABF28206F84}">
      <dgm:prSet/>
      <dgm:spPr/>
      <dgm:t>
        <a:bodyPr/>
        <a:lstStyle/>
        <a:p>
          <a:endParaRPr lang="en-US"/>
        </a:p>
      </dgm:t>
    </dgm:pt>
    <dgm:pt modelId="{2452CF57-D039-4238-8583-E8D302FDF64C}" type="sibTrans" cxnId="{62B1DC40-0C01-4C56-BE66-2ABF28206F84}">
      <dgm:prSet/>
      <dgm:spPr/>
      <dgm:t>
        <a:bodyPr/>
        <a:lstStyle/>
        <a:p>
          <a:endParaRPr lang="en-US"/>
        </a:p>
      </dgm:t>
    </dgm:pt>
    <dgm:pt modelId="{0C114428-08BD-4B1A-A3EE-9EF84BDB86B4}">
      <dgm:prSet phldrT="[Text]"/>
      <dgm:spPr/>
      <dgm:t>
        <a:bodyPr/>
        <a:lstStyle/>
        <a:p>
          <a:r>
            <a:rPr lang="en-GB">
              <a:hlinkClick xmlns:r="http://schemas.openxmlformats.org/officeDocument/2006/relationships" r:id="rId2"/>
            </a:rPr>
            <a:t>https://www.marywardlegal.org.uk/</a:t>
          </a:r>
          <a:endParaRPr lang="en-US"/>
        </a:p>
      </dgm:t>
    </dgm:pt>
    <dgm:pt modelId="{A84ECDDF-192F-4468-B2B1-91F90A5C5661}" type="parTrans" cxnId="{A107FF36-B37A-47AD-A502-CAB37B11AE03}">
      <dgm:prSet/>
      <dgm:spPr/>
      <dgm:t>
        <a:bodyPr/>
        <a:lstStyle/>
        <a:p>
          <a:endParaRPr lang="en-US"/>
        </a:p>
      </dgm:t>
    </dgm:pt>
    <dgm:pt modelId="{C60FBC4E-00E3-477C-8CD5-BC80D3BB76BA}" type="sibTrans" cxnId="{A107FF36-B37A-47AD-A502-CAB37B11AE03}">
      <dgm:prSet/>
      <dgm:spPr/>
      <dgm:t>
        <a:bodyPr/>
        <a:lstStyle/>
        <a:p>
          <a:endParaRPr lang="en-US"/>
        </a:p>
      </dgm:t>
    </dgm:pt>
    <dgm:pt modelId="{0AE90333-B5B9-4C9E-8FBC-A97BE28082CA}">
      <dgm:prSet phldrT="[Text]" custT="1"/>
      <dgm:spPr/>
      <dgm:t>
        <a:bodyPr/>
        <a:lstStyle/>
        <a:p>
          <a:r>
            <a:rPr lang="en-US" sz="2800"/>
            <a:t>Camden Community Law Centre</a:t>
          </a:r>
        </a:p>
      </dgm:t>
    </dgm:pt>
    <dgm:pt modelId="{7A0C4546-4849-4448-A17B-CDF46A3E1763}" type="parTrans" cxnId="{FE68151E-F851-4B58-BF28-79DD182EE0EA}">
      <dgm:prSet/>
      <dgm:spPr/>
      <dgm:t>
        <a:bodyPr/>
        <a:lstStyle/>
        <a:p>
          <a:endParaRPr lang="en-US"/>
        </a:p>
      </dgm:t>
    </dgm:pt>
    <dgm:pt modelId="{462D2DAB-2EB9-4208-9B33-8B80258E1EBA}" type="sibTrans" cxnId="{FE68151E-F851-4B58-BF28-79DD182EE0EA}">
      <dgm:prSet/>
      <dgm:spPr/>
      <dgm:t>
        <a:bodyPr/>
        <a:lstStyle/>
        <a:p>
          <a:endParaRPr lang="en-US"/>
        </a:p>
      </dgm:t>
    </dgm:pt>
    <dgm:pt modelId="{31ABDFA5-8D77-46AF-9F66-921DDA94757C}">
      <dgm:prSet phldrT="[Text]"/>
      <dgm:spPr/>
      <dgm:t>
        <a:bodyPr/>
        <a:lstStyle/>
        <a:p>
          <a:r>
            <a:rPr lang="en-GB">
              <a:hlinkClick xmlns:r="http://schemas.openxmlformats.org/officeDocument/2006/relationships" r:id="rId3"/>
            </a:rPr>
            <a:t>https://cclc.org.uk/</a:t>
          </a:r>
          <a:endParaRPr lang="en-US"/>
        </a:p>
      </dgm:t>
    </dgm:pt>
    <dgm:pt modelId="{7614E7BD-89D3-4ECB-AC0C-113FB9B33B78}" type="parTrans" cxnId="{0EC00668-7CE8-4D6D-A104-BCCA28FD146E}">
      <dgm:prSet/>
      <dgm:spPr/>
      <dgm:t>
        <a:bodyPr/>
        <a:lstStyle/>
        <a:p>
          <a:endParaRPr lang="en-US"/>
        </a:p>
      </dgm:t>
    </dgm:pt>
    <dgm:pt modelId="{4B03B088-F905-4984-AE1C-116C55F70D4C}" type="sibTrans" cxnId="{0EC00668-7CE8-4D6D-A104-BCCA28FD146E}">
      <dgm:prSet/>
      <dgm:spPr/>
      <dgm:t>
        <a:bodyPr/>
        <a:lstStyle/>
        <a:p>
          <a:endParaRPr lang="en-US"/>
        </a:p>
      </dgm:t>
    </dgm:pt>
    <dgm:pt modelId="{2330581B-B6A6-4ED7-9D6B-3E25CB6CD16E}">
      <dgm:prSet phldrT="[Text]" custT="1"/>
      <dgm:spPr/>
      <dgm:t>
        <a:bodyPr/>
        <a:lstStyle/>
        <a:p>
          <a:r>
            <a:rPr lang="en-US" sz="2800"/>
            <a:t>Age UK Camden</a:t>
          </a:r>
        </a:p>
      </dgm:t>
    </dgm:pt>
    <dgm:pt modelId="{AEE47AFB-6967-4750-BFDA-132C38CCA4C7}" type="parTrans" cxnId="{F8DBE5BC-A076-4CB0-832B-B11DAAEC641F}">
      <dgm:prSet/>
      <dgm:spPr/>
      <dgm:t>
        <a:bodyPr/>
        <a:lstStyle/>
        <a:p>
          <a:endParaRPr lang="en-US"/>
        </a:p>
      </dgm:t>
    </dgm:pt>
    <dgm:pt modelId="{0A07CC7D-0372-4E9C-A8F0-521BFC66F99B}" type="sibTrans" cxnId="{F8DBE5BC-A076-4CB0-832B-B11DAAEC641F}">
      <dgm:prSet/>
      <dgm:spPr/>
      <dgm:t>
        <a:bodyPr/>
        <a:lstStyle/>
        <a:p>
          <a:endParaRPr lang="en-US"/>
        </a:p>
      </dgm:t>
    </dgm:pt>
    <dgm:pt modelId="{12658A6F-3FB3-4FEE-9193-788509744F11}">
      <dgm:prSet phldrT="[Text]"/>
      <dgm:spPr/>
      <dgm:t>
        <a:bodyPr/>
        <a:lstStyle/>
        <a:p>
          <a:endParaRPr lang="en-US"/>
        </a:p>
      </dgm:t>
    </dgm:pt>
    <dgm:pt modelId="{D5DEA84D-D55F-4C57-8D1D-ACF3AF52E39A}" type="parTrans" cxnId="{4E31C651-8FC0-4552-A8E2-865A4752A107}">
      <dgm:prSet/>
      <dgm:spPr/>
      <dgm:t>
        <a:bodyPr/>
        <a:lstStyle/>
        <a:p>
          <a:endParaRPr lang="en-US"/>
        </a:p>
      </dgm:t>
    </dgm:pt>
    <dgm:pt modelId="{E7DBDEFD-8197-4092-9B7B-6D213479AD66}" type="sibTrans" cxnId="{4E31C651-8FC0-4552-A8E2-865A4752A107}">
      <dgm:prSet/>
      <dgm:spPr/>
      <dgm:t>
        <a:bodyPr/>
        <a:lstStyle/>
        <a:p>
          <a:endParaRPr lang="en-US"/>
        </a:p>
      </dgm:t>
    </dgm:pt>
    <dgm:pt modelId="{F436B012-C968-499D-A7A6-E20FD2109C44}">
      <dgm:prSet phldrT="[Text]"/>
      <dgm:spPr/>
      <dgm:t>
        <a:bodyPr/>
        <a:lstStyle/>
        <a:p>
          <a:r>
            <a:rPr lang="en-GB">
              <a:hlinkClick xmlns:r="http://schemas.openxmlformats.org/officeDocument/2006/relationships" r:id="rId4"/>
            </a:rPr>
            <a:t>https://www.ageuk.org.uk/camden/our-services/</a:t>
          </a:r>
          <a:endParaRPr lang="en-US"/>
        </a:p>
      </dgm:t>
    </dgm:pt>
    <dgm:pt modelId="{3BECE63F-83EA-40F4-A0F3-00D9BA9AB6EB}" type="parTrans" cxnId="{058E0B40-1B71-44ED-B488-9B0EF2EBC994}">
      <dgm:prSet/>
      <dgm:spPr/>
      <dgm:t>
        <a:bodyPr/>
        <a:lstStyle/>
        <a:p>
          <a:endParaRPr lang="en-US"/>
        </a:p>
      </dgm:t>
    </dgm:pt>
    <dgm:pt modelId="{2690E5BF-5706-4DC3-93FD-10A557DD8769}" type="sibTrans" cxnId="{058E0B40-1B71-44ED-B488-9B0EF2EBC994}">
      <dgm:prSet/>
      <dgm:spPr/>
      <dgm:t>
        <a:bodyPr/>
        <a:lstStyle/>
        <a:p>
          <a:endParaRPr lang="en-US"/>
        </a:p>
      </dgm:t>
    </dgm:pt>
    <dgm:pt modelId="{A1CBDAC4-63B4-460A-97CB-9F9112A36F04}" type="pres">
      <dgm:prSet presAssocID="{4A1CD6D0-8D06-4A29-96FF-C4ED4A0CEC36}" presName="Name0" presStyleCnt="0">
        <dgm:presLayoutVars>
          <dgm:dir/>
          <dgm:animLvl val="lvl"/>
          <dgm:resizeHandles val="exact"/>
        </dgm:presLayoutVars>
      </dgm:prSet>
      <dgm:spPr/>
      <dgm:t>
        <a:bodyPr/>
        <a:lstStyle/>
        <a:p>
          <a:endParaRPr lang="en-US"/>
        </a:p>
      </dgm:t>
    </dgm:pt>
    <dgm:pt modelId="{5778EA69-683F-4957-B50E-9303A499F75E}" type="pres">
      <dgm:prSet presAssocID="{2E1693C1-0694-4066-AC18-BE2869E47AB7}" presName="linNode" presStyleCnt="0"/>
      <dgm:spPr/>
    </dgm:pt>
    <dgm:pt modelId="{A47F016A-8DD6-4F2A-AB12-C44BE79949E6}" type="pres">
      <dgm:prSet presAssocID="{2E1693C1-0694-4066-AC18-BE2869E47AB7}" presName="parentText" presStyleLbl="node1" presStyleIdx="0" presStyleCnt="4">
        <dgm:presLayoutVars>
          <dgm:chMax val="1"/>
          <dgm:bulletEnabled val="1"/>
        </dgm:presLayoutVars>
      </dgm:prSet>
      <dgm:spPr/>
      <dgm:t>
        <a:bodyPr/>
        <a:lstStyle/>
        <a:p>
          <a:endParaRPr lang="en-US"/>
        </a:p>
      </dgm:t>
    </dgm:pt>
    <dgm:pt modelId="{553280F2-BEA0-4F00-B82C-E00E31F1CBA8}" type="pres">
      <dgm:prSet presAssocID="{2E1693C1-0694-4066-AC18-BE2869E47AB7}" presName="descendantText" presStyleLbl="alignAccFollowNode1" presStyleIdx="0" presStyleCnt="4">
        <dgm:presLayoutVars>
          <dgm:bulletEnabled val="1"/>
        </dgm:presLayoutVars>
      </dgm:prSet>
      <dgm:spPr/>
      <dgm:t>
        <a:bodyPr/>
        <a:lstStyle/>
        <a:p>
          <a:endParaRPr lang="en-US"/>
        </a:p>
      </dgm:t>
    </dgm:pt>
    <dgm:pt modelId="{96786980-C0CF-49A6-91AD-BD168685BD34}" type="pres">
      <dgm:prSet presAssocID="{591131C0-9EB7-4A76-A76A-50C379AC69D1}" presName="sp" presStyleCnt="0"/>
      <dgm:spPr/>
    </dgm:pt>
    <dgm:pt modelId="{4AE6F902-6233-4BDE-90C7-7C2186FA4BE4}" type="pres">
      <dgm:prSet presAssocID="{0B39899C-8613-4F5B-A44D-1383466996F7}" presName="linNode" presStyleCnt="0"/>
      <dgm:spPr/>
    </dgm:pt>
    <dgm:pt modelId="{9297B816-8E34-430D-A8E3-EE63884CE979}" type="pres">
      <dgm:prSet presAssocID="{0B39899C-8613-4F5B-A44D-1383466996F7}" presName="parentText" presStyleLbl="node1" presStyleIdx="1" presStyleCnt="4">
        <dgm:presLayoutVars>
          <dgm:chMax val="1"/>
          <dgm:bulletEnabled val="1"/>
        </dgm:presLayoutVars>
      </dgm:prSet>
      <dgm:spPr/>
      <dgm:t>
        <a:bodyPr/>
        <a:lstStyle/>
        <a:p>
          <a:endParaRPr lang="en-US"/>
        </a:p>
      </dgm:t>
    </dgm:pt>
    <dgm:pt modelId="{14DA9A93-EC78-49ED-8F6C-D881FEE20A4C}" type="pres">
      <dgm:prSet presAssocID="{0B39899C-8613-4F5B-A44D-1383466996F7}" presName="descendantText" presStyleLbl="alignAccFollowNode1" presStyleIdx="1" presStyleCnt="4">
        <dgm:presLayoutVars>
          <dgm:bulletEnabled val="1"/>
        </dgm:presLayoutVars>
      </dgm:prSet>
      <dgm:spPr/>
      <dgm:t>
        <a:bodyPr/>
        <a:lstStyle/>
        <a:p>
          <a:endParaRPr lang="en-US"/>
        </a:p>
      </dgm:t>
    </dgm:pt>
    <dgm:pt modelId="{612F3E40-28E8-4A9C-93AC-177F6554824D}" type="pres">
      <dgm:prSet presAssocID="{2452CF57-D039-4238-8583-E8D302FDF64C}" presName="sp" presStyleCnt="0"/>
      <dgm:spPr/>
    </dgm:pt>
    <dgm:pt modelId="{256F4036-B6E3-4497-8231-4BFF038550CA}" type="pres">
      <dgm:prSet presAssocID="{0AE90333-B5B9-4C9E-8FBC-A97BE28082CA}" presName="linNode" presStyleCnt="0"/>
      <dgm:spPr/>
    </dgm:pt>
    <dgm:pt modelId="{B1FB5550-0550-45A0-85FA-F77F4EE09F57}" type="pres">
      <dgm:prSet presAssocID="{0AE90333-B5B9-4C9E-8FBC-A97BE28082CA}" presName="parentText" presStyleLbl="node1" presStyleIdx="2" presStyleCnt="4">
        <dgm:presLayoutVars>
          <dgm:chMax val="1"/>
          <dgm:bulletEnabled val="1"/>
        </dgm:presLayoutVars>
      </dgm:prSet>
      <dgm:spPr/>
      <dgm:t>
        <a:bodyPr/>
        <a:lstStyle/>
        <a:p>
          <a:endParaRPr lang="en-US"/>
        </a:p>
      </dgm:t>
    </dgm:pt>
    <dgm:pt modelId="{BE3536BF-17DD-47BD-82F2-A92EB18062E1}" type="pres">
      <dgm:prSet presAssocID="{0AE90333-B5B9-4C9E-8FBC-A97BE28082CA}" presName="descendantText" presStyleLbl="alignAccFollowNode1" presStyleIdx="2" presStyleCnt="4">
        <dgm:presLayoutVars>
          <dgm:bulletEnabled val="1"/>
        </dgm:presLayoutVars>
      </dgm:prSet>
      <dgm:spPr/>
      <dgm:t>
        <a:bodyPr/>
        <a:lstStyle/>
        <a:p>
          <a:endParaRPr lang="en-US"/>
        </a:p>
      </dgm:t>
    </dgm:pt>
    <dgm:pt modelId="{0D382663-3B9A-42EE-A89B-CF53B8ADD412}" type="pres">
      <dgm:prSet presAssocID="{462D2DAB-2EB9-4208-9B33-8B80258E1EBA}" presName="sp" presStyleCnt="0"/>
      <dgm:spPr/>
    </dgm:pt>
    <dgm:pt modelId="{9560ECCE-9803-4A95-BC75-5E7A75B70BF1}" type="pres">
      <dgm:prSet presAssocID="{2330581B-B6A6-4ED7-9D6B-3E25CB6CD16E}" presName="linNode" presStyleCnt="0"/>
      <dgm:spPr/>
    </dgm:pt>
    <dgm:pt modelId="{2EDD531D-DDC5-4590-9A57-14D21A96EA0B}" type="pres">
      <dgm:prSet presAssocID="{2330581B-B6A6-4ED7-9D6B-3E25CB6CD16E}" presName="parentText" presStyleLbl="node1" presStyleIdx="3" presStyleCnt="4">
        <dgm:presLayoutVars>
          <dgm:chMax val="1"/>
          <dgm:bulletEnabled val="1"/>
        </dgm:presLayoutVars>
      </dgm:prSet>
      <dgm:spPr/>
      <dgm:t>
        <a:bodyPr/>
        <a:lstStyle/>
        <a:p>
          <a:endParaRPr lang="en-US"/>
        </a:p>
      </dgm:t>
    </dgm:pt>
    <dgm:pt modelId="{F20D7843-069E-4FD6-AFB9-7B6587B214EE}" type="pres">
      <dgm:prSet presAssocID="{2330581B-B6A6-4ED7-9D6B-3E25CB6CD16E}" presName="descendantText" presStyleLbl="alignAccFollowNode1" presStyleIdx="3" presStyleCnt="4">
        <dgm:presLayoutVars>
          <dgm:bulletEnabled val="1"/>
        </dgm:presLayoutVars>
      </dgm:prSet>
      <dgm:spPr/>
      <dgm:t>
        <a:bodyPr/>
        <a:lstStyle/>
        <a:p>
          <a:endParaRPr lang="en-US"/>
        </a:p>
      </dgm:t>
    </dgm:pt>
  </dgm:ptLst>
  <dgm:cxnLst>
    <dgm:cxn modelId="{A107FF36-B37A-47AD-A502-CAB37B11AE03}" srcId="{0B39899C-8613-4F5B-A44D-1383466996F7}" destId="{0C114428-08BD-4B1A-A3EE-9EF84BDB86B4}" srcOrd="0" destOrd="0" parTransId="{A84ECDDF-192F-4468-B2B1-91F90A5C5661}" sibTransId="{C60FBC4E-00E3-477C-8CD5-BC80D3BB76BA}"/>
    <dgm:cxn modelId="{FE68151E-F851-4B58-BF28-79DD182EE0EA}" srcId="{4A1CD6D0-8D06-4A29-96FF-C4ED4A0CEC36}" destId="{0AE90333-B5B9-4C9E-8FBC-A97BE28082CA}" srcOrd="2" destOrd="0" parTransId="{7A0C4546-4849-4448-A17B-CDF46A3E1763}" sibTransId="{462D2DAB-2EB9-4208-9B33-8B80258E1EBA}"/>
    <dgm:cxn modelId="{1DC2F553-FC6F-464F-BCD2-4BCEF3EC1EB8}" type="presOf" srcId="{0AE90333-B5B9-4C9E-8FBC-A97BE28082CA}" destId="{B1FB5550-0550-45A0-85FA-F77F4EE09F57}" srcOrd="0" destOrd="0" presId="urn:microsoft.com/office/officeart/2005/8/layout/vList5"/>
    <dgm:cxn modelId="{D127FB32-CC5D-4295-9641-C12D2F2CDAD9}" type="presOf" srcId="{31ABDFA5-8D77-46AF-9F66-921DDA94757C}" destId="{BE3536BF-17DD-47BD-82F2-A92EB18062E1}" srcOrd="0" destOrd="0" presId="urn:microsoft.com/office/officeart/2005/8/layout/vList5"/>
    <dgm:cxn modelId="{EABA6487-0B82-4F81-A4A4-7CC916F9DD23}" type="presOf" srcId="{2E1693C1-0694-4066-AC18-BE2869E47AB7}" destId="{A47F016A-8DD6-4F2A-AB12-C44BE79949E6}" srcOrd="0" destOrd="0" presId="urn:microsoft.com/office/officeart/2005/8/layout/vList5"/>
    <dgm:cxn modelId="{DE3445FF-9066-4A94-87A8-490B29C0B3E2}" srcId="{2E1693C1-0694-4066-AC18-BE2869E47AB7}" destId="{16497BDE-9886-45B2-9D55-56BC0E60EA94}" srcOrd="0" destOrd="0" parTransId="{2415DEDF-D3A8-4578-BF5A-CED631D5E706}" sibTransId="{6F1529C4-CB56-4BB8-963C-FEB2B676D2DC}"/>
    <dgm:cxn modelId="{058E0B40-1B71-44ED-B488-9B0EF2EBC994}" srcId="{2330581B-B6A6-4ED7-9D6B-3E25CB6CD16E}" destId="{F436B012-C968-499D-A7A6-E20FD2109C44}" srcOrd="0" destOrd="0" parTransId="{3BECE63F-83EA-40F4-A0F3-00D9BA9AB6EB}" sibTransId="{2690E5BF-5706-4DC3-93FD-10A557DD8769}"/>
    <dgm:cxn modelId="{01728E15-2EFA-4F0A-9722-0084F54D51F2}" type="presOf" srcId="{12658A6F-3FB3-4FEE-9193-788509744F11}" destId="{F20D7843-069E-4FD6-AFB9-7B6587B214EE}" srcOrd="0" destOrd="1" presId="urn:microsoft.com/office/officeart/2005/8/layout/vList5"/>
    <dgm:cxn modelId="{671A13D7-B011-4A78-836C-0DDA944C0EF5}" type="presOf" srcId="{4A1CD6D0-8D06-4A29-96FF-C4ED4A0CEC36}" destId="{A1CBDAC4-63B4-460A-97CB-9F9112A36F04}" srcOrd="0" destOrd="0" presId="urn:microsoft.com/office/officeart/2005/8/layout/vList5"/>
    <dgm:cxn modelId="{0EC00668-7CE8-4D6D-A104-BCCA28FD146E}" srcId="{0AE90333-B5B9-4C9E-8FBC-A97BE28082CA}" destId="{31ABDFA5-8D77-46AF-9F66-921DDA94757C}" srcOrd="0" destOrd="0" parTransId="{7614E7BD-89D3-4ECB-AC0C-113FB9B33B78}" sibTransId="{4B03B088-F905-4984-AE1C-116C55F70D4C}"/>
    <dgm:cxn modelId="{7F23F507-2DD1-40D3-AA94-C330C99BC4A5}" type="presOf" srcId="{F436B012-C968-499D-A7A6-E20FD2109C44}" destId="{F20D7843-069E-4FD6-AFB9-7B6587B214EE}" srcOrd="0" destOrd="0" presId="urn:microsoft.com/office/officeart/2005/8/layout/vList5"/>
    <dgm:cxn modelId="{1239D3E3-899F-4A3D-97AA-6A69ADCFE366}" type="presOf" srcId="{0C114428-08BD-4B1A-A3EE-9EF84BDB86B4}" destId="{14DA9A93-EC78-49ED-8F6C-D881FEE20A4C}" srcOrd="0" destOrd="0" presId="urn:microsoft.com/office/officeart/2005/8/layout/vList5"/>
    <dgm:cxn modelId="{62B1DC40-0C01-4C56-BE66-2ABF28206F84}" srcId="{4A1CD6D0-8D06-4A29-96FF-C4ED4A0CEC36}" destId="{0B39899C-8613-4F5B-A44D-1383466996F7}" srcOrd="1" destOrd="0" parTransId="{9FE96591-7BDD-44BB-A87F-A1900C7BAD37}" sibTransId="{2452CF57-D039-4238-8583-E8D302FDF64C}"/>
    <dgm:cxn modelId="{F83F7E1B-7EBD-46CA-8183-C461BF07A625}" type="presOf" srcId="{2330581B-B6A6-4ED7-9D6B-3E25CB6CD16E}" destId="{2EDD531D-DDC5-4590-9A57-14D21A96EA0B}" srcOrd="0" destOrd="0" presId="urn:microsoft.com/office/officeart/2005/8/layout/vList5"/>
    <dgm:cxn modelId="{5EB72E07-40B1-46C8-89E5-8DE2F89571F7}" type="presOf" srcId="{0B39899C-8613-4F5B-A44D-1383466996F7}" destId="{9297B816-8E34-430D-A8E3-EE63884CE979}" srcOrd="0" destOrd="0" presId="urn:microsoft.com/office/officeart/2005/8/layout/vList5"/>
    <dgm:cxn modelId="{4E31C651-8FC0-4552-A8E2-865A4752A107}" srcId="{2330581B-B6A6-4ED7-9D6B-3E25CB6CD16E}" destId="{12658A6F-3FB3-4FEE-9193-788509744F11}" srcOrd="1" destOrd="0" parTransId="{D5DEA84D-D55F-4C57-8D1D-ACF3AF52E39A}" sibTransId="{E7DBDEFD-8197-4092-9B7B-6D213479AD66}"/>
    <dgm:cxn modelId="{C2C4579D-C998-40CB-AD3B-7358B78961CB}" type="presOf" srcId="{16497BDE-9886-45B2-9D55-56BC0E60EA94}" destId="{553280F2-BEA0-4F00-B82C-E00E31F1CBA8}" srcOrd="0" destOrd="0" presId="urn:microsoft.com/office/officeart/2005/8/layout/vList5"/>
    <dgm:cxn modelId="{F8DBE5BC-A076-4CB0-832B-B11DAAEC641F}" srcId="{4A1CD6D0-8D06-4A29-96FF-C4ED4A0CEC36}" destId="{2330581B-B6A6-4ED7-9D6B-3E25CB6CD16E}" srcOrd="3" destOrd="0" parTransId="{AEE47AFB-6967-4750-BFDA-132C38CCA4C7}" sibTransId="{0A07CC7D-0372-4E9C-A8F0-521BFC66F99B}"/>
    <dgm:cxn modelId="{5C0B8892-0329-4A03-A554-245B15621780}" srcId="{4A1CD6D0-8D06-4A29-96FF-C4ED4A0CEC36}" destId="{2E1693C1-0694-4066-AC18-BE2869E47AB7}" srcOrd="0" destOrd="0" parTransId="{697EBED7-0AD8-4228-A29D-CA94FEB27BC2}" sibTransId="{591131C0-9EB7-4A76-A76A-50C379AC69D1}"/>
    <dgm:cxn modelId="{71947C3A-9512-497F-8E80-46C929C1D9F6}" type="presParOf" srcId="{A1CBDAC4-63B4-460A-97CB-9F9112A36F04}" destId="{5778EA69-683F-4957-B50E-9303A499F75E}" srcOrd="0" destOrd="0" presId="urn:microsoft.com/office/officeart/2005/8/layout/vList5"/>
    <dgm:cxn modelId="{FBBDF899-8B4F-439D-A67C-4EAAF656587D}" type="presParOf" srcId="{5778EA69-683F-4957-B50E-9303A499F75E}" destId="{A47F016A-8DD6-4F2A-AB12-C44BE79949E6}" srcOrd="0" destOrd="0" presId="urn:microsoft.com/office/officeart/2005/8/layout/vList5"/>
    <dgm:cxn modelId="{B62A2C3D-22F1-4A97-8508-F6B6A31636CE}" type="presParOf" srcId="{5778EA69-683F-4957-B50E-9303A499F75E}" destId="{553280F2-BEA0-4F00-B82C-E00E31F1CBA8}" srcOrd="1" destOrd="0" presId="urn:microsoft.com/office/officeart/2005/8/layout/vList5"/>
    <dgm:cxn modelId="{9E36D663-4354-474E-A3F9-2240C9C880A6}" type="presParOf" srcId="{A1CBDAC4-63B4-460A-97CB-9F9112A36F04}" destId="{96786980-C0CF-49A6-91AD-BD168685BD34}" srcOrd="1" destOrd="0" presId="urn:microsoft.com/office/officeart/2005/8/layout/vList5"/>
    <dgm:cxn modelId="{DB348865-498D-4B89-8BD2-1A9792461867}" type="presParOf" srcId="{A1CBDAC4-63B4-460A-97CB-9F9112A36F04}" destId="{4AE6F902-6233-4BDE-90C7-7C2186FA4BE4}" srcOrd="2" destOrd="0" presId="urn:microsoft.com/office/officeart/2005/8/layout/vList5"/>
    <dgm:cxn modelId="{3C01A8AE-C7C3-417F-AAAE-CA60F8C26FCE}" type="presParOf" srcId="{4AE6F902-6233-4BDE-90C7-7C2186FA4BE4}" destId="{9297B816-8E34-430D-A8E3-EE63884CE979}" srcOrd="0" destOrd="0" presId="urn:microsoft.com/office/officeart/2005/8/layout/vList5"/>
    <dgm:cxn modelId="{AAF87F28-BFC0-49DF-A55E-AC3B27E0636B}" type="presParOf" srcId="{4AE6F902-6233-4BDE-90C7-7C2186FA4BE4}" destId="{14DA9A93-EC78-49ED-8F6C-D881FEE20A4C}" srcOrd="1" destOrd="0" presId="urn:microsoft.com/office/officeart/2005/8/layout/vList5"/>
    <dgm:cxn modelId="{3A1A3795-37DC-4AF2-AB98-C9C7380C26F8}" type="presParOf" srcId="{A1CBDAC4-63B4-460A-97CB-9F9112A36F04}" destId="{612F3E40-28E8-4A9C-93AC-177F6554824D}" srcOrd="3" destOrd="0" presId="urn:microsoft.com/office/officeart/2005/8/layout/vList5"/>
    <dgm:cxn modelId="{ECEE83E4-6F75-429B-9F17-DEAD46E00231}" type="presParOf" srcId="{A1CBDAC4-63B4-460A-97CB-9F9112A36F04}" destId="{256F4036-B6E3-4497-8231-4BFF038550CA}" srcOrd="4" destOrd="0" presId="urn:microsoft.com/office/officeart/2005/8/layout/vList5"/>
    <dgm:cxn modelId="{25916F50-DFEF-4CF9-A514-04B05C548652}" type="presParOf" srcId="{256F4036-B6E3-4497-8231-4BFF038550CA}" destId="{B1FB5550-0550-45A0-85FA-F77F4EE09F57}" srcOrd="0" destOrd="0" presId="urn:microsoft.com/office/officeart/2005/8/layout/vList5"/>
    <dgm:cxn modelId="{99C31E67-B16C-4689-92F2-08637CA0E0EF}" type="presParOf" srcId="{256F4036-B6E3-4497-8231-4BFF038550CA}" destId="{BE3536BF-17DD-47BD-82F2-A92EB18062E1}" srcOrd="1" destOrd="0" presId="urn:microsoft.com/office/officeart/2005/8/layout/vList5"/>
    <dgm:cxn modelId="{F12A5216-CB43-45B7-8F89-0B19DD316604}" type="presParOf" srcId="{A1CBDAC4-63B4-460A-97CB-9F9112A36F04}" destId="{0D382663-3B9A-42EE-A89B-CF53B8ADD412}" srcOrd="5" destOrd="0" presId="urn:microsoft.com/office/officeart/2005/8/layout/vList5"/>
    <dgm:cxn modelId="{1BC80C26-66AD-4E24-9D51-1639607F4C1A}" type="presParOf" srcId="{A1CBDAC4-63B4-460A-97CB-9F9112A36F04}" destId="{9560ECCE-9803-4A95-BC75-5E7A75B70BF1}" srcOrd="6" destOrd="0" presId="urn:microsoft.com/office/officeart/2005/8/layout/vList5"/>
    <dgm:cxn modelId="{812DFE82-E1B9-4F0F-9A76-842B47DB72EE}" type="presParOf" srcId="{9560ECCE-9803-4A95-BC75-5E7A75B70BF1}" destId="{2EDD531D-DDC5-4590-9A57-14D21A96EA0B}" srcOrd="0" destOrd="0" presId="urn:microsoft.com/office/officeart/2005/8/layout/vList5"/>
    <dgm:cxn modelId="{6378F0FF-D433-45BB-B255-22CAE22D05E6}" type="presParOf" srcId="{9560ECCE-9803-4A95-BC75-5E7A75B70BF1}" destId="{F20D7843-069E-4FD6-AFB9-7B6587B214E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3F162C3-815C-4DAF-AB65-C0F692DE7CA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E0FDC6A-60F7-4CBD-AE34-1E4A434909D4}">
      <dgm:prSet phldrT="[Text]" custT="1"/>
      <dgm:spPr/>
      <dgm:t>
        <a:bodyPr/>
        <a:lstStyle/>
        <a:p>
          <a:r>
            <a:rPr lang="en-US" sz="2800"/>
            <a:t>Covid-19 Mutual Aid</a:t>
          </a:r>
        </a:p>
      </dgm:t>
    </dgm:pt>
    <dgm:pt modelId="{E0A1C672-BD5A-4C47-BC98-81185F6D97AB}" type="parTrans" cxnId="{0E80D230-4124-4C0C-AE6E-B2CCE3F70F05}">
      <dgm:prSet/>
      <dgm:spPr/>
      <dgm:t>
        <a:bodyPr/>
        <a:lstStyle/>
        <a:p>
          <a:endParaRPr lang="en-US"/>
        </a:p>
      </dgm:t>
    </dgm:pt>
    <dgm:pt modelId="{8FD0D8C6-2E09-42A0-9EA0-382D8978A91D}" type="sibTrans" cxnId="{0E80D230-4124-4C0C-AE6E-B2CCE3F70F05}">
      <dgm:prSet/>
      <dgm:spPr/>
      <dgm:t>
        <a:bodyPr/>
        <a:lstStyle/>
        <a:p>
          <a:endParaRPr lang="en-US"/>
        </a:p>
      </dgm:t>
    </dgm:pt>
    <dgm:pt modelId="{BC1EAC71-37D0-4145-B2D5-E8E7405FF944}">
      <dgm:prSet phldrT="[Text]"/>
      <dgm:spPr/>
      <dgm:t>
        <a:bodyPr/>
        <a:lstStyle/>
        <a:p>
          <a:r>
            <a:rPr lang="en-GB">
              <a:hlinkClick xmlns:r="http://schemas.openxmlformats.org/officeDocument/2006/relationships" r:id="rId1"/>
            </a:rPr>
            <a:t>https://covidmutualaid.org/</a:t>
          </a:r>
          <a:endParaRPr lang="en-US"/>
        </a:p>
      </dgm:t>
    </dgm:pt>
    <dgm:pt modelId="{C5EC5FE2-A581-4C01-959D-96135795CBC7}" type="parTrans" cxnId="{6769FA8D-25B2-400B-8733-3B2D208FA7FD}">
      <dgm:prSet/>
      <dgm:spPr/>
      <dgm:t>
        <a:bodyPr/>
        <a:lstStyle/>
        <a:p>
          <a:endParaRPr lang="en-US"/>
        </a:p>
      </dgm:t>
    </dgm:pt>
    <dgm:pt modelId="{C7359C25-7EBA-425D-98BB-F643E9E5D08D}" type="sibTrans" cxnId="{6769FA8D-25B2-400B-8733-3B2D208FA7FD}">
      <dgm:prSet/>
      <dgm:spPr/>
      <dgm:t>
        <a:bodyPr/>
        <a:lstStyle/>
        <a:p>
          <a:endParaRPr lang="en-US"/>
        </a:p>
      </dgm:t>
    </dgm:pt>
    <dgm:pt modelId="{DCE3AB40-A91E-4179-80F6-90BF36DBFD34}">
      <dgm:prSet phldrT="[Text]"/>
      <dgm:spPr/>
      <dgm:t>
        <a:bodyPr/>
        <a:lstStyle/>
        <a:p>
          <a:r>
            <a:rPr lang="en-GB" b="0" i="0" dirty="0"/>
            <a:t>Advice on welfare benefits and housing. Available via telephone (0207 916 2222, option 1), email </a:t>
          </a:r>
          <a:r>
            <a:rPr lang="en-GB" b="1" i="0" dirty="0">
              <a:hlinkClick xmlns:r="http://schemas.openxmlformats.org/officeDocument/2006/relationships" r:id="rId2"/>
            </a:rPr>
            <a:t>info@londonirishcentre.org</a:t>
          </a:r>
          <a:r>
            <a:rPr lang="en-GB" b="0" i="0" dirty="0"/>
            <a:t>, and online chat via website</a:t>
          </a:r>
          <a:endParaRPr lang="en-US" dirty="0"/>
        </a:p>
      </dgm:t>
    </dgm:pt>
    <dgm:pt modelId="{DA13F2D7-0E71-4B5F-ABC8-21EBEBE4ABFA}" type="parTrans" cxnId="{DBAE76D5-2CFF-42C1-84EB-5C51E61AE69C}">
      <dgm:prSet/>
      <dgm:spPr/>
      <dgm:t>
        <a:bodyPr/>
        <a:lstStyle/>
        <a:p>
          <a:endParaRPr lang="en-US"/>
        </a:p>
      </dgm:t>
    </dgm:pt>
    <dgm:pt modelId="{2A797C91-E255-41BE-B1E7-CEABABE8FCD4}" type="sibTrans" cxnId="{DBAE76D5-2CFF-42C1-84EB-5C51E61AE69C}">
      <dgm:prSet/>
      <dgm:spPr/>
      <dgm:t>
        <a:bodyPr/>
        <a:lstStyle/>
        <a:p>
          <a:endParaRPr lang="en-US"/>
        </a:p>
      </dgm:t>
    </dgm:pt>
    <dgm:pt modelId="{0D583F8D-78EC-46F3-AEAE-DD055456216F}">
      <dgm:prSet phldrT="[Text]" custT="1"/>
      <dgm:spPr/>
      <dgm:t>
        <a:bodyPr/>
        <a:lstStyle/>
        <a:p>
          <a:r>
            <a:rPr lang="en-US" sz="2800"/>
            <a:t>London Irish Centre</a:t>
          </a:r>
          <a:endParaRPr lang="en-US"/>
        </a:p>
      </dgm:t>
    </dgm:pt>
    <dgm:pt modelId="{356EEB84-E4CB-4B83-A153-89EA04224816}" type="parTrans" cxnId="{8FF8DEF5-F04A-496D-8029-C536D070F0FE}">
      <dgm:prSet/>
      <dgm:spPr/>
      <dgm:t>
        <a:bodyPr/>
        <a:lstStyle/>
        <a:p>
          <a:endParaRPr lang="en-US"/>
        </a:p>
      </dgm:t>
    </dgm:pt>
    <dgm:pt modelId="{6E30DD8E-818E-4D74-9BAC-24FFFA17E946}" type="sibTrans" cxnId="{8FF8DEF5-F04A-496D-8029-C536D070F0FE}">
      <dgm:prSet/>
      <dgm:spPr/>
      <dgm:t>
        <a:bodyPr/>
        <a:lstStyle/>
        <a:p>
          <a:endParaRPr lang="en-US"/>
        </a:p>
      </dgm:t>
    </dgm:pt>
    <dgm:pt modelId="{5773458F-C948-44BC-A53F-72B96F3937E3}">
      <dgm:prSet phldrT="[Text]" custT="1"/>
      <dgm:spPr/>
      <dgm:t>
        <a:bodyPr/>
        <a:lstStyle/>
        <a:p>
          <a:r>
            <a:rPr lang="en-US" sz="2800"/>
            <a:t>Hopscotch Asian Women's Centre</a:t>
          </a:r>
        </a:p>
      </dgm:t>
    </dgm:pt>
    <dgm:pt modelId="{44F90689-0F12-4533-A715-AE9B6C69B648}" type="parTrans" cxnId="{CD269635-DD34-4B86-AA2D-AEC387273BE0}">
      <dgm:prSet/>
      <dgm:spPr/>
      <dgm:t>
        <a:bodyPr/>
        <a:lstStyle/>
        <a:p>
          <a:endParaRPr lang="en-US"/>
        </a:p>
      </dgm:t>
    </dgm:pt>
    <dgm:pt modelId="{0066BBDC-8ABF-487E-8A4F-E61F5DF80F6E}" type="sibTrans" cxnId="{CD269635-DD34-4B86-AA2D-AEC387273BE0}">
      <dgm:prSet/>
      <dgm:spPr/>
      <dgm:t>
        <a:bodyPr/>
        <a:lstStyle/>
        <a:p>
          <a:endParaRPr lang="en-US"/>
        </a:p>
      </dgm:t>
    </dgm:pt>
    <dgm:pt modelId="{5A5CA463-3014-401D-AB34-F04B65674667}">
      <dgm:prSet phldrT="[Text]"/>
      <dgm:spPr/>
      <dgm:t>
        <a:bodyPr/>
        <a:lstStyle/>
        <a:p>
          <a:r>
            <a:rPr lang="en-GB" b="0" i="0"/>
            <a:t>Welfare benefits advice call on 0207 388 8198 or 07921 466 815 Monday and Tuesday 09:00-13:30</a:t>
          </a:r>
          <a:endParaRPr lang="en-US"/>
        </a:p>
      </dgm:t>
    </dgm:pt>
    <dgm:pt modelId="{916A3796-3EE0-404C-8370-FE6FA9CBB7F9}" type="parTrans" cxnId="{37B9A072-6E5B-47DD-9562-022FB9B4A88F}">
      <dgm:prSet/>
      <dgm:spPr/>
      <dgm:t>
        <a:bodyPr/>
        <a:lstStyle/>
        <a:p>
          <a:endParaRPr lang="en-US"/>
        </a:p>
      </dgm:t>
    </dgm:pt>
    <dgm:pt modelId="{DE4A115F-CA8D-49E5-8B98-41FE91F4FC97}" type="sibTrans" cxnId="{37B9A072-6E5B-47DD-9562-022FB9B4A88F}">
      <dgm:prSet/>
      <dgm:spPr/>
      <dgm:t>
        <a:bodyPr/>
        <a:lstStyle/>
        <a:p>
          <a:endParaRPr lang="en-US"/>
        </a:p>
      </dgm:t>
    </dgm:pt>
    <dgm:pt modelId="{FB72BAA9-F2FB-4296-B724-EE2C9122580C}">
      <dgm:prSet phldrT="[Text]"/>
      <dgm:spPr/>
      <dgm:t>
        <a:bodyPr/>
        <a:lstStyle/>
        <a:p>
          <a:r>
            <a:rPr lang="en-US"/>
            <a:t>Full details here </a:t>
          </a:r>
          <a:r>
            <a:rPr lang="en-GB">
              <a:hlinkClick xmlns:r="http://schemas.openxmlformats.org/officeDocument/2006/relationships" r:id="rId3"/>
            </a:rPr>
            <a:t>https://www.londonirishcentre.org/adviceandoutreach</a:t>
          </a:r>
          <a:endParaRPr lang="en-US"/>
        </a:p>
      </dgm:t>
    </dgm:pt>
    <dgm:pt modelId="{ED036629-D4BA-4138-A761-37BF3750DA41}" type="parTrans" cxnId="{CC768FBF-43FA-4B40-B386-BFA054B863FF}">
      <dgm:prSet/>
      <dgm:spPr/>
      <dgm:t>
        <a:bodyPr/>
        <a:lstStyle/>
        <a:p>
          <a:endParaRPr lang="en-US"/>
        </a:p>
      </dgm:t>
    </dgm:pt>
    <dgm:pt modelId="{853FBEF0-F5BB-41E3-A8AB-C73D7CD9045E}" type="sibTrans" cxnId="{CC768FBF-43FA-4B40-B386-BFA054B863FF}">
      <dgm:prSet/>
      <dgm:spPr/>
      <dgm:t>
        <a:bodyPr/>
        <a:lstStyle/>
        <a:p>
          <a:endParaRPr lang="en-US"/>
        </a:p>
      </dgm:t>
    </dgm:pt>
    <dgm:pt modelId="{D1479C63-449A-4855-A56A-3600204157B4}">
      <dgm:prSet phldrT="[Text]"/>
      <dgm:spPr/>
      <dgm:t>
        <a:bodyPr/>
        <a:lstStyle/>
        <a:p>
          <a:r>
            <a:rPr lang="en-GB">
              <a:hlinkClick xmlns:r="http://schemas.openxmlformats.org/officeDocument/2006/relationships" r:id="rId4"/>
            </a:rPr>
            <a:t>http://www.hopscotchawc.org.uk/covid-19-welfare-advice/</a:t>
          </a:r>
          <a:endParaRPr lang="en-US"/>
        </a:p>
      </dgm:t>
    </dgm:pt>
    <dgm:pt modelId="{FB46A211-A45D-4A8C-A394-7DFF89101C88}" type="parTrans" cxnId="{C0F02654-89B6-47B1-A36F-487B6B79A926}">
      <dgm:prSet/>
      <dgm:spPr/>
      <dgm:t>
        <a:bodyPr/>
        <a:lstStyle/>
        <a:p>
          <a:endParaRPr lang="en-US"/>
        </a:p>
      </dgm:t>
    </dgm:pt>
    <dgm:pt modelId="{F33615DF-E137-4119-939D-55E8A0E4E865}" type="sibTrans" cxnId="{C0F02654-89B6-47B1-A36F-487B6B79A926}">
      <dgm:prSet/>
      <dgm:spPr/>
      <dgm:t>
        <a:bodyPr/>
        <a:lstStyle/>
        <a:p>
          <a:endParaRPr lang="en-US"/>
        </a:p>
      </dgm:t>
    </dgm:pt>
    <dgm:pt modelId="{C6D3E796-97B5-4349-A149-0CEE596BBF68}">
      <dgm:prSet phldrT="[Text]"/>
      <dgm:spPr/>
      <dgm:t>
        <a:bodyPr/>
        <a:lstStyle/>
        <a:p>
          <a:r>
            <a:rPr lang="en-GB" b="0" i="0"/>
            <a:t>Covid-19 Mutual Aid UK is a group of volunteers supporting local community groups organising mutual aid throughout the Covid-19 outbreak in the UK.</a:t>
          </a:r>
          <a:endParaRPr lang="en-US"/>
        </a:p>
      </dgm:t>
    </dgm:pt>
    <dgm:pt modelId="{CF075743-7E5C-4E9E-8320-37F8262651CF}" type="parTrans" cxnId="{133DC1D9-9F54-4AD3-B80D-95DE75AC5B77}">
      <dgm:prSet/>
      <dgm:spPr/>
      <dgm:t>
        <a:bodyPr/>
        <a:lstStyle/>
        <a:p>
          <a:endParaRPr lang="en-US"/>
        </a:p>
      </dgm:t>
    </dgm:pt>
    <dgm:pt modelId="{D0758F53-103B-491D-8B5C-5B89DFD3841B}" type="sibTrans" cxnId="{133DC1D9-9F54-4AD3-B80D-95DE75AC5B77}">
      <dgm:prSet/>
      <dgm:spPr/>
      <dgm:t>
        <a:bodyPr/>
        <a:lstStyle/>
        <a:p>
          <a:endParaRPr lang="en-US"/>
        </a:p>
      </dgm:t>
    </dgm:pt>
    <dgm:pt modelId="{3CD54B3C-3B6A-4DFF-833A-8C1A6273A1D1}" type="pres">
      <dgm:prSet presAssocID="{43F162C3-815C-4DAF-AB65-C0F692DE7CAA}" presName="Name0" presStyleCnt="0">
        <dgm:presLayoutVars>
          <dgm:dir/>
          <dgm:animLvl val="lvl"/>
          <dgm:resizeHandles val="exact"/>
        </dgm:presLayoutVars>
      </dgm:prSet>
      <dgm:spPr/>
      <dgm:t>
        <a:bodyPr/>
        <a:lstStyle/>
        <a:p>
          <a:endParaRPr lang="en-US"/>
        </a:p>
      </dgm:t>
    </dgm:pt>
    <dgm:pt modelId="{23B72060-51B1-47E4-AE94-6B44283ACE45}" type="pres">
      <dgm:prSet presAssocID="{5773458F-C948-44BC-A53F-72B96F3937E3}" presName="linNode" presStyleCnt="0"/>
      <dgm:spPr/>
    </dgm:pt>
    <dgm:pt modelId="{68894281-A442-43CE-ADD7-7438BE75E8C9}" type="pres">
      <dgm:prSet presAssocID="{5773458F-C948-44BC-A53F-72B96F3937E3}" presName="parentText" presStyleLbl="node1" presStyleIdx="0" presStyleCnt="3">
        <dgm:presLayoutVars>
          <dgm:chMax val="1"/>
          <dgm:bulletEnabled val="1"/>
        </dgm:presLayoutVars>
      </dgm:prSet>
      <dgm:spPr/>
      <dgm:t>
        <a:bodyPr/>
        <a:lstStyle/>
        <a:p>
          <a:endParaRPr lang="en-US"/>
        </a:p>
      </dgm:t>
    </dgm:pt>
    <dgm:pt modelId="{D857A2F3-75AF-4560-93F6-CC76C48EC172}" type="pres">
      <dgm:prSet presAssocID="{5773458F-C948-44BC-A53F-72B96F3937E3}" presName="descendantText" presStyleLbl="alignAccFollowNode1" presStyleIdx="0" presStyleCnt="3">
        <dgm:presLayoutVars>
          <dgm:bulletEnabled val="1"/>
        </dgm:presLayoutVars>
      </dgm:prSet>
      <dgm:spPr/>
      <dgm:t>
        <a:bodyPr/>
        <a:lstStyle/>
        <a:p>
          <a:endParaRPr lang="en-US"/>
        </a:p>
      </dgm:t>
    </dgm:pt>
    <dgm:pt modelId="{2876A5BB-F610-4777-8AA8-81E9504F2B64}" type="pres">
      <dgm:prSet presAssocID="{0066BBDC-8ABF-487E-8A4F-E61F5DF80F6E}" presName="sp" presStyleCnt="0"/>
      <dgm:spPr/>
    </dgm:pt>
    <dgm:pt modelId="{5123B7EA-3142-46DC-9E1B-4FE97C74A463}" type="pres">
      <dgm:prSet presAssocID="{0D583F8D-78EC-46F3-AEAE-DD055456216F}" presName="linNode" presStyleCnt="0"/>
      <dgm:spPr/>
    </dgm:pt>
    <dgm:pt modelId="{84B0B8E7-D170-4E28-A45D-762AD13E98CC}" type="pres">
      <dgm:prSet presAssocID="{0D583F8D-78EC-46F3-AEAE-DD055456216F}" presName="parentText" presStyleLbl="node1" presStyleIdx="1" presStyleCnt="3">
        <dgm:presLayoutVars>
          <dgm:chMax val="1"/>
          <dgm:bulletEnabled val="1"/>
        </dgm:presLayoutVars>
      </dgm:prSet>
      <dgm:spPr/>
      <dgm:t>
        <a:bodyPr/>
        <a:lstStyle/>
        <a:p>
          <a:endParaRPr lang="en-US"/>
        </a:p>
      </dgm:t>
    </dgm:pt>
    <dgm:pt modelId="{F15A8728-6EB1-4EC5-B890-89A2F4D5A5E2}" type="pres">
      <dgm:prSet presAssocID="{0D583F8D-78EC-46F3-AEAE-DD055456216F}" presName="descendantText" presStyleLbl="alignAccFollowNode1" presStyleIdx="1" presStyleCnt="3">
        <dgm:presLayoutVars>
          <dgm:bulletEnabled val="1"/>
        </dgm:presLayoutVars>
      </dgm:prSet>
      <dgm:spPr/>
      <dgm:t>
        <a:bodyPr/>
        <a:lstStyle/>
        <a:p>
          <a:endParaRPr lang="en-US"/>
        </a:p>
      </dgm:t>
    </dgm:pt>
    <dgm:pt modelId="{9CC4D35B-12E1-45DC-8FE3-C59557A6FFE5}" type="pres">
      <dgm:prSet presAssocID="{6E30DD8E-818E-4D74-9BAC-24FFFA17E946}" presName="sp" presStyleCnt="0"/>
      <dgm:spPr/>
    </dgm:pt>
    <dgm:pt modelId="{670215DF-D85F-42C7-94B1-576BDFE4C54C}" type="pres">
      <dgm:prSet presAssocID="{CE0FDC6A-60F7-4CBD-AE34-1E4A434909D4}" presName="linNode" presStyleCnt="0"/>
      <dgm:spPr/>
    </dgm:pt>
    <dgm:pt modelId="{1111C0A0-2113-487F-BF04-13FCA78D0309}" type="pres">
      <dgm:prSet presAssocID="{CE0FDC6A-60F7-4CBD-AE34-1E4A434909D4}" presName="parentText" presStyleLbl="node1" presStyleIdx="2" presStyleCnt="3">
        <dgm:presLayoutVars>
          <dgm:chMax val="1"/>
          <dgm:bulletEnabled val="1"/>
        </dgm:presLayoutVars>
      </dgm:prSet>
      <dgm:spPr/>
      <dgm:t>
        <a:bodyPr/>
        <a:lstStyle/>
        <a:p>
          <a:endParaRPr lang="en-US"/>
        </a:p>
      </dgm:t>
    </dgm:pt>
    <dgm:pt modelId="{2C78F345-CFE7-40C4-93CB-42D1228E6702}" type="pres">
      <dgm:prSet presAssocID="{CE0FDC6A-60F7-4CBD-AE34-1E4A434909D4}" presName="descendantText" presStyleLbl="alignAccFollowNode1" presStyleIdx="2" presStyleCnt="3">
        <dgm:presLayoutVars>
          <dgm:bulletEnabled val="1"/>
        </dgm:presLayoutVars>
      </dgm:prSet>
      <dgm:spPr/>
      <dgm:t>
        <a:bodyPr/>
        <a:lstStyle/>
        <a:p>
          <a:endParaRPr lang="en-US"/>
        </a:p>
      </dgm:t>
    </dgm:pt>
  </dgm:ptLst>
  <dgm:cxnLst>
    <dgm:cxn modelId="{A28EF6EA-11A0-486E-B30C-F0262D993587}" type="presOf" srcId="{5773458F-C948-44BC-A53F-72B96F3937E3}" destId="{68894281-A442-43CE-ADD7-7438BE75E8C9}" srcOrd="0" destOrd="0" presId="urn:microsoft.com/office/officeart/2005/8/layout/vList5"/>
    <dgm:cxn modelId="{FAE459EF-EB1A-4A2A-AFC9-36E1CAE9AD3C}" type="presOf" srcId="{FB72BAA9-F2FB-4296-B724-EE2C9122580C}" destId="{F15A8728-6EB1-4EC5-B890-89A2F4D5A5E2}" srcOrd="0" destOrd="1" presId="urn:microsoft.com/office/officeart/2005/8/layout/vList5"/>
    <dgm:cxn modelId="{37B9A072-6E5B-47DD-9562-022FB9B4A88F}" srcId="{5773458F-C948-44BC-A53F-72B96F3937E3}" destId="{5A5CA463-3014-401D-AB34-F04B65674667}" srcOrd="0" destOrd="0" parTransId="{916A3796-3EE0-404C-8370-FE6FA9CBB7F9}" sibTransId="{DE4A115F-CA8D-49E5-8B98-41FE91F4FC97}"/>
    <dgm:cxn modelId="{9FC7150A-6781-4A7F-BB42-F4745E287FA2}" type="presOf" srcId="{C6D3E796-97B5-4349-A149-0CEE596BBF68}" destId="{2C78F345-CFE7-40C4-93CB-42D1228E6702}" srcOrd="0" destOrd="0" presId="urn:microsoft.com/office/officeart/2005/8/layout/vList5"/>
    <dgm:cxn modelId="{2E92B418-B6B6-42B5-AAA4-914F4A545C47}" type="presOf" srcId="{DCE3AB40-A91E-4179-80F6-90BF36DBFD34}" destId="{F15A8728-6EB1-4EC5-B890-89A2F4D5A5E2}" srcOrd="0" destOrd="0" presId="urn:microsoft.com/office/officeart/2005/8/layout/vList5"/>
    <dgm:cxn modelId="{133DC1D9-9F54-4AD3-B80D-95DE75AC5B77}" srcId="{CE0FDC6A-60F7-4CBD-AE34-1E4A434909D4}" destId="{C6D3E796-97B5-4349-A149-0CEE596BBF68}" srcOrd="0" destOrd="0" parTransId="{CF075743-7E5C-4E9E-8320-37F8262651CF}" sibTransId="{D0758F53-103B-491D-8B5C-5B89DFD3841B}"/>
    <dgm:cxn modelId="{6769FA8D-25B2-400B-8733-3B2D208FA7FD}" srcId="{CE0FDC6A-60F7-4CBD-AE34-1E4A434909D4}" destId="{BC1EAC71-37D0-4145-B2D5-E8E7405FF944}" srcOrd="1" destOrd="0" parTransId="{C5EC5FE2-A581-4C01-959D-96135795CBC7}" sibTransId="{C7359C25-7EBA-425D-98BB-F643E9E5D08D}"/>
    <dgm:cxn modelId="{4111A9F2-2B2C-4976-A3B8-C72D30DD4E3E}" type="presOf" srcId="{43F162C3-815C-4DAF-AB65-C0F692DE7CAA}" destId="{3CD54B3C-3B6A-4DFF-833A-8C1A6273A1D1}" srcOrd="0" destOrd="0" presId="urn:microsoft.com/office/officeart/2005/8/layout/vList5"/>
    <dgm:cxn modelId="{C1E61246-AC76-449E-B0B1-9FC2596A95D8}" type="presOf" srcId="{CE0FDC6A-60F7-4CBD-AE34-1E4A434909D4}" destId="{1111C0A0-2113-487F-BF04-13FCA78D0309}" srcOrd="0" destOrd="0" presId="urn:microsoft.com/office/officeart/2005/8/layout/vList5"/>
    <dgm:cxn modelId="{D850E987-631D-4501-A9F7-A13C1130BE78}" type="presOf" srcId="{BC1EAC71-37D0-4145-B2D5-E8E7405FF944}" destId="{2C78F345-CFE7-40C4-93CB-42D1228E6702}" srcOrd="0" destOrd="1" presId="urn:microsoft.com/office/officeart/2005/8/layout/vList5"/>
    <dgm:cxn modelId="{962A7ABA-0651-4050-B269-6525AEDFFC24}" type="presOf" srcId="{0D583F8D-78EC-46F3-AEAE-DD055456216F}" destId="{84B0B8E7-D170-4E28-A45D-762AD13E98CC}" srcOrd="0" destOrd="0" presId="urn:microsoft.com/office/officeart/2005/8/layout/vList5"/>
    <dgm:cxn modelId="{0E80D230-4124-4C0C-AE6E-B2CCE3F70F05}" srcId="{43F162C3-815C-4DAF-AB65-C0F692DE7CAA}" destId="{CE0FDC6A-60F7-4CBD-AE34-1E4A434909D4}" srcOrd="2" destOrd="0" parTransId="{E0A1C672-BD5A-4C47-BC98-81185F6D97AB}" sibTransId="{8FD0D8C6-2E09-42A0-9EA0-382D8978A91D}"/>
    <dgm:cxn modelId="{CD269635-DD34-4B86-AA2D-AEC387273BE0}" srcId="{43F162C3-815C-4DAF-AB65-C0F692DE7CAA}" destId="{5773458F-C948-44BC-A53F-72B96F3937E3}" srcOrd="0" destOrd="0" parTransId="{44F90689-0F12-4533-A715-AE9B6C69B648}" sibTransId="{0066BBDC-8ABF-487E-8A4F-E61F5DF80F6E}"/>
    <dgm:cxn modelId="{C0F02654-89B6-47B1-A36F-487B6B79A926}" srcId="{5773458F-C948-44BC-A53F-72B96F3937E3}" destId="{D1479C63-449A-4855-A56A-3600204157B4}" srcOrd="1" destOrd="0" parTransId="{FB46A211-A45D-4A8C-A394-7DFF89101C88}" sibTransId="{F33615DF-E137-4119-939D-55E8A0E4E865}"/>
    <dgm:cxn modelId="{CC768FBF-43FA-4B40-B386-BFA054B863FF}" srcId="{0D583F8D-78EC-46F3-AEAE-DD055456216F}" destId="{FB72BAA9-F2FB-4296-B724-EE2C9122580C}" srcOrd="1" destOrd="0" parTransId="{ED036629-D4BA-4138-A761-37BF3750DA41}" sibTransId="{853FBEF0-F5BB-41E3-A8AB-C73D7CD9045E}"/>
    <dgm:cxn modelId="{8FF8DEF5-F04A-496D-8029-C536D070F0FE}" srcId="{43F162C3-815C-4DAF-AB65-C0F692DE7CAA}" destId="{0D583F8D-78EC-46F3-AEAE-DD055456216F}" srcOrd="1" destOrd="0" parTransId="{356EEB84-E4CB-4B83-A153-89EA04224816}" sibTransId="{6E30DD8E-818E-4D74-9BAC-24FFFA17E946}"/>
    <dgm:cxn modelId="{DBAE76D5-2CFF-42C1-84EB-5C51E61AE69C}" srcId="{0D583F8D-78EC-46F3-AEAE-DD055456216F}" destId="{DCE3AB40-A91E-4179-80F6-90BF36DBFD34}" srcOrd="0" destOrd="0" parTransId="{DA13F2D7-0E71-4B5F-ABC8-21EBEBE4ABFA}" sibTransId="{2A797C91-E255-41BE-B1E7-CEABABE8FCD4}"/>
    <dgm:cxn modelId="{3EDBDE3D-70EC-4A29-B663-996E102ADB31}" type="presOf" srcId="{D1479C63-449A-4855-A56A-3600204157B4}" destId="{D857A2F3-75AF-4560-93F6-CC76C48EC172}" srcOrd="0" destOrd="1" presId="urn:microsoft.com/office/officeart/2005/8/layout/vList5"/>
    <dgm:cxn modelId="{25331DE9-26B6-4444-B0A3-C562C611180D}" type="presOf" srcId="{5A5CA463-3014-401D-AB34-F04B65674667}" destId="{D857A2F3-75AF-4560-93F6-CC76C48EC172}" srcOrd="0" destOrd="0" presId="urn:microsoft.com/office/officeart/2005/8/layout/vList5"/>
    <dgm:cxn modelId="{5A16D98F-DAF6-40BA-A47C-ED3522EAADDA}" type="presParOf" srcId="{3CD54B3C-3B6A-4DFF-833A-8C1A6273A1D1}" destId="{23B72060-51B1-47E4-AE94-6B44283ACE45}" srcOrd="0" destOrd="0" presId="urn:microsoft.com/office/officeart/2005/8/layout/vList5"/>
    <dgm:cxn modelId="{B24C712C-9487-4263-A542-C54F3D74D851}" type="presParOf" srcId="{23B72060-51B1-47E4-AE94-6B44283ACE45}" destId="{68894281-A442-43CE-ADD7-7438BE75E8C9}" srcOrd="0" destOrd="0" presId="urn:microsoft.com/office/officeart/2005/8/layout/vList5"/>
    <dgm:cxn modelId="{F0379B63-35E5-47C0-87CE-B2E70C187D11}" type="presParOf" srcId="{23B72060-51B1-47E4-AE94-6B44283ACE45}" destId="{D857A2F3-75AF-4560-93F6-CC76C48EC172}" srcOrd="1" destOrd="0" presId="urn:microsoft.com/office/officeart/2005/8/layout/vList5"/>
    <dgm:cxn modelId="{18A84D5A-0BA3-4D5D-A03E-DA53794C0284}" type="presParOf" srcId="{3CD54B3C-3B6A-4DFF-833A-8C1A6273A1D1}" destId="{2876A5BB-F610-4777-8AA8-81E9504F2B64}" srcOrd="1" destOrd="0" presId="urn:microsoft.com/office/officeart/2005/8/layout/vList5"/>
    <dgm:cxn modelId="{F0C57550-7794-4BF2-BCA0-9FF0A1732C57}" type="presParOf" srcId="{3CD54B3C-3B6A-4DFF-833A-8C1A6273A1D1}" destId="{5123B7EA-3142-46DC-9E1B-4FE97C74A463}" srcOrd="2" destOrd="0" presId="urn:microsoft.com/office/officeart/2005/8/layout/vList5"/>
    <dgm:cxn modelId="{8061A115-7070-499E-83FB-E0F3C3F480A9}" type="presParOf" srcId="{5123B7EA-3142-46DC-9E1B-4FE97C74A463}" destId="{84B0B8E7-D170-4E28-A45D-762AD13E98CC}" srcOrd="0" destOrd="0" presId="urn:microsoft.com/office/officeart/2005/8/layout/vList5"/>
    <dgm:cxn modelId="{3A246298-7F5A-4BDD-BB71-49649BF04614}" type="presParOf" srcId="{5123B7EA-3142-46DC-9E1B-4FE97C74A463}" destId="{F15A8728-6EB1-4EC5-B890-89A2F4D5A5E2}" srcOrd="1" destOrd="0" presId="urn:microsoft.com/office/officeart/2005/8/layout/vList5"/>
    <dgm:cxn modelId="{FA9B1D72-83D3-4F77-BB1A-D954B370ED6C}" type="presParOf" srcId="{3CD54B3C-3B6A-4DFF-833A-8C1A6273A1D1}" destId="{9CC4D35B-12E1-45DC-8FE3-C59557A6FFE5}" srcOrd="3" destOrd="0" presId="urn:microsoft.com/office/officeart/2005/8/layout/vList5"/>
    <dgm:cxn modelId="{2578614B-D385-48C6-996B-28AD139B2EE6}" type="presParOf" srcId="{3CD54B3C-3B6A-4DFF-833A-8C1A6273A1D1}" destId="{670215DF-D85F-42C7-94B1-576BDFE4C54C}" srcOrd="4" destOrd="0" presId="urn:microsoft.com/office/officeart/2005/8/layout/vList5"/>
    <dgm:cxn modelId="{629D607B-AEF4-4412-9014-1CA754936E3D}" type="presParOf" srcId="{670215DF-D85F-42C7-94B1-576BDFE4C54C}" destId="{1111C0A0-2113-487F-BF04-13FCA78D0309}" srcOrd="0" destOrd="0" presId="urn:microsoft.com/office/officeart/2005/8/layout/vList5"/>
    <dgm:cxn modelId="{8ADC06A7-2B22-4598-9751-5A0AEE8A654A}" type="presParOf" srcId="{670215DF-D85F-42C7-94B1-576BDFE4C54C}" destId="{2C78F345-CFE7-40C4-93CB-42D1228E670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FB119A7-ED74-4CD1-A93B-73B342FDFF4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559726-D6E2-4D8C-811D-A8578BF945A3}">
      <dgm:prSet phldrT="[Text]" custT="1"/>
      <dgm:spPr/>
      <dgm:t>
        <a:bodyPr/>
        <a:lstStyle/>
        <a:p>
          <a:r>
            <a:rPr lang="en-US" sz="2800"/>
            <a:t>Money Advice Service</a:t>
          </a:r>
        </a:p>
      </dgm:t>
    </dgm:pt>
    <dgm:pt modelId="{BC0AAA40-EBFD-4891-9808-BBE6395C6415}" type="parTrans" cxnId="{43DDFF35-9D89-4221-9B77-DE9C8D2C4351}">
      <dgm:prSet/>
      <dgm:spPr/>
      <dgm:t>
        <a:bodyPr/>
        <a:lstStyle/>
        <a:p>
          <a:endParaRPr lang="en-US"/>
        </a:p>
      </dgm:t>
    </dgm:pt>
    <dgm:pt modelId="{5781B486-C1D0-44F1-9525-D858092A137C}" type="sibTrans" cxnId="{43DDFF35-9D89-4221-9B77-DE9C8D2C4351}">
      <dgm:prSet/>
      <dgm:spPr/>
      <dgm:t>
        <a:bodyPr/>
        <a:lstStyle/>
        <a:p>
          <a:endParaRPr lang="en-US"/>
        </a:p>
      </dgm:t>
    </dgm:pt>
    <dgm:pt modelId="{6FBA5847-0059-4D2A-9DC8-CC3A3853154E}">
      <dgm:prSet phldrT="[Text]" custT="1"/>
      <dgm:spPr/>
      <dgm:t>
        <a:bodyPr/>
        <a:lstStyle/>
        <a:p>
          <a:r>
            <a:rPr lang="en-US" sz="2800"/>
            <a:t>Money Saving Expert</a:t>
          </a:r>
        </a:p>
      </dgm:t>
    </dgm:pt>
    <dgm:pt modelId="{19A3EA90-6ADB-45DF-9B1D-7730A458A449}" type="parTrans" cxnId="{D5F3A3EA-96F2-4281-AFA4-6264ACFF782A}">
      <dgm:prSet/>
      <dgm:spPr/>
      <dgm:t>
        <a:bodyPr/>
        <a:lstStyle/>
        <a:p>
          <a:endParaRPr lang="en-US"/>
        </a:p>
      </dgm:t>
    </dgm:pt>
    <dgm:pt modelId="{DF24DB4B-3302-4FF5-BF22-3DF3AEC95B0C}" type="sibTrans" cxnId="{D5F3A3EA-96F2-4281-AFA4-6264ACFF782A}">
      <dgm:prSet/>
      <dgm:spPr/>
      <dgm:t>
        <a:bodyPr/>
        <a:lstStyle/>
        <a:p>
          <a:endParaRPr lang="en-US"/>
        </a:p>
      </dgm:t>
    </dgm:pt>
    <dgm:pt modelId="{B46E765E-BD63-4B97-BDAD-B910DC6B62C7}">
      <dgm:prSet phldrT="[Text]" custT="1"/>
      <dgm:spPr/>
      <dgm:t>
        <a:bodyPr/>
        <a:lstStyle/>
        <a:p>
          <a:r>
            <a:rPr lang="en-GB" sz="2000">
              <a:hlinkClick xmlns:r="http://schemas.openxmlformats.org/officeDocument/2006/relationships" r:id="rId1"/>
            </a:rPr>
            <a:t>https://www.moneysavingexpert.com/</a:t>
          </a:r>
          <a:endParaRPr lang="en-US" sz="2000"/>
        </a:p>
      </dgm:t>
    </dgm:pt>
    <dgm:pt modelId="{D8D8C926-5557-4C9F-B509-4913EF9B5D2C}" type="parTrans" cxnId="{5C6FE8F4-C13F-4F96-AB5A-1DE768276788}">
      <dgm:prSet/>
      <dgm:spPr/>
      <dgm:t>
        <a:bodyPr/>
        <a:lstStyle/>
        <a:p>
          <a:endParaRPr lang="en-US"/>
        </a:p>
      </dgm:t>
    </dgm:pt>
    <dgm:pt modelId="{D292A19D-D1C7-4194-B2B4-EF88E9F4A20E}" type="sibTrans" cxnId="{5C6FE8F4-C13F-4F96-AB5A-1DE768276788}">
      <dgm:prSet/>
      <dgm:spPr/>
      <dgm:t>
        <a:bodyPr/>
        <a:lstStyle/>
        <a:p>
          <a:endParaRPr lang="en-US"/>
        </a:p>
      </dgm:t>
    </dgm:pt>
    <dgm:pt modelId="{4500C6AF-2D6D-401D-9FD8-8B1172395752}">
      <dgm:prSet phldrT="[Text]" custT="1"/>
      <dgm:spPr/>
      <dgm:t>
        <a:bodyPr/>
        <a:lstStyle/>
        <a:p>
          <a:r>
            <a:rPr lang="en-US" sz="2800"/>
            <a:t>National Debtline</a:t>
          </a:r>
        </a:p>
      </dgm:t>
    </dgm:pt>
    <dgm:pt modelId="{FB3E3D32-C99F-4636-BA28-2578411E00DE}" type="parTrans" cxnId="{32EC84C3-686A-460A-81DC-5EFE1617CFCF}">
      <dgm:prSet/>
      <dgm:spPr/>
      <dgm:t>
        <a:bodyPr/>
        <a:lstStyle/>
        <a:p>
          <a:endParaRPr lang="en-US"/>
        </a:p>
      </dgm:t>
    </dgm:pt>
    <dgm:pt modelId="{AC06F626-30B3-41BC-9551-9EB1988F408A}" type="sibTrans" cxnId="{32EC84C3-686A-460A-81DC-5EFE1617CFCF}">
      <dgm:prSet/>
      <dgm:spPr/>
      <dgm:t>
        <a:bodyPr/>
        <a:lstStyle/>
        <a:p>
          <a:endParaRPr lang="en-US"/>
        </a:p>
      </dgm:t>
    </dgm:pt>
    <dgm:pt modelId="{FB8A7F09-919F-4FBF-A9D0-F98813BAFC47}">
      <dgm:prSet phldrT="[Text]" custT="1"/>
      <dgm:spPr/>
      <dgm:t>
        <a:bodyPr/>
        <a:lstStyle/>
        <a:p>
          <a:r>
            <a:rPr lang="en-GB" sz="2000">
              <a:hlinkClick xmlns:r="http://schemas.openxmlformats.org/officeDocument/2006/relationships" r:id="rId2"/>
            </a:rPr>
            <a:t>https://www.nationaldebtline.org/Pages/coronavirus-and-your-money.aspx</a:t>
          </a:r>
          <a:endParaRPr lang="en-US" sz="2000"/>
        </a:p>
      </dgm:t>
    </dgm:pt>
    <dgm:pt modelId="{1821E4C4-AB1C-49D2-AD63-DA414A9C119F}" type="parTrans" cxnId="{5577BB77-7170-413D-9A6D-7DA7CDF81D6B}">
      <dgm:prSet/>
      <dgm:spPr/>
      <dgm:t>
        <a:bodyPr/>
        <a:lstStyle/>
        <a:p>
          <a:endParaRPr lang="en-US"/>
        </a:p>
      </dgm:t>
    </dgm:pt>
    <dgm:pt modelId="{E1055952-5472-4271-BA53-60EA0A72F010}" type="sibTrans" cxnId="{5577BB77-7170-413D-9A6D-7DA7CDF81D6B}">
      <dgm:prSet/>
      <dgm:spPr/>
      <dgm:t>
        <a:bodyPr/>
        <a:lstStyle/>
        <a:p>
          <a:endParaRPr lang="en-US"/>
        </a:p>
      </dgm:t>
    </dgm:pt>
    <dgm:pt modelId="{867262C8-AA29-4188-A177-62F8259FF3B6}">
      <dgm:prSet phldrT="[Text]" custT="1"/>
      <dgm:spPr/>
      <dgm:t>
        <a:bodyPr/>
        <a:lstStyle/>
        <a:p>
          <a:r>
            <a:rPr lang="en-US" sz="1600"/>
            <a:t>Coronavirus and your money: </a:t>
          </a:r>
          <a:r>
            <a:rPr lang="en-GB" sz="1600">
              <a:hlinkClick xmlns:r="http://schemas.openxmlformats.org/officeDocument/2006/relationships" r:id="rId3"/>
            </a:rPr>
            <a:t>https://www.moneyadviceservice.org.uk/en/articles/coronavirus-and-your-money</a:t>
          </a:r>
          <a:endParaRPr lang="en-US" sz="1600"/>
        </a:p>
      </dgm:t>
    </dgm:pt>
    <dgm:pt modelId="{F75FEA91-ADB2-40B6-B410-B92066A74A66}" type="parTrans" cxnId="{32804CE9-DDCB-4F91-9207-9CBEC291701A}">
      <dgm:prSet/>
      <dgm:spPr/>
      <dgm:t>
        <a:bodyPr/>
        <a:lstStyle/>
        <a:p>
          <a:endParaRPr lang="en-US"/>
        </a:p>
      </dgm:t>
    </dgm:pt>
    <dgm:pt modelId="{F9E0632C-C1D9-400B-82F0-2A1F10809F05}" type="sibTrans" cxnId="{32804CE9-DDCB-4F91-9207-9CBEC291701A}">
      <dgm:prSet/>
      <dgm:spPr/>
      <dgm:t>
        <a:bodyPr/>
        <a:lstStyle/>
        <a:p>
          <a:endParaRPr lang="en-US"/>
        </a:p>
      </dgm:t>
    </dgm:pt>
    <dgm:pt modelId="{06292F73-4B3B-4208-B24F-1088EDF40626}">
      <dgm:prSet phldrT="[Text]" custT="1"/>
      <dgm:spPr/>
      <dgm:t>
        <a:bodyPr/>
        <a:lstStyle/>
        <a:p>
          <a:r>
            <a:rPr lang="en-US" sz="1600"/>
            <a:t>Coronavirus: what you’re entitled to: </a:t>
          </a:r>
          <a:r>
            <a:rPr lang="en-GB" sz="1600">
              <a:hlinkClick xmlns:r="http://schemas.openxmlformats.org/officeDocument/2006/relationships" r:id="rId4"/>
            </a:rPr>
            <a:t>https://www.moneyadviceservice.org.uk/en/articles/coronavirus-what-it-means-for-you</a:t>
          </a:r>
          <a:endParaRPr lang="en-US" sz="1600"/>
        </a:p>
      </dgm:t>
    </dgm:pt>
    <dgm:pt modelId="{248A1347-9FC6-4BDD-83C5-917B1643578C}" type="parTrans" cxnId="{D1D86FEE-6E58-4DE4-A2F2-9FCC2B221D0C}">
      <dgm:prSet/>
      <dgm:spPr/>
      <dgm:t>
        <a:bodyPr/>
        <a:lstStyle/>
        <a:p>
          <a:endParaRPr lang="en-US"/>
        </a:p>
      </dgm:t>
    </dgm:pt>
    <dgm:pt modelId="{91C68B5E-D342-44CF-B63F-99D0990DDD2E}" type="sibTrans" cxnId="{D1D86FEE-6E58-4DE4-A2F2-9FCC2B221D0C}">
      <dgm:prSet/>
      <dgm:spPr/>
      <dgm:t>
        <a:bodyPr/>
        <a:lstStyle/>
        <a:p>
          <a:endParaRPr lang="en-US"/>
        </a:p>
      </dgm:t>
    </dgm:pt>
    <dgm:pt modelId="{1ECDCAFC-EFC4-4CDC-9786-977308FB4CD9}" type="pres">
      <dgm:prSet presAssocID="{0FB119A7-ED74-4CD1-A93B-73B342FDFF48}" presName="Name0" presStyleCnt="0">
        <dgm:presLayoutVars>
          <dgm:dir/>
          <dgm:animLvl val="lvl"/>
          <dgm:resizeHandles val="exact"/>
        </dgm:presLayoutVars>
      </dgm:prSet>
      <dgm:spPr/>
      <dgm:t>
        <a:bodyPr/>
        <a:lstStyle/>
        <a:p>
          <a:endParaRPr lang="en-US"/>
        </a:p>
      </dgm:t>
    </dgm:pt>
    <dgm:pt modelId="{C479F17A-77C1-46C0-A930-F720D837D55F}" type="pres">
      <dgm:prSet presAssocID="{D2559726-D6E2-4D8C-811D-A8578BF945A3}" presName="linNode" presStyleCnt="0"/>
      <dgm:spPr/>
    </dgm:pt>
    <dgm:pt modelId="{7E667168-E95D-4743-87D3-9439E20342E9}" type="pres">
      <dgm:prSet presAssocID="{D2559726-D6E2-4D8C-811D-A8578BF945A3}" presName="parentText" presStyleLbl="node1" presStyleIdx="0" presStyleCnt="3">
        <dgm:presLayoutVars>
          <dgm:chMax val="1"/>
          <dgm:bulletEnabled val="1"/>
        </dgm:presLayoutVars>
      </dgm:prSet>
      <dgm:spPr/>
      <dgm:t>
        <a:bodyPr/>
        <a:lstStyle/>
        <a:p>
          <a:endParaRPr lang="en-US"/>
        </a:p>
      </dgm:t>
    </dgm:pt>
    <dgm:pt modelId="{9FF3F5CC-348C-4C45-8A79-CCCD3C836553}" type="pres">
      <dgm:prSet presAssocID="{D2559726-D6E2-4D8C-811D-A8578BF945A3}" presName="descendantText" presStyleLbl="alignAccFollowNode1" presStyleIdx="0" presStyleCnt="3">
        <dgm:presLayoutVars>
          <dgm:bulletEnabled val="1"/>
        </dgm:presLayoutVars>
      </dgm:prSet>
      <dgm:spPr/>
      <dgm:t>
        <a:bodyPr/>
        <a:lstStyle/>
        <a:p>
          <a:endParaRPr lang="en-US"/>
        </a:p>
      </dgm:t>
    </dgm:pt>
    <dgm:pt modelId="{5B3F1535-4272-4F86-89C6-4B31DA9B3C5E}" type="pres">
      <dgm:prSet presAssocID="{5781B486-C1D0-44F1-9525-D858092A137C}" presName="sp" presStyleCnt="0"/>
      <dgm:spPr/>
    </dgm:pt>
    <dgm:pt modelId="{F8CC85E9-5039-4C61-9DB4-F0220770205C}" type="pres">
      <dgm:prSet presAssocID="{6FBA5847-0059-4D2A-9DC8-CC3A3853154E}" presName="linNode" presStyleCnt="0"/>
      <dgm:spPr/>
    </dgm:pt>
    <dgm:pt modelId="{B44298AE-75D4-412D-9E02-76D5E51743A1}" type="pres">
      <dgm:prSet presAssocID="{6FBA5847-0059-4D2A-9DC8-CC3A3853154E}" presName="parentText" presStyleLbl="node1" presStyleIdx="1" presStyleCnt="3">
        <dgm:presLayoutVars>
          <dgm:chMax val="1"/>
          <dgm:bulletEnabled val="1"/>
        </dgm:presLayoutVars>
      </dgm:prSet>
      <dgm:spPr/>
      <dgm:t>
        <a:bodyPr/>
        <a:lstStyle/>
        <a:p>
          <a:endParaRPr lang="en-US"/>
        </a:p>
      </dgm:t>
    </dgm:pt>
    <dgm:pt modelId="{A9FC33D9-4CC9-4717-A713-28013981F906}" type="pres">
      <dgm:prSet presAssocID="{6FBA5847-0059-4D2A-9DC8-CC3A3853154E}" presName="descendantText" presStyleLbl="alignAccFollowNode1" presStyleIdx="1" presStyleCnt="3">
        <dgm:presLayoutVars>
          <dgm:bulletEnabled val="1"/>
        </dgm:presLayoutVars>
      </dgm:prSet>
      <dgm:spPr/>
      <dgm:t>
        <a:bodyPr/>
        <a:lstStyle/>
        <a:p>
          <a:endParaRPr lang="en-US"/>
        </a:p>
      </dgm:t>
    </dgm:pt>
    <dgm:pt modelId="{C3FD49B7-3616-42DA-B14C-8ED92DAF50B7}" type="pres">
      <dgm:prSet presAssocID="{DF24DB4B-3302-4FF5-BF22-3DF3AEC95B0C}" presName="sp" presStyleCnt="0"/>
      <dgm:spPr/>
    </dgm:pt>
    <dgm:pt modelId="{E13FE6EA-6038-4F69-958F-66005178BB0C}" type="pres">
      <dgm:prSet presAssocID="{4500C6AF-2D6D-401D-9FD8-8B1172395752}" presName="linNode" presStyleCnt="0"/>
      <dgm:spPr/>
    </dgm:pt>
    <dgm:pt modelId="{87C0D7C2-CA22-4DF1-A67C-1DFCC2196C3C}" type="pres">
      <dgm:prSet presAssocID="{4500C6AF-2D6D-401D-9FD8-8B1172395752}" presName="parentText" presStyleLbl="node1" presStyleIdx="2" presStyleCnt="3">
        <dgm:presLayoutVars>
          <dgm:chMax val="1"/>
          <dgm:bulletEnabled val="1"/>
        </dgm:presLayoutVars>
      </dgm:prSet>
      <dgm:spPr/>
      <dgm:t>
        <a:bodyPr/>
        <a:lstStyle/>
        <a:p>
          <a:endParaRPr lang="en-US"/>
        </a:p>
      </dgm:t>
    </dgm:pt>
    <dgm:pt modelId="{F7BA1108-C1CC-41C4-93B4-E02F63326C5C}" type="pres">
      <dgm:prSet presAssocID="{4500C6AF-2D6D-401D-9FD8-8B1172395752}" presName="descendantText" presStyleLbl="alignAccFollowNode1" presStyleIdx="2" presStyleCnt="3">
        <dgm:presLayoutVars>
          <dgm:bulletEnabled val="1"/>
        </dgm:presLayoutVars>
      </dgm:prSet>
      <dgm:spPr/>
      <dgm:t>
        <a:bodyPr/>
        <a:lstStyle/>
        <a:p>
          <a:endParaRPr lang="en-US"/>
        </a:p>
      </dgm:t>
    </dgm:pt>
  </dgm:ptLst>
  <dgm:cxnLst>
    <dgm:cxn modelId="{D435EC6C-870E-4EF6-BF18-2DD313D4F1D6}" type="presOf" srcId="{867262C8-AA29-4188-A177-62F8259FF3B6}" destId="{9FF3F5CC-348C-4C45-8A79-CCCD3C836553}" srcOrd="0" destOrd="0" presId="urn:microsoft.com/office/officeart/2005/8/layout/vList5"/>
    <dgm:cxn modelId="{32EC84C3-686A-460A-81DC-5EFE1617CFCF}" srcId="{0FB119A7-ED74-4CD1-A93B-73B342FDFF48}" destId="{4500C6AF-2D6D-401D-9FD8-8B1172395752}" srcOrd="2" destOrd="0" parTransId="{FB3E3D32-C99F-4636-BA28-2578411E00DE}" sibTransId="{AC06F626-30B3-41BC-9551-9EB1988F408A}"/>
    <dgm:cxn modelId="{44B091DB-D042-4B10-83C2-B7CE6463C347}" type="presOf" srcId="{6FBA5847-0059-4D2A-9DC8-CC3A3853154E}" destId="{B44298AE-75D4-412D-9E02-76D5E51743A1}" srcOrd="0" destOrd="0" presId="urn:microsoft.com/office/officeart/2005/8/layout/vList5"/>
    <dgm:cxn modelId="{9C68F477-198E-4744-B4E1-68657053BD2F}" type="presOf" srcId="{D2559726-D6E2-4D8C-811D-A8578BF945A3}" destId="{7E667168-E95D-4743-87D3-9439E20342E9}" srcOrd="0" destOrd="0" presId="urn:microsoft.com/office/officeart/2005/8/layout/vList5"/>
    <dgm:cxn modelId="{5C6FE8F4-C13F-4F96-AB5A-1DE768276788}" srcId="{6FBA5847-0059-4D2A-9DC8-CC3A3853154E}" destId="{B46E765E-BD63-4B97-BDAD-B910DC6B62C7}" srcOrd="0" destOrd="0" parTransId="{D8D8C926-5557-4C9F-B509-4913EF9B5D2C}" sibTransId="{D292A19D-D1C7-4194-B2B4-EF88E9F4A20E}"/>
    <dgm:cxn modelId="{E76D6E83-CDB5-4B8E-A6B3-D12D4F4C4EC0}" type="presOf" srcId="{B46E765E-BD63-4B97-BDAD-B910DC6B62C7}" destId="{A9FC33D9-4CC9-4717-A713-28013981F906}" srcOrd="0" destOrd="0" presId="urn:microsoft.com/office/officeart/2005/8/layout/vList5"/>
    <dgm:cxn modelId="{DF6C108F-8A02-4303-ACF2-6359535D3623}" type="presOf" srcId="{06292F73-4B3B-4208-B24F-1088EDF40626}" destId="{9FF3F5CC-348C-4C45-8A79-CCCD3C836553}" srcOrd="0" destOrd="1" presId="urn:microsoft.com/office/officeart/2005/8/layout/vList5"/>
    <dgm:cxn modelId="{1FD10EDE-DB38-4DE4-A28C-84AD8219D2ED}" type="presOf" srcId="{4500C6AF-2D6D-401D-9FD8-8B1172395752}" destId="{87C0D7C2-CA22-4DF1-A67C-1DFCC2196C3C}" srcOrd="0" destOrd="0" presId="urn:microsoft.com/office/officeart/2005/8/layout/vList5"/>
    <dgm:cxn modelId="{5577BB77-7170-413D-9A6D-7DA7CDF81D6B}" srcId="{4500C6AF-2D6D-401D-9FD8-8B1172395752}" destId="{FB8A7F09-919F-4FBF-A9D0-F98813BAFC47}" srcOrd="0" destOrd="0" parTransId="{1821E4C4-AB1C-49D2-AD63-DA414A9C119F}" sibTransId="{E1055952-5472-4271-BA53-60EA0A72F010}"/>
    <dgm:cxn modelId="{3167906F-C3D2-4EC4-8850-B1D2D1F0C951}" type="presOf" srcId="{FB8A7F09-919F-4FBF-A9D0-F98813BAFC47}" destId="{F7BA1108-C1CC-41C4-93B4-E02F63326C5C}" srcOrd="0" destOrd="0" presId="urn:microsoft.com/office/officeart/2005/8/layout/vList5"/>
    <dgm:cxn modelId="{43DDFF35-9D89-4221-9B77-DE9C8D2C4351}" srcId="{0FB119A7-ED74-4CD1-A93B-73B342FDFF48}" destId="{D2559726-D6E2-4D8C-811D-A8578BF945A3}" srcOrd="0" destOrd="0" parTransId="{BC0AAA40-EBFD-4891-9808-BBE6395C6415}" sibTransId="{5781B486-C1D0-44F1-9525-D858092A137C}"/>
    <dgm:cxn modelId="{32804CE9-DDCB-4F91-9207-9CBEC291701A}" srcId="{D2559726-D6E2-4D8C-811D-A8578BF945A3}" destId="{867262C8-AA29-4188-A177-62F8259FF3B6}" srcOrd="0" destOrd="0" parTransId="{F75FEA91-ADB2-40B6-B410-B92066A74A66}" sibTransId="{F9E0632C-C1D9-400B-82F0-2A1F10809F05}"/>
    <dgm:cxn modelId="{D1D86FEE-6E58-4DE4-A2F2-9FCC2B221D0C}" srcId="{D2559726-D6E2-4D8C-811D-A8578BF945A3}" destId="{06292F73-4B3B-4208-B24F-1088EDF40626}" srcOrd="1" destOrd="0" parTransId="{248A1347-9FC6-4BDD-83C5-917B1643578C}" sibTransId="{91C68B5E-D342-44CF-B63F-99D0990DDD2E}"/>
    <dgm:cxn modelId="{D5F3A3EA-96F2-4281-AFA4-6264ACFF782A}" srcId="{0FB119A7-ED74-4CD1-A93B-73B342FDFF48}" destId="{6FBA5847-0059-4D2A-9DC8-CC3A3853154E}" srcOrd="1" destOrd="0" parTransId="{19A3EA90-6ADB-45DF-9B1D-7730A458A449}" sibTransId="{DF24DB4B-3302-4FF5-BF22-3DF3AEC95B0C}"/>
    <dgm:cxn modelId="{188AFD8C-8A89-4719-8B6D-44F8ABC20676}" type="presOf" srcId="{0FB119A7-ED74-4CD1-A93B-73B342FDFF48}" destId="{1ECDCAFC-EFC4-4CDC-9786-977308FB4CD9}" srcOrd="0" destOrd="0" presId="urn:microsoft.com/office/officeart/2005/8/layout/vList5"/>
    <dgm:cxn modelId="{71CF83EC-C295-49FA-839A-2DAF2E0C395A}" type="presParOf" srcId="{1ECDCAFC-EFC4-4CDC-9786-977308FB4CD9}" destId="{C479F17A-77C1-46C0-A930-F720D837D55F}" srcOrd="0" destOrd="0" presId="urn:microsoft.com/office/officeart/2005/8/layout/vList5"/>
    <dgm:cxn modelId="{DD892FDC-D356-4B2B-9DCF-C1272F66F2A9}" type="presParOf" srcId="{C479F17A-77C1-46C0-A930-F720D837D55F}" destId="{7E667168-E95D-4743-87D3-9439E20342E9}" srcOrd="0" destOrd="0" presId="urn:microsoft.com/office/officeart/2005/8/layout/vList5"/>
    <dgm:cxn modelId="{1655E815-FE10-4E9B-AA63-4FC4E4AEA015}" type="presParOf" srcId="{C479F17A-77C1-46C0-A930-F720D837D55F}" destId="{9FF3F5CC-348C-4C45-8A79-CCCD3C836553}" srcOrd="1" destOrd="0" presId="urn:microsoft.com/office/officeart/2005/8/layout/vList5"/>
    <dgm:cxn modelId="{99028C42-EA31-45B3-B6F8-FD48790B25AA}" type="presParOf" srcId="{1ECDCAFC-EFC4-4CDC-9786-977308FB4CD9}" destId="{5B3F1535-4272-4F86-89C6-4B31DA9B3C5E}" srcOrd="1" destOrd="0" presId="urn:microsoft.com/office/officeart/2005/8/layout/vList5"/>
    <dgm:cxn modelId="{944DDFBC-E993-453B-819E-A9A2D2C66A32}" type="presParOf" srcId="{1ECDCAFC-EFC4-4CDC-9786-977308FB4CD9}" destId="{F8CC85E9-5039-4C61-9DB4-F0220770205C}" srcOrd="2" destOrd="0" presId="urn:microsoft.com/office/officeart/2005/8/layout/vList5"/>
    <dgm:cxn modelId="{B169CEE8-1C48-49CB-A9FC-99DBFB7A2ACA}" type="presParOf" srcId="{F8CC85E9-5039-4C61-9DB4-F0220770205C}" destId="{B44298AE-75D4-412D-9E02-76D5E51743A1}" srcOrd="0" destOrd="0" presId="urn:microsoft.com/office/officeart/2005/8/layout/vList5"/>
    <dgm:cxn modelId="{0D7E66F5-064C-4D36-B788-1F95F9A10AEE}" type="presParOf" srcId="{F8CC85E9-5039-4C61-9DB4-F0220770205C}" destId="{A9FC33D9-4CC9-4717-A713-28013981F906}" srcOrd="1" destOrd="0" presId="urn:microsoft.com/office/officeart/2005/8/layout/vList5"/>
    <dgm:cxn modelId="{BB80A2A3-31BE-46D4-A2BC-7DFF48750C37}" type="presParOf" srcId="{1ECDCAFC-EFC4-4CDC-9786-977308FB4CD9}" destId="{C3FD49B7-3616-42DA-B14C-8ED92DAF50B7}" srcOrd="3" destOrd="0" presId="urn:microsoft.com/office/officeart/2005/8/layout/vList5"/>
    <dgm:cxn modelId="{439C942C-B511-481A-853A-ED32E7104BD3}" type="presParOf" srcId="{1ECDCAFC-EFC4-4CDC-9786-977308FB4CD9}" destId="{E13FE6EA-6038-4F69-958F-66005178BB0C}" srcOrd="4" destOrd="0" presId="urn:microsoft.com/office/officeart/2005/8/layout/vList5"/>
    <dgm:cxn modelId="{C3DBB3F0-5027-4DB6-9F15-615E03C7145C}" type="presParOf" srcId="{E13FE6EA-6038-4F69-958F-66005178BB0C}" destId="{87C0D7C2-CA22-4DF1-A67C-1DFCC2196C3C}" srcOrd="0" destOrd="0" presId="urn:microsoft.com/office/officeart/2005/8/layout/vList5"/>
    <dgm:cxn modelId="{4C609C7E-ECD4-4B77-B449-BD7D047F68A3}" type="presParOf" srcId="{E13FE6EA-6038-4F69-958F-66005178BB0C}" destId="{F7BA1108-C1CC-41C4-93B4-E02F63326C5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33163A-CADB-42CA-9127-21F338172F4A}">
      <dsp:nvSpPr>
        <dsp:cNvPr id="0" name=""/>
        <dsp:cNvSpPr/>
      </dsp:nvSpPr>
      <dsp:spPr>
        <a:xfrm>
          <a:off x="4606925" y="1836031"/>
          <a:ext cx="3619793" cy="414522"/>
        </a:xfrm>
        <a:custGeom>
          <a:avLst/>
          <a:gdLst/>
          <a:ahLst/>
          <a:cxnLst/>
          <a:rect l="0" t="0" r="0" b="0"/>
          <a:pathLst>
            <a:path>
              <a:moveTo>
                <a:pt x="0" y="0"/>
              </a:moveTo>
              <a:lnTo>
                <a:pt x="0" y="207261"/>
              </a:lnTo>
              <a:lnTo>
                <a:pt x="3619793" y="207261"/>
              </a:lnTo>
              <a:lnTo>
                <a:pt x="3619793" y="4145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CE48FC-C697-436E-BFE6-368F0FBC7205}">
      <dsp:nvSpPr>
        <dsp:cNvPr id="0" name=""/>
        <dsp:cNvSpPr/>
      </dsp:nvSpPr>
      <dsp:spPr>
        <a:xfrm>
          <a:off x="4606925" y="1836031"/>
          <a:ext cx="1231357" cy="414522"/>
        </a:xfrm>
        <a:custGeom>
          <a:avLst/>
          <a:gdLst/>
          <a:ahLst/>
          <a:cxnLst/>
          <a:rect l="0" t="0" r="0" b="0"/>
          <a:pathLst>
            <a:path>
              <a:moveTo>
                <a:pt x="0" y="0"/>
              </a:moveTo>
              <a:lnTo>
                <a:pt x="0" y="207261"/>
              </a:lnTo>
              <a:lnTo>
                <a:pt x="1231357" y="207261"/>
              </a:lnTo>
              <a:lnTo>
                <a:pt x="1231357" y="4145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7C8B71-DAAF-40A3-B398-10B14A130580}">
      <dsp:nvSpPr>
        <dsp:cNvPr id="0" name=""/>
        <dsp:cNvSpPr/>
      </dsp:nvSpPr>
      <dsp:spPr>
        <a:xfrm>
          <a:off x="3412706" y="1836031"/>
          <a:ext cx="1194218" cy="414522"/>
        </a:xfrm>
        <a:custGeom>
          <a:avLst/>
          <a:gdLst/>
          <a:ahLst/>
          <a:cxnLst/>
          <a:rect l="0" t="0" r="0" b="0"/>
          <a:pathLst>
            <a:path>
              <a:moveTo>
                <a:pt x="1194218" y="0"/>
              </a:moveTo>
              <a:lnTo>
                <a:pt x="1194218" y="207261"/>
              </a:lnTo>
              <a:lnTo>
                <a:pt x="0" y="207261"/>
              </a:lnTo>
              <a:lnTo>
                <a:pt x="0" y="4145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D9DB8A-95AC-4E0A-BB75-E1FB13077E5A}">
      <dsp:nvSpPr>
        <dsp:cNvPr id="0" name=""/>
        <dsp:cNvSpPr/>
      </dsp:nvSpPr>
      <dsp:spPr>
        <a:xfrm>
          <a:off x="987131" y="1836031"/>
          <a:ext cx="3619793" cy="414522"/>
        </a:xfrm>
        <a:custGeom>
          <a:avLst/>
          <a:gdLst/>
          <a:ahLst/>
          <a:cxnLst/>
          <a:rect l="0" t="0" r="0" b="0"/>
          <a:pathLst>
            <a:path>
              <a:moveTo>
                <a:pt x="3619793" y="0"/>
              </a:moveTo>
              <a:lnTo>
                <a:pt x="3619793" y="207261"/>
              </a:lnTo>
              <a:lnTo>
                <a:pt x="0" y="207261"/>
              </a:lnTo>
              <a:lnTo>
                <a:pt x="0" y="4145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1A3375-E6B6-40F4-B728-07DBB7F47C03}">
      <dsp:nvSpPr>
        <dsp:cNvPr id="0" name=""/>
        <dsp:cNvSpPr/>
      </dsp:nvSpPr>
      <dsp:spPr>
        <a:xfrm>
          <a:off x="3526927" y="396031"/>
          <a:ext cx="2159995" cy="1440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Contact the tenant</a:t>
          </a:r>
        </a:p>
      </dsp:txBody>
      <dsp:txXfrm>
        <a:off x="3526927" y="396031"/>
        <a:ext cx="2159995" cy="1440000"/>
      </dsp:txXfrm>
    </dsp:sp>
    <dsp:sp modelId="{915099A8-DF05-45C3-B19D-F13A46DFB362}">
      <dsp:nvSpPr>
        <dsp:cNvPr id="0" name=""/>
        <dsp:cNvSpPr/>
      </dsp:nvSpPr>
      <dsp:spPr>
        <a:xfrm>
          <a:off x="173" y="2250553"/>
          <a:ext cx="1973914" cy="1800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en-US" sz="1600" kern="1200" dirty="0">
              <a:latin typeface="Arial"/>
            </a:rPr>
            <a:t>Have </a:t>
          </a:r>
          <a:r>
            <a:rPr lang="en-US" sz="1600" kern="1200" dirty="0"/>
            <a:t>a conversation with calm curiosity about the tenant’s circumstances.</a:t>
          </a:r>
          <a:r>
            <a:rPr lang="en-US" sz="1600" kern="1200" dirty="0">
              <a:latin typeface="Arial"/>
            </a:rPr>
            <a:t> </a:t>
          </a:r>
          <a:r>
            <a:rPr lang="en-US" sz="1600" kern="1200" dirty="0"/>
            <a:t> How have they been affected by the Coronavirus pandemic?</a:t>
          </a:r>
        </a:p>
      </dsp:txBody>
      <dsp:txXfrm>
        <a:off x="173" y="2250553"/>
        <a:ext cx="1973914" cy="1800002"/>
      </dsp:txXfrm>
    </dsp:sp>
    <dsp:sp modelId="{C6045514-6349-40E4-8B60-D560FAAB3074}">
      <dsp:nvSpPr>
        <dsp:cNvPr id="0" name=""/>
        <dsp:cNvSpPr/>
      </dsp:nvSpPr>
      <dsp:spPr>
        <a:xfrm>
          <a:off x="2388610" y="2250553"/>
          <a:ext cx="2048192" cy="1800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Reassure tenant that we will not seek eviction during this period but they are still liable for their rent and should pay what they can</a:t>
          </a:r>
        </a:p>
      </dsp:txBody>
      <dsp:txXfrm>
        <a:off x="2388610" y="2250553"/>
        <a:ext cx="2048192" cy="1800002"/>
      </dsp:txXfrm>
    </dsp:sp>
    <dsp:sp modelId="{C193851B-80FC-4092-AF08-AC899BFDC074}">
      <dsp:nvSpPr>
        <dsp:cNvPr id="0" name=""/>
        <dsp:cNvSpPr/>
      </dsp:nvSpPr>
      <dsp:spPr>
        <a:xfrm>
          <a:off x="4851325" y="2250553"/>
          <a:ext cx="1973914" cy="1800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Reinforce that rent is a priority payment. Any payments </a:t>
          </a:r>
          <a:r>
            <a:rPr lang="en-US" sz="1600" kern="1200"/>
            <a:t>missed must </a:t>
          </a:r>
          <a:r>
            <a:rPr lang="en-US" sz="1600" kern="1200" dirty="0"/>
            <a:t>be repaid.</a:t>
          </a:r>
        </a:p>
      </dsp:txBody>
      <dsp:txXfrm>
        <a:off x="4851325" y="2250553"/>
        <a:ext cx="1973914" cy="1800002"/>
      </dsp:txXfrm>
    </dsp:sp>
    <dsp:sp modelId="{C02B5F96-0217-4FFC-9F20-02F29DC03EDF}">
      <dsp:nvSpPr>
        <dsp:cNvPr id="0" name=""/>
        <dsp:cNvSpPr/>
      </dsp:nvSpPr>
      <dsp:spPr>
        <a:xfrm>
          <a:off x="7239761" y="2250553"/>
          <a:ext cx="1973914" cy="1800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Agree a payment plan</a:t>
          </a:r>
        </a:p>
      </dsp:txBody>
      <dsp:txXfrm>
        <a:off x="7239761" y="2250553"/>
        <a:ext cx="1973914" cy="18000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14ED8-6C4E-44CF-90B4-0181037C8C4B}">
      <dsp:nvSpPr>
        <dsp:cNvPr id="0" name=""/>
        <dsp:cNvSpPr/>
      </dsp:nvSpPr>
      <dsp:spPr>
        <a:xfrm rot="5400000">
          <a:off x="5797869" y="-2361239"/>
          <a:ext cx="935929"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b="0" i="0" kern="1200"/>
            <a:t>Camden Safety Net 020 7974 2526, Monday to Friday, from 9am to 5pm, email </a:t>
          </a:r>
          <a:r>
            <a:rPr lang="en-GB" sz="1400" b="0" i="0" kern="1200">
              <a:hlinkClick xmlns:r="http://schemas.openxmlformats.org/officeDocument/2006/relationships" r:id="rId1"/>
            </a:rPr>
            <a:t>Camdensafetynet@camden.gov.uk</a:t>
          </a:r>
          <a:r>
            <a:rPr lang="en-GB" sz="1400" b="0" i="0" kern="1200"/>
            <a:t> </a:t>
          </a:r>
          <a:endParaRPr lang="en-US" sz="1400" kern="1200"/>
        </a:p>
        <a:p>
          <a:pPr marL="114300" lvl="1" indent="-114300" algn="l" defTabSz="622300">
            <a:lnSpc>
              <a:spcPct val="90000"/>
            </a:lnSpc>
            <a:spcBef>
              <a:spcPct val="0"/>
            </a:spcBef>
            <a:spcAft>
              <a:spcPct val="15000"/>
            </a:spcAft>
            <a:buChar char="••"/>
          </a:pPr>
          <a:r>
            <a:rPr lang="en-GB" sz="1400" kern="1200">
              <a:hlinkClick xmlns:r="http://schemas.openxmlformats.org/officeDocument/2006/relationships" r:id="rId2"/>
            </a:rPr>
            <a:t>https://ascpractice.camden.gov.uk/housing/covid-19-guidance/support-available/dv/#main</a:t>
          </a:r>
          <a:endParaRPr lang="en-US" sz="1400" kern="1200"/>
        </a:p>
      </dsp:txBody>
      <dsp:txXfrm rot="-5400000">
        <a:off x="3317206" y="165112"/>
        <a:ext cx="5851567" cy="844553"/>
      </dsp:txXfrm>
    </dsp:sp>
    <dsp:sp modelId="{045C2338-2021-4DFB-A6CA-6E384ED2FAD1}">
      <dsp:nvSpPr>
        <dsp:cNvPr id="0" name=""/>
        <dsp:cNvSpPr/>
      </dsp:nvSpPr>
      <dsp:spPr>
        <a:xfrm>
          <a:off x="0" y="2432"/>
          <a:ext cx="3317206" cy="1169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Domestic Violence</a:t>
          </a:r>
        </a:p>
      </dsp:txBody>
      <dsp:txXfrm>
        <a:off x="57110" y="59542"/>
        <a:ext cx="3202986" cy="1055692"/>
      </dsp:txXfrm>
    </dsp:sp>
    <dsp:sp modelId="{96444E88-54A8-4363-9820-672529A64B09}">
      <dsp:nvSpPr>
        <dsp:cNvPr id="0" name=""/>
        <dsp:cNvSpPr/>
      </dsp:nvSpPr>
      <dsp:spPr>
        <a:xfrm rot="5400000">
          <a:off x="5797869" y="-1132831"/>
          <a:ext cx="935929"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a:hlinkClick xmlns:r="http://schemas.openxmlformats.org/officeDocument/2006/relationships" r:id="rId3"/>
            </a:rPr>
            <a:t>https://www.samaritans.org/how-we-can-help/contact-samaritan/</a:t>
          </a:r>
          <a:endParaRPr lang="en-US" sz="1400" kern="1200"/>
        </a:p>
      </dsp:txBody>
      <dsp:txXfrm rot="-5400000">
        <a:off x="3317206" y="1393520"/>
        <a:ext cx="5851567" cy="844553"/>
      </dsp:txXfrm>
    </dsp:sp>
    <dsp:sp modelId="{8ECE839D-76C8-454F-A26D-1522C7B21DF6}">
      <dsp:nvSpPr>
        <dsp:cNvPr id="0" name=""/>
        <dsp:cNvSpPr/>
      </dsp:nvSpPr>
      <dsp:spPr>
        <a:xfrm>
          <a:off x="0" y="1230840"/>
          <a:ext cx="3317206" cy="1169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Samaritans</a:t>
          </a:r>
        </a:p>
      </dsp:txBody>
      <dsp:txXfrm>
        <a:off x="57110" y="1287950"/>
        <a:ext cx="3202986" cy="1055692"/>
      </dsp:txXfrm>
    </dsp:sp>
    <dsp:sp modelId="{B234A3E1-CEC2-4DB6-9567-5DF57D057229}">
      <dsp:nvSpPr>
        <dsp:cNvPr id="0" name=""/>
        <dsp:cNvSpPr/>
      </dsp:nvSpPr>
      <dsp:spPr>
        <a:xfrm rot="5400000">
          <a:off x="5797869" y="95576"/>
          <a:ext cx="935929"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Freephone: 0808 80 20 133</a:t>
          </a:r>
        </a:p>
        <a:p>
          <a:pPr marL="114300" lvl="1" indent="-114300" algn="l" defTabSz="622300">
            <a:lnSpc>
              <a:spcPct val="90000"/>
            </a:lnSpc>
            <a:spcBef>
              <a:spcPct val="0"/>
            </a:spcBef>
            <a:spcAft>
              <a:spcPct val="15000"/>
            </a:spcAft>
            <a:buChar char="••"/>
          </a:pPr>
          <a:r>
            <a:rPr lang="en-GB" sz="1400" kern="1200">
              <a:hlinkClick xmlns:r="http://schemas.openxmlformats.org/officeDocument/2006/relationships" r:id="rId4"/>
            </a:rPr>
            <a:t>https://www.gamcare.org.uk/news-and-blog/blog/update-on-covid-19-coronavirus/</a:t>
          </a:r>
          <a:endParaRPr lang="en-US" sz="1400" kern="1200"/>
        </a:p>
      </dsp:txBody>
      <dsp:txXfrm rot="-5400000">
        <a:off x="3317206" y="2621927"/>
        <a:ext cx="5851567" cy="844553"/>
      </dsp:txXfrm>
    </dsp:sp>
    <dsp:sp modelId="{AA8586AC-DE70-4190-84AB-E77C2F790477}">
      <dsp:nvSpPr>
        <dsp:cNvPr id="0" name=""/>
        <dsp:cNvSpPr/>
      </dsp:nvSpPr>
      <dsp:spPr>
        <a:xfrm>
          <a:off x="0" y="2459247"/>
          <a:ext cx="3317206" cy="1169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National Gambling Helpline</a:t>
          </a:r>
        </a:p>
      </dsp:txBody>
      <dsp:txXfrm>
        <a:off x="57110" y="2516357"/>
        <a:ext cx="3202986" cy="1055692"/>
      </dsp:txXfrm>
    </dsp:sp>
    <dsp:sp modelId="{2C8DF470-576E-4A1A-A23C-925162A7A09B}">
      <dsp:nvSpPr>
        <dsp:cNvPr id="0" name=""/>
        <dsp:cNvSpPr/>
      </dsp:nvSpPr>
      <dsp:spPr>
        <a:xfrm rot="5400000">
          <a:off x="5797869" y="1323983"/>
          <a:ext cx="935929"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Alcohol addiction support: </a:t>
          </a:r>
          <a:r>
            <a:rPr lang="en-GB" sz="1400" kern="1200">
              <a:hlinkClick xmlns:r="http://schemas.openxmlformats.org/officeDocument/2006/relationships" r:id="rId5"/>
            </a:rPr>
            <a:t>https://www.nhs.uk/service-search/other-services/Alcohol%20addiction/LocationSearch/1805</a:t>
          </a:r>
          <a:endParaRPr lang="en-US" sz="1400" kern="1200"/>
        </a:p>
        <a:p>
          <a:pPr marL="114300" lvl="1" indent="-114300" algn="l" defTabSz="622300">
            <a:lnSpc>
              <a:spcPct val="90000"/>
            </a:lnSpc>
            <a:spcBef>
              <a:spcPct val="0"/>
            </a:spcBef>
            <a:spcAft>
              <a:spcPct val="15000"/>
            </a:spcAft>
            <a:buChar char="••"/>
          </a:pPr>
          <a:r>
            <a:rPr lang="en-US" sz="1400" kern="1200"/>
            <a:t>Drug addiction support: </a:t>
          </a:r>
          <a:r>
            <a:rPr lang="en-GB" sz="1400" kern="1200">
              <a:hlinkClick xmlns:r="http://schemas.openxmlformats.org/officeDocument/2006/relationships" r:id="rId6"/>
            </a:rPr>
            <a:t>https://www.nhs.uk/service-search/other-services/Drug%20addiction%20support/LocationSearch/339</a:t>
          </a:r>
          <a:endParaRPr lang="en-US" sz="1400" kern="1200"/>
        </a:p>
      </dsp:txBody>
      <dsp:txXfrm rot="-5400000">
        <a:off x="3317206" y="3850334"/>
        <a:ext cx="5851567" cy="844553"/>
      </dsp:txXfrm>
    </dsp:sp>
    <dsp:sp modelId="{5AFB1BDB-6594-48C3-BA08-B4784985BE0B}">
      <dsp:nvSpPr>
        <dsp:cNvPr id="0" name=""/>
        <dsp:cNvSpPr/>
      </dsp:nvSpPr>
      <dsp:spPr>
        <a:xfrm>
          <a:off x="0" y="3687655"/>
          <a:ext cx="3317206" cy="1169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Alcohol and Drug Addiction Services - NHS</a:t>
          </a:r>
        </a:p>
      </dsp:txBody>
      <dsp:txXfrm>
        <a:off x="57110" y="3744765"/>
        <a:ext cx="3202986" cy="10556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499AA2-0E6C-4A5F-8C00-1322FB286561}">
      <dsp:nvSpPr>
        <dsp:cNvPr id="0" name=""/>
        <dsp:cNvSpPr/>
      </dsp:nvSpPr>
      <dsp:spPr>
        <a:xfrm rot="5400000">
          <a:off x="5797453" y="-2361043"/>
          <a:ext cx="935929"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GB" sz="1400" kern="1200"/>
            <a:t>helps you complete verification</a:t>
          </a:r>
          <a:endParaRPr lang="en-US" sz="1400" kern="1200"/>
        </a:p>
        <a:p>
          <a:pPr marL="114300" lvl="1" indent="-114300" algn="l" defTabSz="622300">
            <a:lnSpc>
              <a:spcPct val="90000"/>
            </a:lnSpc>
            <a:spcBef>
              <a:spcPct val="0"/>
            </a:spcBef>
            <a:spcAft>
              <a:spcPct val="15000"/>
            </a:spcAft>
            <a:buChar char="••"/>
          </a:pPr>
          <a:r>
            <a:rPr lang="en-GB" sz="1400" kern="1200" dirty="0"/>
            <a:t>tenant can show work coach as evidence of housing costs</a:t>
          </a:r>
          <a:endParaRPr lang="en-US" sz="1400" kern="1200" dirty="0"/>
        </a:p>
      </dsp:txBody>
      <dsp:txXfrm rot="-5400000">
        <a:off x="3316986" y="165112"/>
        <a:ext cx="5851176" cy="844553"/>
      </dsp:txXfrm>
    </dsp:sp>
    <dsp:sp modelId="{E002C1EE-03FA-4FA9-B74C-89329D1A718B}">
      <dsp:nvSpPr>
        <dsp:cNvPr id="0" name=""/>
        <dsp:cNvSpPr/>
      </dsp:nvSpPr>
      <dsp:spPr>
        <a:xfrm>
          <a:off x="0" y="2432"/>
          <a:ext cx="3316986" cy="11699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UCRL</a:t>
          </a:r>
        </a:p>
      </dsp:txBody>
      <dsp:txXfrm>
        <a:off x="57110" y="59542"/>
        <a:ext cx="3202766" cy="1055692"/>
      </dsp:txXfrm>
    </dsp:sp>
    <dsp:sp modelId="{B67D9614-10E9-40FA-AD88-AB5F65836245}">
      <dsp:nvSpPr>
        <dsp:cNvPr id="0" name=""/>
        <dsp:cNvSpPr/>
      </dsp:nvSpPr>
      <dsp:spPr>
        <a:xfrm rot="5400000">
          <a:off x="5797453" y="-1132635"/>
          <a:ext cx="935929"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GB" sz="1400" kern="1200"/>
            <a:t>Use triage questions as prompts for  wider conversation, including contextual issues</a:t>
          </a:r>
          <a:endParaRPr lang="en-US" sz="1400" kern="1200"/>
        </a:p>
        <a:p>
          <a:pPr marL="114300" lvl="1" indent="-114300" algn="l" defTabSz="622300">
            <a:lnSpc>
              <a:spcPct val="90000"/>
            </a:lnSpc>
            <a:spcBef>
              <a:spcPct val="0"/>
            </a:spcBef>
            <a:spcAft>
              <a:spcPct val="15000"/>
            </a:spcAft>
            <a:buChar char="••"/>
          </a:pPr>
          <a:r>
            <a:rPr lang="en-GB" sz="1400" kern="1200"/>
            <a:t>Discuss circumstances, payment/support/benefits/debt advice/Covid-19 impact</a:t>
          </a:r>
          <a:endParaRPr lang="en-US" sz="1400" kern="1200"/>
        </a:p>
      </dsp:txBody>
      <dsp:txXfrm rot="-5400000">
        <a:off x="3316986" y="1393520"/>
        <a:ext cx="5851176" cy="844553"/>
      </dsp:txXfrm>
    </dsp:sp>
    <dsp:sp modelId="{32DBAFE4-EFC5-401F-BA48-A5DF9856A51A}">
      <dsp:nvSpPr>
        <dsp:cNvPr id="0" name=""/>
        <dsp:cNvSpPr/>
      </dsp:nvSpPr>
      <dsp:spPr>
        <a:xfrm>
          <a:off x="0" y="1230840"/>
          <a:ext cx="3316986" cy="11699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GB" sz="2800" kern="1200"/>
            <a:t>Contact tenant</a:t>
          </a:r>
          <a:endParaRPr lang="en-US" sz="2800" kern="1200"/>
        </a:p>
      </dsp:txBody>
      <dsp:txXfrm>
        <a:off x="57110" y="1287950"/>
        <a:ext cx="3202766" cy="1055692"/>
      </dsp:txXfrm>
    </dsp:sp>
    <dsp:sp modelId="{F19ACD9E-D3E7-416F-86F1-A7F254864FDF}">
      <dsp:nvSpPr>
        <dsp:cNvPr id="0" name=""/>
        <dsp:cNvSpPr/>
      </dsp:nvSpPr>
      <dsp:spPr>
        <a:xfrm rot="5400000">
          <a:off x="5797453" y="95771"/>
          <a:ext cx="935929"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Council Tax Reduction Scheme needs separate application </a:t>
          </a:r>
          <a:r>
            <a:rPr lang="en-GB" sz="1400" i="1" kern="1200" dirty="0"/>
            <a:t>-</a:t>
          </a:r>
          <a:r>
            <a:rPr lang="en-GB" sz="1400" kern="1200" dirty="0"/>
            <a:t> it is </a:t>
          </a:r>
          <a:r>
            <a:rPr lang="en-GB" sz="1400" b="1" kern="1200" dirty="0"/>
            <a:t>not </a:t>
          </a:r>
          <a:r>
            <a:rPr lang="en-GB" sz="1400" kern="1200" dirty="0"/>
            <a:t>included in UC claim. </a:t>
          </a:r>
          <a:endParaRPr lang="en-US" sz="1400" kern="1200" dirty="0"/>
        </a:p>
        <a:p>
          <a:pPr marL="114300" lvl="1" indent="-114300" algn="l" defTabSz="622300">
            <a:lnSpc>
              <a:spcPct val="90000"/>
            </a:lnSpc>
            <a:spcBef>
              <a:spcPct val="0"/>
            </a:spcBef>
            <a:spcAft>
              <a:spcPct val="15000"/>
            </a:spcAft>
            <a:buChar char="••"/>
          </a:pPr>
          <a:r>
            <a:rPr lang="en-GB" sz="1400" kern="1200"/>
            <a:t>Apply for a managed payment where possible – at verification or at any point after if: </a:t>
          </a:r>
          <a:r>
            <a:rPr lang="en-GB" sz="1400" b="1" kern="1200"/>
            <a:t>arrears over 8 weeks </a:t>
          </a:r>
          <a:r>
            <a:rPr lang="en-GB" sz="1400" b="1" i="0" kern="1200"/>
            <a:t>or a tier applies</a:t>
          </a:r>
          <a:endParaRPr lang="en-US" sz="1400" b="1" i="0" kern="1200"/>
        </a:p>
      </dsp:txBody>
      <dsp:txXfrm rot="-5400000">
        <a:off x="3316986" y="2621926"/>
        <a:ext cx="5851176" cy="844553"/>
      </dsp:txXfrm>
    </dsp:sp>
    <dsp:sp modelId="{A523AF10-F3A5-4126-BA0C-B3B24454FAFF}">
      <dsp:nvSpPr>
        <dsp:cNvPr id="0" name=""/>
        <dsp:cNvSpPr/>
      </dsp:nvSpPr>
      <dsp:spPr>
        <a:xfrm>
          <a:off x="0" y="2459247"/>
          <a:ext cx="3316986" cy="11699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GB" sz="2800" kern="1200"/>
            <a:t>Remember</a:t>
          </a:r>
          <a:endParaRPr lang="en-US" sz="2800" kern="1200"/>
        </a:p>
      </dsp:txBody>
      <dsp:txXfrm>
        <a:off x="57110" y="2516357"/>
        <a:ext cx="3202766" cy="1055692"/>
      </dsp:txXfrm>
    </dsp:sp>
    <dsp:sp modelId="{CCAE4329-3F65-461E-AAE9-487A73E99933}">
      <dsp:nvSpPr>
        <dsp:cNvPr id="0" name=""/>
        <dsp:cNvSpPr/>
      </dsp:nvSpPr>
      <dsp:spPr>
        <a:xfrm rot="5400000">
          <a:off x="5797453" y="1324179"/>
          <a:ext cx="935929"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GB" sz="1400" kern="1200">
              <a:hlinkClick xmlns:r="http://schemas.openxmlformats.org/officeDocument/2006/relationships" r:id="rId1"/>
            </a:rPr>
            <a:t>https://lbcamden.sharepoint.com/sites/intranet/Housingmanagement/Intranet%20Documents/UC%20GUIDANCE%20Nov%202019.pdf</a:t>
          </a:r>
          <a:endParaRPr lang="en-US" sz="1400" kern="1200"/>
        </a:p>
      </dsp:txBody>
      <dsp:txXfrm rot="-5400000">
        <a:off x="3316986" y="3850334"/>
        <a:ext cx="5851176" cy="844553"/>
      </dsp:txXfrm>
    </dsp:sp>
    <dsp:sp modelId="{7DBAAB83-D71E-4AC6-B519-3D4C4E5034A1}">
      <dsp:nvSpPr>
        <dsp:cNvPr id="0" name=""/>
        <dsp:cNvSpPr/>
      </dsp:nvSpPr>
      <dsp:spPr>
        <a:xfrm>
          <a:off x="0" y="3687655"/>
          <a:ext cx="3316986" cy="11699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GB" sz="2800" kern="1200"/>
            <a:t>More UC Guidance here </a:t>
          </a:r>
          <a:endParaRPr lang="en-US" sz="2800" kern="1200"/>
        </a:p>
      </dsp:txBody>
      <dsp:txXfrm>
        <a:off x="57110" y="3744765"/>
        <a:ext cx="3202766" cy="10556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60FCC-5FA4-42CC-A58A-1E6401F78269}">
      <dsp:nvSpPr>
        <dsp:cNvPr id="0" name=""/>
        <dsp:cNvSpPr/>
      </dsp:nvSpPr>
      <dsp:spPr>
        <a:xfrm rot="5400000">
          <a:off x="5891900" y="-2479399"/>
          <a:ext cx="747035"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GB" sz="1100" kern="1200" dirty="0"/>
            <a:t>A crisis - one off payment of approximately £50 - £100</a:t>
          </a:r>
          <a:endParaRPr lang="en-US" sz="1100" kern="1200" dirty="0"/>
        </a:p>
        <a:p>
          <a:pPr marL="57150" lvl="1" indent="-57150" algn="l" defTabSz="488950">
            <a:lnSpc>
              <a:spcPct val="90000"/>
            </a:lnSpc>
            <a:spcBef>
              <a:spcPct val="0"/>
            </a:spcBef>
            <a:spcAft>
              <a:spcPct val="15000"/>
            </a:spcAft>
            <a:buChar char="••"/>
          </a:pPr>
          <a:r>
            <a:rPr lang="en-GB" sz="1100" kern="1200">
              <a:hlinkClick xmlns:r="http://schemas.openxmlformats.org/officeDocument/2006/relationships" r:id="rId1"/>
            </a:rPr>
            <a:t>https://ascpractice.camden.gov.uk/housing/covid-19-guidance/money-financial-help-and-rent/covid-19-crisis-grants/#main</a:t>
          </a:r>
          <a:endParaRPr lang="en-US" sz="1100" kern="1200"/>
        </a:p>
      </dsp:txBody>
      <dsp:txXfrm rot="-5400000">
        <a:off x="3316986" y="131982"/>
        <a:ext cx="5860397" cy="674101"/>
      </dsp:txXfrm>
    </dsp:sp>
    <dsp:sp modelId="{E05A51AC-CA0E-428F-BC8F-582BAA2CE3A9}">
      <dsp:nvSpPr>
        <dsp:cNvPr id="0" name=""/>
        <dsp:cNvSpPr/>
      </dsp:nvSpPr>
      <dsp:spPr>
        <a:xfrm>
          <a:off x="6368" y="0"/>
          <a:ext cx="3316986" cy="933793"/>
        </a:xfrm>
        <a:prstGeom prst="roundRect">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chemeClr val="tx1"/>
              </a:solidFill>
            </a:rPr>
            <a:t>Crisis Grant</a:t>
          </a:r>
        </a:p>
      </dsp:txBody>
      <dsp:txXfrm>
        <a:off x="51952" y="45584"/>
        <a:ext cx="3225818" cy="842625"/>
      </dsp:txXfrm>
    </dsp:sp>
    <dsp:sp modelId="{EFD39F75-59C2-4932-88BD-BDFF805A45A0}">
      <dsp:nvSpPr>
        <dsp:cNvPr id="0" name=""/>
        <dsp:cNvSpPr/>
      </dsp:nvSpPr>
      <dsp:spPr>
        <a:xfrm rot="5400000">
          <a:off x="5891900" y="-1498915"/>
          <a:ext cx="747035"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GB" sz="1100" kern="1200" dirty="0"/>
            <a:t>If receive UC or HB claim for shortfalls in rent, including bedroom tax, benefit cap, non-deps &amp; hardship. </a:t>
          </a:r>
          <a:endParaRPr lang="en-US" sz="1100" kern="1200" dirty="0"/>
        </a:p>
        <a:p>
          <a:pPr marL="57150" lvl="1" indent="-57150" algn="l" defTabSz="488950">
            <a:lnSpc>
              <a:spcPct val="90000"/>
            </a:lnSpc>
            <a:spcBef>
              <a:spcPct val="0"/>
            </a:spcBef>
            <a:spcAft>
              <a:spcPct val="15000"/>
            </a:spcAft>
            <a:buChar char="••"/>
          </a:pPr>
          <a:r>
            <a:rPr lang="en-GB" sz="1100" kern="1200" dirty="0">
              <a:hlinkClick xmlns:r="http://schemas.openxmlformats.org/officeDocument/2006/relationships" r:id="rId2"/>
            </a:rPr>
            <a:t>https://www.camden.gov.uk/help-housing-costs</a:t>
          </a:r>
          <a:endParaRPr lang="en-US" sz="1100" kern="1200" dirty="0"/>
        </a:p>
      </dsp:txBody>
      <dsp:txXfrm rot="-5400000">
        <a:off x="3316986" y="1112466"/>
        <a:ext cx="5860397" cy="674101"/>
      </dsp:txXfrm>
    </dsp:sp>
    <dsp:sp modelId="{32DC47B2-BE18-4A6D-83B3-88D4E09B64F4}">
      <dsp:nvSpPr>
        <dsp:cNvPr id="0" name=""/>
        <dsp:cNvSpPr/>
      </dsp:nvSpPr>
      <dsp:spPr>
        <a:xfrm>
          <a:off x="0" y="982619"/>
          <a:ext cx="3316986" cy="933793"/>
        </a:xfrm>
        <a:prstGeom prst="roundRect">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chemeClr val="tx1"/>
              </a:solidFill>
            </a:rPr>
            <a:t>Discretionary Housing Payment</a:t>
          </a:r>
        </a:p>
      </dsp:txBody>
      <dsp:txXfrm>
        <a:off x="45584" y="1028203"/>
        <a:ext cx="3225818" cy="842625"/>
      </dsp:txXfrm>
    </dsp:sp>
    <dsp:sp modelId="{6B1AF829-D001-4FFE-B25A-EB0FD23EA247}">
      <dsp:nvSpPr>
        <dsp:cNvPr id="0" name=""/>
        <dsp:cNvSpPr/>
      </dsp:nvSpPr>
      <dsp:spPr>
        <a:xfrm rot="5400000">
          <a:off x="5891900" y="-518432"/>
          <a:ext cx="747035"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GB" sz="1100" b="0" i="0" kern="1200" dirty="0"/>
            <a:t>Paid via schools  if entitled to receive meals or food vouchers. </a:t>
          </a:r>
          <a:endParaRPr lang="en-US" sz="1100" kern="1200" dirty="0"/>
        </a:p>
        <a:p>
          <a:pPr marL="57150" lvl="1" indent="-57150" algn="l" defTabSz="488950">
            <a:lnSpc>
              <a:spcPct val="90000"/>
            </a:lnSpc>
            <a:spcBef>
              <a:spcPct val="0"/>
            </a:spcBef>
            <a:spcAft>
              <a:spcPct val="15000"/>
            </a:spcAft>
            <a:buChar char="••"/>
          </a:pPr>
          <a:r>
            <a:rPr lang="en-US" sz="1100" kern="1200" dirty="0"/>
            <a:t>More info here </a:t>
          </a:r>
          <a:r>
            <a:rPr lang="en-GB" sz="1100" kern="1200" dirty="0">
              <a:hlinkClick xmlns:r="http://schemas.openxmlformats.org/officeDocument/2006/relationships" r:id="rId3"/>
            </a:rPr>
            <a:t>https://www.camden.gov.uk/free-school-meals</a:t>
          </a:r>
          <a:endParaRPr lang="en-US" sz="1100" kern="1200" dirty="0"/>
        </a:p>
      </dsp:txBody>
      <dsp:txXfrm rot="-5400000">
        <a:off x="3316986" y="2092949"/>
        <a:ext cx="5860397" cy="674101"/>
      </dsp:txXfrm>
    </dsp:sp>
    <dsp:sp modelId="{67E2DB4B-9A24-4770-A831-BFA705845418}">
      <dsp:nvSpPr>
        <dsp:cNvPr id="0" name=""/>
        <dsp:cNvSpPr/>
      </dsp:nvSpPr>
      <dsp:spPr>
        <a:xfrm>
          <a:off x="0" y="1963103"/>
          <a:ext cx="3316986" cy="933793"/>
        </a:xfrm>
        <a:prstGeom prst="roundRect">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chemeClr val="tx1"/>
              </a:solidFill>
            </a:rPr>
            <a:t>Free School Meals</a:t>
          </a:r>
        </a:p>
      </dsp:txBody>
      <dsp:txXfrm>
        <a:off x="45584" y="2008687"/>
        <a:ext cx="3225818" cy="842625"/>
      </dsp:txXfrm>
    </dsp:sp>
    <dsp:sp modelId="{26CE2487-C9B4-4522-B513-DA084F432525}">
      <dsp:nvSpPr>
        <dsp:cNvPr id="0" name=""/>
        <dsp:cNvSpPr/>
      </dsp:nvSpPr>
      <dsp:spPr>
        <a:xfrm rot="5400000">
          <a:off x="5891900" y="462051"/>
          <a:ext cx="747035"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GB" sz="1000" b="0" i="0" kern="1200" dirty="0"/>
            <a:t>The food banks are taking a more flexible approach.</a:t>
          </a:r>
          <a:endParaRPr lang="en-US" sz="1000" kern="1200" dirty="0"/>
        </a:p>
        <a:p>
          <a:pPr marL="57150" lvl="1" indent="-57150" algn="l" defTabSz="444500">
            <a:lnSpc>
              <a:spcPct val="90000"/>
            </a:lnSpc>
            <a:spcBef>
              <a:spcPct val="0"/>
            </a:spcBef>
            <a:spcAft>
              <a:spcPct val="15000"/>
            </a:spcAft>
            <a:buChar char="••"/>
          </a:pPr>
          <a:r>
            <a:rPr lang="en-GB" sz="1000" b="0" i="0" kern="1200"/>
            <a:t>Full details of food banks here: </a:t>
          </a:r>
          <a:r>
            <a:rPr lang="en-GB" sz="1000" kern="1200">
              <a:hlinkClick xmlns:r="http://schemas.openxmlformats.org/officeDocument/2006/relationships" r:id="rId4"/>
            </a:rPr>
            <a:t>https://ascpractice.camden.gov.uk/housing/covid-19-guidance/support-available/food-banks/#main</a:t>
          </a:r>
          <a:endParaRPr lang="en-GB" sz="1000" b="0" i="0" kern="1200"/>
        </a:p>
      </dsp:txBody>
      <dsp:txXfrm rot="-5400000">
        <a:off x="3316986" y="3073433"/>
        <a:ext cx="5860397" cy="674101"/>
      </dsp:txXfrm>
    </dsp:sp>
    <dsp:sp modelId="{DD39340A-7D68-4E9C-A306-9DA28FA7A7FD}">
      <dsp:nvSpPr>
        <dsp:cNvPr id="0" name=""/>
        <dsp:cNvSpPr/>
      </dsp:nvSpPr>
      <dsp:spPr>
        <a:xfrm>
          <a:off x="0" y="2943586"/>
          <a:ext cx="3316986" cy="933793"/>
        </a:xfrm>
        <a:prstGeom prst="roundRect">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chemeClr val="tx1"/>
              </a:solidFill>
            </a:rPr>
            <a:t>Food Banks</a:t>
          </a:r>
        </a:p>
      </dsp:txBody>
      <dsp:txXfrm>
        <a:off x="45584" y="2989170"/>
        <a:ext cx="3225818" cy="842625"/>
      </dsp:txXfrm>
    </dsp:sp>
    <dsp:sp modelId="{90A9150F-3C80-4156-A10D-F015EB2A0AE9}">
      <dsp:nvSpPr>
        <dsp:cNvPr id="0" name=""/>
        <dsp:cNvSpPr/>
      </dsp:nvSpPr>
      <dsp:spPr>
        <a:xfrm rot="5400000">
          <a:off x="5891900" y="1442535"/>
          <a:ext cx="747035"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GB" sz="1100" kern="1200" dirty="0"/>
            <a:t>for people shielding/unable to leave home (delivered to people’s homes). No age restrictions. </a:t>
          </a:r>
          <a:r>
            <a:rPr lang="en-US" sz="1100" kern="1200" dirty="0"/>
            <a:t>To refer complete form</a:t>
          </a:r>
        </a:p>
        <a:p>
          <a:pPr marL="57150" lvl="1" indent="-57150" algn="l" defTabSz="488950">
            <a:lnSpc>
              <a:spcPct val="90000"/>
            </a:lnSpc>
            <a:spcBef>
              <a:spcPct val="0"/>
            </a:spcBef>
            <a:spcAft>
              <a:spcPct val="15000"/>
            </a:spcAft>
            <a:buChar char="••"/>
          </a:pPr>
          <a:r>
            <a:rPr lang="en-GB" sz="1100" kern="1200">
              <a:hlinkClick xmlns:r="http://schemas.openxmlformats.org/officeDocument/2006/relationships" r:id="rId5"/>
            </a:rPr>
            <a:t>https://forms.office.com/Pages/ResponsePage.aspx?id=o9RfH0emcUyfNrPWEbwcjx9xjpwFsWhPrsQ7_-NfUY9UNDVOOTY1UUxYSENHSkczMkM0Rkk3Tk1aRyQlQCN0PWcu</a:t>
          </a:r>
          <a:endParaRPr lang="en-US" sz="1100" kern="1200"/>
        </a:p>
      </dsp:txBody>
      <dsp:txXfrm rot="-5400000">
        <a:off x="3316986" y="4053917"/>
        <a:ext cx="5860397" cy="674101"/>
      </dsp:txXfrm>
    </dsp:sp>
    <dsp:sp modelId="{C52E69D7-5F3F-434B-A8DF-E1BD667D43CD}">
      <dsp:nvSpPr>
        <dsp:cNvPr id="0" name=""/>
        <dsp:cNvSpPr/>
      </dsp:nvSpPr>
      <dsp:spPr>
        <a:xfrm>
          <a:off x="0" y="3924070"/>
          <a:ext cx="3316986" cy="933793"/>
        </a:xfrm>
        <a:prstGeom prst="roundRect">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chemeClr val="tx1"/>
              </a:solidFill>
            </a:rPr>
            <a:t>Age UK Food Parcels</a:t>
          </a:r>
        </a:p>
      </dsp:txBody>
      <dsp:txXfrm>
        <a:off x="45584" y="3969654"/>
        <a:ext cx="3225818" cy="8426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B2625-405C-4F6A-BAA1-53C860EB0733}">
      <dsp:nvSpPr>
        <dsp:cNvPr id="0" name=""/>
        <dsp:cNvSpPr/>
      </dsp:nvSpPr>
      <dsp:spPr>
        <a:xfrm rot="5400000">
          <a:off x="5685339" y="-2221137"/>
          <a:ext cx="1160156"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GB" sz="1500" kern="1200" dirty="0"/>
            <a:t>Residents can sign up to the Camden account where they can manage and make payments for rent and other Camden services including Council Tax. Would be good to promote this to residents</a:t>
          </a:r>
          <a:endParaRPr lang="en-US" sz="1500" kern="1200" dirty="0"/>
        </a:p>
        <a:p>
          <a:pPr marL="114300" lvl="1" indent="-114300" algn="l" defTabSz="666750">
            <a:lnSpc>
              <a:spcPct val="90000"/>
            </a:lnSpc>
            <a:spcBef>
              <a:spcPct val="0"/>
            </a:spcBef>
            <a:spcAft>
              <a:spcPct val="15000"/>
            </a:spcAft>
            <a:buChar char="••"/>
          </a:pPr>
          <a:r>
            <a:rPr lang="en-GB" sz="1500" kern="1200">
              <a:hlinkClick xmlns:r="http://schemas.openxmlformats.org/officeDocument/2006/relationships" r:id="rId1"/>
            </a:rPr>
            <a:t>https://www.camden.gov.uk/your-council-rent?inheritRedirect=true</a:t>
          </a:r>
          <a:endParaRPr lang="en-US" sz="1500" kern="1200"/>
        </a:p>
      </dsp:txBody>
      <dsp:txXfrm rot="-5400000">
        <a:off x="3316985" y="203851"/>
        <a:ext cx="5840230" cy="1046888"/>
      </dsp:txXfrm>
    </dsp:sp>
    <dsp:sp modelId="{59959FBA-9221-483D-8D67-19282C3BCDA2}">
      <dsp:nvSpPr>
        <dsp:cNvPr id="0" name=""/>
        <dsp:cNvSpPr/>
      </dsp:nvSpPr>
      <dsp:spPr>
        <a:xfrm>
          <a:off x="0" y="2197"/>
          <a:ext cx="3316986" cy="14501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Camden account</a:t>
          </a:r>
        </a:p>
      </dsp:txBody>
      <dsp:txXfrm>
        <a:off x="70793" y="72990"/>
        <a:ext cx="3175400" cy="1308609"/>
      </dsp:txXfrm>
    </dsp:sp>
    <dsp:sp modelId="{37CE8E59-4E4E-49C3-A56E-E5DFF93A8785}">
      <dsp:nvSpPr>
        <dsp:cNvPr id="0" name=""/>
        <dsp:cNvSpPr/>
      </dsp:nvSpPr>
      <dsp:spPr>
        <a:xfrm rot="5400000">
          <a:off x="5685339" y="-698432"/>
          <a:ext cx="1160156"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GB" sz="1500" kern="1200"/>
            <a:t>Tenants can pay online either through Camden’s website using their pay reference number or through their bank directly.</a:t>
          </a:r>
          <a:endParaRPr lang="en-US" sz="1500" kern="1200"/>
        </a:p>
        <a:p>
          <a:pPr marL="114300" lvl="1" indent="-114300" algn="l" defTabSz="666750">
            <a:lnSpc>
              <a:spcPct val="90000"/>
            </a:lnSpc>
            <a:spcBef>
              <a:spcPct val="0"/>
            </a:spcBef>
            <a:spcAft>
              <a:spcPct val="15000"/>
            </a:spcAft>
            <a:buChar char="••"/>
          </a:pPr>
          <a:r>
            <a:rPr lang="en-GB" sz="1500" kern="1200">
              <a:hlinkClick xmlns:r="http://schemas.openxmlformats.org/officeDocument/2006/relationships" r:id="rId1"/>
            </a:rPr>
            <a:t>https://www.camden.gov.uk/your-council-rent?inheritRedirect=true</a:t>
          </a:r>
          <a:endParaRPr lang="en-US" sz="1500" kern="1200"/>
        </a:p>
      </dsp:txBody>
      <dsp:txXfrm rot="-5400000">
        <a:off x="3316985" y="1726556"/>
        <a:ext cx="5840230" cy="1046888"/>
      </dsp:txXfrm>
    </dsp:sp>
    <dsp:sp modelId="{2CA5FD8E-D563-4C73-9376-427A5D053139}">
      <dsp:nvSpPr>
        <dsp:cNvPr id="0" name=""/>
        <dsp:cNvSpPr/>
      </dsp:nvSpPr>
      <dsp:spPr>
        <a:xfrm>
          <a:off x="0" y="1524902"/>
          <a:ext cx="3316986" cy="14501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Online</a:t>
          </a:r>
        </a:p>
      </dsp:txBody>
      <dsp:txXfrm>
        <a:off x="70793" y="1595695"/>
        <a:ext cx="3175400" cy="1308609"/>
      </dsp:txXfrm>
    </dsp:sp>
    <dsp:sp modelId="{AC3EDB00-D38D-4D13-B56E-20040E31270E}">
      <dsp:nvSpPr>
        <dsp:cNvPr id="0" name=""/>
        <dsp:cNvSpPr/>
      </dsp:nvSpPr>
      <dsp:spPr>
        <a:xfrm rot="5400000">
          <a:off x="5685339" y="824273"/>
          <a:ext cx="1160156"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GB" sz="1500" kern="1200"/>
            <a:t>automated payment line on </a:t>
          </a:r>
          <a:r>
            <a:rPr lang="en-GB" sz="1500" b="0" i="0" kern="1200"/>
            <a:t>020 7974 6104</a:t>
          </a:r>
          <a:r>
            <a:rPr lang="en-GB" sz="1500" kern="1200"/>
            <a:t> or </a:t>
          </a:r>
          <a:endParaRPr lang="en-US" sz="1500" kern="1200"/>
        </a:p>
        <a:p>
          <a:pPr marL="114300" lvl="1" indent="-114300" algn="l" defTabSz="666750">
            <a:lnSpc>
              <a:spcPct val="90000"/>
            </a:lnSpc>
            <a:spcBef>
              <a:spcPct val="0"/>
            </a:spcBef>
            <a:spcAft>
              <a:spcPct val="15000"/>
            </a:spcAft>
            <a:buChar char="••"/>
          </a:pPr>
          <a:r>
            <a:rPr lang="en-GB" sz="1500" kern="1200"/>
            <a:t>Contact Camden: </a:t>
          </a:r>
          <a:r>
            <a:rPr lang="en-GB" sz="1500" b="0" i="0" kern="1200"/>
            <a:t>020 7974 4444 if tenant prefers to </a:t>
          </a:r>
          <a:r>
            <a:rPr lang="en-GB" sz="1500" kern="1200"/>
            <a:t>speak to a person</a:t>
          </a:r>
          <a:endParaRPr lang="en-US" sz="1500" kern="1200"/>
        </a:p>
      </dsp:txBody>
      <dsp:txXfrm rot="-5400000">
        <a:off x="3316985" y="3249261"/>
        <a:ext cx="5840230" cy="1046888"/>
      </dsp:txXfrm>
    </dsp:sp>
    <dsp:sp modelId="{98F9EC21-5A00-40A4-9C1E-6F2C7FA535D0}">
      <dsp:nvSpPr>
        <dsp:cNvPr id="0" name=""/>
        <dsp:cNvSpPr/>
      </dsp:nvSpPr>
      <dsp:spPr>
        <a:xfrm>
          <a:off x="0" y="3047607"/>
          <a:ext cx="3316986" cy="14501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Telephone</a:t>
          </a:r>
        </a:p>
      </dsp:txBody>
      <dsp:txXfrm>
        <a:off x="70793" y="3118400"/>
        <a:ext cx="3175400" cy="13086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33062-B2C7-4514-AACE-C04A388142E1}">
      <dsp:nvSpPr>
        <dsp:cNvPr id="0" name=""/>
        <dsp:cNvSpPr/>
      </dsp:nvSpPr>
      <dsp:spPr>
        <a:xfrm rot="5400000">
          <a:off x="5397812" y="-1863870"/>
          <a:ext cx="1735211"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t>Residents give authority to us to collect money from their account by signing a direct debit mandate - see </a:t>
          </a:r>
          <a:r>
            <a:rPr lang="en-GB" sz="1200" kern="1200" dirty="0">
              <a:hlinkClick xmlns:r="http://schemas.openxmlformats.org/officeDocument/2006/relationships" r:id="rId1"/>
            </a:rPr>
            <a:t>https://www.camden.gov.uk/your-council-rent</a:t>
          </a:r>
          <a:r>
            <a:rPr lang="en-GB" sz="1200" kern="1200" dirty="0"/>
            <a:t> - or we can print off and send to the resident.</a:t>
          </a:r>
          <a:endParaRPr lang="en-US" sz="1200" kern="1200" dirty="0"/>
        </a:p>
        <a:p>
          <a:pPr marL="114300" lvl="1" indent="-114300" algn="l" defTabSz="533400">
            <a:lnSpc>
              <a:spcPct val="90000"/>
            </a:lnSpc>
            <a:spcBef>
              <a:spcPct val="0"/>
            </a:spcBef>
            <a:spcAft>
              <a:spcPct val="15000"/>
            </a:spcAft>
            <a:buChar char="••"/>
          </a:pPr>
          <a:r>
            <a:rPr lang="en-GB" sz="1200" kern="1200" dirty="0"/>
            <a:t>There is a choice of payment dates: 15</a:t>
          </a:r>
          <a:r>
            <a:rPr lang="en-GB" sz="1200" kern="1200" baseline="30000" dirty="0"/>
            <a:t>th</a:t>
          </a:r>
          <a:r>
            <a:rPr lang="en-GB" sz="1200" kern="1200" dirty="0"/>
            <a:t>, 22</a:t>
          </a:r>
          <a:r>
            <a:rPr lang="en-GB" sz="1200" kern="1200" baseline="30000" dirty="0"/>
            <a:t>nd</a:t>
          </a:r>
          <a:r>
            <a:rPr lang="en-GB" sz="1200" kern="1200" dirty="0"/>
            <a:t> or 28</a:t>
          </a:r>
          <a:r>
            <a:rPr lang="en-GB" sz="1200" kern="1200" baseline="30000" dirty="0"/>
            <a:t>th</a:t>
          </a:r>
          <a:r>
            <a:rPr lang="en-GB" sz="1200" kern="1200" dirty="0"/>
            <a:t> of the month.</a:t>
          </a:r>
          <a:endParaRPr lang="en-US" sz="1200" kern="1200" dirty="0"/>
        </a:p>
        <a:p>
          <a:pPr marL="114300" lvl="1" indent="-114300" algn="l" defTabSz="533400">
            <a:lnSpc>
              <a:spcPct val="90000"/>
            </a:lnSpc>
            <a:spcBef>
              <a:spcPct val="0"/>
            </a:spcBef>
            <a:spcAft>
              <a:spcPct val="15000"/>
            </a:spcAft>
            <a:buChar char="••"/>
          </a:pPr>
          <a:r>
            <a:rPr lang="en-GB" sz="1200" kern="1200" dirty="0"/>
            <a:t>If there are arrears, a separate direct debit is set up to reflect the repayment agreement.</a:t>
          </a:r>
          <a:endParaRPr lang="en-US" sz="1200" kern="1200" dirty="0"/>
        </a:p>
        <a:p>
          <a:pPr marL="114300" lvl="1" indent="-114300" algn="l" defTabSz="533400">
            <a:lnSpc>
              <a:spcPct val="90000"/>
            </a:lnSpc>
            <a:spcBef>
              <a:spcPct val="0"/>
            </a:spcBef>
            <a:spcAft>
              <a:spcPct val="15000"/>
            </a:spcAft>
            <a:buChar char="••"/>
          </a:pPr>
          <a:r>
            <a:rPr lang="en-GB" sz="1200" kern="1200" dirty="0"/>
            <a:t>Our rent charges team processes these mandates and collects whatever arrangement we have come to with the resident</a:t>
          </a:r>
          <a:endParaRPr lang="en-US" sz="1200" kern="1200" dirty="0"/>
        </a:p>
        <a:p>
          <a:pPr marL="57150" lvl="1" indent="-57150" algn="l" defTabSz="488950">
            <a:lnSpc>
              <a:spcPct val="90000"/>
            </a:lnSpc>
            <a:spcBef>
              <a:spcPct val="0"/>
            </a:spcBef>
            <a:spcAft>
              <a:spcPct val="15000"/>
            </a:spcAft>
            <a:buChar char="••"/>
          </a:pPr>
          <a:endParaRPr lang="en-US" sz="1100" kern="1200"/>
        </a:p>
      </dsp:txBody>
      <dsp:txXfrm rot="-5400000">
        <a:off x="3316986" y="301662"/>
        <a:ext cx="5812158" cy="1565799"/>
      </dsp:txXfrm>
    </dsp:sp>
    <dsp:sp modelId="{E1AD602B-EAB5-4672-8CAB-024F6B02CC7A}">
      <dsp:nvSpPr>
        <dsp:cNvPr id="0" name=""/>
        <dsp:cNvSpPr/>
      </dsp:nvSpPr>
      <dsp:spPr>
        <a:xfrm>
          <a:off x="0" y="54"/>
          <a:ext cx="3316986" cy="2169014"/>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a:t>Direct Debit</a:t>
          </a:r>
        </a:p>
      </dsp:txBody>
      <dsp:txXfrm>
        <a:off x="105883" y="105937"/>
        <a:ext cx="3105220" cy="1957248"/>
      </dsp:txXfrm>
    </dsp:sp>
    <dsp:sp modelId="{EF87E232-EF9A-46D2-9AF2-84A7E5B10C83}">
      <dsp:nvSpPr>
        <dsp:cNvPr id="0" name=""/>
        <dsp:cNvSpPr/>
      </dsp:nvSpPr>
      <dsp:spPr>
        <a:xfrm rot="5400000">
          <a:off x="5397812" y="413594"/>
          <a:ext cx="1735211" cy="58968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t>An instruction the tenant gives to their bank or building society to make regular payments to Camden rent account</a:t>
          </a:r>
          <a:endParaRPr lang="en-US" sz="1200" kern="1200" dirty="0"/>
        </a:p>
        <a:p>
          <a:pPr marL="114300" lvl="1" indent="-114300" algn="l" defTabSz="533400">
            <a:lnSpc>
              <a:spcPct val="90000"/>
            </a:lnSpc>
            <a:spcBef>
              <a:spcPct val="0"/>
            </a:spcBef>
            <a:spcAft>
              <a:spcPct val="15000"/>
            </a:spcAft>
            <a:buChar char="••"/>
          </a:pPr>
          <a:r>
            <a:rPr lang="en-GB" sz="1200" kern="1200"/>
            <a:t>This form can be found on our website or we can print off and send to the resident. </a:t>
          </a:r>
          <a:r>
            <a:rPr lang="en-GB" sz="1200" kern="1200">
              <a:hlinkClick xmlns:r="http://schemas.openxmlformats.org/officeDocument/2006/relationships" r:id="rId1"/>
            </a:rPr>
            <a:t>https://www.camden.gov.uk/your-council-rent</a:t>
          </a:r>
          <a:r>
            <a:rPr lang="en-GB" sz="1200" kern="1200"/>
            <a:t>.</a:t>
          </a:r>
        </a:p>
        <a:p>
          <a:pPr marL="114300" lvl="1" indent="-114300" algn="l" defTabSz="533400">
            <a:lnSpc>
              <a:spcPct val="90000"/>
            </a:lnSpc>
            <a:spcBef>
              <a:spcPct val="0"/>
            </a:spcBef>
            <a:spcAft>
              <a:spcPct val="15000"/>
            </a:spcAft>
            <a:buChar char="••"/>
          </a:pPr>
          <a:r>
            <a:rPr lang="en-GB" sz="1200" kern="1200"/>
            <a:t> It is prefilled with Camden’s bank details. The tenant needs to send this form to their bank.  Or they can set this arrangement up directly with their bank using the details on the form</a:t>
          </a:r>
        </a:p>
        <a:p>
          <a:pPr marL="114300" lvl="1" indent="-114300" algn="l" defTabSz="533400">
            <a:lnSpc>
              <a:spcPct val="90000"/>
            </a:lnSpc>
            <a:spcBef>
              <a:spcPct val="0"/>
            </a:spcBef>
            <a:spcAft>
              <a:spcPct val="15000"/>
            </a:spcAft>
            <a:buChar char="••"/>
          </a:pPr>
          <a:r>
            <a:rPr lang="en-GB" sz="1200" kern="1200" dirty="0"/>
            <a:t>Only the resident can set or change the amounts and dates for these payments. This method maybe more useful for residents whose income has changed due to </a:t>
          </a:r>
          <a:r>
            <a:rPr lang="en-GB" sz="1200" kern="1200" dirty="0" err="1"/>
            <a:t>Covid</a:t>
          </a:r>
          <a:r>
            <a:rPr lang="en-GB" sz="1200" kern="1200" dirty="0"/>
            <a:t> 19 and are claiming UC or housing benefit</a:t>
          </a:r>
        </a:p>
      </dsp:txBody>
      <dsp:txXfrm rot="-5400000">
        <a:off x="3316986" y="2579126"/>
        <a:ext cx="5812158" cy="1565799"/>
      </dsp:txXfrm>
    </dsp:sp>
    <dsp:sp modelId="{0A09A864-E800-4C63-A5F6-2CE1C89F69C4}">
      <dsp:nvSpPr>
        <dsp:cNvPr id="0" name=""/>
        <dsp:cNvSpPr/>
      </dsp:nvSpPr>
      <dsp:spPr>
        <a:xfrm>
          <a:off x="0" y="2277519"/>
          <a:ext cx="3316986" cy="2169014"/>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a:t>Standing Order</a:t>
          </a:r>
        </a:p>
      </dsp:txBody>
      <dsp:txXfrm>
        <a:off x="105883" y="2383402"/>
        <a:ext cx="3105220" cy="19572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140862-CB53-4D20-933E-8FFEAA3441A5}">
      <dsp:nvSpPr>
        <dsp:cNvPr id="0" name=""/>
        <dsp:cNvSpPr/>
      </dsp:nvSpPr>
      <dsp:spPr>
        <a:xfrm rot="5400000">
          <a:off x="5892316" y="-2479595"/>
          <a:ext cx="747035"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Check STARR Tracker to see if Welfare Rights Team are working with your tenant</a:t>
          </a:r>
        </a:p>
        <a:p>
          <a:pPr marL="114300" lvl="1" indent="-114300" algn="l" defTabSz="533400">
            <a:lnSpc>
              <a:spcPct val="90000"/>
            </a:lnSpc>
            <a:spcBef>
              <a:spcPct val="0"/>
            </a:spcBef>
            <a:spcAft>
              <a:spcPct val="15000"/>
            </a:spcAft>
            <a:buChar char="••"/>
          </a:pPr>
          <a:r>
            <a:rPr lang="en-US" sz="1200" kern="1200" dirty="0"/>
            <a:t>s</a:t>
          </a:r>
          <a:r>
            <a:rPr lang="en-GB" sz="1200" kern="1200" dirty="0">
              <a:hlinkClick xmlns:r="http://schemas.openxmlformats.org/officeDocument/2006/relationships" r:id="rId1"/>
            </a:rPr>
            <a:t>https://ascpractice.camden.gov.uk/housing/covid-19-guidance/money-financial-help-and-rent/benefits/#main</a:t>
          </a:r>
          <a:endParaRPr lang="en-US" sz="1200" kern="1200" dirty="0"/>
        </a:p>
      </dsp:txBody>
      <dsp:txXfrm rot="-5400000">
        <a:off x="3317207" y="131981"/>
        <a:ext cx="5860788" cy="674101"/>
      </dsp:txXfrm>
    </dsp:sp>
    <dsp:sp modelId="{50A2BD7F-F0B3-4E02-8ACD-96EE507D3E6C}">
      <dsp:nvSpPr>
        <dsp:cNvPr id="0" name=""/>
        <dsp:cNvSpPr/>
      </dsp:nvSpPr>
      <dsp:spPr>
        <a:xfrm>
          <a:off x="0" y="2135"/>
          <a:ext cx="3317206" cy="9337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a:t>WRT: Landlord Services</a:t>
          </a:r>
        </a:p>
      </dsp:txBody>
      <dsp:txXfrm>
        <a:off x="45584" y="47719"/>
        <a:ext cx="3226038" cy="842625"/>
      </dsp:txXfrm>
    </dsp:sp>
    <dsp:sp modelId="{81B34047-17FB-4F04-ADEE-69B0E3623B63}">
      <dsp:nvSpPr>
        <dsp:cNvPr id="0" name=""/>
        <dsp:cNvSpPr/>
      </dsp:nvSpPr>
      <dsp:spPr>
        <a:xfrm rot="5400000">
          <a:off x="5892316" y="-1499111"/>
          <a:ext cx="747035"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a:hlinkClick xmlns:r="http://schemas.openxmlformats.org/officeDocument/2006/relationships" r:id="rId2"/>
            </a:rPr>
            <a:t>https://ascpractice.camden.gov.uk/covid-19-response/welfare-benefitsdirect-payments/what-can-the-welfare-rights-team-do-to-help/#main</a:t>
          </a:r>
          <a:endParaRPr lang="en-US" sz="1200" kern="1200"/>
        </a:p>
      </dsp:txBody>
      <dsp:txXfrm rot="-5400000">
        <a:off x="3317207" y="1112465"/>
        <a:ext cx="5860788" cy="674101"/>
      </dsp:txXfrm>
    </dsp:sp>
    <dsp:sp modelId="{7F8D217D-E053-4F28-9C50-163248FF9071}">
      <dsp:nvSpPr>
        <dsp:cNvPr id="0" name=""/>
        <dsp:cNvSpPr/>
      </dsp:nvSpPr>
      <dsp:spPr>
        <a:xfrm>
          <a:off x="0" y="982619"/>
          <a:ext cx="3317206" cy="9337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a:t>WRT: Adult Social Care</a:t>
          </a:r>
        </a:p>
      </dsp:txBody>
      <dsp:txXfrm>
        <a:off x="45584" y="1028203"/>
        <a:ext cx="3226038" cy="842625"/>
      </dsp:txXfrm>
    </dsp:sp>
    <dsp:sp modelId="{B8188882-F521-415D-91AB-B01F0FBCA6C1}">
      <dsp:nvSpPr>
        <dsp:cNvPr id="0" name=""/>
        <dsp:cNvSpPr/>
      </dsp:nvSpPr>
      <dsp:spPr>
        <a:xfrm rot="5400000">
          <a:off x="5892316" y="-518627"/>
          <a:ext cx="747035"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a:t>Benefits advice for families with children under 5</a:t>
          </a:r>
        </a:p>
        <a:p>
          <a:pPr marL="114300" lvl="1" indent="-114300" algn="l" defTabSz="533400">
            <a:lnSpc>
              <a:spcPct val="90000"/>
            </a:lnSpc>
            <a:spcBef>
              <a:spcPct val="0"/>
            </a:spcBef>
            <a:spcAft>
              <a:spcPct val="15000"/>
            </a:spcAft>
            <a:buChar char="••"/>
          </a:pPr>
          <a:r>
            <a:rPr lang="en-GB" sz="1200" kern="1200">
              <a:hlinkClick xmlns:r="http://schemas.openxmlformats.org/officeDocument/2006/relationships" r:id="rId3"/>
            </a:rPr>
            <a:t>https://www.camden.gov.uk/documents/20142/29216303/Camden+Children%27s+Centres+and+Early+Years+-+7+April+COVID-19+update.pdf/e5fde896-311d-3bba-c413-c35f07d69bba?t=1586341320458</a:t>
          </a:r>
          <a:endParaRPr lang="en-US" sz="1200" kern="1200"/>
        </a:p>
      </dsp:txBody>
      <dsp:txXfrm rot="-5400000">
        <a:off x="3317207" y="2092949"/>
        <a:ext cx="5860788" cy="674101"/>
      </dsp:txXfrm>
    </dsp:sp>
    <dsp:sp modelId="{364BDDA3-4D37-49F3-80D9-A374618DFD91}">
      <dsp:nvSpPr>
        <dsp:cNvPr id="0" name=""/>
        <dsp:cNvSpPr/>
      </dsp:nvSpPr>
      <dsp:spPr>
        <a:xfrm>
          <a:off x="0" y="1963103"/>
          <a:ext cx="3317206" cy="9337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a:t>WRT: Integrated Early Years Service</a:t>
          </a:r>
        </a:p>
      </dsp:txBody>
      <dsp:txXfrm>
        <a:off x="45584" y="2008687"/>
        <a:ext cx="3226038" cy="842625"/>
      </dsp:txXfrm>
    </dsp:sp>
    <dsp:sp modelId="{888A114B-B056-459F-A51A-DFDC143630C7}">
      <dsp:nvSpPr>
        <dsp:cNvPr id="0" name=""/>
        <dsp:cNvSpPr/>
      </dsp:nvSpPr>
      <dsp:spPr>
        <a:xfrm rot="5400000">
          <a:off x="5892316" y="461855"/>
          <a:ext cx="747035"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a:t>Housing Benefit:          020 7974 4444 Press 3</a:t>
          </a:r>
        </a:p>
        <a:p>
          <a:pPr marL="114300" lvl="1" indent="-114300" algn="l" defTabSz="533400">
            <a:lnSpc>
              <a:spcPct val="90000"/>
            </a:lnSpc>
            <a:spcBef>
              <a:spcPct val="0"/>
            </a:spcBef>
            <a:spcAft>
              <a:spcPct val="15000"/>
            </a:spcAft>
            <a:buChar char="••"/>
          </a:pPr>
          <a:r>
            <a:rPr lang="en-US" sz="1200" kern="1200"/>
            <a:t>Council Tax Support :  020 7974 4444 Press 4</a:t>
          </a:r>
        </a:p>
      </dsp:txBody>
      <dsp:txXfrm rot="-5400000">
        <a:off x="3317207" y="3073432"/>
        <a:ext cx="5860788" cy="674101"/>
      </dsp:txXfrm>
    </dsp:sp>
    <dsp:sp modelId="{8C1F3EFB-63B2-448E-8D29-1874EF4A72FB}">
      <dsp:nvSpPr>
        <dsp:cNvPr id="0" name=""/>
        <dsp:cNvSpPr/>
      </dsp:nvSpPr>
      <dsp:spPr>
        <a:xfrm>
          <a:off x="0" y="2943586"/>
          <a:ext cx="3317206" cy="9337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a:t>Benefits Service</a:t>
          </a:r>
        </a:p>
      </dsp:txBody>
      <dsp:txXfrm>
        <a:off x="45584" y="2989170"/>
        <a:ext cx="3226038" cy="842625"/>
      </dsp:txXfrm>
    </dsp:sp>
    <dsp:sp modelId="{A8232A7F-7FB0-430D-ADF5-7BAA4789F2BC}">
      <dsp:nvSpPr>
        <dsp:cNvPr id="0" name=""/>
        <dsp:cNvSpPr/>
      </dsp:nvSpPr>
      <dsp:spPr>
        <a:xfrm rot="5400000">
          <a:off x="5892316" y="1442339"/>
          <a:ext cx="747035"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b="0" i="0" kern="1200" dirty="0"/>
            <a:t>Referral hub for Camden residents to get access to a range of warmth, income, safety and health services (WISH).  You don’t need to know all the services available through WISH Plus to refer, just that the person you are referring might need some support to improve their health and wellbeing.</a:t>
          </a:r>
          <a:endParaRPr lang="en-US" sz="1200" kern="1200" dirty="0"/>
        </a:p>
        <a:p>
          <a:pPr marL="114300" lvl="1" indent="-114300" algn="l" defTabSz="533400">
            <a:lnSpc>
              <a:spcPct val="90000"/>
            </a:lnSpc>
            <a:spcBef>
              <a:spcPct val="0"/>
            </a:spcBef>
            <a:spcAft>
              <a:spcPct val="15000"/>
            </a:spcAft>
            <a:buChar char="••"/>
          </a:pPr>
          <a:r>
            <a:rPr lang="en-GB" sz="1200" kern="1200">
              <a:hlinkClick xmlns:r="http://schemas.openxmlformats.org/officeDocument/2006/relationships" r:id="rId4"/>
            </a:rPr>
            <a:t>https://www.camden.gov.uk/wish-plus</a:t>
          </a:r>
          <a:endParaRPr lang="en-US" sz="1200" kern="1200"/>
        </a:p>
      </dsp:txBody>
      <dsp:txXfrm rot="-5400000">
        <a:off x="3317207" y="4053916"/>
        <a:ext cx="5860788" cy="674101"/>
      </dsp:txXfrm>
    </dsp:sp>
    <dsp:sp modelId="{059FD359-7692-469B-9645-6BC7F2F992CF}">
      <dsp:nvSpPr>
        <dsp:cNvPr id="0" name=""/>
        <dsp:cNvSpPr/>
      </dsp:nvSpPr>
      <dsp:spPr>
        <a:xfrm>
          <a:off x="0" y="3924070"/>
          <a:ext cx="3317206" cy="9337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a:t>Wish+ Referral Hub</a:t>
          </a:r>
        </a:p>
      </dsp:txBody>
      <dsp:txXfrm>
        <a:off x="45584" y="3969654"/>
        <a:ext cx="3226038" cy="842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3280F2-BEA0-4F00-B82C-E00E31F1CBA8}">
      <dsp:nvSpPr>
        <dsp:cNvPr id="0" name=""/>
        <dsp:cNvSpPr/>
      </dsp:nvSpPr>
      <dsp:spPr>
        <a:xfrm rot="5400000">
          <a:off x="5797869" y="-2361239"/>
          <a:ext cx="935929"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a:hlinkClick xmlns:r="http://schemas.openxmlformats.org/officeDocument/2006/relationships" r:id="rId1"/>
            </a:rPr>
            <a:t>https://www.camdencabservice.org.uk/get-advice/adviceline/</a:t>
          </a:r>
          <a:endParaRPr lang="en-US" sz="2000" kern="1200"/>
        </a:p>
      </dsp:txBody>
      <dsp:txXfrm rot="-5400000">
        <a:off x="3317206" y="165112"/>
        <a:ext cx="5851567" cy="844553"/>
      </dsp:txXfrm>
    </dsp:sp>
    <dsp:sp modelId="{A47F016A-8DD6-4F2A-AB12-C44BE79949E6}">
      <dsp:nvSpPr>
        <dsp:cNvPr id="0" name=""/>
        <dsp:cNvSpPr/>
      </dsp:nvSpPr>
      <dsp:spPr>
        <a:xfrm>
          <a:off x="0" y="2432"/>
          <a:ext cx="3317206" cy="1169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Citizens Advice Camden</a:t>
          </a:r>
        </a:p>
      </dsp:txBody>
      <dsp:txXfrm>
        <a:off x="57110" y="59542"/>
        <a:ext cx="3202986" cy="1055692"/>
      </dsp:txXfrm>
    </dsp:sp>
    <dsp:sp modelId="{14DA9A93-EC78-49ED-8F6C-D881FEE20A4C}">
      <dsp:nvSpPr>
        <dsp:cNvPr id="0" name=""/>
        <dsp:cNvSpPr/>
      </dsp:nvSpPr>
      <dsp:spPr>
        <a:xfrm rot="5400000">
          <a:off x="5797869" y="-1132831"/>
          <a:ext cx="935929"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a:hlinkClick xmlns:r="http://schemas.openxmlformats.org/officeDocument/2006/relationships" r:id="rId2"/>
            </a:rPr>
            <a:t>https://www.marywardlegal.org.uk/</a:t>
          </a:r>
          <a:endParaRPr lang="en-US" sz="2000" kern="1200"/>
        </a:p>
      </dsp:txBody>
      <dsp:txXfrm rot="-5400000">
        <a:off x="3317206" y="1393520"/>
        <a:ext cx="5851567" cy="844553"/>
      </dsp:txXfrm>
    </dsp:sp>
    <dsp:sp modelId="{9297B816-8E34-430D-A8E3-EE63884CE979}">
      <dsp:nvSpPr>
        <dsp:cNvPr id="0" name=""/>
        <dsp:cNvSpPr/>
      </dsp:nvSpPr>
      <dsp:spPr>
        <a:xfrm>
          <a:off x="0" y="1230840"/>
          <a:ext cx="3317206" cy="1169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Mary Ward Legal Centre</a:t>
          </a:r>
        </a:p>
      </dsp:txBody>
      <dsp:txXfrm>
        <a:off x="57110" y="1287950"/>
        <a:ext cx="3202986" cy="1055692"/>
      </dsp:txXfrm>
    </dsp:sp>
    <dsp:sp modelId="{BE3536BF-17DD-47BD-82F2-A92EB18062E1}">
      <dsp:nvSpPr>
        <dsp:cNvPr id="0" name=""/>
        <dsp:cNvSpPr/>
      </dsp:nvSpPr>
      <dsp:spPr>
        <a:xfrm rot="5400000">
          <a:off x="5797869" y="95576"/>
          <a:ext cx="935929"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a:hlinkClick xmlns:r="http://schemas.openxmlformats.org/officeDocument/2006/relationships" r:id="rId3"/>
            </a:rPr>
            <a:t>https://cclc.org.uk/</a:t>
          </a:r>
          <a:endParaRPr lang="en-US" sz="2000" kern="1200"/>
        </a:p>
      </dsp:txBody>
      <dsp:txXfrm rot="-5400000">
        <a:off x="3317206" y="2621927"/>
        <a:ext cx="5851567" cy="844553"/>
      </dsp:txXfrm>
    </dsp:sp>
    <dsp:sp modelId="{B1FB5550-0550-45A0-85FA-F77F4EE09F57}">
      <dsp:nvSpPr>
        <dsp:cNvPr id="0" name=""/>
        <dsp:cNvSpPr/>
      </dsp:nvSpPr>
      <dsp:spPr>
        <a:xfrm>
          <a:off x="0" y="2459247"/>
          <a:ext cx="3317206" cy="1169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Camden Community Law Centre</a:t>
          </a:r>
        </a:p>
      </dsp:txBody>
      <dsp:txXfrm>
        <a:off x="57110" y="2516357"/>
        <a:ext cx="3202986" cy="1055692"/>
      </dsp:txXfrm>
    </dsp:sp>
    <dsp:sp modelId="{F20D7843-069E-4FD6-AFB9-7B6587B214EE}">
      <dsp:nvSpPr>
        <dsp:cNvPr id="0" name=""/>
        <dsp:cNvSpPr/>
      </dsp:nvSpPr>
      <dsp:spPr>
        <a:xfrm rot="5400000">
          <a:off x="5797869" y="1323983"/>
          <a:ext cx="935929"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a:hlinkClick xmlns:r="http://schemas.openxmlformats.org/officeDocument/2006/relationships" r:id="rId4"/>
            </a:rPr>
            <a:t>https://www.ageuk.org.uk/camden/our-services/</a:t>
          </a:r>
          <a:endParaRPr lang="en-US" sz="2000" kern="1200"/>
        </a:p>
        <a:p>
          <a:pPr marL="228600" lvl="1" indent="-228600" algn="l" defTabSz="889000">
            <a:lnSpc>
              <a:spcPct val="90000"/>
            </a:lnSpc>
            <a:spcBef>
              <a:spcPct val="0"/>
            </a:spcBef>
            <a:spcAft>
              <a:spcPct val="15000"/>
            </a:spcAft>
            <a:buChar char="••"/>
          </a:pPr>
          <a:endParaRPr lang="en-US" sz="2000" kern="1200"/>
        </a:p>
      </dsp:txBody>
      <dsp:txXfrm rot="-5400000">
        <a:off x="3317206" y="3850334"/>
        <a:ext cx="5851567" cy="844553"/>
      </dsp:txXfrm>
    </dsp:sp>
    <dsp:sp modelId="{2EDD531D-DDC5-4590-9A57-14D21A96EA0B}">
      <dsp:nvSpPr>
        <dsp:cNvPr id="0" name=""/>
        <dsp:cNvSpPr/>
      </dsp:nvSpPr>
      <dsp:spPr>
        <a:xfrm>
          <a:off x="0" y="3687655"/>
          <a:ext cx="3317206" cy="1169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Age UK Camden</a:t>
          </a:r>
        </a:p>
      </dsp:txBody>
      <dsp:txXfrm>
        <a:off x="57110" y="3744765"/>
        <a:ext cx="3202986" cy="10556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57A2F3-75AF-4560-93F6-CC76C48EC172}">
      <dsp:nvSpPr>
        <dsp:cNvPr id="0" name=""/>
        <dsp:cNvSpPr/>
      </dsp:nvSpPr>
      <dsp:spPr>
        <a:xfrm rot="5400000">
          <a:off x="5639349" y="-2163149"/>
          <a:ext cx="1252968"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GB" sz="1500" b="0" i="0" kern="1200"/>
            <a:t>Welfare benefits advice call on 0207 388 8198 or 07921 466 815 Monday and Tuesday 09:00-13:30</a:t>
          </a:r>
          <a:endParaRPr lang="en-US" sz="1500" kern="1200"/>
        </a:p>
        <a:p>
          <a:pPr marL="114300" lvl="1" indent="-114300" algn="l" defTabSz="666750">
            <a:lnSpc>
              <a:spcPct val="90000"/>
            </a:lnSpc>
            <a:spcBef>
              <a:spcPct val="0"/>
            </a:spcBef>
            <a:spcAft>
              <a:spcPct val="15000"/>
            </a:spcAft>
            <a:buChar char="••"/>
          </a:pPr>
          <a:r>
            <a:rPr lang="en-GB" sz="1500" kern="1200">
              <a:hlinkClick xmlns:r="http://schemas.openxmlformats.org/officeDocument/2006/relationships" r:id="rId1"/>
            </a:rPr>
            <a:t>http://www.hopscotchawc.org.uk/covid-19-welfare-advice/</a:t>
          </a:r>
          <a:endParaRPr lang="en-US" sz="1500" kern="1200"/>
        </a:p>
      </dsp:txBody>
      <dsp:txXfrm rot="-5400000">
        <a:off x="3317206" y="220159"/>
        <a:ext cx="5836090" cy="1130638"/>
      </dsp:txXfrm>
    </dsp:sp>
    <dsp:sp modelId="{68894281-A442-43CE-ADD7-7438BE75E8C9}">
      <dsp:nvSpPr>
        <dsp:cNvPr id="0" name=""/>
        <dsp:cNvSpPr/>
      </dsp:nvSpPr>
      <dsp:spPr>
        <a:xfrm>
          <a:off x="0" y="2373"/>
          <a:ext cx="3317206" cy="15662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Hopscotch Asian Women's Centre</a:t>
          </a:r>
        </a:p>
      </dsp:txBody>
      <dsp:txXfrm>
        <a:off x="76456" y="78829"/>
        <a:ext cx="3164294" cy="1413298"/>
      </dsp:txXfrm>
    </dsp:sp>
    <dsp:sp modelId="{F15A8728-6EB1-4EC5-B890-89A2F4D5A5E2}">
      <dsp:nvSpPr>
        <dsp:cNvPr id="0" name=""/>
        <dsp:cNvSpPr/>
      </dsp:nvSpPr>
      <dsp:spPr>
        <a:xfrm rot="5400000">
          <a:off x="5639349" y="-518627"/>
          <a:ext cx="1252968"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GB" sz="1500" b="0" i="0" kern="1200" dirty="0"/>
            <a:t>Advice on welfare benefits and housing. Available via telephone (0207 916 2222, option 1), email </a:t>
          </a:r>
          <a:r>
            <a:rPr lang="en-GB" sz="1500" b="1" i="0" kern="1200" dirty="0">
              <a:hlinkClick xmlns:r="http://schemas.openxmlformats.org/officeDocument/2006/relationships" r:id="rId2"/>
            </a:rPr>
            <a:t>info@londonirishcentre.org</a:t>
          </a:r>
          <a:r>
            <a:rPr lang="en-GB" sz="1500" b="0" i="0" kern="1200" dirty="0"/>
            <a:t>, and online chat via website</a:t>
          </a:r>
          <a:endParaRPr lang="en-US" sz="1500" kern="1200" dirty="0"/>
        </a:p>
        <a:p>
          <a:pPr marL="114300" lvl="1" indent="-114300" algn="l" defTabSz="666750">
            <a:lnSpc>
              <a:spcPct val="90000"/>
            </a:lnSpc>
            <a:spcBef>
              <a:spcPct val="0"/>
            </a:spcBef>
            <a:spcAft>
              <a:spcPct val="15000"/>
            </a:spcAft>
            <a:buChar char="••"/>
          </a:pPr>
          <a:r>
            <a:rPr lang="en-US" sz="1500" kern="1200"/>
            <a:t>Full details here </a:t>
          </a:r>
          <a:r>
            <a:rPr lang="en-GB" sz="1500" kern="1200">
              <a:hlinkClick xmlns:r="http://schemas.openxmlformats.org/officeDocument/2006/relationships" r:id="rId3"/>
            </a:rPr>
            <a:t>https://www.londonirishcentre.org/adviceandoutreach</a:t>
          </a:r>
          <a:endParaRPr lang="en-US" sz="1500" kern="1200"/>
        </a:p>
      </dsp:txBody>
      <dsp:txXfrm rot="-5400000">
        <a:off x="3317206" y="1864681"/>
        <a:ext cx="5836090" cy="1130638"/>
      </dsp:txXfrm>
    </dsp:sp>
    <dsp:sp modelId="{84B0B8E7-D170-4E28-A45D-762AD13E98CC}">
      <dsp:nvSpPr>
        <dsp:cNvPr id="0" name=""/>
        <dsp:cNvSpPr/>
      </dsp:nvSpPr>
      <dsp:spPr>
        <a:xfrm>
          <a:off x="0" y="1646894"/>
          <a:ext cx="3317206" cy="15662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London Irish Centre</a:t>
          </a:r>
          <a:endParaRPr lang="en-US" kern="1200"/>
        </a:p>
      </dsp:txBody>
      <dsp:txXfrm>
        <a:off x="76456" y="1723350"/>
        <a:ext cx="3164294" cy="1413298"/>
      </dsp:txXfrm>
    </dsp:sp>
    <dsp:sp modelId="{2C78F345-CFE7-40C4-93CB-42D1228E6702}">
      <dsp:nvSpPr>
        <dsp:cNvPr id="0" name=""/>
        <dsp:cNvSpPr/>
      </dsp:nvSpPr>
      <dsp:spPr>
        <a:xfrm rot="5400000">
          <a:off x="5639349" y="1125893"/>
          <a:ext cx="1252968"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GB" sz="1500" b="0" i="0" kern="1200"/>
            <a:t>Covid-19 Mutual Aid UK is a group of volunteers supporting local community groups organising mutual aid throughout the Covid-19 outbreak in the UK.</a:t>
          </a:r>
          <a:endParaRPr lang="en-US" sz="1500" kern="1200"/>
        </a:p>
        <a:p>
          <a:pPr marL="114300" lvl="1" indent="-114300" algn="l" defTabSz="666750">
            <a:lnSpc>
              <a:spcPct val="90000"/>
            </a:lnSpc>
            <a:spcBef>
              <a:spcPct val="0"/>
            </a:spcBef>
            <a:spcAft>
              <a:spcPct val="15000"/>
            </a:spcAft>
            <a:buChar char="••"/>
          </a:pPr>
          <a:r>
            <a:rPr lang="en-GB" sz="1500" kern="1200">
              <a:hlinkClick xmlns:r="http://schemas.openxmlformats.org/officeDocument/2006/relationships" r:id="rId4"/>
            </a:rPr>
            <a:t>https://covidmutualaid.org/</a:t>
          </a:r>
          <a:endParaRPr lang="en-US" sz="1500" kern="1200"/>
        </a:p>
      </dsp:txBody>
      <dsp:txXfrm rot="-5400000">
        <a:off x="3317206" y="3509202"/>
        <a:ext cx="5836090" cy="1130638"/>
      </dsp:txXfrm>
    </dsp:sp>
    <dsp:sp modelId="{1111C0A0-2113-487F-BF04-13FCA78D0309}">
      <dsp:nvSpPr>
        <dsp:cNvPr id="0" name=""/>
        <dsp:cNvSpPr/>
      </dsp:nvSpPr>
      <dsp:spPr>
        <a:xfrm>
          <a:off x="0" y="3291416"/>
          <a:ext cx="3317206" cy="15662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Covid-19 Mutual Aid</a:t>
          </a:r>
        </a:p>
      </dsp:txBody>
      <dsp:txXfrm>
        <a:off x="76456" y="3367872"/>
        <a:ext cx="3164294" cy="14132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3F5CC-348C-4C45-8A79-CCCD3C836553}">
      <dsp:nvSpPr>
        <dsp:cNvPr id="0" name=""/>
        <dsp:cNvSpPr/>
      </dsp:nvSpPr>
      <dsp:spPr>
        <a:xfrm rot="5400000">
          <a:off x="5639349" y="-2163149"/>
          <a:ext cx="1252968"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a:t>Coronavirus and your money: </a:t>
          </a:r>
          <a:r>
            <a:rPr lang="en-GB" sz="1600" kern="1200">
              <a:hlinkClick xmlns:r="http://schemas.openxmlformats.org/officeDocument/2006/relationships" r:id="rId1"/>
            </a:rPr>
            <a:t>https://www.moneyadviceservice.org.uk/en/articles/coronavirus-and-your-money</a:t>
          </a:r>
          <a:endParaRPr lang="en-US" sz="1600" kern="1200"/>
        </a:p>
        <a:p>
          <a:pPr marL="171450" lvl="1" indent="-171450" algn="l" defTabSz="711200">
            <a:lnSpc>
              <a:spcPct val="90000"/>
            </a:lnSpc>
            <a:spcBef>
              <a:spcPct val="0"/>
            </a:spcBef>
            <a:spcAft>
              <a:spcPct val="15000"/>
            </a:spcAft>
            <a:buChar char="••"/>
          </a:pPr>
          <a:r>
            <a:rPr lang="en-US" sz="1600" kern="1200"/>
            <a:t>Coronavirus: what you’re entitled to: </a:t>
          </a:r>
          <a:r>
            <a:rPr lang="en-GB" sz="1600" kern="1200">
              <a:hlinkClick xmlns:r="http://schemas.openxmlformats.org/officeDocument/2006/relationships" r:id="rId2"/>
            </a:rPr>
            <a:t>https://www.moneyadviceservice.org.uk/en/articles/coronavirus-what-it-means-for-you</a:t>
          </a:r>
          <a:endParaRPr lang="en-US" sz="1600" kern="1200"/>
        </a:p>
      </dsp:txBody>
      <dsp:txXfrm rot="-5400000">
        <a:off x="3317206" y="220159"/>
        <a:ext cx="5836090" cy="1130638"/>
      </dsp:txXfrm>
    </dsp:sp>
    <dsp:sp modelId="{7E667168-E95D-4743-87D3-9439E20342E9}">
      <dsp:nvSpPr>
        <dsp:cNvPr id="0" name=""/>
        <dsp:cNvSpPr/>
      </dsp:nvSpPr>
      <dsp:spPr>
        <a:xfrm>
          <a:off x="0" y="2373"/>
          <a:ext cx="3317206" cy="15662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Money Advice Service</a:t>
          </a:r>
        </a:p>
      </dsp:txBody>
      <dsp:txXfrm>
        <a:off x="76456" y="78829"/>
        <a:ext cx="3164294" cy="1413298"/>
      </dsp:txXfrm>
    </dsp:sp>
    <dsp:sp modelId="{A9FC33D9-4CC9-4717-A713-28013981F906}">
      <dsp:nvSpPr>
        <dsp:cNvPr id="0" name=""/>
        <dsp:cNvSpPr/>
      </dsp:nvSpPr>
      <dsp:spPr>
        <a:xfrm rot="5400000">
          <a:off x="5639349" y="-518627"/>
          <a:ext cx="1252968"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a:hlinkClick xmlns:r="http://schemas.openxmlformats.org/officeDocument/2006/relationships" r:id="rId3"/>
            </a:rPr>
            <a:t>https://www.moneysavingexpert.com/</a:t>
          </a:r>
          <a:endParaRPr lang="en-US" sz="2000" kern="1200"/>
        </a:p>
      </dsp:txBody>
      <dsp:txXfrm rot="-5400000">
        <a:off x="3317206" y="1864681"/>
        <a:ext cx="5836090" cy="1130638"/>
      </dsp:txXfrm>
    </dsp:sp>
    <dsp:sp modelId="{B44298AE-75D4-412D-9E02-76D5E51743A1}">
      <dsp:nvSpPr>
        <dsp:cNvPr id="0" name=""/>
        <dsp:cNvSpPr/>
      </dsp:nvSpPr>
      <dsp:spPr>
        <a:xfrm>
          <a:off x="0" y="1646894"/>
          <a:ext cx="3317206" cy="15662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Money Saving Expert</a:t>
          </a:r>
        </a:p>
      </dsp:txBody>
      <dsp:txXfrm>
        <a:off x="76456" y="1723350"/>
        <a:ext cx="3164294" cy="1413298"/>
      </dsp:txXfrm>
    </dsp:sp>
    <dsp:sp modelId="{F7BA1108-C1CC-41C4-93B4-E02F63326C5C}">
      <dsp:nvSpPr>
        <dsp:cNvPr id="0" name=""/>
        <dsp:cNvSpPr/>
      </dsp:nvSpPr>
      <dsp:spPr>
        <a:xfrm rot="5400000">
          <a:off x="5639349" y="1125893"/>
          <a:ext cx="1252968" cy="58972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a:hlinkClick xmlns:r="http://schemas.openxmlformats.org/officeDocument/2006/relationships" r:id="rId4"/>
            </a:rPr>
            <a:t>https://www.nationaldebtline.org/Pages/coronavirus-and-your-money.aspx</a:t>
          </a:r>
          <a:endParaRPr lang="en-US" sz="2000" kern="1200"/>
        </a:p>
      </dsp:txBody>
      <dsp:txXfrm rot="-5400000">
        <a:off x="3317206" y="3509202"/>
        <a:ext cx="5836090" cy="1130638"/>
      </dsp:txXfrm>
    </dsp:sp>
    <dsp:sp modelId="{87C0D7C2-CA22-4DF1-A67C-1DFCC2196C3C}">
      <dsp:nvSpPr>
        <dsp:cNvPr id="0" name=""/>
        <dsp:cNvSpPr/>
      </dsp:nvSpPr>
      <dsp:spPr>
        <a:xfrm>
          <a:off x="0" y="3291416"/>
          <a:ext cx="3317206" cy="15662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a:t>National Debtline</a:t>
          </a:r>
        </a:p>
      </dsp:txBody>
      <dsp:txXfrm>
        <a:off x="76456" y="3367872"/>
        <a:ext cx="3164294" cy="141329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3F5FF8-08CD-40C8-A475-C5F2886489FA}" type="datetimeFigureOut">
              <a:rPr lang="en-GB" smtClean="0"/>
              <a:t>30/09/2020</a:t>
            </a:fld>
            <a:endParaRPr lang="en-GB"/>
          </a:p>
        </p:txBody>
      </p:sp>
      <p:sp>
        <p:nvSpPr>
          <p:cNvPr id="4" name="Slide Image Placeholder 3"/>
          <p:cNvSpPr>
            <a:spLocks noGrp="1" noRot="1" noChangeAspect="1"/>
          </p:cNvSpPr>
          <p:nvPr>
            <p:ph type="sldImg" idx="2"/>
          </p:nvPr>
        </p:nvSpPr>
        <p:spPr>
          <a:xfrm>
            <a:off x="1128713" y="1143000"/>
            <a:ext cx="4600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A026C5-49DE-4D48-8C02-B9AA247CA009}" type="slidenum">
              <a:rPr lang="en-GB" smtClean="0"/>
              <a:t>‹#›</a:t>
            </a:fld>
            <a:endParaRPr lang="en-GB"/>
          </a:p>
        </p:txBody>
      </p:sp>
    </p:spTree>
    <p:extLst>
      <p:ext uri="{BB962C8B-B14F-4D97-AF65-F5344CB8AC3E}">
        <p14:creationId xmlns:p14="http://schemas.microsoft.com/office/powerpoint/2010/main" val="506114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www.camden.gov.uk/council-tax-support" TargetMode="External"/><Relationship Id="rId3" Type="http://schemas.openxmlformats.org/officeDocument/2006/relationships/hyperlink" Target="https://www.british-business-bank.co.uk/ourpartners/coronavirus-business-interruption-loan-scheme-cbils/" TargetMode="External"/><Relationship Id="rId7" Type="http://schemas.openxmlformats.org/officeDocument/2006/relationships/hyperlink" Target="https://www.gov.uk/apply-universal-credit"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www.gov.uk/government/publications/support-for-those-affected-by-covid-19/support-for-those-affected-by-covid-19" TargetMode="External"/><Relationship Id="rId5" Type="http://schemas.openxmlformats.org/officeDocument/2006/relationships/hyperlink" Target="https://www.gov.uk/guidance/new-style-employment-and-support-allowance-detailed-guide#how-to-claim" TargetMode="External"/><Relationship Id="rId10" Type="http://schemas.openxmlformats.org/officeDocument/2006/relationships/hyperlink" Target="https://www.camden.gov.uk/discretionary-reductions-for-exceptional-circumstances?inheritRedirect=true" TargetMode="External"/><Relationship Id="rId4" Type="http://schemas.openxmlformats.org/officeDocument/2006/relationships/hyperlink" Target="https://www.gov.uk/how-to-claim-new-style-jsa" TargetMode="External"/><Relationship Id="rId9" Type="http://schemas.openxmlformats.org/officeDocument/2006/relationships/hyperlink" Target="https://www.camden.gov.uk/council-tax-support?inheritRedirect=tru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GB" dirty="0"/>
              <a:t>Self-Employed Income Support Scheme</a:t>
            </a:r>
            <a:endParaRPr lang="en-US" dirty="0"/>
          </a:p>
          <a:p>
            <a:pPr marL="457200" marR="0" lvl="1" indent="0" algn="l" defTabSz="914400" rtl="0" eaLnBrk="1" fontAlgn="auto" latinLnBrk="0" hangingPunct="1">
              <a:lnSpc>
                <a:spcPct val="100000"/>
              </a:lnSpc>
              <a:spcBef>
                <a:spcPts val="0"/>
              </a:spcBef>
              <a:spcAft>
                <a:spcPts val="0"/>
              </a:spcAft>
              <a:buClrTx/>
              <a:buSzTx/>
              <a:buFont typeface="Arial"/>
              <a:buChar char="•"/>
              <a:tabLst/>
              <a:defRPr/>
            </a:pPr>
            <a:r>
              <a:rPr lang="en-GB" sz="1200" kern="1200" dirty="0">
                <a:solidFill>
                  <a:schemeClr val="tx1"/>
                </a:solidFill>
                <a:effectLst/>
                <a:latin typeface="+mn-lt"/>
                <a:ea typeface="+mn-ea"/>
                <a:cs typeface="+mn-cs"/>
              </a:rPr>
              <a:t>https://www.gov.uk/guidance/claim-a-grant-through-the-coronavirus-covid-19-self-employment-income-support-scheme#claim </a:t>
            </a:r>
          </a:p>
          <a:p>
            <a:pPr lvl="1">
              <a:buFont typeface="Arial"/>
              <a:buChar char="•"/>
            </a:pPr>
            <a:r>
              <a:rPr lang="en-GB" dirty="0"/>
              <a:t>For Businesses:</a:t>
            </a:r>
            <a:r>
              <a:rPr lang="en-GB" baseline="0" dirty="0"/>
              <a:t> </a:t>
            </a:r>
            <a:r>
              <a:rPr lang="en-GB" dirty="0"/>
              <a:t>if not eligible for this grant, may be able access other government support. </a:t>
            </a:r>
            <a:r>
              <a:rPr lang="en-GB" u="sng" dirty="0">
                <a:hlinkClick r:id="rId3"/>
              </a:rPr>
              <a:t>https://www.british-business-bank.co.uk/ourpartners/coronavirus-business-interruption-loan-scheme-cbils/</a:t>
            </a:r>
            <a:endParaRPr lang="en-US" dirty="0"/>
          </a:p>
          <a:p>
            <a:pPr marL="285750" indent="-285750" algn="ctr">
              <a:buFont typeface="Arial"/>
              <a:buChar char="•"/>
            </a:pPr>
            <a:r>
              <a:rPr lang="en-US" dirty="0"/>
              <a:t>Contribution Based Benefits</a:t>
            </a:r>
          </a:p>
          <a:p>
            <a:pPr lvl="1">
              <a:buFont typeface="Arial"/>
              <a:buChar char="•"/>
            </a:pPr>
            <a:r>
              <a:rPr lang="en-US" dirty="0"/>
              <a:t>New style Jobseekers Allowance (JSA) </a:t>
            </a:r>
            <a:r>
              <a:rPr lang="en-GB" u="sng" dirty="0">
                <a:hlinkClick r:id="rId4"/>
              </a:rPr>
              <a:t>https://www.gov.uk/how-to-claim-new-style-jsa</a:t>
            </a:r>
            <a:endParaRPr lang="en-US" dirty="0"/>
          </a:p>
          <a:p>
            <a:pPr lvl="1">
              <a:buFont typeface="Arial"/>
              <a:buChar char="•"/>
            </a:pPr>
            <a:r>
              <a:rPr lang="en-US" dirty="0"/>
              <a:t>New style Employment &amp; Support Allowance (ESA) </a:t>
            </a:r>
            <a:r>
              <a:rPr lang="en-GB" u="sng" dirty="0">
                <a:hlinkClick r:id="rId5"/>
              </a:rPr>
              <a:t>https://www.gov.uk/guidance/new-style-employment-and-support-allowance-detailed-guide#how-to-claim</a:t>
            </a:r>
            <a:endParaRPr lang="en-US" dirty="0"/>
          </a:p>
          <a:p>
            <a:pPr marL="285750" indent="-285750">
              <a:buFont typeface="Arial"/>
              <a:buChar char="•"/>
            </a:pPr>
            <a:r>
              <a:rPr lang="en-US" dirty="0"/>
              <a:t>Statutory Sick Pay (SSP)</a:t>
            </a:r>
          </a:p>
          <a:p>
            <a:pPr lvl="1">
              <a:buFont typeface="Arial"/>
              <a:buChar char="•"/>
            </a:pPr>
            <a:r>
              <a:rPr lang="en-GB" dirty="0"/>
              <a:t>may be eligible for Sick Pay if any of the following categories apply:</a:t>
            </a:r>
            <a:endParaRPr lang="en-US" dirty="0"/>
          </a:p>
          <a:p>
            <a:pPr lvl="1">
              <a:buFont typeface="Arial"/>
              <a:buChar char="•"/>
            </a:pPr>
            <a:r>
              <a:rPr lang="en-GB" dirty="0"/>
              <a:t>too ill to work</a:t>
            </a:r>
            <a:endParaRPr lang="en-US" dirty="0"/>
          </a:p>
          <a:p>
            <a:pPr lvl="1">
              <a:buFont typeface="Arial"/>
              <a:buChar char="•"/>
            </a:pPr>
            <a:r>
              <a:rPr lang="en-GB" dirty="0"/>
              <a:t>self-isolating in line with current Government advice  </a:t>
            </a:r>
            <a:endParaRPr lang="en-US" dirty="0"/>
          </a:p>
          <a:p>
            <a:pPr lvl="1">
              <a:buFont typeface="Arial"/>
              <a:buChar char="•"/>
            </a:pPr>
            <a:r>
              <a:rPr lang="en-GB" dirty="0"/>
              <a:t>looking after a child who is sick or self-isolating</a:t>
            </a:r>
            <a:endParaRPr lang="en-US" dirty="0"/>
          </a:p>
          <a:p>
            <a:pPr lvl="1">
              <a:buFont typeface="Arial"/>
              <a:buChar char="•"/>
            </a:pPr>
            <a:r>
              <a:rPr lang="en-GB" dirty="0"/>
              <a:t>shielding due to health vulnerabilities</a:t>
            </a:r>
            <a:endParaRPr lang="en-US" dirty="0"/>
          </a:p>
          <a:p>
            <a:pPr lvl="1">
              <a:buFont typeface="Arial"/>
              <a:buChar char="•"/>
            </a:pPr>
            <a:r>
              <a:rPr lang="en-GB" u="sng" dirty="0">
                <a:hlinkClick r:id="rId6"/>
              </a:rPr>
              <a:t>https://www.gov.uk/government/publications/support-for-those-affected-by-covid-19/support-for-those-affected-by-covid-19</a:t>
            </a:r>
            <a:endParaRPr lang="en-GB" u="sng" dirty="0"/>
          </a:p>
          <a:p>
            <a:pPr lvl="0" rtl="0"/>
            <a:r>
              <a:rPr lang="en-GB" sz="900" b="0" i="0" dirty="0"/>
              <a:t>means-tested benefit that tops-up household income. </a:t>
            </a:r>
            <a:r>
              <a:rPr lang="en-GB" sz="900" b="0" i="0" dirty="0">
                <a:latin typeface="Arial"/>
              </a:rPr>
              <a:t>There</a:t>
            </a:r>
            <a:r>
              <a:rPr lang="en-GB" sz="900" b="0" i="0" dirty="0"/>
              <a:t> is a 5-week </a:t>
            </a:r>
            <a:r>
              <a:rPr lang="en-GB" sz="900" b="0" i="0" dirty="0">
                <a:latin typeface="Arial"/>
              </a:rPr>
              <a:t>wait for</a:t>
            </a:r>
            <a:r>
              <a:rPr lang="en-GB" sz="900" b="0" i="0" dirty="0"/>
              <a:t> payment.</a:t>
            </a:r>
            <a:r>
              <a:rPr lang="en-GB" sz="900" b="0" i="0" dirty="0">
                <a:latin typeface="Arial"/>
              </a:rPr>
              <a:t> Claim</a:t>
            </a:r>
            <a:r>
              <a:rPr lang="en-GB" sz="900" b="0" i="0" dirty="0"/>
              <a:t> </a:t>
            </a:r>
            <a:r>
              <a:rPr lang="en-GB" sz="900" b="0" i="0" dirty="0">
                <a:latin typeface="Arial"/>
              </a:rPr>
              <a:t>online:  </a:t>
            </a:r>
            <a:r>
              <a:rPr lang="en-GB" sz="900" b="0" i="0" dirty="0"/>
              <a:t> </a:t>
            </a:r>
            <a:r>
              <a:rPr lang="en-GB" sz="900" dirty="0">
                <a:hlinkClick r:id="rId7"/>
              </a:rPr>
              <a:t>https://www.gov.uk/apply-universal-credit</a:t>
            </a:r>
            <a:r>
              <a:rPr lang="en-GB" sz="900" dirty="0">
                <a:latin typeface="Arial"/>
              </a:rPr>
              <a:t> </a:t>
            </a:r>
            <a:endParaRPr lang="en-US" sz="900" dirty="0"/>
          </a:p>
          <a:p>
            <a:pPr lvl="0" rtl="0"/>
            <a:r>
              <a:rPr lang="en-GB" sz="900" b="1" i="0" dirty="0"/>
              <a:t>Advance Payment</a:t>
            </a:r>
            <a:r>
              <a:rPr lang="en-GB" sz="900" b="0" i="0" dirty="0"/>
              <a:t>: </a:t>
            </a:r>
            <a:r>
              <a:rPr lang="en-GB" sz="900" dirty="0"/>
              <a:t>Interest free loan based on estimate of your first UC monthly payment.</a:t>
            </a:r>
            <a:r>
              <a:rPr lang="en-GB" sz="900" dirty="0">
                <a:latin typeface="Arial"/>
              </a:rPr>
              <a:t> </a:t>
            </a:r>
            <a:r>
              <a:rPr lang="en-GB" sz="900" dirty="0"/>
              <a:t> This has to be paid back. </a:t>
            </a:r>
            <a:r>
              <a:rPr lang="en-GB" sz="900" dirty="0">
                <a:latin typeface="Arial"/>
              </a:rPr>
              <a:t>Claim once verified ID if need money</a:t>
            </a:r>
            <a:r>
              <a:rPr lang="en-GB" sz="900" dirty="0"/>
              <a:t>.</a:t>
            </a:r>
            <a:r>
              <a:rPr lang="en-GB" sz="900" dirty="0">
                <a:latin typeface="Arial"/>
              </a:rPr>
              <a:t> </a:t>
            </a:r>
          </a:p>
          <a:p>
            <a:pPr lvl="0"/>
            <a:r>
              <a:rPr lang="en-GB" sz="900" b="0" i="0" dirty="0">
                <a:hlinkClick r:id="rId8"/>
              </a:rPr>
              <a:t>Council Tax Support (CTS)</a:t>
            </a:r>
            <a:r>
              <a:rPr lang="en-GB" sz="900" b="0" i="0" dirty="0"/>
              <a:t> has replaced the Council Tax Reduction Scheme (CTRS). </a:t>
            </a:r>
            <a:endParaRPr lang="en-US" sz="900" dirty="0"/>
          </a:p>
          <a:p>
            <a:pPr lvl="0"/>
            <a:r>
              <a:rPr lang="en-GB" sz="900" b="0" i="0" dirty="0"/>
              <a:t>residents who have applied for UC or have seen a drop in their income should apply online</a:t>
            </a:r>
            <a:endParaRPr lang="en-US" sz="900" dirty="0"/>
          </a:p>
          <a:p>
            <a:pPr lvl="0"/>
            <a:r>
              <a:rPr lang="en-GB" sz="900" dirty="0">
                <a:hlinkClick r:id="rId9"/>
              </a:rPr>
              <a:t>https://www.camden.gov.uk/council-tax-support?inheritRedirect=true</a:t>
            </a:r>
            <a:endParaRPr lang="en-US" sz="900" dirty="0"/>
          </a:p>
          <a:p>
            <a:pPr lvl="0" rtl="0"/>
            <a:endParaRPr lang="en-US" sz="900" b="1" dirty="0">
              <a:solidFill>
                <a:srgbClr val="FF0000"/>
              </a:solidFill>
            </a:endParaRPr>
          </a:p>
          <a:p>
            <a:pPr lvl="0"/>
            <a:r>
              <a:rPr lang="en-GB" sz="900" dirty="0">
                <a:hlinkClick r:id="rId10"/>
              </a:rPr>
              <a:t>https://www.camden.gov.uk/discretionary-reductions-for-exceptional-circumstances?inheritRedirect=true</a:t>
            </a:r>
            <a:endParaRPr lang="en-US" sz="900" dirty="0"/>
          </a:p>
          <a:p>
            <a:pPr lvl="0" rtl="0"/>
            <a:endParaRPr lang="en-US" sz="900" dirty="0"/>
          </a:p>
          <a:p>
            <a:pPr lvl="1">
              <a:buFont typeface="Arial"/>
              <a:buChar char="•"/>
            </a:pPr>
            <a:endParaRPr lang="en-US" dirty="0"/>
          </a:p>
        </p:txBody>
      </p:sp>
      <p:sp>
        <p:nvSpPr>
          <p:cNvPr id="4" name="Slide Number Placeholder 3"/>
          <p:cNvSpPr>
            <a:spLocks noGrp="1"/>
          </p:cNvSpPr>
          <p:nvPr>
            <p:ph type="sldNum" sz="quarter" idx="5"/>
          </p:nvPr>
        </p:nvSpPr>
        <p:spPr/>
        <p:txBody>
          <a:bodyPr/>
          <a:lstStyle/>
          <a:p>
            <a:fld id="{53A026C5-49DE-4D48-8C02-B9AA247CA009}" type="slidenum">
              <a:rPr lang="en-GB" smtClean="0"/>
              <a:t>6</a:t>
            </a:fld>
            <a:endParaRPr lang="en-GB"/>
          </a:p>
        </p:txBody>
      </p:sp>
    </p:spTree>
    <p:extLst>
      <p:ext uri="{BB962C8B-B14F-4D97-AF65-F5344CB8AC3E}">
        <p14:creationId xmlns:p14="http://schemas.microsoft.com/office/powerpoint/2010/main" val="907252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1235975"/>
          </a:xfrm>
        </p:spPr>
        <p:txBody>
          <a:bodyPr/>
          <a:lstStyle/>
          <a:p>
            <a:r>
              <a:rPr lang="en-GB"/>
              <a:t>There are various different ways residents can make payment to Camden Council during the Covid 19 pandemic. Residents should be aware of this as the rent bills for the 2020/2021 financial year had been sent out in March, with their rent reference number and a list of the different payment methods on the back. </a:t>
            </a:r>
          </a:p>
          <a:p>
            <a:endParaRPr lang="en-GB"/>
          </a:p>
        </p:txBody>
      </p:sp>
      <p:sp>
        <p:nvSpPr>
          <p:cNvPr id="4" name="Slide Number Placeholder 3"/>
          <p:cNvSpPr>
            <a:spLocks noGrp="1"/>
          </p:cNvSpPr>
          <p:nvPr>
            <p:ph type="sldNum" sz="quarter" idx="10"/>
          </p:nvPr>
        </p:nvSpPr>
        <p:spPr/>
        <p:txBody>
          <a:bodyPr/>
          <a:lstStyle/>
          <a:p>
            <a:fld id="{53A026C5-49DE-4D48-8C02-B9AA247CA009}" type="slidenum">
              <a:rPr lang="en-GB" smtClean="0"/>
              <a:t>9</a:t>
            </a:fld>
            <a:endParaRPr lang="en-GB"/>
          </a:p>
        </p:txBody>
      </p:sp>
    </p:spTree>
    <p:extLst>
      <p:ext uri="{BB962C8B-B14F-4D97-AF65-F5344CB8AC3E}">
        <p14:creationId xmlns:p14="http://schemas.microsoft.com/office/powerpoint/2010/main" val="2583374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890A1A-45D0-4BE2-91F4-6EB263BDD45B}" type="slidenum">
              <a:rPr lang="en-GB" smtClean="0"/>
              <a:t>12</a:t>
            </a:fld>
            <a:endParaRPr lang="en-GB"/>
          </a:p>
        </p:txBody>
      </p:sp>
    </p:spTree>
    <p:extLst>
      <p:ext uri="{BB962C8B-B14F-4D97-AF65-F5344CB8AC3E}">
        <p14:creationId xmlns:p14="http://schemas.microsoft.com/office/powerpoint/2010/main" val="4010670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890A1A-45D0-4BE2-91F4-6EB263BDD45B}" type="slidenum">
              <a:rPr lang="en-GB" smtClean="0"/>
              <a:t>13</a:t>
            </a:fld>
            <a:endParaRPr lang="en-GB"/>
          </a:p>
        </p:txBody>
      </p:sp>
    </p:spTree>
    <p:extLst>
      <p:ext uri="{BB962C8B-B14F-4D97-AF65-F5344CB8AC3E}">
        <p14:creationId xmlns:p14="http://schemas.microsoft.com/office/powerpoint/2010/main" val="3737380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890A1A-45D0-4BE2-91F4-6EB263BDD45B}" type="slidenum">
              <a:rPr lang="en-GB" smtClean="0"/>
              <a:t>14</a:t>
            </a:fld>
            <a:endParaRPr lang="en-GB"/>
          </a:p>
        </p:txBody>
      </p:sp>
    </p:spTree>
    <p:extLst>
      <p:ext uri="{BB962C8B-B14F-4D97-AF65-F5344CB8AC3E}">
        <p14:creationId xmlns:p14="http://schemas.microsoft.com/office/powerpoint/2010/main" val="13892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890A1A-45D0-4BE2-91F4-6EB263BDD45B}" type="slidenum">
              <a:rPr lang="en-GB" smtClean="0"/>
              <a:t>15</a:t>
            </a:fld>
            <a:endParaRPr lang="en-GB"/>
          </a:p>
        </p:txBody>
      </p:sp>
    </p:spTree>
    <p:extLst>
      <p:ext uri="{BB962C8B-B14F-4D97-AF65-F5344CB8AC3E}">
        <p14:creationId xmlns:p14="http://schemas.microsoft.com/office/powerpoint/2010/main" val="3978339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1179" y="1449732"/>
            <a:ext cx="7193580" cy="1752600"/>
          </a:xfrm>
        </p:spPr>
        <p:txBody>
          <a:bodyPr lIns="0" tIns="0" bIns="0">
            <a:noAutofit/>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10" name="Title 1"/>
          <p:cNvSpPr>
            <a:spLocks noGrp="1"/>
          </p:cNvSpPr>
          <p:nvPr>
            <p:ph type="title"/>
          </p:nvPr>
        </p:nvSpPr>
        <p:spPr>
          <a:xfrm>
            <a:off x="511175" y="274638"/>
            <a:ext cx="9201150" cy="1143000"/>
          </a:xfrm>
        </p:spPr>
        <p:txBody>
          <a:bodyPr/>
          <a:lstStyle>
            <a:lvl1pPr>
              <a:defRPr b="1"/>
            </a:lvl1pPr>
          </a:lstStyle>
          <a:p>
            <a:r>
              <a:rPr lang="en-GB"/>
              <a:t>Click to edit Master title style</a:t>
            </a:r>
            <a:endParaRPr lang="en-US"/>
          </a:p>
        </p:txBody>
      </p:sp>
    </p:spTree>
    <p:extLst>
      <p:ext uri="{BB962C8B-B14F-4D97-AF65-F5344CB8AC3E}">
        <p14:creationId xmlns:p14="http://schemas.microsoft.com/office/powerpoint/2010/main" val="1739061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253" y="1600203"/>
            <a:ext cx="9214072" cy="444634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itle 1"/>
          <p:cNvSpPr>
            <a:spLocks noGrp="1"/>
          </p:cNvSpPr>
          <p:nvPr>
            <p:ph type="title"/>
          </p:nvPr>
        </p:nvSpPr>
        <p:spPr>
          <a:xfrm>
            <a:off x="511175" y="274638"/>
            <a:ext cx="9201150" cy="1143000"/>
          </a:xfrm>
        </p:spPr>
        <p:txBody>
          <a:bodyPr/>
          <a:lstStyle>
            <a:lvl1pPr>
              <a:defRPr b="1"/>
            </a:lvl1pPr>
          </a:lstStyle>
          <a:p>
            <a:r>
              <a:rPr lang="en-GB"/>
              <a:t>Click to edit Master title style</a:t>
            </a:r>
            <a:endParaRPr lang="en-US"/>
          </a:p>
        </p:txBody>
      </p:sp>
    </p:spTree>
    <p:extLst>
      <p:ext uri="{BB962C8B-B14F-4D97-AF65-F5344CB8AC3E}">
        <p14:creationId xmlns:p14="http://schemas.microsoft.com/office/powerpoint/2010/main" val="3757050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11179" y="1168763"/>
            <a:ext cx="8986386" cy="1500187"/>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Title 1"/>
          <p:cNvSpPr>
            <a:spLocks noGrp="1"/>
          </p:cNvSpPr>
          <p:nvPr>
            <p:ph type="title"/>
          </p:nvPr>
        </p:nvSpPr>
        <p:spPr>
          <a:xfrm>
            <a:off x="511175" y="274638"/>
            <a:ext cx="9201150" cy="1143000"/>
          </a:xfrm>
        </p:spPr>
        <p:txBody>
          <a:bodyPr/>
          <a:lstStyle>
            <a:lvl1pPr>
              <a:defRPr b="1"/>
            </a:lvl1pPr>
          </a:lstStyle>
          <a:p>
            <a:r>
              <a:rPr lang="en-GB"/>
              <a:t>Click to edit Master title style</a:t>
            </a:r>
            <a:endParaRPr lang="en-US"/>
          </a:p>
        </p:txBody>
      </p:sp>
    </p:spTree>
    <p:extLst>
      <p:ext uri="{BB962C8B-B14F-4D97-AF65-F5344CB8AC3E}">
        <p14:creationId xmlns:p14="http://schemas.microsoft.com/office/powerpoint/2010/main" val="242248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GB"/>
              <a:t>Click to edit Master title style</a:t>
            </a:r>
            <a:endParaRPr lang="en-US"/>
          </a:p>
        </p:txBody>
      </p:sp>
      <p:sp>
        <p:nvSpPr>
          <p:cNvPr id="3" name="Content Placeholder 2"/>
          <p:cNvSpPr>
            <a:spLocks noGrp="1"/>
          </p:cNvSpPr>
          <p:nvPr>
            <p:ph sz="half" idx="1"/>
          </p:nvPr>
        </p:nvSpPr>
        <p:spPr>
          <a:xfrm>
            <a:off x="511175" y="1600206"/>
            <a:ext cx="4515379" cy="4525963"/>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196946" y="1600201"/>
            <a:ext cx="4515379" cy="4525962"/>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35023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1175" y="274638"/>
            <a:ext cx="9201150" cy="1143000"/>
          </a:xfrm>
        </p:spPr>
        <p:txBody>
          <a:bodyPr/>
          <a:lstStyle>
            <a:lvl1pPr>
              <a:defRPr b="1"/>
            </a:lvl1pPr>
          </a:lstStyle>
          <a:p>
            <a:r>
              <a:rPr lang="en-GB"/>
              <a:t>Click to edit Master title style</a:t>
            </a:r>
            <a:endParaRPr lang="en-US"/>
          </a:p>
        </p:txBody>
      </p:sp>
      <p:sp>
        <p:nvSpPr>
          <p:cNvPr id="3" name="Text Placeholder 2"/>
          <p:cNvSpPr>
            <a:spLocks noGrp="1"/>
          </p:cNvSpPr>
          <p:nvPr>
            <p:ph type="body" idx="1"/>
          </p:nvPr>
        </p:nvSpPr>
        <p:spPr>
          <a:xfrm>
            <a:off x="511178" y="1535113"/>
            <a:ext cx="4517155" cy="639762"/>
          </a:xfrm>
        </p:spPr>
        <p:txBody>
          <a:bodyPr anchor="t" anchorCtr="0"/>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11178" y="2174875"/>
            <a:ext cx="4517155"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193400" y="1535113"/>
            <a:ext cx="4518929" cy="639762"/>
          </a:xfrm>
        </p:spPr>
        <p:txBody>
          <a:bodyPr anchor="t" anchorCtr="0"/>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193400" y="2174875"/>
            <a:ext cx="4518929"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822782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132348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4658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1175" y="274638"/>
            <a:ext cx="9201150" cy="1143000"/>
          </a:xfrm>
          <a:prstGeom prst="rect">
            <a:avLst/>
          </a:prstGeom>
        </p:spPr>
        <p:txBody>
          <a:bodyPr vert="horz" lIns="0" tIns="0" rIns="0" bIns="0" rtlCol="0" anchor="t" anchorCtr="0">
            <a:noAutofit/>
          </a:bodyPr>
          <a:lstStyle/>
          <a:p>
            <a:r>
              <a:rPr lang="en-GB"/>
              <a:t>Click to edit master title style</a:t>
            </a:r>
            <a:endParaRPr lang="en-US"/>
          </a:p>
        </p:txBody>
      </p:sp>
      <p:sp>
        <p:nvSpPr>
          <p:cNvPr id="3" name="Text Placeholder 2"/>
          <p:cNvSpPr>
            <a:spLocks noGrp="1"/>
          </p:cNvSpPr>
          <p:nvPr>
            <p:ph type="body" idx="1"/>
          </p:nvPr>
        </p:nvSpPr>
        <p:spPr>
          <a:xfrm>
            <a:off x="511175" y="1600203"/>
            <a:ext cx="9201150" cy="4446347"/>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511175" y="6356357"/>
            <a:ext cx="238548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EB7D7-DCB5-CE42-AD92-E5608697895E}" type="datetimeFigureOut">
              <a:rPr lang="en-US" smtClean="0"/>
              <a:t>9/30/2020</a:t>
            </a:fld>
            <a:endParaRPr lang="en-US"/>
          </a:p>
        </p:txBody>
      </p:sp>
      <p:sp>
        <p:nvSpPr>
          <p:cNvPr id="5" name="Footer Placeholder 4"/>
          <p:cNvSpPr>
            <a:spLocks noGrp="1"/>
          </p:cNvSpPr>
          <p:nvPr>
            <p:ph type="ftr" sz="quarter" idx="3"/>
          </p:nvPr>
        </p:nvSpPr>
        <p:spPr>
          <a:xfrm>
            <a:off x="3493029" y="6356357"/>
            <a:ext cx="323744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326842" y="6356357"/>
            <a:ext cx="23854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EF890-2F00-2E43-AE80-83CB67A152EF}" type="slidenum">
              <a:rPr lang="en-US" smtClean="0"/>
              <a:pPr/>
              <a:t>‹#›</a:t>
            </a:fld>
            <a:endParaRPr lang="en-US"/>
          </a:p>
        </p:txBody>
      </p:sp>
      <p:sp>
        <p:nvSpPr>
          <p:cNvPr id="7" name="Rectangle 6"/>
          <p:cNvSpPr/>
          <p:nvPr userDrawn="1"/>
        </p:nvSpPr>
        <p:spPr>
          <a:xfrm>
            <a:off x="0" y="6209387"/>
            <a:ext cx="10223500" cy="65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5"/>
              </a:solidFill>
            </a:endParaRPr>
          </a:p>
        </p:txBody>
      </p:sp>
      <p:sp>
        <p:nvSpPr>
          <p:cNvPr id="9" name="TextBox 8"/>
          <p:cNvSpPr txBox="1"/>
          <p:nvPr userDrawn="1"/>
        </p:nvSpPr>
        <p:spPr>
          <a:xfrm>
            <a:off x="511175" y="6438078"/>
            <a:ext cx="4212610" cy="215444"/>
          </a:xfrm>
          <a:prstGeom prst="rect">
            <a:avLst/>
          </a:prstGeom>
          <a:noFill/>
        </p:spPr>
        <p:txBody>
          <a:bodyPr wrap="square" lIns="0" tIns="0" bIns="0" rtlCol="0">
            <a:spAutoFit/>
          </a:bodyPr>
          <a:lstStyle/>
          <a:p>
            <a:r>
              <a:rPr lang="en-US" sz="1400" b="1">
                <a:solidFill>
                  <a:schemeClr val="bg1"/>
                </a:solidFill>
                <a:latin typeface=""/>
              </a:rPr>
              <a:t>camden.gov.uk</a:t>
            </a:r>
          </a:p>
        </p:txBody>
      </p:sp>
      <p:pic>
        <p:nvPicPr>
          <p:cNvPr id="10" name="Picture 9" descr="camden.p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8600440" y="6417697"/>
            <a:ext cx="1432563" cy="283465"/>
          </a:xfrm>
          <a:prstGeom prst="rect">
            <a:avLst/>
          </a:prstGeom>
        </p:spPr>
      </p:pic>
    </p:spTree>
    <p:extLst>
      <p:ext uri="{BB962C8B-B14F-4D97-AF65-F5344CB8AC3E}">
        <p14:creationId xmlns:p14="http://schemas.microsoft.com/office/powerpoint/2010/main" val="1752088256"/>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Lst>
  <p:txStyles>
    <p:titleStyle>
      <a:lvl1pPr algn="l" defTabSz="457200" rtl="0" eaLnBrk="1" latinLnBrk="0" hangingPunct="1">
        <a:spcBef>
          <a:spcPct val="0"/>
        </a:spcBef>
        <a:buNone/>
        <a:defRPr sz="3500" b="1" kern="1200">
          <a:ln>
            <a:noFill/>
          </a:ln>
          <a:solidFill>
            <a:schemeClr val="accent1"/>
          </a:solidFill>
          <a:latin typeface="Arial"/>
          <a:ea typeface="+mj-ea"/>
          <a:cs typeface="Arial"/>
        </a:defRPr>
      </a:lvl1pPr>
    </p:titleStyle>
    <p:bodyStyle>
      <a:lvl1pPr marL="0" indent="0" algn="l" defTabSz="457200" rtl="0" eaLnBrk="1" latinLnBrk="0" hangingPunct="1">
        <a:spcBef>
          <a:spcPct val="20000"/>
        </a:spcBef>
        <a:buFontTx/>
        <a:buNone/>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hyperlink" Target="https://www.moneyadviceservice.org.uk/en/articles/basic-bank-accounts#can-i-open-a-fee-free-basic-bank-accoun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scpractice.camden.gov.uk/housing/covid-19-guidance/money-financial-help-and-rent/rent/#mai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4294967295"/>
          </p:nvPr>
        </p:nvSpPr>
        <p:spPr>
          <a:xfrm>
            <a:off x="390417" y="5070475"/>
            <a:ext cx="4332288" cy="439738"/>
          </a:xfrm>
        </p:spPr>
        <p:txBody>
          <a:bodyPr/>
          <a:lstStyle/>
          <a:p>
            <a:r>
              <a:rPr lang="en-US" sz="1800" dirty="0">
                <a:solidFill>
                  <a:schemeClr val="tx2"/>
                </a:solidFill>
              </a:rPr>
              <a:t>May 2020 </a:t>
            </a:r>
          </a:p>
        </p:txBody>
      </p:sp>
      <p:sp>
        <p:nvSpPr>
          <p:cNvPr id="7" name="Subtitle 4"/>
          <p:cNvSpPr txBox="1">
            <a:spLocks/>
          </p:cNvSpPr>
          <p:nvPr/>
        </p:nvSpPr>
        <p:spPr>
          <a:xfrm>
            <a:off x="1514960" y="3114045"/>
            <a:ext cx="7193580" cy="755128"/>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20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r>
              <a:rPr lang="en-US" sz="4000" b="1">
                <a:solidFill>
                  <a:schemeClr val="accent1"/>
                </a:solidFill>
              </a:rPr>
              <a:t>In the context of Covid-19</a:t>
            </a:r>
          </a:p>
        </p:txBody>
      </p:sp>
      <p:sp>
        <p:nvSpPr>
          <p:cNvPr id="10" name="Title Placeholder 1"/>
          <p:cNvSpPr txBox="1">
            <a:spLocks/>
          </p:cNvSpPr>
          <p:nvPr/>
        </p:nvSpPr>
        <p:spPr>
          <a:xfrm>
            <a:off x="511175" y="1888720"/>
            <a:ext cx="9201150" cy="779151"/>
          </a:xfrm>
          <a:prstGeom prst="rect">
            <a:avLst/>
          </a:prstGeom>
        </p:spPr>
        <p:txBody>
          <a:bodyPr vert="horz" lIns="0" tIns="0" rIns="0" bIns="0" rtlCol="0" anchor="t" anchorCtr="0">
            <a:noAutofit/>
          </a:bodyPr>
          <a:lstStyle>
            <a:lvl1pPr algn="l" defTabSz="457200" rtl="0" eaLnBrk="1" latinLnBrk="0" hangingPunct="1">
              <a:spcBef>
                <a:spcPct val="0"/>
              </a:spcBef>
              <a:buNone/>
              <a:defRPr sz="3500" b="1" kern="1200">
                <a:ln>
                  <a:noFill/>
                </a:ln>
                <a:solidFill>
                  <a:schemeClr val="accent6"/>
                </a:solidFill>
                <a:latin typeface="Arial"/>
                <a:ea typeface="+mj-ea"/>
                <a:cs typeface="Arial"/>
              </a:defRPr>
            </a:lvl1pPr>
          </a:lstStyle>
          <a:p>
            <a:pPr algn="ctr"/>
            <a:r>
              <a:rPr lang="en-GB" sz="4800">
                <a:solidFill>
                  <a:schemeClr val="accent1"/>
                </a:solidFill>
              </a:rPr>
              <a:t>Money and Rents Workshop</a:t>
            </a:r>
            <a:endParaRPr lang="en-US" sz="4800">
              <a:solidFill>
                <a:schemeClr val="accent1"/>
              </a:solidFill>
            </a:endParaRPr>
          </a:p>
        </p:txBody>
      </p:sp>
    </p:spTree>
    <p:extLst>
      <p:ext uri="{BB962C8B-B14F-4D97-AF65-F5344CB8AC3E}">
        <p14:creationId xmlns:p14="http://schemas.microsoft.com/office/powerpoint/2010/main" val="2323678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496989735"/>
              </p:ext>
            </p:extLst>
          </p:nvPr>
        </p:nvGraphicFramePr>
        <p:xfrm>
          <a:off x="498475" y="1600200"/>
          <a:ext cx="9213850" cy="4446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pPr algn="ctr"/>
            <a:r>
              <a:rPr lang="en-GB" sz="3200" dirty="0"/>
              <a:t>Payment Method Options cont.</a:t>
            </a:r>
            <a:br>
              <a:rPr lang="en-GB" sz="3200" dirty="0"/>
            </a:br>
            <a:r>
              <a:rPr lang="en-GB" sz="3200" dirty="0"/>
              <a:t>Direct Debit and Standing Order - the difference</a:t>
            </a:r>
          </a:p>
        </p:txBody>
      </p:sp>
    </p:spTree>
    <p:extLst>
      <p:ext uri="{BB962C8B-B14F-4D97-AF65-F5344CB8AC3E}">
        <p14:creationId xmlns:p14="http://schemas.microsoft.com/office/powerpoint/2010/main" val="1369005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12657194"/>
              </p:ext>
            </p:extLst>
          </p:nvPr>
        </p:nvGraphicFramePr>
        <p:xfrm>
          <a:off x="504825" y="1600200"/>
          <a:ext cx="9213850" cy="4319999"/>
        </p:xfrm>
        <a:graphic>
          <a:graphicData uri="http://schemas.openxmlformats.org/drawingml/2006/table">
            <a:tbl>
              <a:tblPr firstRow="1" bandRow="1">
                <a:tableStyleId>{5C22544A-7EE6-4342-B048-85BDC9FD1C3A}</a:tableStyleId>
              </a:tblPr>
              <a:tblGrid>
                <a:gridCol w="9213850">
                  <a:extLst>
                    <a:ext uri="{9D8B030D-6E8A-4147-A177-3AD203B41FA5}">
                      <a16:colId xmlns:a16="http://schemas.microsoft.com/office/drawing/2014/main" val="836553853"/>
                    </a:ext>
                  </a:extLst>
                </a:gridCol>
              </a:tblGrid>
              <a:tr h="1004651">
                <a:tc>
                  <a:txBody>
                    <a:bodyPr/>
                    <a:lstStyle/>
                    <a:p>
                      <a:pPr marL="285750" lvl="0" indent="-285750">
                        <a:buFont typeface="Wingdings" panose="05000000000000000000" pitchFamily="2" charset="2"/>
                        <a:buChar char="v"/>
                      </a:pPr>
                      <a:r>
                        <a:rPr lang="en-GB" sz="1800" b="0" dirty="0">
                          <a:solidFill>
                            <a:schemeClr val="tx1"/>
                          </a:solidFill>
                        </a:rPr>
                        <a:t>some residents prefer to pay in person at the Post Office or using PayPoint at their local shop, however many post offices are now closed.</a:t>
                      </a:r>
                      <a:endParaRPr lang="en-US" sz="1800" b="0"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85087178"/>
                  </a:ext>
                </a:extLst>
              </a:tr>
              <a:tr h="1004651">
                <a:tc>
                  <a:txBody>
                    <a:bodyPr/>
                    <a:lstStyle/>
                    <a:p>
                      <a:pPr marL="285750" lvl="0" indent="-285750">
                        <a:buFont typeface="Wingdings" panose="05000000000000000000" pitchFamily="2" charset="2"/>
                        <a:buChar char="v"/>
                      </a:pPr>
                      <a:r>
                        <a:rPr lang="en-GB" sz="1800" dirty="0"/>
                        <a:t>The Coronavirus emergency has limited all but essential movement/travel with some of our tenants needing to self isolate for 12 weeks. We need to identify whether these tenants can pay by a different method.</a:t>
                      </a:r>
                      <a:endParaRPr lang="en-US" sz="1800" dirty="0"/>
                    </a:p>
                  </a:txBody>
                  <a:tcPr anchor="ctr"/>
                </a:tc>
                <a:extLst>
                  <a:ext uri="{0D108BD9-81ED-4DB2-BD59-A6C34878D82A}">
                    <a16:rowId xmlns:a16="http://schemas.microsoft.com/office/drawing/2014/main" val="3560377615"/>
                  </a:ext>
                </a:extLst>
              </a:tr>
              <a:tr h="1004651">
                <a:tc>
                  <a:txBody>
                    <a:bodyPr/>
                    <a:lstStyle/>
                    <a:p>
                      <a:pPr marL="285750" lvl="0" indent="-285750">
                        <a:buFont typeface="Wingdings" panose="05000000000000000000" pitchFamily="2" charset="2"/>
                        <a:buChar char="v"/>
                      </a:pPr>
                      <a:r>
                        <a:rPr lang="en-GB" sz="1800"/>
                        <a:t>Tenants with a bank account can pay by any other method listed so far. Transferring them to the payment line with Contact Camden may be a good suggestion as they can receive a receipt confirming their payment.</a:t>
                      </a:r>
                      <a:endParaRPr lang="en-US" sz="1800"/>
                    </a:p>
                  </a:txBody>
                  <a:tcPr anchor="ctr"/>
                </a:tc>
                <a:extLst>
                  <a:ext uri="{0D108BD9-81ED-4DB2-BD59-A6C34878D82A}">
                    <a16:rowId xmlns:a16="http://schemas.microsoft.com/office/drawing/2014/main" val="3091010998"/>
                  </a:ext>
                </a:extLst>
              </a:tr>
              <a:tr h="1306046">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dirty="0"/>
                        <a:t>If tenants don’t have a bank account, they can get one! This type of account does not have any credit facilities but could help them make payment. More information here: </a:t>
                      </a:r>
                      <a:r>
                        <a:rPr lang="en-GB" dirty="0">
                          <a:hlinkClick r:id="rId2"/>
                        </a:rPr>
                        <a:t>https://www.moneyadviceservice.org.uk/en/articles/basic-bank-accounts#can-i-open-a-fee-free-basic-bank-account</a:t>
                      </a:r>
                      <a:r>
                        <a:rPr lang="en-GB" dirty="0"/>
                        <a:t> </a:t>
                      </a:r>
                    </a:p>
                  </a:txBody>
                  <a:tcPr anchor="ctr"/>
                </a:tc>
                <a:extLst>
                  <a:ext uri="{0D108BD9-81ED-4DB2-BD59-A6C34878D82A}">
                    <a16:rowId xmlns:a16="http://schemas.microsoft.com/office/drawing/2014/main" val="809009832"/>
                  </a:ext>
                </a:extLst>
              </a:tr>
            </a:tbl>
          </a:graphicData>
        </a:graphic>
      </p:graphicFrame>
      <p:sp>
        <p:nvSpPr>
          <p:cNvPr id="3" name="Title 2"/>
          <p:cNvSpPr>
            <a:spLocks noGrp="1"/>
          </p:cNvSpPr>
          <p:nvPr>
            <p:ph type="title"/>
          </p:nvPr>
        </p:nvSpPr>
        <p:spPr>
          <a:xfrm>
            <a:off x="511175" y="274638"/>
            <a:ext cx="9201150" cy="1080000"/>
          </a:xfrm>
        </p:spPr>
        <p:txBody>
          <a:bodyPr/>
          <a:lstStyle/>
          <a:p>
            <a:pPr algn="ctr"/>
            <a:r>
              <a:rPr lang="en-GB" dirty="0"/>
              <a:t>Payment method options cont.</a:t>
            </a:r>
            <a:br>
              <a:rPr lang="en-GB" dirty="0"/>
            </a:br>
            <a:r>
              <a:rPr lang="en-GB" dirty="0"/>
              <a:t>PayPoint/ Post Office Payments</a:t>
            </a:r>
          </a:p>
        </p:txBody>
      </p:sp>
    </p:spTree>
    <p:extLst>
      <p:ext uri="{BB962C8B-B14F-4D97-AF65-F5344CB8AC3E}">
        <p14:creationId xmlns:p14="http://schemas.microsoft.com/office/powerpoint/2010/main" val="1698564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25218483"/>
              </p:ext>
            </p:extLst>
          </p:nvPr>
        </p:nvGraphicFramePr>
        <p:xfrm>
          <a:off x="504519" y="999000"/>
          <a:ext cx="9214462" cy="48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11175" y="274638"/>
            <a:ext cx="9201150" cy="720000"/>
          </a:xfrm>
        </p:spPr>
        <p:txBody>
          <a:bodyPr/>
          <a:lstStyle/>
          <a:p>
            <a:pPr algn="ctr"/>
            <a:r>
              <a:rPr lang="en-GB"/>
              <a:t>Camden Council</a:t>
            </a:r>
          </a:p>
        </p:txBody>
      </p:sp>
    </p:spTree>
    <p:extLst>
      <p:ext uri="{BB962C8B-B14F-4D97-AF65-F5344CB8AC3E}">
        <p14:creationId xmlns:p14="http://schemas.microsoft.com/office/powerpoint/2010/main" val="87226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971765352"/>
              </p:ext>
            </p:extLst>
          </p:nvPr>
        </p:nvGraphicFramePr>
        <p:xfrm>
          <a:off x="504519" y="999000"/>
          <a:ext cx="9214462" cy="48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11175" y="274638"/>
            <a:ext cx="9201150" cy="720000"/>
          </a:xfrm>
        </p:spPr>
        <p:txBody>
          <a:bodyPr/>
          <a:lstStyle/>
          <a:p>
            <a:pPr algn="ctr"/>
            <a:r>
              <a:rPr lang="en-GB"/>
              <a:t>Camden Advice Partnership</a:t>
            </a:r>
          </a:p>
        </p:txBody>
      </p:sp>
    </p:spTree>
    <p:extLst>
      <p:ext uri="{BB962C8B-B14F-4D97-AF65-F5344CB8AC3E}">
        <p14:creationId xmlns:p14="http://schemas.microsoft.com/office/powerpoint/2010/main" val="1646443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24886161"/>
              </p:ext>
            </p:extLst>
          </p:nvPr>
        </p:nvGraphicFramePr>
        <p:xfrm>
          <a:off x="504519" y="999000"/>
          <a:ext cx="9214462" cy="48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11175" y="274638"/>
            <a:ext cx="9201150" cy="720000"/>
          </a:xfrm>
        </p:spPr>
        <p:txBody>
          <a:bodyPr/>
          <a:lstStyle/>
          <a:p>
            <a:pPr algn="ctr"/>
            <a:r>
              <a:rPr lang="en-GB"/>
              <a:t>Local Voluntary Sector Agencies</a:t>
            </a:r>
          </a:p>
        </p:txBody>
      </p:sp>
    </p:spTree>
    <p:extLst>
      <p:ext uri="{BB962C8B-B14F-4D97-AF65-F5344CB8AC3E}">
        <p14:creationId xmlns:p14="http://schemas.microsoft.com/office/powerpoint/2010/main" val="2881417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1039337"/>
              </p:ext>
            </p:extLst>
          </p:nvPr>
        </p:nvGraphicFramePr>
        <p:xfrm>
          <a:off x="497863" y="999000"/>
          <a:ext cx="9214462" cy="48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11175" y="274638"/>
            <a:ext cx="9201150" cy="720000"/>
          </a:xfrm>
        </p:spPr>
        <p:txBody>
          <a:bodyPr/>
          <a:lstStyle/>
          <a:p>
            <a:pPr algn="ctr"/>
            <a:r>
              <a:rPr lang="en-GB"/>
              <a:t>Trusted Online Money Advice Sites</a:t>
            </a:r>
          </a:p>
        </p:txBody>
      </p:sp>
    </p:spTree>
    <p:extLst>
      <p:ext uri="{BB962C8B-B14F-4D97-AF65-F5344CB8AC3E}">
        <p14:creationId xmlns:p14="http://schemas.microsoft.com/office/powerpoint/2010/main" val="4038909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13361652"/>
              </p:ext>
            </p:extLst>
          </p:nvPr>
        </p:nvGraphicFramePr>
        <p:xfrm>
          <a:off x="504519" y="999000"/>
          <a:ext cx="9214462" cy="48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511175" y="274638"/>
            <a:ext cx="9201150" cy="720000"/>
          </a:xfrm>
        </p:spPr>
        <p:txBody>
          <a:bodyPr/>
          <a:lstStyle/>
          <a:p>
            <a:pPr algn="ctr"/>
            <a:r>
              <a:rPr lang="en-GB"/>
              <a:t>Other support and help</a:t>
            </a:r>
          </a:p>
        </p:txBody>
      </p:sp>
    </p:spTree>
    <p:extLst>
      <p:ext uri="{BB962C8B-B14F-4D97-AF65-F5344CB8AC3E}">
        <p14:creationId xmlns:p14="http://schemas.microsoft.com/office/powerpoint/2010/main" val="2080664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397774" y="999000"/>
            <a:ext cx="9427953" cy="4860000"/>
          </a:xfrm>
          <a:prstGeom prst="rect">
            <a:avLst/>
          </a:prstGeom>
        </p:spPr>
      </p:pic>
      <p:sp>
        <p:nvSpPr>
          <p:cNvPr id="3" name="Title 2"/>
          <p:cNvSpPr>
            <a:spLocks noGrp="1"/>
          </p:cNvSpPr>
          <p:nvPr>
            <p:ph type="title"/>
          </p:nvPr>
        </p:nvSpPr>
        <p:spPr>
          <a:xfrm>
            <a:off x="511175" y="274638"/>
            <a:ext cx="9201150" cy="720000"/>
          </a:xfrm>
        </p:spPr>
        <p:txBody>
          <a:bodyPr/>
          <a:lstStyle/>
          <a:p>
            <a:pPr algn="ctr"/>
            <a:r>
              <a:rPr lang="en-GB"/>
              <a:t>Any Questions?</a:t>
            </a:r>
          </a:p>
        </p:txBody>
      </p:sp>
    </p:spTree>
    <p:extLst>
      <p:ext uri="{BB962C8B-B14F-4D97-AF65-F5344CB8AC3E}">
        <p14:creationId xmlns:p14="http://schemas.microsoft.com/office/powerpoint/2010/main" val="2575026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55940300"/>
              </p:ext>
            </p:extLst>
          </p:nvPr>
        </p:nvGraphicFramePr>
        <p:xfrm>
          <a:off x="504825" y="1234440"/>
          <a:ext cx="9213850" cy="4389120"/>
        </p:xfrm>
        <a:graphic>
          <a:graphicData uri="http://schemas.openxmlformats.org/drawingml/2006/table">
            <a:tbl>
              <a:tblPr firstRow="1" bandRow="1">
                <a:tableStyleId>{5C22544A-7EE6-4342-B048-85BDC9FD1C3A}</a:tableStyleId>
              </a:tblPr>
              <a:tblGrid>
                <a:gridCol w="9213850">
                  <a:extLst>
                    <a:ext uri="{9D8B030D-6E8A-4147-A177-3AD203B41FA5}">
                      <a16:colId xmlns:a16="http://schemas.microsoft.com/office/drawing/2014/main" val="272104445"/>
                    </a:ext>
                  </a:extLst>
                </a:gridCol>
              </a:tblGrid>
              <a:tr h="1463040">
                <a:tc>
                  <a:txBody>
                    <a:bodyPr/>
                    <a:lstStyle/>
                    <a:p>
                      <a:r>
                        <a:rPr lang="en-GB" sz="2000" b="0">
                          <a:solidFill>
                            <a:schemeClr val="tx1"/>
                          </a:solidFill>
                        </a:rPr>
                        <a:t>The council and our communities are operating in extremely challenging and unprecedented times. We need to balance the needs of the service with the needs of our tenants through this life threatening pandemic and period of severe economic uncertainty</a:t>
                      </a:r>
                    </a:p>
                  </a:txBody>
                  <a:tcPr anchor="ctr">
                    <a:solidFill>
                      <a:schemeClr val="accent1">
                        <a:lumMod val="20000"/>
                        <a:lumOff val="80000"/>
                      </a:schemeClr>
                    </a:solidFill>
                  </a:tcPr>
                </a:tc>
                <a:extLst>
                  <a:ext uri="{0D108BD9-81ED-4DB2-BD59-A6C34878D82A}">
                    <a16:rowId xmlns:a16="http://schemas.microsoft.com/office/drawing/2014/main" val="2818893665"/>
                  </a:ext>
                </a:extLst>
              </a:tr>
              <a:tr h="14630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a:t>Tenants rents pay for services and new homes for people in housing need. It matters if the rent isn't paid. Most of all it matters to the tenant concerned if they get into debt and, potentially, put their tenancy at risk. </a:t>
                      </a:r>
                    </a:p>
                  </a:txBody>
                  <a:tcPr anchor="ctr"/>
                </a:tc>
                <a:extLst>
                  <a:ext uri="{0D108BD9-81ED-4DB2-BD59-A6C34878D82A}">
                    <a16:rowId xmlns:a16="http://schemas.microsoft.com/office/drawing/2014/main" val="1014834453"/>
                  </a:ext>
                </a:extLst>
              </a:tr>
              <a:tr h="14630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a:t>You can find out more about our approach to rent arrears here: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000">
                          <a:hlinkClick r:id="rId2"/>
                        </a:rPr>
                        <a:t>https://ascpractice.camden.gov.uk/housing/covid-19-guidance/money-financial-help-and-rent/rent/#main</a:t>
                      </a:r>
                      <a:endParaRPr lang="en-GB" sz="2000"/>
                    </a:p>
                  </a:txBody>
                  <a:tcPr anchor="ctr"/>
                </a:tc>
                <a:extLst>
                  <a:ext uri="{0D108BD9-81ED-4DB2-BD59-A6C34878D82A}">
                    <a16:rowId xmlns:a16="http://schemas.microsoft.com/office/drawing/2014/main" val="1210234885"/>
                  </a:ext>
                </a:extLst>
              </a:tr>
            </a:tbl>
          </a:graphicData>
        </a:graphic>
      </p:graphicFrame>
      <p:sp>
        <p:nvSpPr>
          <p:cNvPr id="3" name="Title 2"/>
          <p:cNvSpPr>
            <a:spLocks noGrp="1"/>
          </p:cNvSpPr>
          <p:nvPr>
            <p:ph type="title"/>
          </p:nvPr>
        </p:nvSpPr>
        <p:spPr>
          <a:xfrm>
            <a:off x="511175" y="274638"/>
            <a:ext cx="9201150" cy="720000"/>
          </a:xfrm>
        </p:spPr>
        <p:txBody>
          <a:bodyPr/>
          <a:lstStyle/>
          <a:p>
            <a:pPr algn="ctr"/>
            <a:r>
              <a:rPr lang="en-GB"/>
              <a:t>Our approach to rent arrears</a:t>
            </a:r>
          </a:p>
        </p:txBody>
      </p:sp>
    </p:spTree>
    <p:extLst>
      <p:ext uri="{BB962C8B-B14F-4D97-AF65-F5344CB8AC3E}">
        <p14:creationId xmlns:p14="http://schemas.microsoft.com/office/powerpoint/2010/main" val="231825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46558891"/>
              </p:ext>
            </p:extLst>
          </p:nvPr>
        </p:nvGraphicFramePr>
        <p:xfrm>
          <a:off x="504825" y="1205706"/>
          <a:ext cx="9213850" cy="4446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511175" y="274638"/>
            <a:ext cx="9201150" cy="720000"/>
          </a:xfrm>
        </p:spPr>
        <p:txBody>
          <a:bodyPr/>
          <a:lstStyle/>
          <a:p>
            <a:pPr algn="ctr"/>
            <a:r>
              <a:rPr lang="en-GB"/>
              <a:t>Our approach to rent arrears cont.</a:t>
            </a:r>
          </a:p>
        </p:txBody>
      </p:sp>
    </p:spTree>
    <p:extLst>
      <p:ext uri="{BB962C8B-B14F-4D97-AF65-F5344CB8AC3E}">
        <p14:creationId xmlns:p14="http://schemas.microsoft.com/office/powerpoint/2010/main" val="1456909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1266588"/>
              </p:ext>
            </p:extLst>
          </p:nvPr>
        </p:nvGraphicFramePr>
        <p:xfrm>
          <a:off x="504825" y="1276050"/>
          <a:ext cx="9213850" cy="4320001"/>
        </p:xfrm>
        <a:graphic>
          <a:graphicData uri="http://schemas.openxmlformats.org/drawingml/2006/table">
            <a:tbl>
              <a:tblPr firstRow="1" bandRow="1">
                <a:tableStyleId>{5C22544A-7EE6-4342-B048-85BDC9FD1C3A}</a:tableStyleId>
              </a:tblPr>
              <a:tblGrid>
                <a:gridCol w="9213850">
                  <a:extLst>
                    <a:ext uri="{9D8B030D-6E8A-4147-A177-3AD203B41FA5}">
                      <a16:colId xmlns:a16="http://schemas.microsoft.com/office/drawing/2014/main" val="3313492372"/>
                    </a:ext>
                  </a:extLst>
                </a:gridCol>
              </a:tblGrid>
              <a:tr h="781847">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b="0" dirty="0">
                          <a:solidFill>
                            <a:schemeClr val="tx1"/>
                          </a:solidFill>
                        </a:rPr>
                        <a:t>all court hearings and evictions have been suspended until after 30/06/20 in line with the government’s COVID19 legislation.</a:t>
                      </a:r>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extLst>
                  <a:ext uri="{0D108BD9-81ED-4DB2-BD59-A6C34878D82A}">
                    <a16:rowId xmlns:a16="http://schemas.microsoft.com/office/drawing/2014/main" val="1127163758"/>
                  </a:ext>
                </a:extLst>
              </a:tr>
              <a:tr h="781847">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dirty="0"/>
                        <a:t>courts will not be accepting the issuing of new claims, warrants or applications. </a:t>
                      </a:r>
                    </a:p>
                  </a:txBody>
                  <a:tcPr anchor="ctr"/>
                </a:tc>
                <a:extLst>
                  <a:ext uri="{0D108BD9-81ED-4DB2-BD59-A6C34878D82A}">
                    <a16:rowId xmlns:a16="http://schemas.microsoft.com/office/drawing/2014/main" val="1140363300"/>
                  </a:ext>
                </a:extLst>
              </a:tr>
              <a:tr h="781847">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dirty="0"/>
                        <a:t>they will notify Camden when our seven hearings are re-listed.</a:t>
                      </a:r>
                    </a:p>
                  </a:txBody>
                  <a:tcPr anchor="ctr"/>
                </a:tc>
                <a:extLst>
                  <a:ext uri="{0D108BD9-81ED-4DB2-BD59-A6C34878D82A}">
                    <a16:rowId xmlns:a16="http://schemas.microsoft.com/office/drawing/2014/main" val="1819631478"/>
                  </a:ext>
                </a:extLst>
              </a:tr>
              <a:tr h="781847">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dirty="0"/>
                        <a:t>the nine eviction dates that have been postponed will be allocated new dates by the bailiff service after 30/06/20. Five of these evictions are rent arrears related.</a:t>
                      </a:r>
                    </a:p>
                  </a:txBody>
                  <a:tcPr anchor="ctr"/>
                </a:tc>
                <a:extLst>
                  <a:ext uri="{0D108BD9-81ED-4DB2-BD59-A6C34878D82A}">
                    <a16:rowId xmlns:a16="http://schemas.microsoft.com/office/drawing/2014/main" val="2564496442"/>
                  </a:ext>
                </a:extLst>
              </a:tr>
              <a:tr h="1192613">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dirty="0"/>
                        <a:t>during this period we should continue to establish and maintain contact with the tenants involved in these court hearings and forthcoming rent arrears evictions. Try and offer support and advice in the usual way. Pull in the relevant support to see if any ongoing/outstanding issues can be resolved.</a:t>
                      </a:r>
                    </a:p>
                  </a:txBody>
                  <a:tcPr anchor="ctr"/>
                </a:tc>
                <a:extLst>
                  <a:ext uri="{0D108BD9-81ED-4DB2-BD59-A6C34878D82A}">
                    <a16:rowId xmlns:a16="http://schemas.microsoft.com/office/drawing/2014/main" val="2217772630"/>
                  </a:ext>
                </a:extLst>
              </a:tr>
            </a:tbl>
          </a:graphicData>
        </a:graphic>
      </p:graphicFrame>
      <p:sp>
        <p:nvSpPr>
          <p:cNvPr id="3" name="Title 2"/>
          <p:cNvSpPr>
            <a:spLocks noGrp="1"/>
          </p:cNvSpPr>
          <p:nvPr>
            <p:ph type="title"/>
          </p:nvPr>
        </p:nvSpPr>
        <p:spPr>
          <a:xfrm>
            <a:off x="511175" y="274638"/>
            <a:ext cx="9201150" cy="720000"/>
          </a:xfrm>
        </p:spPr>
        <p:txBody>
          <a:bodyPr/>
          <a:lstStyle/>
          <a:p>
            <a:pPr algn="ctr"/>
            <a:r>
              <a:rPr lang="en-GB"/>
              <a:t>Rent and court work during Covid-19</a:t>
            </a:r>
          </a:p>
        </p:txBody>
      </p:sp>
    </p:spTree>
    <p:extLst>
      <p:ext uri="{BB962C8B-B14F-4D97-AF65-F5344CB8AC3E}">
        <p14:creationId xmlns:p14="http://schemas.microsoft.com/office/powerpoint/2010/main" val="392879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925831874"/>
              </p:ext>
            </p:extLst>
          </p:nvPr>
        </p:nvGraphicFramePr>
        <p:xfrm>
          <a:off x="498475" y="999000"/>
          <a:ext cx="9213850" cy="48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511175" y="274638"/>
            <a:ext cx="9201150" cy="720000"/>
          </a:xfrm>
        </p:spPr>
        <p:txBody>
          <a:bodyPr/>
          <a:lstStyle/>
          <a:p>
            <a:pPr algn="ctr"/>
            <a:r>
              <a:rPr lang="en-GB"/>
              <a:t>Universal Credit verifications</a:t>
            </a:r>
          </a:p>
        </p:txBody>
      </p:sp>
    </p:spTree>
    <p:extLst>
      <p:ext uri="{BB962C8B-B14F-4D97-AF65-F5344CB8AC3E}">
        <p14:creationId xmlns:p14="http://schemas.microsoft.com/office/powerpoint/2010/main" val="221219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1175" y="157407"/>
            <a:ext cx="9201150" cy="569424"/>
          </a:xfrm>
          <a:ln>
            <a:solidFill>
              <a:srgbClr val="00B050"/>
            </a:solidFill>
          </a:ln>
        </p:spPr>
        <p:txBody>
          <a:bodyPr/>
          <a:lstStyle/>
          <a:p>
            <a:pPr algn="ctr"/>
            <a:r>
              <a:rPr lang="en-GB" sz="2800" dirty="0"/>
              <a:t>Covid19 - Income Streams </a:t>
            </a:r>
          </a:p>
        </p:txBody>
      </p:sp>
      <p:grpSp>
        <p:nvGrpSpPr>
          <p:cNvPr id="29" name="Group 28"/>
          <p:cNvGrpSpPr/>
          <p:nvPr/>
        </p:nvGrpSpPr>
        <p:grpSpPr>
          <a:xfrm>
            <a:off x="697091" y="1039076"/>
            <a:ext cx="8841811" cy="541544"/>
            <a:chOff x="697091" y="1039076"/>
            <a:chExt cx="8841811" cy="541544"/>
          </a:xfrm>
        </p:grpSpPr>
        <p:sp>
          <p:nvSpPr>
            <p:cNvPr id="4" name="Freeform 3"/>
            <p:cNvSpPr/>
            <p:nvPr/>
          </p:nvSpPr>
          <p:spPr>
            <a:xfrm>
              <a:off x="3551840" y="1039076"/>
              <a:ext cx="5987062" cy="541544"/>
            </a:xfrm>
            <a:custGeom>
              <a:avLst/>
              <a:gdLst>
                <a:gd name="connsiteX0" fmla="*/ 0 w 5886270"/>
                <a:gd name="connsiteY0" fmla="*/ 67693 h 541544"/>
                <a:gd name="connsiteX1" fmla="*/ 5615498 w 5886270"/>
                <a:gd name="connsiteY1" fmla="*/ 67693 h 541544"/>
                <a:gd name="connsiteX2" fmla="*/ 5615498 w 5886270"/>
                <a:gd name="connsiteY2" fmla="*/ 0 h 541544"/>
                <a:gd name="connsiteX3" fmla="*/ 5886270 w 5886270"/>
                <a:gd name="connsiteY3" fmla="*/ 270772 h 541544"/>
                <a:gd name="connsiteX4" fmla="*/ 5615498 w 5886270"/>
                <a:gd name="connsiteY4" fmla="*/ 541544 h 541544"/>
                <a:gd name="connsiteX5" fmla="*/ 5615498 w 5886270"/>
                <a:gd name="connsiteY5" fmla="*/ 473851 h 541544"/>
                <a:gd name="connsiteX6" fmla="*/ 0 w 5886270"/>
                <a:gd name="connsiteY6" fmla="*/ 473851 h 541544"/>
                <a:gd name="connsiteX7" fmla="*/ 0 w 5886270"/>
                <a:gd name="connsiteY7" fmla="*/ 67693 h 541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86270" h="541544">
                  <a:moveTo>
                    <a:pt x="0" y="67693"/>
                  </a:moveTo>
                  <a:lnTo>
                    <a:pt x="5615498" y="67693"/>
                  </a:lnTo>
                  <a:lnTo>
                    <a:pt x="5615498" y="0"/>
                  </a:lnTo>
                  <a:lnTo>
                    <a:pt x="5886270" y="270772"/>
                  </a:lnTo>
                  <a:lnTo>
                    <a:pt x="5615498" y="541544"/>
                  </a:lnTo>
                  <a:lnTo>
                    <a:pt x="5615498" y="473851"/>
                  </a:lnTo>
                  <a:lnTo>
                    <a:pt x="0" y="473851"/>
                  </a:lnTo>
                  <a:lnTo>
                    <a:pt x="0" y="67693"/>
                  </a:lnTo>
                  <a:close/>
                </a:path>
              </a:pathLst>
            </a:custGeom>
            <a:ln>
              <a:solidFill>
                <a:srgbClr val="00B050">
                  <a:alpha val="90000"/>
                </a:srgbClr>
              </a:solidFill>
            </a:ln>
          </p:spPr>
          <p:style>
            <a:lnRef idx="1">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76583" rIns="211969" bIns="76583" numCol="1" spcCol="1270" anchor="t" anchorCtr="0">
              <a:noAutofit/>
            </a:bodyPr>
            <a:lstStyle/>
            <a:p>
              <a:pPr marL="114300" lvl="1" indent="-114300" algn="l" defTabSz="622300">
                <a:lnSpc>
                  <a:spcPct val="90000"/>
                </a:lnSpc>
                <a:spcBef>
                  <a:spcPct val="0"/>
                </a:spcBef>
                <a:spcAft>
                  <a:spcPct val="15000"/>
                </a:spcAft>
                <a:buChar char="••"/>
              </a:pPr>
              <a:r>
                <a:rPr lang="en-GB" sz="1400" kern="1200" dirty="0"/>
                <a:t>Employed &amp; furloughed: Can receive 80% of earnings up to £2500</a:t>
              </a:r>
              <a:endParaRPr lang="en-US" sz="1400" kern="1200" dirty="0"/>
            </a:p>
          </p:txBody>
        </p:sp>
        <p:sp>
          <p:nvSpPr>
            <p:cNvPr id="5" name="Freeform 4"/>
            <p:cNvSpPr/>
            <p:nvPr/>
          </p:nvSpPr>
          <p:spPr>
            <a:xfrm>
              <a:off x="697091" y="1044784"/>
              <a:ext cx="2784657" cy="508068"/>
            </a:xfrm>
            <a:custGeom>
              <a:avLst/>
              <a:gdLst>
                <a:gd name="connsiteX0" fmla="*/ 0 w 2737777"/>
                <a:gd name="connsiteY0" fmla="*/ 84680 h 508068"/>
                <a:gd name="connsiteX1" fmla="*/ 84680 w 2737777"/>
                <a:gd name="connsiteY1" fmla="*/ 0 h 508068"/>
                <a:gd name="connsiteX2" fmla="*/ 2653097 w 2737777"/>
                <a:gd name="connsiteY2" fmla="*/ 0 h 508068"/>
                <a:gd name="connsiteX3" fmla="*/ 2737777 w 2737777"/>
                <a:gd name="connsiteY3" fmla="*/ 84680 h 508068"/>
                <a:gd name="connsiteX4" fmla="*/ 2737777 w 2737777"/>
                <a:gd name="connsiteY4" fmla="*/ 423388 h 508068"/>
                <a:gd name="connsiteX5" fmla="*/ 2653097 w 2737777"/>
                <a:gd name="connsiteY5" fmla="*/ 508068 h 508068"/>
                <a:gd name="connsiteX6" fmla="*/ 84680 w 2737777"/>
                <a:gd name="connsiteY6" fmla="*/ 508068 h 508068"/>
                <a:gd name="connsiteX7" fmla="*/ 0 w 2737777"/>
                <a:gd name="connsiteY7" fmla="*/ 423388 h 508068"/>
                <a:gd name="connsiteX8" fmla="*/ 0 w 2737777"/>
                <a:gd name="connsiteY8" fmla="*/ 84680 h 50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37777" h="508068">
                  <a:moveTo>
                    <a:pt x="0" y="84680"/>
                  </a:moveTo>
                  <a:cubicBezTo>
                    <a:pt x="0" y="37913"/>
                    <a:pt x="37913" y="0"/>
                    <a:pt x="84680" y="0"/>
                  </a:cubicBezTo>
                  <a:lnTo>
                    <a:pt x="2653097" y="0"/>
                  </a:lnTo>
                  <a:cubicBezTo>
                    <a:pt x="2699864" y="0"/>
                    <a:pt x="2737777" y="37913"/>
                    <a:pt x="2737777" y="84680"/>
                  </a:cubicBezTo>
                  <a:lnTo>
                    <a:pt x="2737777" y="423388"/>
                  </a:lnTo>
                  <a:cubicBezTo>
                    <a:pt x="2737777" y="470155"/>
                    <a:pt x="2699864" y="508068"/>
                    <a:pt x="2653097" y="508068"/>
                  </a:cubicBezTo>
                  <a:lnTo>
                    <a:pt x="84680" y="508068"/>
                  </a:lnTo>
                  <a:cubicBezTo>
                    <a:pt x="37913" y="508068"/>
                    <a:pt x="0" y="470155"/>
                    <a:pt x="0" y="423388"/>
                  </a:cubicBezTo>
                  <a:lnTo>
                    <a:pt x="0" y="84680"/>
                  </a:lnTo>
                  <a:close/>
                </a:path>
              </a:pathLst>
            </a:custGeom>
            <a:scene3d>
              <a:camera prst="orthographicFront"/>
              <a:lightRig rig="flat" dir="t"/>
            </a:scene3d>
            <a:sp3d prstMaterial="dkEdge">
              <a:bevelT w="8200" h="38100"/>
            </a:sp3d>
          </p:spPr>
          <p:style>
            <a:lnRef idx="3">
              <a:schemeClr val="lt1"/>
            </a:lnRef>
            <a:fillRef idx="1">
              <a:schemeClr val="accent1"/>
            </a:fillRef>
            <a:effectRef idx="1">
              <a:schemeClr val="accent1"/>
            </a:effectRef>
            <a:fontRef idx="minor">
              <a:schemeClr val="lt1"/>
            </a:fontRef>
          </p:style>
          <p:txBody>
            <a:bodyPr spcFirstLastPara="0" vert="horz" wrap="square" lIns="85762" tIns="55282" rIns="85762" bIns="55282" numCol="1" spcCol="1270" anchor="ctr" anchorCtr="0">
              <a:noAutofit/>
            </a:bodyPr>
            <a:lstStyle/>
            <a:p>
              <a:pPr lvl="0" algn="ctr" defTabSz="711200">
                <a:lnSpc>
                  <a:spcPct val="90000"/>
                </a:lnSpc>
                <a:spcBef>
                  <a:spcPct val="0"/>
                </a:spcBef>
                <a:spcAft>
                  <a:spcPct val="35000"/>
                </a:spcAft>
              </a:pPr>
              <a:r>
                <a:rPr lang="en-US" sz="1600" b="0" kern="1200" dirty="0">
                  <a:solidFill>
                    <a:schemeClr val="tx1"/>
                  </a:solidFill>
                </a:rPr>
                <a:t>Coronavirus Job Retention Scheme</a:t>
              </a:r>
              <a:endParaRPr lang="en-US" sz="1600" b="0" i="0" u="none" strike="noStrike" kern="1200" cap="none" baseline="0" noProof="0" dirty="0">
                <a:solidFill>
                  <a:schemeClr val="tx1"/>
                </a:solidFill>
                <a:latin typeface="Arial"/>
                <a:cs typeface="Arial"/>
              </a:endParaRPr>
            </a:p>
          </p:txBody>
        </p:sp>
      </p:grpSp>
      <p:grpSp>
        <p:nvGrpSpPr>
          <p:cNvPr id="28" name="Group 27"/>
          <p:cNvGrpSpPr/>
          <p:nvPr/>
        </p:nvGrpSpPr>
        <p:grpSpPr>
          <a:xfrm>
            <a:off x="673888" y="1654951"/>
            <a:ext cx="8851851" cy="521379"/>
            <a:chOff x="673888" y="1654951"/>
            <a:chExt cx="8851851" cy="521379"/>
          </a:xfrm>
        </p:grpSpPr>
        <p:sp>
          <p:nvSpPr>
            <p:cNvPr id="7" name="Freeform 6"/>
            <p:cNvSpPr/>
            <p:nvPr/>
          </p:nvSpPr>
          <p:spPr>
            <a:xfrm>
              <a:off x="3585312" y="1665117"/>
              <a:ext cx="5940427" cy="508068"/>
            </a:xfrm>
            <a:custGeom>
              <a:avLst/>
              <a:gdLst>
                <a:gd name="connsiteX0" fmla="*/ 0 w 5707147"/>
                <a:gd name="connsiteY0" fmla="*/ 63509 h 508068"/>
                <a:gd name="connsiteX1" fmla="*/ 5453113 w 5707147"/>
                <a:gd name="connsiteY1" fmla="*/ 63509 h 508068"/>
                <a:gd name="connsiteX2" fmla="*/ 5453113 w 5707147"/>
                <a:gd name="connsiteY2" fmla="*/ 0 h 508068"/>
                <a:gd name="connsiteX3" fmla="*/ 5707147 w 5707147"/>
                <a:gd name="connsiteY3" fmla="*/ 254034 h 508068"/>
                <a:gd name="connsiteX4" fmla="*/ 5453113 w 5707147"/>
                <a:gd name="connsiteY4" fmla="*/ 508068 h 508068"/>
                <a:gd name="connsiteX5" fmla="*/ 5453113 w 5707147"/>
                <a:gd name="connsiteY5" fmla="*/ 444560 h 508068"/>
                <a:gd name="connsiteX6" fmla="*/ 0 w 5707147"/>
                <a:gd name="connsiteY6" fmla="*/ 444560 h 508068"/>
                <a:gd name="connsiteX7" fmla="*/ 0 w 5707147"/>
                <a:gd name="connsiteY7" fmla="*/ 63509 h 50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07147" h="508068">
                  <a:moveTo>
                    <a:pt x="0" y="63509"/>
                  </a:moveTo>
                  <a:lnTo>
                    <a:pt x="5453113" y="63509"/>
                  </a:lnTo>
                  <a:lnTo>
                    <a:pt x="5453113" y="0"/>
                  </a:lnTo>
                  <a:lnTo>
                    <a:pt x="5707147" y="254034"/>
                  </a:lnTo>
                  <a:lnTo>
                    <a:pt x="5453113" y="508068"/>
                  </a:lnTo>
                  <a:lnTo>
                    <a:pt x="5453113" y="444560"/>
                  </a:lnTo>
                  <a:lnTo>
                    <a:pt x="0" y="444560"/>
                  </a:lnTo>
                  <a:lnTo>
                    <a:pt x="0" y="63509"/>
                  </a:lnTo>
                  <a:close/>
                </a:path>
              </a:pathLst>
            </a:custGeom>
            <a:ln>
              <a:solidFill>
                <a:srgbClr val="00B050">
                  <a:alpha val="90000"/>
                </a:srgbClr>
              </a:solidFill>
            </a:ln>
          </p:spPr>
          <p:style>
            <a:lnRef idx="1">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72399" rIns="199415" bIns="72398" numCol="1" spcCol="1270" anchor="t" anchorCtr="0">
              <a:noAutofit/>
            </a:bodyPr>
            <a:lstStyle/>
            <a:p>
              <a:pPr marL="114300" lvl="1" indent="-114300" algn="l" defTabSz="622300" rtl="0">
                <a:lnSpc>
                  <a:spcPct val="90000"/>
                </a:lnSpc>
                <a:spcBef>
                  <a:spcPct val="0"/>
                </a:spcBef>
                <a:spcAft>
                  <a:spcPct val="15000"/>
                </a:spcAft>
                <a:buChar char="••"/>
              </a:pPr>
              <a:r>
                <a:rPr lang="en-GB" sz="1400" b="0" i="0" kern="1200" dirty="0"/>
                <a:t>Check online </a:t>
              </a:r>
              <a:r>
                <a:rPr lang="en-GB" sz="1400" dirty="0"/>
                <a:t>to see if eligible to make claim.  If eligible </a:t>
              </a:r>
              <a:r>
                <a:rPr lang="en-GB" sz="1400" b="0" i="0" kern="1200" dirty="0"/>
                <a:t>HMRC will tell you date to claim from. Grants are treated as income for HB.  </a:t>
              </a:r>
              <a:endParaRPr lang="en-US" sz="1400" kern="1200" dirty="0"/>
            </a:p>
          </p:txBody>
        </p:sp>
        <p:sp>
          <p:nvSpPr>
            <p:cNvPr id="8" name="Freeform 7"/>
            <p:cNvSpPr/>
            <p:nvPr/>
          </p:nvSpPr>
          <p:spPr>
            <a:xfrm>
              <a:off x="673888" y="1654951"/>
              <a:ext cx="2808089" cy="521379"/>
            </a:xfrm>
            <a:custGeom>
              <a:avLst/>
              <a:gdLst>
                <a:gd name="connsiteX0" fmla="*/ 0 w 2760815"/>
                <a:gd name="connsiteY0" fmla="*/ 86898 h 521379"/>
                <a:gd name="connsiteX1" fmla="*/ 86898 w 2760815"/>
                <a:gd name="connsiteY1" fmla="*/ 0 h 521379"/>
                <a:gd name="connsiteX2" fmla="*/ 2673917 w 2760815"/>
                <a:gd name="connsiteY2" fmla="*/ 0 h 521379"/>
                <a:gd name="connsiteX3" fmla="*/ 2760815 w 2760815"/>
                <a:gd name="connsiteY3" fmla="*/ 86898 h 521379"/>
                <a:gd name="connsiteX4" fmla="*/ 2760815 w 2760815"/>
                <a:gd name="connsiteY4" fmla="*/ 434481 h 521379"/>
                <a:gd name="connsiteX5" fmla="*/ 2673917 w 2760815"/>
                <a:gd name="connsiteY5" fmla="*/ 521379 h 521379"/>
                <a:gd name="connsiteX6" fmla="*/ 86898 w 2760815"/>
                <a:gd name="connsiteY6" fmla="*/ 521379 h 521379"/>
                <a:gd name="connsiteX7" fmla="*/ 0 w 2760815"/>
                <a:gd name="connsiteY7" fmla="*/ 434481 h 521379"/>
                <a:gd name="connsiteX8" fmla="*/ 0 w 2760815"/>
                <a:gd name="connsiteY8" fmla="*/ 86898 h 521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0815" h="521379">
                  <a:moveTo>
                    <a:pt x="0" y="86898"/>
                  </a:moveTo>
                  <a:cubicBezTo>
                    <a:pt x="0" y="38906"/>
                    <a:pt x="38906" y="0"/>
                    <a:pt x="86898" y="0"/>
                  </a:cubicBezTo>
                  <a:lnTo>
                    <a:pt x="2673917" y="0"/>
                  </a:lnTo>
                  <a:cubicBezTo>
                    <a:pt x="2721909" y="0"/>
                    <a:pt x="2760815" y="38906"/>
                    <a:pt x="2760815" y="86898"/>
                  </a:cubicBezTo>
                  <a:lnTo>
                    <a:pt x="2760815" y="434481"/>
                  </a:lnTo>
                  <a:cubicBezTo>
                    <a:pt x="2760815" y="482473"/>
                    <a:pt x="2721909" y="521379"/>
                    <a:pt x="2673917" y="521379"/>
                  </a:cubicBezTo>
                  <a:lnTo>
                    <a:pt x="86898" y="521379"/>
                  </a:lnTo>
                  <a:cubicBezTo>
                    <a:pt x="38906" y="521379"/>
                    <a:pt x="0" y="482473"/>
                    <a:pt x="0" y="434481"/>
                  </a:cubicBezTo>
                  <a:lnTo>
                    <a:pt x="0" y="86898"/>
                  </a:lnTo>
                  <a:close/>
                </a:path>
              </a:pathLst>
            </a:custGeom>
            <a:scene3d>
              <a:camera prst="orthographicFront"/>
              <a:lightRig rig="flat" dir="t"/>
            </a:scene3d>
            <a:sp3d prstMaterial="dkEdge">
              <a:bevelT w="8200" h="38100"/>
            </a:sp3d>
          </p:spPr>
          <p:style>
            <a:lnRef idx="3">
              <a:schemeClr val="lt1"/>
            </a:lnRef>
            <a:fillRef idx="1">
              <a:schemeClr val="accent1"/>
            </a:fillRef>
            <a:effectRef idx="1">
              <a:schemeClr val="accent1"/>
            </a:effectRef>
            <a:fontRef idx="minor">
              <a:schemeClr val="lt1"/>
            </a:fontRef>
          </p:style>
          <p:txBody>
            <a:bodyPr spcFirstLastPara="0" vert="horz" wrap="square" lIns="86412" tIns="55932" rIns="86412" bIns="55932" numCol="1" spcCol="1270" anchor="ctr" anchorCtr="0">
              <a:noAutofit/>
            </a:bodyPr>
            <a:lstStyle/>
            <a:p>
              <a:pPr lvl="0" algn="ctr" defTabSz="711200">
                <a:lnSpc>
                  <a:spcPct val="90000"/>
                </a:lnSpc>
                <a:spcBef>
                  <a:spcPct val="0"/>
                </a:spcBef>
                <a:spcAft>
                  <a:spcPct val="35000"/>
                </a:spcAft>
              </a:pPr>
              <a:r>
                <a:rPr lang="en-GB" sz="1600" b="0" kern="1200" dirty="0">
                  <a:solidFill>
                    <a:schemeClr val="tx1"/>
                  </a:solidFill>
                </a:rPr>
                <a:t>Self-Employed</a:t>
              </a:r>
              <a:r>
                <a:rPr lang="en-GB" sz="1600" b="0" i="0" kern="1200" dirty="0">
                  <a:solidFill>
                    <a:schemeClr val="tx1"/>
                  </a:solidFill>
                </a:rPr>
                <a:t> Income Support Scheme</a:t>
              </a:r>
              <a:endParaRPr lang="en-US" sz="1600" b="0" kern="1200" dirty="0">
                <a:solidFill>
                  <a:schemeClr val="tx1"/>
                </a:solidFill>
              </a:endParaRPr>
            </a:p>
          </p:txBody>
        </p:sp>
      </p:grpSp>
      <p:grpSp>
        <p:nvGrpSpPr>
          <p:cNvPr id="27" name="Group 26"/>
          <p:cNvGrpSpPr/>
          <p:nvPr/>
        </p:nvGrpSpPr>
        <p:grpSpPr>
          <a:xfrm>
            <a:off x="669379" y="2258736"/>
            <a:ext cx="8856361" cy="606341"/>
            <a:chOff x="669379" y="2258736"/>
            <a:chExt cx="8856361" cy="606341"/>
          </a:xfrm>
        </p:grpSpPr>
        <p:sp>
          <p:nvSpPr>
            <p:cNvPr id="9" name="Freeform 8"/>
            <p:cNvSpPr/>
            <p:nvPr/>
          </p:nvSpPr>
          <p:spPr>
            <a:xfrm>
              <a:off x="3628091" y="2275307"/>
              <a:ext cx="5897649" cy="589770"/>
            </a:xfrm>
            <a:custGeom>
              <a:avLst/>
              <a:gdLst>
                <a:gd name="connsiteX0" fmla="*/ 0 w 5798362"/>
                <a:gd name="connsiteY0" fmla="*/ 73721 h 589770"/>
                <a:gd name="connsiteX1" fmla="*/ 5503477 w 5798362"/>
                <a:gd name="connsiteY1" fmla="*/ 73721 h 589770"/>
                <a:gd name="connsiteX2" fmla="*/ 5503477 w 5798362"/>
                <a:gd name="connsiteY2" fmla="*/ 0 h 589770"/>
                <a:gd name="connsiteX3" fmla="*/ 5798362 w 5798362"/>
                <a:gd name="connsiteY3" fmla="*/ 294885 h 589770"/>
                <a:gd name="connsiteX4" fmla="*/ 5503477 w 5798362"/>
                <a:gd name="connsiteY4" fmla="*/ 589770 h 589770"/>
                <a:gd name="connsiteX5" fmla="*/ 5503477 w 5798362"/>
                <a:gd name="connsiteY5" fmla="*/ 516049 h 589770"/>
                <a:gd name="connsiteX6" fmla="*/ 0 w 5798362"/>
                <a:gd name="connsiteY6" fmla="*/ 516049 h 589770"/>
                <a:gd name="connsiteX7" fmla="*/ 0 w 5798362"/>
                <a:gd name="connsiteY7" fmla="*/ 73721 h 589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362" h="589770">
                  <a:moveTo>
                    <a:pt x="0" y="73721"/>
                  </a:moveTo>
                  <a:lnTo>
                    <a:pt x="5503477" y="73721"/>
                  </a:lnTo>
                  <a:lnTo>
                    <a:pt x="5503477" y="0"/>
                  </a:lnTo>
                  <a:lnTo>
                    <a:pt x="5798362" y="294885"/>
                  </a:lnTo>
                  <a:lnTo>
                    <a:pt x="5503477" y="589770"/>
                  </a:lnTo>
                  <a:lnTo>
                    <a:pt x="5503477" y="516049"/>
                  </a:lnTo>
                  <a:lnTo>
                    <a:pt x="0" y="516049"/>
                  </a:lnTo>
                  <a:lnTo>
                    <a:pt x="0" y="73721"/>
                  </a:lnTo>
                  <a:close/>
                </a:path>
              </a:pathLst>
            </a:custGeom>
            <a:ln>
              <a:solidFill>
                <a:srgbClr val="00B050">
                  <a:alpha val="90000"/>
                </a:srgbClr>
              </a:solidFill>
            </a:ln>
          </p:spPr>
          <p:style>
            <a:lnRef idx="1">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82611" rIns="230054" bIns="82611" numCol="1" spcCol="1270" anchor="t" anchorCtr="0">
              <a:noAutofit/>
            </a:bodyPr>
            <a:lstStyle/>
            <a:p>
              <a:pPr marL="114300" lvl="1" indent="-114300" algn="l" defTabSz="622300">
                <a:lnSpc>
                  <a:spcPct val="90000"/>
                </a:lnSpc>
                <a:spcBef>
                  <a:spcPct val="0"/>
                </a:spcBef>
                <a:spcAft>
                  <a:spcPct val="15000"/>
                </a:spcAft>
                <a:buChar char="••"/>
              </a:pPr>
              <a:r>
                <a:rPr lang="en-US" sz="1400" kern="1200" dirty="0"/>
                <a:t>New style JSA &amp; ESA; Qualify if p</a:t>
              </a:r>
              <a:r>
                <a:rPr lang="en-US" sz="1400" b="0" kern="1200" dirty="0"/>
                <a:t>aid 1 years insurance contributions over 2 year period</a:t>
              </a:r>
              <a:endParaRPr lang="en-US" sz="1400" kern="1200" dirty="0"/>
            </a:p>
          </p:txBody>
        </p:sp>
        <p:sp>
          <p:nvSpPr>
            <p:cNvPr id="10" name="Freeform 9"/>
            <p:cNvSpPr/>
            <p:nvPr/>
          </p:nvSpPr>
          <p:spPr>
            <a:xfrm>
              <a:off x="669379" y="2258736"/>
              <a:ext cx="2825841" cy="565357"/>
            </a:xfrm>
            <a:custGeom>
              <a:avLst/>
              <a:gdLst>
                <a:gd name="connsiteX0" fmla="*/ 0 w 2778268"/>
                <a:gd name="connsiteY0" fmla="*/ 94228 h 565357"/>
                <a:gd name="connsiteX1" fmla="*/ 94228 w 2778268"/>
                <a:gd name="connsiteY1" fmla="*/ 0 h 565357"/>
                <a:gd name="connsiteX2" fmla="*/ 2684040 w 2778268"/>
                <a:gd name="connsiteY2" fmla="*/ 0 h 565357"/>
                <a:gd name="connsiteX3" fmla="*/ 2778268 w 2778268"/>
                <a:gd name="connsiteY3" fmla="*/ 94228 h 565357"/>
                <a:gd name="connsiteX4" fmla="*/ 2778268 w 2778268"/>
                <a:gd name="connsiteY4" fmla="*/ 471129 h 565357"/>
                <a:gd name="connsiteX5" fmla="*/ 2684040 w 2778268"/>
                <a:gd name="connsiteY5" fmla="*/ 565357 h 565357"/>
                <a:gd name="connsiteX6" fmla="*/ 94228 w 2778268"/>
                <a:gd name="connsiteY6" fmla="*/ 565357 h 565357"/>
                <a:gd name="connsiteX7" fmla="*/ 0 w 2778268"/>
                <a:gd name="connsiteY7" fmla="*/ 471129 h 565357"/>
                <a:gd name="connsiteX8" fmla="*/ 0 w 2778268"/>
                <a:gd name="connsiteY8" fmla="*/ 94228 h 565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8268" h="565357">
                  <a:moveTo>
                    <a:pt x="0" y="94228"/>
                  </a:moveTo>
                  <a:cubicBezTo>
                    <a:pt x="0" y="42187"/>
                    <a:pt x="42187" y="0"/>
                    <a:pt x="94228" y="0"/>
                  </a:cubicBezTo>
                  <a:lnTo>
                    <a:pt x="2684040" y="0"/>
                  </a:lnTo>
                  <a:cubicBezTo>
                    <a:pt x="2736081" y="0"/>
                    <a:pt x="2778268" y="42187"/>
                    <a:pt x="2778268" y="94228"/>
                  </a:cubicBezTo>
                  <a:lnTo>
                    <a:pt x="2778268" y="471129"/>
                  </a:lnTo>
                  <a:cubicBezTo>
                    <a:pt x="2778268" y="523170"/>
                    <a:pt x="2736081" y="565357"/>
                    <a:pt x="2684040" y="565357"/>
                  </a:cubicBezTo>
                  <a:lnTo>
                    <a:pt x="94228" y="565357"/>
                  </a:lnTo>
                  <a:cubicBezTo>
                    <a:pt x="42187" y="565357"/>
                    <a:pt x="0" y="523170"/>
                    <a:pt x="0" y="471129"/>
                  </a:cubicBezTo>
                  <a:lnTo>
                    <a:pt x="0" y="94228"/>
                  </a:lnTo>
                  <a:close/>
                </a:path>
              </a:pathLst>
            </a:custGeom>
            <a:scene3d>
              <a:camera prst="orthographicFront"/>
              <a:lightRig rig="flat" dir="t"/>
            </a:scene3d>
            <a:sp3d prstMaterial="dkEdge">
              <a:bevelT w="8200" h="38100"/>
            </a:sp3d>
          </p:spPr>
          <p:style>
            <a:lnRef idx="3">
              <a:schemeClr val="lt1"/>
            </a:lnRef>
            <a:fillRef idx="1">
              <a:schemeClr val="accent1"/>
            </a:fillRef>
            <a:effectRef idx="1">
              <a:schemeClr val="accent1"/>
            </a:effectRef>
            <a:fontRef idx="minor">
              <a:schemeClr val="lt1"/>
            </a:fontRef>
          </p:style>
          <p:txBody>
            <a:bodyPr spcFirstLastPara="0" vert="horz" wrap="square" lIns="88558" tIns="58078" rIns="88558" bIns="58078" numCol="1" spcCol="1270" anchor="ctr" anchorCtr="0">
              <a:noAutofit/>
            </a:bodyPr>
            <a:lstStyle/>
            <a:p>
              <a:pPr lvl="0" algn="ctr" defTabSz="711200">
                <a:lnSpc>
                  <a:spcPct val="90000"/>
                </a:lnSpc>
                <a:spcBef>
                  <a:spcPct val="0"/>
                </a:spcBef>
                <a:spcAft>
                  <a:spcPct val="35000"/>
                </a:spcAft>
              </a:pPr>
              <a:r>
                <a:rPr lang="en-US" sz="1600" b="0" kern="1200" dirty="0">
                  <a:solidFill>
                    <a:schemeClr val="tx1"/>
                  </a:solidFill>
                </a:rPr>
                <a:t>Contribution Based Benefits</a:t>
              </a:r>
            </a:p>
          </p:txBody>
        </p:sp>
      </p:grpSp>
      <p:grpSp>
        <p:nvGrpSpPr>
          <p:cNvPr id="26" name="Group 25"/>
          <p:cNvGrpSpPr/>
          <p:nvPr/>
        </p:nvGrpSpPr>
        <p:grpSpPr>
          <a:xfrm>
            <a:off x="673869" y="2898971"/>
            <a:ext cx="8851870" cy="548372"/>
            <a:chOff x="673869" y="2898971"/>
            <a:chExt cx="8851870" cy="548372"/>
          </a:xfrm>
        </p:grpSpPr>
        <p:sp>
          <p:nvSpPr>
            <p:cNvPr id="11" name="Freeform 10"/>
            <p:cNvSpPr/>
            <p:nvPr/>
          </p:nvSpPr>
          <p:spPr>
            <a:xfrm>
              <a:off x="3619301" y="2910600"/>
              <a:ext cx="5906438" cy="536743"/>
            </a:xfrm>
            <a:custGeom>
              <a:avLst/>
              <a:gdLst>
                <a:gd name="connsiteX0" fmla="*/ 0 w 5684880"/>
                <a:gd name="connsiteY0" fmla="*/ 67093 h 536743"/>
                <a:gd name="connsiteX1" fmla="*/ 5416509 w 5684880"/>
                <a:gd name="connsiteY1" fmla="*/ 67093 h 536743"/>
                <a:gd name="connsiteX2" fmla="*/ 5416509 w 5684880"/>
                <a:gd name="connsiteY2" fmla="*/ 0 h 536743"/>
                <a:gd name="connsiteX3" fmla="*/ 5684880 w 5684880"/>
                <a:gd name="connsiteY3" fmla="*/ 268372 h 536743"/>
                <a:gd name="connsiteX4" fmla="*/ 5416509 w 5684880"/>
                <a:gd name="connsiteY4" fmla="*/ 536743 h 536743"/>
                <a:gd name="connsiteX5" fmla="*/ 5416509 w 5684880"/>
                <a:gd name="connsiteY5" fmla="*/ 469650 h 536743"/>
                <a:gd name="connsiteX6" fmla="*/ 0 w 5684880"/>
                <a:gd name="connsiteY6" fmla="*/ 469650 h 536743"/>
                <a:gd name="connsiteX7" fmla="*/ 0 w 5684880"/>
                <a:gd name="connsiteY7" fmla="*/ 67093 h 536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84880" h="536743">
                  <a:moveTo>
                    <a:pt x="0" y="67093"/>
                  </a:moveTo>
                  <a:lnTo>
                    <a:pt x="5416509" y="67093"/>
                  </a:lnTo>
                  <a:lnTo>
                    <a:pt x="5416509" y="0"/>
                  </a:lnTo>
                  <a:lnTo>
                    <a:pt x="5684880" y="268372"/>
                  </a:lnTo>
                  <a:lnTo>
                    <a:pt x="5416509" y="536743"/>
                  </a:lnTo>
                  <a:lnTo>
                    <a:pt x="5416509" y="469650"/>
                  </a:lnTo>
                  <a:lnTo>
                    <a:pt x="0" y="469650"/>
                  </a:lnTo>
                  <a:lnTo>
                    <a:pt x="0" y="67093"/>
                  </a:lnTo>
                  <a:close/>
                </a:path>
              </a:pathLst>
            </a:custGeom>
            <a:ln>
              <a:solidFill>
                <a:srgbClr val="00B050">
                  <a:alpha val="90000"/>
                </a:srgbClr>
              </a:solidFill>
            </a:ln>
          </p:spPr>
          <p:style>
            <a:lnRef idx="1">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75983" rIns="210169" bIns="75983" numCol="1" spcCol="1270" anchor="t" anchorCtr="0">
              <a:noAutofit/>
            </a:bodyPr>
            <a:lstStyle/>
            <a:p>
              <a:pPr marL="114300" lvl="1" indent="-114300" algn="l" defTabSz="622300">
                <a:lnSpc>
                  <a:spcPct val="90000"/>
                </a:lnSpc>
                <a:spcBef>
                  <a:spcPct val="0"/>
                </a:spcBef>
                <a:spcAft>
                  <a:spcPct val="15000"/>
                </a:spcAft>
                <a:buChar char="••"/>
              </a:pPr>
              <a:r>
                <a:rPr lang="en-GB" sz="1400" b="0" i="0" kern="1200" dirty="0"/>
                <a:t>Employed and earned £120 per week to be entitled</a:t>
              </a:r>
              <a:endParaRPr lang="en-US" sz="1400" kern="1200" dirty="0"/>
            </a:p>
            <a:p>
              <a:pPr marL="114300" lvl="1" indent="-114300" algn="l" defTabSz="622300">
                <a:lnSpc>
                  <a:spcPct val="90000"/>
                </a:lnSpc>
                <a:spcBef>
                  <a:spcPct val="0"/>
                </a:spcBef>
                <a:spcAft>
                  <a:spcPct val="15000"/>
                </a:spcAft>
                <a:buChar char="••"/>
              </a:pPr>
              <a:r>
                <a:rPr lang="en-GB" sz="1400" b="0" i="0" kern="1200" dirty="0"/>
                <a:t>Unable to work due to ill health, shielding or self isolating</a:t>
              </a:r>
            </a:p>
          </p:txBody>
        </p:sp>
        <p:sp>
          <p:nvSpPr>
            <p:cNvPr id="12" name="Freeform 11"/>
            <p:cNvSpPr/>
            <p:nvPr/>
          </p:nvSpPr>
          <p:spPr>
            <a:xfrm>
              <a:off x="673869" y="2898971"/>
              <a:ext cx="2788282" cy="508068"/>
            </a:xfrm>
            <a:custGeom>
              <a:avLst/>
              <a:gdLst>
                <a:gd name="connsiteX0" fmla="*/ 0 w 2741341"/>
                <a:gd name="connsiteY0" fmla="*/ 84680 h 508068"/>
                <a:gd name="connsiteX1" fmla="*/ 84680 w 2741341"/>
                <a:gd name="connsiteY1" fmla="*/ 0 h 508068"/>
                <a:gd name="connsiteX2" fmla="*/ 2656661 w 2741341"/>
                <a:gd name="connsiteY2" fmla="*/ 0 h 508068"/>
                <a:gd name="connsiteX3" fmla="*/ 2741341 w 2741341"/>
                <a:gd name="connsiteY3" fmla="*/ 84680 h 508068"/>
                <a:gd name="connsiteX4" fmla="*/ 2741341 w 2741341"/>
                <a:gd name="connsiteY4" fmla="*/ 423388 h 508068"/>
                <a:gd name="connsiteX5" fmla="*/ 2656661 w 2741341"/>
                <a:gd name="connsiteY5" fmla="*/ 508068 h 508068"/>
                <a:gd name="connsiteX6" fmla="*/ 84680 w 2741341"/>
                <a:gd name="connsiteY6" fmla="*/ 508068 h 508068"/>
                <a:gd name="connsiteX7" fmla="*/ 0 w 2741341"/>
                <a:gd name="connsiteY7" fmla="*/ 423388 h 508068"/>
                <a:gd name="connsiteX8" fmla="*/ 0 w 2741341"/>
                <a:gd name="connsiteY8" fmla="*/ 84680 h 50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341" h="508068">
                  <a:moveTo>
                    <a:pt x="0" y="84680"/>
                  </a:moveTo>
                  <a:cubicBezTo>
                    <a:pt x="0" y="37913"/>
                    <a:pt x="37913" y="0"/>
                    <a:pt x="84680" y="0"/>
                  </a:cubicBezTo>
                  <a:lnTo>
                    <a:pt x="2656661" y="0"/>
                  </a:lnTo>
                  <a:cubicBezTo>
                    <a:pt x="2703428" y="0"/>
                    <a:pt x="2741341" y="37913"/>
                    <a:pt x="2741341" y="84680"/>
                  </a:cubicBezTo>
                  <a:lnTo>
                    <a:pt x="2741341" y="423388"/>
                  </a:lnTo>
                  <a:cubicBezTo>
                    <a:pt x="2741341" y="470155"/>
                    <a:pt x="2703428" y="508068"/>
                    <a:pt x="2656661" y="508068"/>
                  </a:cubicBezTo>
                  <a:lnTo>
                    <a:pt x="84680" y="508068"/>
                  </a:lnTo>
                  <a:cubicBezTo>
                    <a:pt x="37913" y="508068"/>
                    <a:pt x="0" y="470155"/>
                    <a:pt x="0" y="423388"/>
                  </a:cubicBezTo>
                  <a:lnTo>
                    <a:pt x="0" y="84680"/>
                  </a:lnTo>
                  <a:close/>
                </a:path>
              </a:pathLst>
            </a:custGeom>
            <a:scene3d>
              <a:camera prst="orthographicFront"/>
              <a:lightRig rig="flat" dir="t"/>
            </a:scene3d>
            <a:sp3d prstMaterial="dkEdge">
              <a:bevelT w="8200" h="38100"/>
            </a:sp3d>
          </p:spPr>
          <p:style>
            <a:lnRef idx="3">
              <a:schemeClr val="lt1"/>
            </a:lnRef>
            <a:fillRef idx="1">
              <a:schemeClr val="accent1"/>
            </a:fillRef>
            <a:effectRef idx="1">
              <a:schemeClr val="accent1"/>
            </a:effectRef>
            <a:fontRef idx="minor">
              <a:schemeClr val="lt1"/>
            </a:fontRef>
          </p:style>
          <p:txBody>
            <a:bodyPr spcFirstLastPara="0" vert="horz" wrap="square" lIns="85762" tIns="55282" rIns="85762" bIns="55282" numCol="1" spcCol="1270" anchor="ctr" anchorCtr="0">
              <a:noAutofit/>
            </a:bodyPr>
            <a:lstStyle/>
            <a:p>
              <a:pPr lvl="0" algn="ctr" defTabSz="711200">
                <a:lnSpc>
                  <a:spcPct val="90000"/>
                </a:lnSpc>
                <a:spcBef>
                  <a:spcPct val="0"/>
                </a:spcBef>
                <a:spcAft>
                  <a:spcPct val="35000"/>
                </a:spcAft>
              </a:pPr>
              <a:r>
                <a:rPr lang="en-US" sz="1600" b="0" kern="1200" dirty="0">
                  <a:solidFill>
                    <a:schemeClr val="tx1"/>
                  </a:solidFill>
                </a:rPr>
                <a:t>Statutory Sick Pay (SSP)</a:t>
              </a:r>
            </a:p>
          </p:txBody>
        </p:sp>
      </p:grpSp>
      <p:grpSp>
        <p:nvGrpSpPr>
          <p:cNvPr id="25" name="Group 24"/>
          <p:cNvGrpSpPr/>
          <p:nvPr/>
        </p:nvGrpSpPr>
        <p:grpSpPr>
          <a:xfrm>
            <a:off x="690615" y="3478793"/>
            <a:ext cx="8835124" cy="595664"/>
            <a:chOff x="690615" y="3478793"/>
            <a:chExt cx="8835124" cy="595664"/>
          </a:xfrm>
        </p:grpSpPr>
        <p:sp>
          <p:nvSpPr>
            <p:cNvPr id="13" name="Freeform 12"/>
            <p:cNvSpPr/>
            <p:nvPr/>
          </p:nvSpPr>
          <p:spPr>
            <a:xfrm>
              <a:off x="3607589" y="3478793"/>
              <a:ext cx="5918150" cy="595664"/>
            </a:xfrm>
            <a:custGeom>
              <a:avLst/>
              <a:gdLst>
                <a:gd name="connsiteX0" fmla="*/ 0 w 5567761"/>
                <a:gd name="connsiteY0" fmla="*/ 74458 h 595664"/>
                <a:gd name="connsiteX1" fmla="*/ 5269929 w 5567761"/>
                <a:gd name="connsiteY1" fmla="*/ 74458 h 595664"/>
                <a:gd name="connsiteX2" fmla="*/ 5269929 w 5567761"/>
                <a:gd name="connsiteY2" fmla="*/ 0 h 595664"/>
                <a:gd name="connsiteX3" fmla="*/ 5567761 w 5567761"/>
                <a:gd name="connsiteY3" fmla="*/ 297832 h 595664"/>
                <a:gd name="connsiteX4" fmla="*/ 5269929 w 5567761"/>
                <a:gd name="connsiteY4" fmla="*/ 595664 h 595664"/>
                <a:gd name="connsiteX5" fmla="*/ 5269929 w 5567761"/>
                <a:gd name="connsiteY5" fmla="*/ 521206 h 595664"/>
                <a:gd name="connsiteX6" fmla="*/ 0 w 5567761"/>
                <a:gd name="connsiteY6" fmla="*/ 521206 h 595664"/>
                <a:gd name="connsiteX7" fmla="*/ 0 w 5567761"/>
                <a:gd name="connsiteY7" fmla="*/ 74458 h 595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67761" h="595664">
                  <a:moveTo>
                    <a:pt x="0" y="74458"/>
                  </a:moveTo>
                  <a:lnTo>
                    <a:pt x="5269929" y="74458"/>
                  </a:lnTo>
                  <a:lnTo>
                    <a:pt x="5269929" y="0"/>
                  </a:lnTo>
                  <a:lnTo>
                    <a:pt x="5567761" y="297832"/>
                  </a:lnTo>
                  <a:lnTo>
                    <a:pt x="5269929" y="595664"/>
                  </a:lnTo>
                  <a:lnTo>
                    <a:pt x="5269929" y="521206"/>
                  </a:lnTo>
                  <a:lnTo>
                    <a:pt x="0" y="521206"/>
                  </a:lnTo>
                  <a:lnTo>
                    <a:pt x="0" y="74458"/>
                  </a:lnTo>
                  <a:close/>
                </a:path>
              </a:pathLst>
            </a:custGeom>
            <a:ln>
              <a:solidFill>
                <a:srgbClr val="00B050">
                  <a:alpha val="90000"/>
                </a:srgbClr>
              </a:solidFill>
            </a:ln>
          </p:spPr>
          <p:style>
            <a:lnRef idx="1">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83348" rIns="232264" bIns="83348" numCol="1" spcCol="1270" anchor="t" anchorCtr="0">
              <a:noAutofit/>
            </a:bodyPr>
            <a:lstStyle/>
            <a:p>
              <a:pPr marL="114300" lvl="1" indent="-114300" algn="l" defTabSz="622300">
                <a:lnSpc>
                  <a:spcPct val="90000"/>
                </a:lnSpc>
                <a:spcBef>
                  <a:spcPct val="0"/>
                </a:spcBef>
                <a:spcAft>
                  <a:spcPct val="15000"/>
                </a:spcAft>
                <a:buChar char="••"/>
              </a:pPr>
              <a:r>
                <a:rPr lang="en-GB" sz="1400" b="0" i="0" kern="1200" dirty="0">
                  <a:latin typeface="Arial"/>
                </a:rPr>
                <a:t>Means tested, apply online, 5 week wait for payment</a:t>
              </a:r>
            </a:p>
            <a:p>
              <a:pPr marL="114300" lvl="1" indent="-114300" algn="l" defTabSz="622300">
                <a:lnSpc>
                  <a:spcPct val="90000"/>
                </a:lnSpc>
                <a:spcBef>
                  <a:spcPct val="0"/>
                </a:spcBef>
                <a:spcAft>
                  <a:spcPct val="15000"/>
                </a:spcAft>
                <a:buChar char="••"/>
              </a:pPr>
              <a:r>
                <a:rPr lang="en-GB" sz="1400" b="0" i="0" kern="1200" dirty="0">
                  <a:latin typeface="Arial"/>
                </a:rPr>
                <a:t>Can apply for Advanced payment (loan) to tide over until pay day </a:t>
              </a:r>
            </a:p>
          </p:txBody>
        </p:sp>
        <p:sp>
          <p:nvSpPr>
            <p:cNvPr id="14" name="Freeform 13"/>
            <p:cNvSpPr/>
            <p:nvPr/>
          </p:nvSpPr>
          <p:spPr>
            <a:xfrm>
              <a:off x="690615" y="3526930"/>
              <a:ext cx="2788244" cy="508068"/>
            </a:xfrm>
            <a:custGeom>
              <a:avLst/>
              <a:gdLst>
                <a:gd name="connsiteX0" fmla="*/ 0 w 2741304"/>
                <a:gd name="connsiteY0" fmla="*/ 84680 h 508068"/>
                <a:gd name="connsiteX1" fmla="*/ 84680 w 2741304"/>
                <a:gd name="connsiteY1" fmla="*/ 0 h 508068"/>
                <a:gd name="connsiteX2" fmla="*/ 2656624 w 2741304"/>
                <a:gd name="connsiteY2" fmla="*/ 0 h 508068"/>
                <a:gd name="connsiteX3" fmla="*/ 2741304 w 2741304"/>
                <a:gd name="connsiteY3" fmla="*/ 84680 h 508068"/>
                <a:gd name="connsiteX4" fmla="*/ 2741304 w 2741304"/>
                <a:gd name="connsiteY4" fmla="*/ 423388 h 508068"/>
                <a:gd name="connsiteX5" fmla="*/ 2656624 w 2741304"/>
                <a:gd name="connsiteY5" fmla="*/ 508068 h 508068"/>
                <a:gd name="connsiteX6" fmla="*/ 84680 w 2741304"/>
                <a:gd name="connsiteY6" fmla="*/ 508068 h 508068"/>
                <a:gd name="connsiteX7" fmla="*/ 0 w 2741304"/>
                <a:gd name="connsiteY7" fmla="*/ 423388 h 508068"/>
                <a:gd name="connsiteX8" fmla="*/ 0 w 2741304"/>
                <a:gd name="connsiteY8" fmla="*/ 84680 h 50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1304" h="508068">
                  <a:moveTo>
                    <a:pt x="0" y="84680"/>
                  </a:moveTo>
                  <a:cubicBezTo>
                    <a:pt x="0" y="37913"/>
                    <a:pt x="37913" y="0"/>
                    <a:pt x="84680" y="0"/>
                  </a:cubicBezTo>
                  <a:lnTo>
                    <a:pt x="2656624" y="0"/>
                  </a:lnTo>
                  <a:cubicBezTo>
                    <a:pt x="2703391" y="0"/>
                    <a:pt x="2741304" y="37913"/>
                    <a:pt x="2741304" y="84680"/>
                  </a:cubicBezTo>
                  <a:lnTo>
                    <a:pt x="2741304" y="423388"/>
                  </a:lnTo>
                  <a:cubicBezTo>
                    <a:pt x="2741304" y="470155"/>
                    <a:pt x="2703391" y="508068"/>
                    <a:pt x="2656624" y="508068"/>
                  </a:cubicBezTo>
                  <a:lnTo>
                    <a:pt x="84680" y="508068"/>
                  </a:lnTo>
                  <a:cubicBezTo>
                    <a:pt x="37913" y="508068"/>
                    <a:pt x="0" y="470155"/>
                    <a:pt x="0" y="423388"/>
                  </a:cubicBezTo>
                  <a:lnTo>
                    <a:pt x="0" y="84680"/>
                  </a:lnTo>
                  <a:close/>
                </a:path>
              </a:pathLst>
            </a:custGeom>
            <a:scene3d>
              <a:camera prst="orthographicFront"/>
              <a:lightRig rig="flat" dir="t"/>
            </a:scene3d>
            <a:sp3d prstMaterial="dkEdge">
              <a:bevelT w="8200" h="38100"/>
            </a:sp3d>
          </p:spPr>
          <p:style>
            <a:lnRef idx="3">
              <a:schemeClr val="lt1"/>
            </a:lnRef>
            <a:fillRef idx="1">
              <a:schemeClr val="accent1"/>
            </a:fillRef>
            <a:effectRef idx="1">
              <a:schemeClr val="accent1"/>
            </a:effectRef>
            <a:fontRef idx="minor">
              <a:schemeClr val="lt1"/>
            </a:fontRef>
          </p:style>
          <p:txBody>
            <a:bodyPr spcFirstLastPara="0" vert="horz" wrap="square" lIns="85762" tIns="55282" rIns="85762" bIns="55282" numCol="1" spcCol="1270" anchor="ctr" anchorCtr="0">
              <a:noAutofit/>
            </a:bodyPr>
            <a:lstStyle/>
            <a:p>
              <a:pPr lvl="0" algn="ctr" defTabSz="711200" rtl="0">
                <a:lnSpc>
                  <a:spcPct val="90000"/>
                </a:lnSpc>
                <a:spcBef>
                  <a:spcPct val="0"/>
                </a:spcBef>
                <a:spcAft>
                  <a:spcPct val="35000"/>
                </a:spcAft>
              </a:pPr>
              <a:r>
                <a:rPr lang="en-GB" sz="1600" b="0" i="0" kern="1200" dirty="0">
                  <a:solidFill>
                    <a:schemeClr val="tx1"/>
                  </a:solidFill>
                  <a:latin typeface="Arial"/>
                </a:rPr>
                <a:t>Universal Credit</a:t>
              </a:r>
            </a:p>
          </p:txBody>
        </p:sp>
      </p:grpSp>
      <p:grpSp>
        <p:nvGrpSpPr>
          <p:cNvPr id="24" name="Group 23"/>
          <p:cNvGrpSpPr/>
          <p:nvPr/>
        </p:nvGrpSpPr>
        <p:grpSpPr>
          <a:xfrm>
            <a:off x="669380" y="4092859"/>
            <a:ext cx="8856359" cy="660529"/>
            <a:chOff x="669380" y="4092859"/>
            <a:chExt cx="8856359" cy="660529"/>
          </a:xfrm>
        </p:grpSpPr>
        <p:sp>
          <p:nvSpPr>
            <p:cNvPr id="15" name="Freeform 14"/>
            <p:cNvSpPr/>
            <p:nvPr/>
          </p:nvSpPr>
          <p:spPr>
            <a:xfrm>
              <a:off x="3610335" y="4092859"/>
              <a:ext cx="5915404" cy="660529"/>
            </a:xfrm>
            <a:custGeom>
              <a:avLst/>
              <a:gdLst>
                <a:gd name="connsiteX0" fmla="*/ 0 w 5511489"/>
                <a:gd name="connsiteY0" fmla="*/ 82566 h 660529"/>
                <a:gd name="connsiteX1" fmla="*/ 5181225 w 5511489"/>
                <a:gd name="connsiteY1" fmla="*/ 82566 h 660529"/>
                <a:gd name="connsiteX2" fmla="*/ 5181225 w 5511489"/>
                <a:gd name="connsiteY2" fmla="*/ 0 h 660529"/>
                <a:gd name="connsiteX3" fmla="*/ 5511489 w 5511489"/>
                <a:gd name="connsiteY3" fmla="*/ 330265 h 660529"/>
                <a:gd name="connsiteX4" fmla="*/ 5181225 w 5511489"/>
                <a:gd name="connsiteY4" fmla="*/ 660529 h 660529"/>
                <a:gd name="connsiteX5" fmla="*/ 5181225 w 5511489"/>
                <a:gd name="connsiteY5" fmla="*/ 577963 h 660529"/>
                <a:gd name="connsiteX6" fmla="*/ 0 w 5511489"/>
                <a:gd name="connsiteY6" fmla="*/ 577963 h 660529"/>
                <a:gd name="connsiteX7" fmla="*/ 0 w 5511489"/>
                <a:gd name="connsiteY7" fmla="*/ 82566 h 66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11489" h="660529">
                  <a:moveTo>
                    <a:pt x="0" y="82566"/>
                  </a:moveTo>
                  <a:lnTo>
                    <a:pt x="5181225" y="82566"/>
                  </a:lnTo>
                  <a:lnTo>
                    <a:pt x="5181225" y="0"/>
                  </a:lnTo>
                  <a:lnTo>
                    <a:pt x="5511489" y="330265"/>
                  </a:lnTo>
                  <a:lnTo>
                    <a:pt x="5181225" y="660529"/>
                  </a:lnTo>
                  <a:lnTo>
                    <a:pt x="5181225" y="577963"/>
                  </a:lnTo>
                  <a:lnTo>
                    <a:pt x="0" y="577963"/>
                  </a:lnTo>
                  <a:lnTo>
                    <a:pt x="0" y="82566"/>
                  </a:lnTo>
                  <a:close/>
                </a:path>
              </a:pathLst>
            </a:custGeom>
            <a:ln>
              <a:solidFill>
                <a:srgbClr val="00B050">
                  <a:alpha val="90000"/>
                </a:srgbClr>
              </a:solidFill>
            </a:ln>
          </p:spPr>
          <p:style>
            <a:lnRef idx="1">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91456" rIns="256588" bIns="91456" numCol="1" spcCol="1270" anchor="t" anchorCtr="0">
              <a:noAutofit/>
            </a:bodyPr>
            <a:lstStyle/>
            <a:p>
              <a:pPr marL="114300" lvl="1" indent="-114300" algn="l" defTabSz="622300">
                <a:lnSpc>
                  <a:spcPct val="90000"/>
                </a:lnSpc>
                <a:spcBef>
                  <a:spcPct val="0"/>
                </a:spcBef>
                <a:spcAft>
                  <a:spcPct val="15000"/>
                </a:spcAft>
                <a:buChar char="••"/>
              </a:pPr>
              <a:r>
                <a:rPr lang="en-GB" sz="1400" b="0" i="0" kern="1200" dirty="0">
                  <a:latin typeface="Arial"/>
                </a:rPr>
                <a:t>Apply online via Camden’s Benefits Service</a:t>
              </a:r>
            </a:p>
            <a:p>
              <a:pPr marL="114300" lvl="1" indent="-114300" algn="l" defTabSz="622300">
                <a:lnSpc>
                  <a:spcPct val="90000"/>
                </a:lnSpc>
                <a:spcBef>
                  <a:spcPct val="0"/>
                </a:spcBef>
                <a:spcAft>
                  <a:spcPct val="15000"/>
                </a:spcAft>
                <a:buChar char="••"/>
              </a:pPr>
              <a:r>
                <a:rPr lang="en-GB" sz="1400" b="0" i="0" kern="1200" dirty="0">
                  <a:latin typeface="Arial"/>
                </a:rPr>
                <a:t>£150 reduction automatically applied to everyone</a:t>
              </a:r>
            </a:p>
          </p:txBody>
        </p:sp>
        <p:sp>
          <p:nvSpPr>
            <p:cNvPr id="16" name="Freeform 15"/>
            <p:cNvSpPr/>
            <p:nvPr/>
          </p:nvSpPr>
          <p:spPr>
            <a:xfrm>
              <a:off x="669380" y="4167698"/>
              <a:ext cx="2879583" cy="508068"/>
            </a:xfrm>
            <a:custGeom>
              <a:avLst/>
              <a:gdLst>
                <a:gd name="connsiteX0" fmla="*/ 0 w 2831105"/>
                <a:gd name="connsiteY0" fmla="*/ 84680 h 508068"/>
                <a:gd name="connsiteX1" fmla="*/ 84680 w 2831105"/>
                <a:gd name="connsiteY1" fmla="*/ 0 h 508068"/>
                <a:gd name="connsiteX2" fmla="*/ 2746425 w 2831105"/>
                <a:gd name="connsiteY2" fmla="*/ 0 h 508068"/>
                <a:gd name="connsiteX3" fmla="*/ 2831105 w 2831105"/>
                <a:gd name="connsiteY3" fmla="*/ 84680 h 508068"/>
                <a:gd name="connsiteX4" fmla="*/ 2831105 w 2831105"/>
                <a:gd name="connsiteY4" fmla="*/ 423388 h 508068"/>
                <a:gd name="connsiteX5" fmla="*/ 2746425 w 2831105"/>
                <a:gd name="connsiteY5" fmla="*/ 508068 h 508068"/>
                <a:gd name="connsiteX6" fmla="*/ 84680 w 2831105"/>
                <a:gd name="connsiteY6" fmla="*/ 508068 h 508068"/>
                <a:gd name="connsiteX7" fmla="*/ 0 w 2831105"/>
                <a:gd name="connsiteY7" fmla="*/ 423388 h 508068"/>
                <a:gd name="connsiteX8" fmla="*/ 0 w 2831105"/>
                <a:gd name="connsiteY8" fmla="*/ 84680 h 50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1105" h="508068">
                  <a:moveTo>
                    <a:pt x="0" y="84680"/>
                  </a:moveTo>
                  <a:cubicBezTo>
                    <a:pt x="0" y="37913"/>
                    <a:pt x="37913" y="0"/>
                    <a:pt x="84680" y="0"/>
                  </a:cubicBezTo>
                  <a:lnTo>
                    <a:pt x="2746425" y="0"/>
                  </a:lnTo>
                  <a:cubicBezTo>
                    <a:pt x="2793192" y="0"/>
                    <a:pt x="2831105" y="37913"/>
                    <a:pt x="2831105" y="84680"/>
                  </a:cubicBezTo>
                  <a:lnTo>
                    <a:pt x="2831105" y="423388"/>
                  </a:lnTo>
                  <a:cubicBezTo>
                    <a:pt x="2831105" y="470155"/>
                    <a:pt x="2793192" y="508068"/>
                    <a:pt x="2746425" y="508068"/>
                  </a:cubicBezTo>
                  <a:lnTo>
                    <a:pt x="84680" y="508068"/>
                  </a:lnTo>
                  <a:cubicBezTo>
                    <a:pt x="37913" y="508068"/>
                    <a:pt x="0" y="470155"/>
                    <a:pt x="0" y="423388"/>
                  </a:cubicBezTo>
                  <a:lnTo>
                    <a:pt x="0" y="84680"/>
                  </a:lnTo>
                  <a:close/>
                </a:path>
              </a:pathLst>
            </a:custGeom>
            <a:scene3d>
              <a:camera prst="orthographicFront"/>
              <a:lightRig rig="flat" dir="t"/>
            </a:scene3d>
            <a:sp3d prstMaterial="dkEdge">
              <a:bevelT w="8200" h="38100"/>
            </a:sp3d>
          </p:spPr>
          <p:style>
            <a:lnRef idx="3">
              <a:schemeClr val="lt1"/>
            </a:lnRef>
            <a:fillRef idx="1">
              <a:schemeClr val="accent1"/>
            </a:fillRef>
            <a:effectRef idx="1">
              <a:schemeClr val="accent1"/>
            </a:effectRef>
            <a:fontRef idx="minor">
              <a:schemeClr val="lt1"/>
            </a:fontRef>
          </p:style>
          <p:txBody>
            <a:bodyPr spcFirstLastPara="0" vert="horz" wrap="square" lIns="85762" tIns="55282" rIns="85762" bIns="55282" numCol="1" spcCol="1270" anchor="ctr" anchorCtr="0">
              <a:noAutofit/>
            </a:bodyPr>
            <a:lstStyle/>
            <a:p>
              <a:pPr lvl="0" algn="ctr" defTabSz="711200">
                <a:lnSpc>
                  <a:spcPct val="90000"/>
                </a:lnSpc>
                <a:spcBef>
                  <a:spcPct val="0"/>
                </a:spcBef>
                <a:spcAft>
                  <a:spcPct val="35000"/>
                </a:spcAft>
              </a:pPr>
              <a:r>
                <a:rPr lang="en-GB" sz="1600" b="0" i="0" kern="1200" dirty="0">
                  <a:solidFill>
                    <a:schemeClr val="tx1"/>
                  </a:solidFill>
                  <a:latin typeface="Arial"/>
                </a:rPr>
                <a:t>Council Tax Support</a:t>
              </a:r>
            </a:p>
          </p:txBody>
        </p:sp>
      </p:grpSp>
      <p:grpSp>
        <p:nvGrpSpPr>
          <p:cNvPr id="23" name="Group 22"/>
          <p:cNvGrpSpPr/>
          <p:nvPr/>
        </p:nvGrpSpPr>
        <p:grpSpPr>
          <a:xfrm>
            <a:off x="669380" y="4768448"/>
            <a:ext cx="8856359" cy="735982"/>
            <a:chOff x="669380" y="4768448"/>
            <a:chExt cx="8856359" cy="735982"/>
          </a:xfrm>
        </p:grpSpPr>
        <p:sp>
          <p:nvSpPr>
            <p:cNvPr id="17" name="Freeform 16"/>
            <p:cNvSpPr/>
            <p:nvPr/>
          </p:nvSpPr>
          <p:spPr>
            <a:xfrm>
              <a:off x="3669344" y="4768448"/>
              <a:ext cx="5856395" cy="735982"/>
            </a:xfrm>
            <a:custGeom>
              <a:avLst/>
              <a:gdLst>
                <a:gd name="connsiteX0" fmla="*/ 0 w 5838430"/>
                <a:gd name="connsiteY0" fmla="*/ 91998 h 735982"/>
                <a:gd name="connsiteX1" fmla="*/ 5470439 w 5838430"/>
                <a:gd name="connsiteY1" fmla="*/ 91998 h 735982"/>
                <a:gd name="connsiteX2" fmla="*/ 5470439 w 5838430"/>
                <a:gd name="connsiteY2" fmla="*/ 0 h 735982"/>
                <a:gd name="connsiteX3" fmla="*/ 5838430 w 5838430"/>
                <a:gd name="connsiteY3" fmla="*/ 367991 h 735982"/>
                <a:gd name="connsiteX4" fmla="*/ 5470439 w 5838430"/>
                <a:gd name="connsiteY4" fmla="*/ 735982 h 735982"/>
                <a:gd name="connsiteX5" fmla="*/ 5470439 w 5838430"/>
                <a:gd name="connsiteY5" fmla="*/ 643984 h 735982"/>
                <a:gd name="connsiteX6" fmla="*/ 0 w 5838430"/>
                <a:gd name="connsiteY6" fmla="*/ 643984 h 735982"/>
                <a:gd name="connsiteX7" fmla="*/ 0 w 5838430"/>
                <a:gd name="connsiteY7" fmla="*/ 91998 h 73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38430" h="735982">
                  <a:moveTo>
                    <a:pt x="0" y="91998"/>
                  </a:moveTo>
                  <a:lnTo>
                    <a:pt x="5470439" y="91998"/>
                  </a:lnTo>
                  <a:lnTo>
                    <a:pt x="5470439" y="0"/>
                  </a:lnTo>
                  <a:lnTo>
                    <a:pt x="5838430" y="367991"/>
                  </a:lnTo>
                  <a:lnTo>
                    <a:pt x="5470439" y="735982"/>
                  </a:lnTo>
                  <a:lnTo>
                    <a:pt x="5470439" y="643984"/>
                  </a:lnTo>
                  <a:lnTo>
                    <a:pt x="0" y="643984"/>
                  </a:lnTo>
                  <a:lnTo>
                    <a:pt x="0" y="91998"/>
                  </a:lnTo>
                  <a:close/>
                </a:path>
              </a:pathLst>
            </a:custGeom>
            <a:ln>
              <a:solidFill>
                <a:srgbClr val="00B050">
                  <a:alpha val="90000"/>
                </a:srgbClr>
              </a:solidFill>
            </a:ln>
          </p:spPr>
          <p:style>
            <a:lnRef idx="1">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160" tIns="102158" rIns="286153" bIns="102158" numCol="1" spcCol="1270" anchor="t" anchorCtr="0">
              <a:noAutofit/>
            </a:bodyPr>
            <a:lstStyle/>
            <a:p>
              <a:pPr marL="171450" lvl="1" indent="-171450" algn="l" defTabSz="711200">
                <a:lnSpc>
                  <a:spcPct val="90000"/>
                </a:lnSpc>
                <a:spcBef>
                  <a:spcPct val="0"/>
                </a:spcBef>
                <a:spcAft>
                  <a:spcPct val="15000"/>
                </a:spcAft>
                <a:buChar char="••"/>
              </a:pPr>
              <a:r>
                <a:rPr lang="en-GB" sz="1400" kern="1200" dirty="0"/>
                <a:t>For existing claimants, pensioners &amp; SDP people                          (HB, Working &amp; Child Tax Credit, Employment &amp; Support Allowance, Job Seekers Allowance &amp; Income Support)</a:t>
              </a:r>
              <a:endParaRPr lang="en-GB" sz="1400" b="0" i="0" kern="1200" dirty="0">
                <a:latin typeface="Arial"/>
              </a:endParaRPr>
            </a:p>
          </p:txBody>
        </p:sp>
        <p:sp>
          <p:nvSpPr>
            <p:cNvPr id="18" name="Freeform 17"/>
            <p:cNvSpPr/>
            <p:nvPr/>
          </p:nvSpPr>
          <p:spPr>
            <a:xfrm>
              <a:off x="669380" y="4874382"/>
              <a:ext cx="2903351" cy="508068"/>
            </a:xfrm>
            <a:custGeom>
              <a:avLst/>
              <a:gdLst>
                <a:gd name="connsiteX0" fmla="*/ 0 w 2854473"/>
                <a:gd name="connsiteY0" fmla="*/ 84680 h 508068"/>
                <a:gd name="connsiteX1" fmla="*/ 84680 w 2854473"/>
                <a:gd name="connsiteY1" fmla="*/ 0 h 508068"/>
                <a:gd name="connsiteX2" fmla="*/ 2769793 w 2854473"/>
                <a:gd name="connsiteY2" fmla="*/ 0 h 508068"/>
                <a:gd name="connsiteX3" fmla="*/ 2854473 w 2854473"/>
                <a:gd name="connsiteY3" fmla="*/ 84680 h 508068"/>
                <a:gd name="connsiteX4" fmla="*/ 2854473 w 2854473"/>
                <a:gd name="connsiteY4" fmla="*/ 423388 h 508068"/>
                <a:gd name="connsiteX5" fmla="*/ 2769793 w 2854473"/>
                <a:gd name="connsiteY5" fmla="*/ 508068 h 508068"/>
                <a:gd name="connsiteX6" fmla="*/ 84680 w 2854473"/>
                <a:gd name="connsiteY6" fmla="*/ 508068 h 508068"/>
                <a:gd name="connsiteX7" fmla="*/ 0 w 2854473"/>
                <a:gd name="connsiteY7" fmla="*/ 423388 h 508068"/>
                <a:gd name="connsiteX8" fmla="*/ 0 w 2854473"/>
                <a:gd name="connsiteY8" fmla="*/ 84680 h 50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4473" h="508068">
                  <a:moveTo>
                    <a:pt x="0" y="84680"/>
                  </a:moveTo>
                  <a:cubicBezTo>
                    <a:pt x="0" y="37913"/>
                    <a:pt x="37913" y="0"/>
                    <a:pt x="84680" y="0"/>
                  </a:cubicBezTo>
                  <a:lnTo>
                    <a:pt x="2769793" y="0"/>
                  </a:lnTo>
                  <a:cubicBezTo>
                    <a:pt x="2816560" y="0"/>
                    <a:pt x="2854473" y="37913"/>
                    <a:pt x="2854473" y="84680"/>
                  </a:cubicBezTo>
                  <a:lnTo>
                    <a:pt x="2854473" y="423388"/>
                  </a:lnTo>
                  <a:cubicBezTo>
                    <a:pt x="2854473" y="470155"/>
                    <a:pt x="2816560" y="508068"/>
                    <a:pt x="2769793" y="508068"/>
                  </a:cubicBezTo>
                  <a:lnTo>
                    <a:pt x="84680" y="508068"/>
                  </a:lnTo>
                  <a:cubicBezTo>
                    <a:pt x="37913" y="508068"/>
                    <a:pt x="0" y="470155"/>
                    <a:pt x="0" y="423388"/>
                  </a:cubicBezTo>
                  <a:lnTo>
                    <a:pt x="0" y="84680"/>
                  </a:lnTo>
                  <a:close/>
                </a:path>
              </a:pathLst>
            </a:custGeom>
            <a:scene3d>
              <a:camera prst="orthographicFront"/>
              <a:lightRig rig="flat" dir="t"/>
            </a:scene3d>
            <a:sp3d prstMaterial="dkEdge">
              <a:bevelT w="8200" h="38100"/>
            </a:sp3d>
          </p:spPr>
          <p:style>
            <a:lnRef idx="3">
              <a:schemeClr val="lt1"/>
            </a:lnRef>
            <a:fillRef idx="1">
              <a:schemeClr val="accent1"/>
            </a:fillRef>
            <a:effectRef idx="1">
              <a:schemeClr val="accent1"/>
            </a:effectRef>
            <a:fontRef idx="minor">
              <a:schemeClr val="lt1"/>
            </a:fontRef>
          </p:style>
          <p:txBody>
            <a:bodyPr spcFirstLastPara="0" vert="horz" wrap="square" lIns="85762" tIns="55282" rIns="85762" bIns="55282" numCol="1" spcCol="1270" anchor="ctr" anchorCtr="0">
              <a:noAutofit/>
            </a:bodyPr>
            <a:lstStyle/>
            <a:p>
              <a:pPr lvl="0" algn="ctr" defTabSz="711200">
                <a:lnSpc>
                  <a:spcPct val="90000"/>
                </a:lnSpc>
                <a:spcBef>
                  <a:spcPct val="0"/>
                </a:spcBef>
                <a:spcAft>
                  <a:spcPct val="35000"/>
                </a:spcAft>
              </a:pPr>
              <a:r>
                <a:rPr lang="en-GB" sz="1600" b="0" i="0" kern="1200" dirty="0">
                  <a:solidFill>
                    <a:schemeClr val="tx1"/>
                  </a:solidFill>
                  <a:latin typeface="Arial"/>
                </a:rPr>
                <a:t>Legacy benefits</a:t>
              </a:r>
            </a:p>
          </p:txBody>
        </p:sp>
      </p:grpSp>
      <p:grpSp>
        <p:nvGrpSpPr>
          <p:cNvPr id="22" name="Group 21"/>
          <p:cNvGrpSpPr/>
          <p:nvPr/>
        </p:nvGrpSpPr>
        <p:grpSpPr>
          <a:xfrm>
            <a:off x="669380" y="5534486"/>
            <a:ext cx="8662190" cy="397390"/>
            <a:chOff x="669380" y="5534486"/>
            <a:chExt cx="8662190" cy="397390"/>
          </a:xfrm>
        </p:grpSpPr>
        <p:sp>
          <p:nvSpPr>
            <p:cNvPr id="19" name="Freeform 18"/>
            <p:cNvSpPr/>
            <p:nvPr/>
          </p:nvSpPr>
          <p:spPr>
            <a:xfrm>
              <a:off x="3704508" y="5534486"/>
              <a:ext cx="5627062" cy="397390"/>
            </a:xfrm>
            <a:custGeom>
              <a:avLst/>
              <a:gdLst>
                <a:gd name="connsiteX0" fmla="*/ 0 w 5516877"/>
                <a:gd name="connsiteY0" fmla="*/ 49674 h 397390"/>
                <a:gd name="connsiteX1" fmla="*/ 5318182 w 5516877"/>
                <a:gd name="connsiteY1" fmla="*/ 49674 h 397390"/>
                <a:gd name="connsiteX2" fmla="*/ 5318182 w 5516877"/>
                <a:gd name="connsiteY2" fmla="*/ 0 h 397390"/>
                <a:gd name="connsiteX3" fmla="*/ 5516877 w 5516877"/>
                <a:gd name="connsiteY3" fmla="*/ 198695 h 397390"/>
                <a:gd name="connsiteX4" fmla="*/ 5318182 w 5516877"/>
                <a:gd name="connsiteY4" fmla="*/ 397390 h 397390"/>
                <a:gd name="connsiteX5" fmla="*/ 5318182 w 5516877"/>
                <a:gd name="connsiteY5" fmla="*/ 347716 h 397390"/>
                <a:gd name="connsiteX6" fmla="*/ 0 w 5516877"/>
                <a:gd name="connsiteY6" fmla="*/ 347716 h 397390"/>
                <a:gd name="connsiteX7" fmla="*/ 0 w 5516877"/>
                <a:gd name="connsiteY7" fmla="*/ 49674 h 397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16877" h="397390">
                  <a:moveTo>
                    <a:pt x="0" y="49674"/>
                  </a:moveTo>
                  <a:lnTo>
                    <a:pt x="5318182" y="49674"/>
                  </a:lnTo>
                  <a:lnTo>
                    <a:pt x="5318182" y="0"/>
                  </a:lnTo>
                  <a:lnTo>
                    <a:pt x="5516877" y="198695"/>
                  </a:lnTo>
                  <a:lnTo>
                    <a:pt x="5318182" y="397390"/>
                  </a:lnTo>
                  <a:lnTo>
                    <a:pt x="5318182" y="347716"/>
                  </a:lnTo>
                  <a:lnTo>
                    <a:pt x="0" y="347716"/>
                  </a:lnTo>
                  <a:lnTo>
                    <a:pt x="0" y="49674"/>
                  </a:lnTo>
                  <a:close/>
                </a:path>
              </a:pathLst>
            </a:custGeom>
            <a:ln>
              <a:solidFill>
                <a:srgbClr val="00B050">
                  <a:alpha val="90000"/>
                </a:srgbClr>
              </a:solidFill>
            </a:ln>
          </p:spPr>
          <p:style>
            <a:lnRef idx="1">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58564" rIns="157911" bIns="58564" numCol="1" spcCol="1270" anchor="t" anchorCtr="0">
              <a:noAutofit/>
            </a:bodyPr>
            <a:lstStyle/>
            <a:p>
              <a:pPr marL="114300" lvl="1" indent="-114300" algn="l" defTabSz="622300">
                <a:lnSpc>
                  <a:spcPct val="90000"/>
                </a:lnSpc>
                <a:spcBef>
                  <a:spcPct val="0"/>
                </a:spcBef>
                <a:spcAft>
                  <a:spcPct val="15000"/>
                </a:spcAft>
                <a:buChar char="••"/>
              </a:pPr>
              <a:r>
                <a:rPr lang="en-GB" sz="1400" b="0" i="0" kern="1200" dirty="0">
                  <a:latin typeface="Arial"/>
                </a:rPr>
                <a:t>Still working and no change in income</a:t>
              </a:r>
            </a:p>
          </p:txBody>
        </p:sp>
        <p:sp>
          <p:nvSpPr>
            <p:cNvPr id="20" name="Freeform 19"/>
            <p:cNvSpPr/>
            <p:nvPr/>
          </p:nvSpPr>
          <p:spPr>
            <a:xfrm>
              <a:off x="669380" y="5540557"/>
              <a:ext cx="2957926" cy="391319"/>
            </a:xfrm>
            <a:custGeom>
              <a:avLst/>
              <a:gdLst>
                <a:gd name="connsiteX0" fmla="*/ 0 w 2908129"/>
                <a:gd name="connsiteY0" fmla="*/ 65221 h 391319"/>
                <a:gd name="connsiteX1" fmla="*/ 65221 w 2908129"/>
                <a:gd name="connsiteY1" fmla="*/ 0 h 391319"/>
                <a:gd name="connsiteX2" fmla="*/ 2842908 w 2908129"/>
                <a:gd name="connsiteY2" fmla="*/ 0 h 391319"/>
                <a:gd name="connsiteX3" fmla="*/ 2908129 w 2908129"/>
                <a:gd name="connsiteY3" fmla="*/ 65221 h 391319"/>
                <a:gd name="connsiteX4" fmla="*/ 2908129 w 2908129"/>
                <a:gd name="connsiteY4" fmla="*/ 326098 h 391319"/>
                <a:gd name="connsiteX5" fmla="*/ 2842908 w 2908129"/>
                <a:gd name="connsiteY5" fmla="*/ 391319 h 391319"/>
                <a:gd name="connsiteX6" fmla="*/ 65221 w 2908129"/>
                <a:gd name="connsiteY6" fmla="*/ 391319 h 391319"/>
                <a:gd name="connsiteX7" fmla="*/ 0 w 2908129"/>
                <a:gd name="connsiteY7" fmla="*/ 326098 h 391319"/>
                <a:gd name="connsiteX8" fmla="*/ 0 w 2908129"/>
                <a:gd name="connsiteY8" fmla="*/ 65221 h 39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8129" h="391319">
                  <a:moveTo>
                    <a:pt x="0" y="65221"/>
                  </a:moveTo>
                  <a:cubicBezTo>
                    <a:pt x="0" y="29200"/>
                    <a:pt x="29200" y="0"/>
                    <a:pt x="65221" y="0"/>
                  </a:cubicBezTo>
                  <a:lnTo>
                    <a:pt x="2842908" y="0"/>
                  </a:lnTo>
                  <a:cubicBezTo>
                    <a:pt x="2878929" y="0"/>
                    <a:pt x="2908129" y="29200"/>
                    <a:pt x="2908129" y="65221"/>
                  </a:cubicBezTo>
                  <a:lnTo>
                    <a:pt x="2908129" y="326098"/>
                  </a:lnTo>
                  <a:cubicBezTo>
                    <a:pt x="2908129" y="362119"/>
                    <a:pt x="2878929" y="391319"/>
                    <a:pt x="2842908" y="391319"/>
                  </a:cubicBezTo>
                  <a:lnTo>
                    <a:pt x="65221" y="391319"/>
                  </a:lnTo>
                  <a:cubicBezTo>
                    <a:pt x="29200" y="391319"/>
                    <a:pt x="0" y="362119"/>
                    <a:pt x="0" y="326098"/>
                  </a:cubicBezTo>
                  <a:lnTo>
                    <a:pt x="0" y="65221"/>
                  </a:lnTo>
                  <a:close/>
                </a:path>
              </a:pathLst>
            </a:custGeom>
            <a:scene3d>
              <a:camera prst="orthographicFront"/>
              <a:lightRig rig="flat" dir="t"/>
            </a:scene3d>
            <a:sp3d prstMaterial="dkEdge">
              <a:bevelT w="8200" h="38100"/>
            </a:sp3d>
          </p:spPr>
          <p:style>
            <a:lnRef idx="3">
              <a:schemeClr val="lt1"/>
            </a:lnRef>
            <a:fillRef idx="1">
              <a:schemeClr val="accent1"/>
            </a:fillRef>
            <a:effectRef idx="1">
              <a:schemeClr val="accent1"/>
            </a:effectRef>
            <a:fontRef idx="minor">
              <a:schemeClr val="lt1"/>
            </a:fontRef>
          </p:style>
          <p:txBody>
            <a:bodyPr spcFirstLastPara="0" vert="horz" wrap="square" lIns="80063" tIns="49583" rIns="80063" bIns="49583" numCol="1" spcCol="1270" anchor="ctr" anchorCtr="0">
              <a:noAutofit/>
            </a:bodyPr>
            <a:lstStyle/>
            <a:p>
              <a:pPr lvl="0" algn="ctr" defTabSz="711200">
                <a:lnSpc>
                  <a:spcPct val="90000"/>
                </a:lnSpc>
                <a:spcBef>
                  <a:spcPct val="0"/>
                </a:spcBef>
                <a:spcAft>
                  <a:spcPct val="35000"/>
                </a:spcAft>
              </a:pPr>
              <a:r>
                <a:rPr lang="en-GB" sz="1600" b="0" i="0" kern="1200" dirty="0">
                  <a:solidFill>
                    <a:schemeClr val="tx1"/>
                  </a:solidFill>
                  <a:latin typeface="Arial"/>
                </a:rPr>
                <a:t>Wages</a:t>
              </a:r>
            </a:p>
          </p:txBody>
        </p:sp>
      </p:grpSp>
    </p:spTree>
    <p:extLst>
      <p:ext uri="{BB962C8B-B14F-4D97-AF65-F5344CB8AC3E}">
        <p14:creationId xmlns:p14="http://schemas.microsoft.com/office/powerpoint/2010/main" val="1598204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500" fill="hold"/>
                                        <p:tgtEl>
                                          <p:spTgt spid="28"/>
                                        </p:tgtEl>
                                        <p:attrNameLst>
                                          <p:attrName>ppt_x</p:attrName>
                                        </p:attrNameLst>
                                      </p:cBhvr>
                                      <p:tavLst>
                                        <p:tav tm="0">
                                          <p:val>
                                            <p:strVal val="#ppt_x"/>
                                          </p:val>
                                        </p:tav>
                                        <p:tav tm="100000">
                                          <p:val>
                                            <p:strVal val="#ppt_x"/>
                                          </p:val>
                                        </p:tav>
                                      </p:tavLst>
                                    </p:anim>
                                    <p:anim calcmode="lin" valueType="num">
                                      <p:cBhvr additive="base">
                                        <p:cTn id="1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ppt_x"/>
                                          </p:val>
                                        </p:tav>
                                        <p:tav tm="100000">
                                          <p:val>
                                            <p:strVal val="#ppt_x"/>
                                          </p:val>
                                        </p:tav>
                                      </p:tavLst>
                                    </p:anim>
                                    <p:anim calcmode="lin" valueType="num">
                                      <p:cBhvr additive="base">
                                        <p:cTn id="2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509323" y="1003200"/>
            <a:ext cx="9204852" cy="1573606"/>
            <a:chOff x="509323" y="1003200"/>
            <a:chExt cx="9204852" cy="1573606"/>
          </a:xfrm>
        </p:grpSpPr>
        <p:sp>
          <p:nvSpPr>
            <p:cNvPr id="4" name="Freeform 3"/>
            <p:cNvSpPr/>
            <p:nvPr/>
          </p:nvSpPr>
          <p:spPr>
            <a:xfrm>
              <a:off x="4191264" y="1003200"/>
              <a:ext cx="5522911" cy="1573606"/>
            </a:xfrm>
            <a:custGeom>
              <a:avLst/>
              <a:gdLst>
                <a:gd name="connsiteX0" fmla="*/ 0 w 5522911"/>
                <a:gd name="connsiteY0" fmla="*/ 196701 h 1573606"/>
                <a:gd name="connsiteX1" fmla="*/ 4736108 w 5522911"/>
                <a:gd name="connsiteY1" fmla="*/ 196701 h 1573606"/>
                <a:gd name="connsiteX2" fmla="*/ 4736108 w 5522911"/>
                <a:gd name="connsiteY2" fmla="*/ 0 h 1573606"/>
                <a:gd name="connsiteX3" fmla="*/ 5522911 w 5522911"/>
                <a:gd name="connsiteY3" fmla="*/ 786803 h 1573606"/>
                <a:gd name="connsiteX4" fmla="*/ 4736108 w 5522911"/>
                <a:gd name="connsiteY4" fmla="*/ 1573606 h 1573606"/>
                <a:gd name="connsiteX5" fmla="*/ 4736108 w 5522911"/>
                <a:gd name="connsiteY5" fmla="*/ 1376905 h 1573606"/>
                <a:gd name="connsiteX6" fmla="*/ 0 w 5522911"/>
                <a:gd name="connsiteY6" fmla="*/ 1376905 h 1573606"/>
                <a:gd name="connsiteX7" fmla="*/ 0 w 5522911"/>
                <a:gd name="connsiteY7" fmla="*/ 196701 h 1573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2911" h="1573606">
                  <a:moveTo>
                    <a:pt x="0" y="196701"/>
                  </a:moveTo>
                  <a:lnTo>
                    <a:pt x="4736108" y="196701"/>
                  </a:lnTo>
                  <a:lnTo>
                    <a:pt x="4736108" y="0"/>
                  </a:lnTo>
                  <a:lnTo>
                    <a:pt x="5522911" y="786803"/>
                  </a:lnTo>
                  <a:lnTo>
                    <a:pt x="4736108" y="1573606"/>
                  </a:lnTo>
                  <a:lnTo>
                    <a:pt x="4736108" y="1376905"/>
                  </a:lnTo>
                  <a:lnTo>
                    <a:pt x="0" y="1376905"/>
                  </a:lnTo>
                  <a:lnTo>
                    <a:pt x="0" y="196701"/>
                  </a:lnTo>
                  <a:close/>
                </a:path>
              </a:pathLst>
            </a:custGeom>
            <a:ln>
              <a:solidFill>
                <a:srgbClr val="00B050">
                  <a:alpha val="90000"/>
                </a:srgbClr>
              </a:solidFill>
            </a:ln>
          </p:spPr>
          <p:style>
            <a:lnRef idx="2">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205591" rIns="598992" bIns="205591"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GB" sz="1400" kern="1200" dirty="0"/>
                <a:t>If income drops – report change </a:t>
              </a:r>
              <a:endParaRPr lang="en-US" sz="1400" kern="1200" dirty="0"/>
            </a:p>
            <a:p>
              <a:pPr marL="114300" lvl="1" indent="-114300" algn="l" defTabSz="622300">
                <a:lnSpc>
                  <a:spcPct val="90000"/>
                </a:lnSpc>
                <a:spcBef>
                  <a:spcPct val="0"/>
                </a:spcBef>
                <a:spcAft>
                  <a:spcPct val="15000"/>
                </a:spcAft>
                <a:buChar char="••"/>
              </a:pPr>
              <a:r>
                <a:rPr lang="en-GB" sz="1400" kern="1200" dirty="0"/>
                <a:t>Reporting change may result in increase in HB &amp; Tax Credits</a:t>
              </a:r>
              <a:endParaRPr lang="en-US" sz="1400" kern="1200" dirty="0"/>
            </a:p>
            <a:p>
              <a:pPr marL="114300" lvl="1" indent="-114300" algn="l" defTabSz="622300">
                <a:lnSpc>
                  <a:spcPct val="90000"/>
                </a:lnSpc>
                <a:spcBef>
                  <a:spcPct val="0"/>
                </a:spcBef>
                <a:spcAft>
                  <a:spcPct val="15000"/>
                </a:spcAft>
                <a:buChar char="••"/>
              </a:pPr>
              <a:r>
                <a:rPr lang="en-GB" sz="1400" kern="1200" dirty="0"/>
                <a:t>If paid sufficient national insurance contributions can claim new style JSA or ESA to </a:t>
              </a:r>
              <a:r>
                <a:rPr lang="en-GB" sz="1400" kern="1200"/>
                <a:t>top up.</a:t>
              </a:r>
              <a:endParaRPr lang="en-US" sz="1400" kern="1200" dirty="0"/>
            </a:p>
          </p:txBody>
        </p:sp>
        <p:sp>
          <p:nvSpPr>
            <p:cNvPr id="6" name="Freeform 5"/>
            <p:cNvSpPr/>
            <p:nvPr/>
          </p:nvSpPr>
          <p:spPr>
            <a:xfrm>
              <a:off x="509323" y="1155213"/>
              <a:ext cx="3681940" cy="1269580"/>
            </a:xfrm>
            <a:custGeom>
              <a:avLst/>
              <a:gdLst>
                <a:gd name="connsiteX0" fmla="*/ 0 w 3681940"/>
                <a:gd name="connsiteY0" fmla="*/ 211601 h 1269580"/>
                <a:gd name="connsiteX1" fmla="*/ 211601 w 3681940"/>
                <a:gd name="connsiteY1" fmla="*/ 0 h 1269580"/>
                <a:gd name="connsiteX2" fmla="*/ 3470339 w 3681940"/>
                <a:gd name="connsiteY2" fmla="*/ 0 h 1269580"/>
                <a:gd name="connsiteX3" fmla="*/ 3681940 w 3681940"/>
                <a:gd name="connsiteY3" fmla="*/ 211601 h 1269580"/>
                <a:gd name="connsiteX4" fmla="*/ 3681940 w 3681940"/>
                <a:gd name="connsiteY4" fmla="*/ 1057979 h 1269580"/>
                <a:gd name="connsiteX5" fmla="*/ 3470339 w 3681940"/>
                <a:gd name="connsiteY5" fmla="*/ 1269580 h 1269580"/>
                <a:gd name="connsiteX6" fmla="*/ 211601 w 3681940"/>
                <a:gd name="connsiteY6" fmla="*/ 1269580 h 1269580"/>
                <a:gd name="connsiteX7" fmla="*/ 0 w 3681940"/>
                <a:gd name="connsiteY7" fmla="*/ 1057979 h 1269580"/>
                <a:gd name="connsiteX8" fmla="*/ 0 w 3681940"/>
                <a:gd name="connsiteY8" fmla="*/ 211601 h 126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1940" h="1269580">
                  <a:moveTo>
                    <a:pt x="0" y="211601"/>
                  </a:moveTo>
                  <a:cubicBezTo>
                    <a:pt x="0" y="94737"/>
                    <a:pt x="94737" y="0"/>
                    <a:pt x="211601" y="0"/>
                  </a:cubicBezTo>
                  <a:lnTo>
                    <a:pt x="3470339" y="0"/>
                  </a:lnTo>
                  <a:cubicBezTo>
                    <a:pt x="3587203" y="0"/>
                    <a:pt x="3681940" y="94737"/>
                    <a:pt x="3681940" y="211601"/>
                  </a:cubicBezTo>
                  <a:lnTo>
                    <a:pt x="3681940" y="1057979"/>
                  </a:lnTo>
                  <a:cubicBezTo>
                    <a:pt x="3681940" y="1174843"/>
                    <a:pt x="3587203" y="1269580"/>
                    <a:pt x="3470339" y="1269580"/>
                  </a:cubicBezTo>
                  <a:lnTo>
                    <a:pt x="211601" y="1269580"/>
                  </a:lnTo>
                  <a:cubicBezTo>
                    <a:pt x="94737" y="1269580"/>
                    <a:pt x="0" y="1174843"/>
                    <a:pt x="0" y="1057979"/>
                  </a:cubicBezTo>
                  <a:lnTo>
                    <a:pt x="0" y="211601"/>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145796" tIns="103886" rIns="145796" bIns="103886" numCol="1" spcCol="1270" anchor="ctr" anchorCtr="0">
              <a:noAutofit/>
            </a:bodyPr>
            <a:lstStyle/>
            <a:p>
              <a:pPr lvl="0" algn="ctr" defTabSz="977900">
                <a:lnSpc>
                  <a:spcPct val="90000"/>
                </a:lnSpc>
                <a:spcBef>
                  <a:spcPct val="0"/>
                </a:spcBef>
                <a:spcAft>
                  <a:spcPct val="35000"/>
                </a:spcAft>
              </a:pPr>
              <a:r>
                <a:rPr lang="en-US" sz="2200" kern="1200" dirty="0">
                  <a:solidFill>
                    <a:schemeClr val="tx1"/>
                  </a:solidFill>
                </a:rPr>
                <a:t>Legacy Benefits</a:t>
              </a:r>
            </a:p>
          </p:txBody>
        </p:sp>
      </p:grpSp>
      <p:grpSp>
        <p:nvGrpSpPr>
          <p:cNvPr id="12" name="Group 11"/>
          <p:cNvGrpSpPr/>
          <p:nvPr/>
        </p:nvGrpSpPr>
        <p:grpSpPr>
          <a:xfrm>
            <a:off x="511182" y="2703765"/>
            <a:ext cx="9207492" cy="1281298"/>
            <a:chOff x="511182" y="2703765"/>
            <a:chExt cx="9207492" cy="1281298"/>
          </a:xfrm>
        </p:grpSpPr>
        <p:sp>
          <p:nvSpPr>
            <p:cNvPr id="7" name="Freeform 6"/>
            <p:cNvSpPr/>
            <p:nvPr/>
          </p:nvSpPr>
          <p:spPr>
            <a:xfrm>
              <a:off x="4190364" y="2703765"/>
              <a:ext cx="5528310" cy="1269580"/>
            </a:xfrm>
            <a:custGeom>
              <a:avLst/>
              <a:gdLst>
                <a:gd name="connsiteX0" fmla="*/ 0 w 5528310"/>
                <a:gd name="connsiteY0" fmla="*/ 158698 h 1269580"/>
                <a:gd name="connsiteX1" fmla="*/ 4893520 w 5528310"/>
                <a:gd name="connsiteY1" fmla="*/ 158698 h 1269580"/>
                <a:gd name="connsiteX2" fmla="*/ 4893520 w 5528310"/>
                <a:gd name="connsiteY2" fmla="*/ 0 h 1269580"/>
                <a:gd name="connsiteX3" fmla="*/ 5528310 w 5528310"/>
                <a:gd name="connsiteY3" fmla="*/ 634790 h 1269580"/>
                <a:gd name="connsiteX4" fmla="*/ 4893520 w 5528310"/>
                <a:gd name="connsiteY4" fmla="*/ 1269580 h 1269580"/>
                <a:gd name="connsiteX5" fmla="*/ 4893520 w 5528310"/>
                <a:gd name="connsiteY5" fmla="*/ 1110883 h 1269580"/>
                <a:gd name="connsiteX6" fmla="*/ 0 w 5528310"/>
                <a:gd name="connsiteY6" fmla="*/ 1110883 h 1269580"/>
                <a:gd name="connsiteX7" fmla="*/ 0 w 5528310"/>
                <a:gd name="connsiteY7" fmla="*/ 158698 h 126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8310" h="1269580">
                  <a:moveTo>
                    <a:pt x="0" y="158698"/>
                  </a:moveTo>
                  <a:lnTo>
                    <a:pt x="4893520" y="158698"/>
                  </a:lnTo>
                  <a:lnTo>
                    <a:pt x="4893520" y="0"/>
                  </a:lnTo>
                  <a:lnTo>
                    <a:pt x="5528310" y="634790"/>
                  </a:lnTo>
                  <a:lnTo>
                    <a:pt x="4893520" y="1269580"/>
                  </a:lnTo>
                  <a:lnTo>
                    <a:pt x="4893520" y="1110883"/>
                  </a:lnTo>
                  <a:lnTo>
                    <a:pt x="0" y="1110883"/>
                  </a:lnTo>
                  <a:lnTo>
                    <a:pt x="0" y="158698"/>
                  </a:lnTo>
                  <a:close/>
                </a:path>
              </a:pathLst>
            </a:custGeom>
            <a:ln>
              <a:solidFill>
                <a:srgbClr val="00B050">
                  <a:alpha val="90000"/>
                </a:srgbClr>
              </a:solidFill>
            </a:ln>
          </p:spPr>
          <p:style>
            <a:lnRef idx="2">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167588" rIns="484982" bIns="167587"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GB" sz="1400" kern="1200" dirty="0"/>
                <a:t>Notify HB/Tax Credits may receive increase</a:t>
              </a:r>
              <a:endParaRPr lang="en-US" sz="1400" kern="1200" dirty="0"/>
            </a:p>
            <a:p>
              <a:pPr marL="114300" lvl="1" indent="-114300" algn="l" defTabSz="622300">
                <a:lnSpc>
                  <a:spcPct val="90000"/>
                </a:lnSpc>
                <a:spcBef>
                  <a:spcPct val="0"/>
                </a:spcBef>
                <a:spcAft>
                  <a:spcPct val="15000"/>
                </a:spcAft>
                <a:buChar char="••"/>
              </a:pPr>
              <a:r>
                <a:rPr lang="en-GB" sz="1400" kern="1200" dirty="0"/>
                <a:t>If not receiving legacy benefits apply for UC to top up income.</a:t>
              </a:r>
              <a:endParaRPr lang="en-US" sz="1400" kern="1200" dirty="0"/>
            </a:p>
          </p:txBody>
        </p:sp>
        <p:sp>
          <p:nvSpPr>
            <p:cNvPr id="8" name="Freeform 7"/>
            <p:cNvSpPr/>
            <p:nvPr/>
          </p:nvSpPr>
          <p:spPr>
            <a:xfrm>
              <a:off x="511182" y="2715483"/>
              <a:ext cx="3685540" cy="1269580"/>
            </a:xfrm>
            <a:custGeom>
              <a:avLst/>
              <a:gdLst>
                <a:gd name="connsiteX0" fmla="*/ 0 w 3685540"/>
                <a:gd name="connsiteY0" fmla="*/ 211601 h 1269580"/>
                <a:gd name="connsiteX1" fmla="*/ 211601 w 3685540"/>
                <a:gd name="connsiteY1" fmla="*/ 0 h 1269580"/>
                <a:gd name="connsiteX2" fmla="*/ 3473939 w 3685540"/>
                <a:gd name="connsiteY2" fmla="*/ 0 h 1269580"/>
                <a:gd name="connsiteX3" fmla="*/ 3685540 w 3685540"/>
                <a:gd name="connsiteY3" fmla="*/ 211601 h 1269580"/>
                <a:gd name="connsiteX4" fmla="*/ 3685540 w 3685540"/>
                <a:gd name="connsiteY4" fmla="*/ 1057979 h 1269580"/>
                <a:gd name="connsiteX5" fmla="*/ 3473939 w 3685540"/>
                <a:gd name="connsiteY5" fmla="*/ 1269580 h 1269580"/>
                <a:gd name="connsiteX6" fmla="*/ 211601 w 3685540"/>
                <a:gd name="connsiteY6" fmla="*/ 1269580 h 1269580"/>
                <a:gd name="connsiteX7" fmla="*/ 0 w 3685540"/>
                <a:gd name="connsiteY7" fmla="*/ 1057979 h 1269580"/>
                <a:gd name="connsiteX8" fmla="*/ 0 w 3685540"/>
                <a:gd name="connsiteY8" fmla="*/ 211601 h 126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5540" h="1269580">
                  <a:moveTo>
                    <a:pt x="0" y="211601"/>
                  </a:moveTo>
                  <a:cubicBezTo>
                    <a:pt x="0" y="94737"/>
                    <a:pt x="94737" y="0"/>
                    <a:pt x="211601" y="0"/>
                  </a:cubicBezTo>
                  <a:lnTo>
                    <a:pt x="3473939" y="0"/>
                  </a:lnTo>
                  <a:cubicBezTo>
                    <a:pt x="3590803" y="0"/>
                    <a:pt x="3685540" y="94737"/>
                    <a:pt x="3685540" y="211601"/>
                  </a:cubicBezTo>
                  <a:lnTo>
                    <a:pt x="3685540" y="1057979"/>
                  </a:lnTo>
                  <a:cubicBezTo>
                    <a:pt x="3685540" y="1174843"/>
                    <a:pt x="3590803" y="1269580"/>
                    <a:pt x="3473939" y="1269580"/>
                  </a:cubicBezTo>
                  <a:lnTo>
                    <a:pt x="211601" y="1269580"/>
                  </a:lnTo>
                  <a:cubicBezTo>
                    <a:pt x="94737" y="1269580"/>
                    <a:pt x="0" y="1174843"/>
                    <a:pt x="0" y="1057979"/>
                  </a:cubicBezTo>
                  <a:lnTo>
                    <a:pt x="0" y="211601"/>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145796" tIns="103886" rIns="145796" bIns="103886" numCol="1" spcCol="1270" anchor="ctr" anchorCtr="0">
              <a:noAutofit/>
            </a:bodyPr>
            <a:lstStyle/>
            <a:p>
              <a:pPr lvl="0" algn="ctr" defTabSz="977900">
                <a:lnSpc>
                  <a:spcPct val="90000"/>
                </a:lnSpc>
                <a:spcBef>
                  <a:spcPct val="0"/>
                </a:spcBef>
                <a:spcAft>
                  <a:spcPct val="35000"/>
                </a:spcAft>
              </a:pPr>
              <a:r>
                <a:rPr lang="en-GB" sz="2200" b="0" kern="1200" dirty="0">
                  <a:solidFill>
                    <a:schemeClr val="tx1"/>
                  </a:solidFill>
                </a:rPr>
                <a:t>If furloughed/claiming contributions based benefits</a:t>
              </a:r>
              <a:endParaRPr lang="en-US" sz="2200" b="0" kern="1200" dirty="0">
                <a:solidFill>
                  <a:schemeClr val="tx1"/>
                </a:solidFill>
              </a:endParaRPr>
            </a:p>
          </p:txBody>
        </p:sp>
      </p:grpSp>
      <p:grpSp>
        <p:nvGrpSpPr>
          <p:cNvPr id="11" name="Group 10"/>
          <p:cNvGrpSpPr/>
          <p:nvPr/>
        </p:nvGrpSpPr>
        <p:grpSpPr>
          <a:xfrm>
            <a:off x="509323" y="4100303"/>
            <a:ext cx="9204852" cy="1754496"/>
            <a:chOff x="509323" y="4100303"/>
            <a:chExt cx="9204852" cy="1754496"/>
          </a:xfrm>
        </p:grpSpPr>
        <p:sp>
          <p:nvSpPr>
            <p:cNvPr id="9" name="Freeform 8"/>
            <p:cNvSpPr/>
            <p:nvPr/>
          </p:nvSpPr>
          <p:spPr>
            <a:xfrm>
              <a:off x="4191264" y="4100303"/>
              <a:ext cx="5522911" cy="1754496"/>
            </a:xfrm>
            <a:custGeom>
              <a:avLst/>
              <a:gdLst>
                <a:gd name="connsiteX0" fmla="*/ 0 w 5522911"/>
                <a:gd name="connsiteY0" fmla="*/ 219312 h 1754496"/>
                <a:gd name="connsiteX1" fmla="*/ 4645663 w 5522911"/>
                <a:gd name="connsiteY1" fmla="*/ 219312 h 1754496"/>
                <a:gd name="connsiteX2" fmla="*/ 4645663 w 5522911"/>
                <a:gd name="connsiteY2" fmla="*/ 0 h 1754496"/>
                <a:gd name="connsiteX3" fmla="*/ 5522911 w 5522911"/>
                <a:gd name="connsiteY3" fmla="*/ 877248 h 1754496"/>
                <a:gd name="connsiteX4" fmla="*/ 4645663 w 5522911"/>
                <a:gd name="connsiteY4" fmla="*/ 1754496 h 1754496"/>
                <a:gd name="connsiteX5" fmla="*/ 4645663 w 5522911"/>
                <a:gd name="connsiteY5" fmla="*/ 1535184 h 1754496"/>
                <a:gd name="connsiteX6" fmla="*/ 0 w 5522911"/>
                <a:gd name="connsiteY6" fmla="*/ 1535184 h 1754496"/>
                <a:gd name="connsiteX7" fmla="*/ 0 w 5522911"/>
                <a:gd name="connsiteY7" fmla="*/ 219312 h 1754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2911" h="1754496">
                  <a:moveTo>
                    <a:pt x="0" y="219312"/>
                  </a:moveTo>
                  <a:lnTo>
                    <a:pt x="4645663" y="219312"/>
                  </a:lnTo>
                  <a:lnTo>
                    <a:pt x="4645663" y="0"/>
                  </a:lnTo>
                  <a:lnTo>
                    <a:pt x="5522911" y="877248"/>
                  </a:lnTo>
                  <a:lnTo>
                    <a:pt x="4645663" y="1754496"/>
                  </a:lnTo>
                  <a:lnTo>
                    <a:pt x="4645663" y="1535184"/>
                  </a:lnTo>
                  <a:lnTo>
                    <a:pt x="0" y="1535184"/>
                  </a:lnTo>
                  <a:lnTo>
                    <a:pt x="0" y="219312"/>
                  </a:lnTo>
                  <a:close/>
                </a:path>
              </a:pathLst>
            </a:custGeom>
            <a:ln>
              <a:solidFill>
                <a:srgbClr val="00B050">
                  <a:alpha val="90000"/>
                </a:srgbClr>
              </a:solidFill>
            </a:ln>
          </p:spPr>
          <p:style>
            <a:lnRef idx="2">
              <a:scrgbClr r="0" g="0" b="0"/>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890" tIns="228202" rIns="666826" bIns="228202"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GB" sz="1400" kern="1200" dirty="0"/>
                <a:t>5 week wait for payment </a:t>
              </a:r>
              <a:endParaRPr lang="en-US" sz="1400" kern="1200" dirty="0"/>
            </a:p>
            <a:p>
              <a:pPr marL="114300" lvl="1" indent="-114300" algn="l" defTabSz="622300">
                <a:lnSpc>
                  <a:spcPct val="90000"/>
                </a:lnSpc>
                <a:spcBef>
                  <a:spcPct val="0"/>
                </a:spcBef>
                <a:spcAft>
                  <a:spcPct val="15000"/>
                </a:spcAft>
                <a:buChar char="••"/>
              </a:pPr>
              <a:r>
                <a:rPr lang="en-GB" sz="1400" kern="1200" dirty="0"/>
                <a:t>Existing legacy benefits will stop (Tax Credits &amp; HB) </a:t>
              </a:r>
              <a:endParaRPr lang="en-US" sz="1400" kern="1200" dirty="0"/>
            </a:p>
            <a:p>
              <a:pPr marL="114300" lvl="1" indent="-114300" algn="l" defTabSz="622300">
                <a:lnSpc>
                  <a:spcPct val="90000"/>
                </a:lnSpc>
                <a:spcBef>
                  <a:spcPct val="0"/>
                </a:spcBef>
                <a:spcAft>
                  <a:spcPct val="15000"/>
                </a:spcAft>
                <a:buChar char="••"/>
              </a:pPr>
              <a:r>
                <a:rPr lang="en-GB" sz="1400" kern="1200" dirty="0"/>
                <a:t>Top up other income i.e. furloughed (watch out for legacy benefits)</a:t>
              </a:r>
              <a:endParaRPr lang="en-US" sz="1400" kern="1200" dirty="0"/>
            </a:p>
            <a:p>
              <a:pPr marL="114300" lvl="1" indent="-114300" algn="l" defTabSz="622300">
                <a:lnSpc>
                  <a:spcPct val="90000"/>
                </a:lnSpc>
                <a:spcBef>
                  <a:spcPct val="0"/>
                </a:spcBef>
                <a:spcAft>
                  <a:spcPct val="15000"/>
                </a:spcAft>
                <a:buChar char="••"/>
              </a:pPr>
              <a:r>
                <a:rPr lang="en-GB" sz="1400" kern="1200" dirty="0"/>
                <a:t>Can ask for rent direct even when in credit if meet criteria.</a:t>
              </a:r>
              <a:endParaRPr lang="en-US" sz="1400" kern="1200" dirty="0"/>
            </a:p>
          </p:txBody>
        </p:sp>
        <p:sp>
          <p:nvSpPr>
            <p:cNvPr id="10" name="Freeform 9"/>
            <p:cNvSpPr/>
            <p:nvPr/>
          </p:nvSpPr>
          <p:spPr>
            <a:xfrm>
              <a:off x="509323" y="4342761"/>
              <a:ext cx="3681940" cy="1269580"/>
            </a:xfrm>
            <a:custGeom>
              <a:avLst/>
              <a:gdLst>
                <a:gd name="connsiteX0" fmla="*/ 0 w 3681940"/>
                <a:gd name="connsiteY0" fmla="*/ 211601 h 1269580"/>
                <a:gd name="connsiteX1" fmla="*/ 211601 w 3681940"/>
                <a:gd name="connsiteY1" fmla="*/ 0 h 1269580"/>
                <a:gd name="connsiteX2" fmla="*/ 3470339 w 3681940"/>
                <a:gd name="connsiteY2" fmla="*/ 0 h 1269580"/>
                <a:gd name="connsiteX3" fmla="*/ 3681940 w 3681940"/>
                <a:gd name="connsiteY3" fmla="*/ 211601 h 1269580"/>
                <a:gd name="connsiteX4" fmla="*/ 3681940 w 3681940"/>
                <a:gd name="connsiteY4" fmla="*/ 1057979 h 1269580"/>
                <a:gd name="connsiteX5" fmla="*/ 3470339 w 3681940"/>
                <a:gd name="connsiteY5" fmla="*/ 1269580 h 1269580"/>
                <a:gd name="connsiteX6" fmla="*/ 211601 w 3681940"/>
                <a:gd name="connsiteY6" fmla="*/ 1269580 h 1269580"/>
                <a:gd name="connsiteX7" fmla="*/ 0 w 3681940"/>
                <a:gd name="connsiteY7" fmla="*/ 1057979 h 1269580"/>
                <a:gd name="connsiteX8" fmla="*/ 0 w 3681940"/>
                <a:gd name="connsiteY8" fmla="*/ 211601 h 126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1940" h="1269580">
                  <a:moveTo>
                    <a:pt x="0" y="211601"/>
                  </a:moveTo>
                  <a:cubicBezTo>
                    <a:pt x="0" y="94737"/>
                    <a:pt x="94737" y="0"/>
                    <a:pt x="211601" y="0"/>
                  </a:cubicBezTo>
                  <a:lnTo>
                    <a:pt x="3470339" y="0"/>
                  </a:lnTo>
                  <a:cubicBezTo>
                    <a:pt x="3587203" y="0"/>
                    <a:pt x="3681940" y="94737"/>
                    <a:pt x="3681940" y="211601"/>
                  </a:cubicBezTo>
                  <a:lnTo>
                    <a:pt x="3681940" y="1057979"/>
                  </a:lnTo>
                  <a:cubicBezTo>
                    <a:pt x="3681940" y="1174843"/>
                    <a:pt x="3587203" y="1269580"/>
                    <a:pt x="3470339" y="1269580"/>
                  </a:cubicBezTo>
                  <a:lnTo>
                    <a:pt x="211601" y="1269580"/>
                  </a:lnTo>
                  <a:cubicBezTo>
                    <a:pt x="94737" y="1269580"/>
                    <a:pt x="0" y="1174843"/>
                    <a:pt x="0" y="1057979"/>
                  </a:cubicBezTo>
                  <a:lnTo>
                    <a:pt x="0" y="211601"/>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145796" tIns="103886" rIns="145796" bIns="103886" numCol="1" spcCol="1270" anchor="ctr" anchorCtr="0">
              <a:noAutofit/>
            </a:bodyPr>
            <a:lstStyle/>
            <a:p>
              <a:pPr lvl="0" algn="ctr" defTabSz="977900">
                <a:lnSpc>
                  <a:spcPct val="90000"/>
                </a:lnSpc>
                <a:spcBef>
                  <a:spcPct val="0"/>
                </a:spcBef>
                <a:spcAft>
                  <a:spcPct val="35000"/>
                </a:spcAft>
              </a:pPr>
              <a:r>
                <a:rPr lang="en-GB" sz="2200" b="0" kern="1200" dirty="0">
                  <a:solidFill>
                    <a:schemeClr val="tx1"/>
                  </a:solidFill>
                </a:rPr>
                <a:t>Universal Credit</a:t>
              </a:r>
              <a:endParaRPr lang="en-US" sz="2200" b="0" kern="1200" dirty="0">
                <a:solidFill>
                  <a:schemeClr val="tx1"/>
                </a:solidFill>
              </a:endParaRPr>
            </a:p>
          </p:txBody>
        </p:sp>
      </p:grpSp>
      <p:sp>
        <p:nvSpPr>
          <p:cNvPr id="3" name="Title 2"/>
          <p:cNvSpPr>
            <a:spLocks noGrp="1"/>
          </p:cNvSpPr>
          <p:nvPr>
            <p:ph type="title"/>
          </p:nvPr>
        </p:nvSpPr>
        <p:spPr>
          <a:xfrm>
            <a:off x="511175" y="274638"/>
            <a:ext cx="9201150" cy="604593"/>
          </a:xfrm>
          <a:ln>
            <a:solidFill>
              <a:srgbClr val="00B050"/>
            </a:solidFill>
          </a:ln>
        </p:spPr>
        <p:txBody>
          <a:bodyPr/>
          <a:lstStyle/>
          <a:p>
            <a:pPr algn="ctr"/>
            <a:r>
              <a:rPr lang="en-GB" dirty="0"/>
              <a:t>Benefits - Key points</a:t>
            </a:r>
          </a:p>
        </p:txBody>
      </p:sp>
    </p:spTree>
    <p:extLst>
      <p:ext uri="{BB962C8B-B14F-4D97-AF65-F5344CB8AC3E}">
        <p14:creationId xmlns:p14="http://schemas.microsoft.com/office/powerpoint/2010/main" val="358940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89286977"/>
              </p:ext>
            </p:extLst>
          </p:nvPr>
        </p:nvGraphicFramePr>
        <p:xfrm>
          <a:off x="504825" y="999000"/>
          <a:ext cx="9213850" cy="48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511175" y="274638"/>
            <a:ext cx="9201150" cy="720000"/>
          </a:xfrm>
          <a:ln>
            <a:solidFill>
              <a:srgbClr val="00B050"/>
            </a:solidFill>
          </a:ln>
        </p:spPr>
        <p:txBody>
          <a:bodyPr/>
          <a:lstStyle/>
          <a:p>
            <a:pPr algn="ctr"/>
            <a:r>
              <a:rPr lang="en-GB" dirty="0"/>
              <a:t>Other financial support</a:t>
            </a:r>
          </a:p>
        </p:txBody>
      </p:sp>
    </p:spTree>
    <p:extLst>
      <p:ext uri="{BB962C8B-B14F-4D97-AF65-F5344CB8AC3E}">
        <p14:creationId xmlns:p14="http://schemas.microsoft.com/office/powerpoint/2010/main" val="1289683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a:t>Payment Method Options: </a:t>
            </a:r>
            <a:br>
              <a:rPr lang="en-GB"/>
            </a:br>
            <a:r>
              <a:rPr lang="en-GB"/>
              <a:t>Camden account, online and telephone</a:t>
            </a:r>
          </a:p>
        </p:txBody>
      </p:sp>
      <p:pic>
        <p:nvPicPr>
          <p:cNvPr id="4" name="Picture 2" descr="QuickPay | Payments metho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5488" y="274638"/>
            <a:ext cx="1315093" cy="67066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ontent Placeholder 6"/>
          <p:cNvGraphicFramePr>
            <a:graphicFrameLocks noGrp="1"/>
          </p:cNvGraphicFramePr>
          <p:nvPr>
            <p:ph idx="1"/>
            <p:extLst>
              <p:ext uri="{D42A27DB-BD31-4B8C-83A1-F6EECF244321}">
                <p14:modId xmlns:p14="http://schemas.microsoft.com/office/powerpoint/2010/main" val="4190786244"/>
              </p:ext>
            </p:extLst>
          </p:nvPr>
        </p:nvGraphicFramePr>
        <p:xfrm>
          <a:off x="504825" y="1600200"/>
          <a:ext cx="9213850" cy="4500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66854504"/>
      </p:ext>
    </p:extLst>
  </p:cSld>
  <p:clrMapOvr>
    <a:masterClrMapping/>
  </p:clrMapOvr>
</p:sld>
</file>

<file path=ppt/theme/theme1.xml><?xml version="1.0" encoding="utf-8"?>
<a:theme xmlns:a="http://schemas.openxmlformats.org/drawingml/2006/main" name="Default Theme">
  <a:themeElements>
    <a:clrScheme name="Camden colours">
      <a:dk1>
        <a:srgbClr val="000000"/>
      </a:dk1>
      <a:lt1>
        <a:sysClr val="window" lastClr="FFFFFF"/>
      </a:lt1>
      <a:dk2>
        <a:srgbClr val="5F6062"/>
      </a:dk2>
      <a:lt2>
        <a:srgbClr val="EEECE1"/>
      </a:lt2>
      <a:accent1>
        <a:srgbClr val="00B259"/>
      </a:accent1>
      <a:accent2>
        <a:srgbClr val="5F6062"/>
      </a:accent2>
      <a:accent3>
        <a:srgbClr val="F16D9A"/>
      </a:accent3>
      <a:accent4>
        <a:srgbClr val="F5866C"/>
      </a:accent4>
      <a:accent5>
        <a:srgbClr val="A04276"/>
      </a:accent5>
      <a:accent6>
        <a:srgbClr val="522E91"/>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003e94be-f717-46dc-898a-63b0fcdbdbc9">
      <UserInfo>
        <DisplayName>Cave, Tony</DisplayName>
        <AccountId>4402</AccountId>
        <AccountType/>
      </UserInfo>
      <UserInfo>
        <DisplayName>Ventura, Ana</DisplayName>
        <AccountId>5335</AccountId>
        <AccountType/>
      </UserInfo>
      <UserInfo>
        <DisplayName>Jezierska, Agnieszka</DisplayName>
        <AccountId>7109</AccountId>
        <AccountType/>
      </UserInfo>
      <UserInfo>
        <DisplayName>Loureda, George</DisplayName>
        <AccountId>1649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3C80985FC49A9418AB2BB66DFD32E0C" ma:contentTypeVersion="13" ma:contentTypeDescription="Create a new document." ma:contentTypeScope="" ma:versionID="b6740ef89a37f46d40aea3ff990177e5">
  <xsd:schema xmlns:xsd="http://www.w3.org/2001/XMLSchema" xmlns:xs="http://www.w3.org/2001/XMLSchema" xmlns:p="http://schemas.microsoft.com/office/2006/metadata/properties" xmlns:ns3="8c741c87-a0b8-4c6e-b907-805fd2ebf6b9" xmlns:ns4="003e94be-f717-46dc-898a-63b0fcdbdbc9" targetNamespace="http://schemas.microsoft.com/office/2006/metadata/properties" ma:root="true" ma:fieldsID="b485550610d18b4c569ef1b8b5ae4ec0" ns3:_="" ns4:_="">
    <xsd:import namespace="8c741c87-a0b8-4c6e-b907-805fd2ebf6b9"/>
    <xsd:import namespace="003e94be-f717-46dc-898a-63b0fcdbdbc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741c87-a0b8-4c6e-b907-805fd2ebf6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3e94be-f717-46dc-898a-63b0fcdbdbc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1BE90C-7D28-4AB9-B3B1-85A93B79E07E}">
  <ds:schemaRefs>
    <ds:schemaRef ds:uri="http://schemas.microsoft.com/sharepoint/v3/contenttype/forms"/>
  </ds:schemaRefs>
</ds:datastoreItem>
</file>

<file path=customXml/itemProps2.xml><?xml version="1.0" encoding="utf-8"?>
<ds:datastoreItem xmlns:ds="http://schemas.openxmlformats.org/officeDocument/2006/customXml" ds:itemID="{DA240624-4731-4995-8A6E-85D898A49ECA}">
  <ds:schemaRefs>
    <ds:schemaRef ds:uri="003e94be-f717-46dc-898a-63b0fcdbdbc9"/>
    <ds:schemaRef ds:uri="http://purl.org/dc/elements/1.1/"/>
    <ds:schemaRef ds:uri="http://purl.org/dc/terms/"/>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schemas.microsoft.com/office/infopath/2007/PartnerControls"/>
    <ds:schemaRef ds:uri="8c741c87-a0b8-4c6e-b907-805fd2ebf6b9"/>
    <ds:schemaRef ds:uri="http://purl.org/dc/dcmitype/"/>
  </ds:schemaRefs>
</ds:datastoreItem>
</file>

<file path=customXml/itemProps3.xml><?xml version="1.0" encoding="utf-8"?>
<ds:datastoreItem xmlns:ds="http://schemas.openxmlformats.org/officeDocument/2006/customXml" ds:itemID="{79B9EBBA-8C9B-423E-894F-B44F00785B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741c87-a0b8-4c6e-b907-805fd2ebf6b9"/>
    <ds:schemaRef ds:uri="003e94be-f717-46dc-898a-63b0fcdbdb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204</TotalTime>
  <Words>1947</Words>
  <Application>Microsoft Office PowerPoint</Application>
  <PresentationFormat>Custom</PresentationFormat>
  <Paragraphs>192</Paragraphs>
  <Slides>17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Default Theme</vt:lpstr>
      <vt:lpstr>PowerPoint Presentation</vt:lpstr>
      <vt:lpstr>Our approach to rent arrears</vt:lpstr>
      <vt:lpstr>Our approach to rent arrears cont.</vt:lpstr>
      <vt:lpstr>Rent and court work during Covid-19</vt:lpstr>
      <vt:lpstr>Universal Credit verifications</vt:lpstr>
      <vt:lpstr>Covid19 - Income Streams </vt:lpstr>
      <vt:lpstr>Benefits - Key points</vt:lpstr>
      <vt:lpstr>Other financial support</vt:lpstr>
      <vt:lpstr>Payment Method Options:  Camden account, online and telephone</vt:lpstr>
      <vt:lpstr>Payment Method Options cont. Direct Debit and Standing Order - the difference</vt:lpstr>
      <vt:lpstr>Payment method options cont. PayPoint/ Post Office Payments</vt:lpstr>
      <vt:lpstr>Camden Council</vt:lpstr>
      <vt:lpstr>Camden Advice Partnership</vt:lpstr>
      <vt:lpstr>Local Voluntary Sector Agencies</vt:lpstr>
      <vt:lpstr>Trusted Online Money Advice Sites</vt:lpstr>
      <vt:lpstr>Other support and help</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karen.king@camden.gov.uk</dc:creator>
  <cp:keywords>Template; communications toolbox</cp:keywords>
  <cp:lastModifiedBy>Rahman, Sheila</cp:lastModifiedBy>
  <cp:revision>125</cp:revision>
  <dcterms:created xsi:type="dcterms:W3CDTF">2013-12-05T12:22:23Z</dcterms:created>
  <dcterms:modified xsi:type="dcterms:W3CDTF">2020-09-30T13:19:29Z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0x01010063C80985FC49A9418AB2BB66DFD32E0C</vt:lpwstr>
  </property>
  <property fmtid="{D5CDD505-2E9C-101B-9397-08002B2CF9AE}" pid="3" name="&quot;Find out about&quot; category">
    <vt:lpwstr/>
  </property>
  <property fmtid="{D5CDD505-2E9C-101B-9397-08002B2CF9AE}" pid="4" name="TaxKeyword">
    <vt:lpwstr>92;#Template|7ff0ba63-61ab-4785-88cc-b067cc4b1b66;#96;#communications toolbox|b7f73c05-2caf-409d-b2fd-9c504ed80135</vt:lpwstr>
  </property>
</Properties>
</file>