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1" r:id="rId6"/>
    <p:sldId id="257" r:id="rId7"/>
    <p:sldId id="260" r:id="rId8"/>
    <p:sldId id="264" r:id="rId9"/>
    <p:sldId id="258" r:id="rId10"/>
    <p:sldId id="259" r:id="rId11"/>
    <p:sldId id="262" r:id="rId12"/>
    <p:sldId id="263" r:id="rId13"/>
    <p:sldId id="265" r:id="rId14"/>
    <p:sldId id="266" r:id="rId15"/>
    <p:sldId id="267" r:id="rId16"/>
    <p:sldId id="268" r:id="rId17"/>
    <p:sldId id="269"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7" autoAdjust="0"/>
    <p:restoredTop sz="94660"/>
  </p:normalViewPr>
  <p:slideViewPr>
    <p:cSldViewPr snapToGrid="0">
      <p:cViewPr varScale="1">
        <p:scale>
          <a:sx n="74" d="100"/>
          <a:sy n="74" d="100"/>
        </p:scale>
        <p:origin x="25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922BA0-F71F-47F2-BD09-1032B6CA78B4}"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D3C91EED-8B67-43D8-9C20-185783FFFC88}">
      <dgm:prSet phldrT="[Text]" custT="1"/>
      <dgm:spPr>
        <a:solidFill>
          <a:schemeClr val="accent6">
            <a:lumMod val="40000"/>
            <a:lumOff val="60000"/>
          </a:schemeClr>
        </a:solidFill>
      </dgm:spPr>
      <dgm:t>
        <a:bodyPr/>
        <a:lstStyle/>
        <a:p>
          <a:r>
            <a:rPr lang="en-US" sz="1400" b="1" dirty="0" smtClean="0">
              <a:solidFill>
                <a:schemeClr val="tx1"/>
              </a:solidFill>
            </a:rPr>
            <a:t>Unsafe Uncertainty </a:t>
          </a:r>
        </a:p>
        <a:p>
          <a:r>
            <a:rPr lang="en-US" sz="1400" dirty="0" smtClean="0">
              <a:solidFill>
                <a:schemeClr val="tx1"/>
              </a:solidFill>
            </a:rPr>
            <a:t>- Hopeless, anxious, overwhelmed</a:t>
          </a:r>
        </a:p>
        <a:p>
          <a:r>
            <a:rPr lang="en-US" sz="1400" dirty="0" smtClean="0">
              <a:solidFill>
                <a:schemeClr val="tx1"/>
              </a:solidFill>
            </a:rPr>
            <a:t>- there is no solution</a:t>
          </a:r>
        </a:p>
        <a:p>
          <a:r>
            <a:rPr lang="en-US" sz="1400" dirty="0" smtClean="0">
              <a:solidFill>
                <a:schemeClr val="tx1"/>
              </a:solidFill>
            </a:rPr>
            <a:t>- Looking for you for answers</a:t>
          </a:r>
          <a:endParaRPr lang="en-US" sz="1400" dirty="0">
            <a:solidFill>
              <a:schemeClr val="tx1"/>
            </a:solidFill>
          </a:endParaRPr>
        </a:p>
      </dgm:t>
    </dgm:pt>
    <dgm:pt modelId="{6255958C-8300-43B1-B162-6C26AAD4B9D9}" type="parTrans" cxnId="{EFDC2508-D15B-4800-8741-19D3001D27BD}">
      <dgm:prSet/>
      <dgm:spPr/>
      <dgm:t>
        <a:bodyPr/>
        <a:lstStyle/>
        <a:p>
          <a:endParaRPr lang="en-US"/>
        </a:p>
      </dgm:t>
    </dgm:pt>
    <dgm:pt modelId="{CED359FA-A061-4F44-B35F-C8682E453B2E}" type="sibTrans" cxnId="{EFDC2508-D15B-4800-8741-19D3001D27BD}">
      <dgm:prSet/>
      <dgm:spPr/>
      <dgm:t>
        <a:bodyPr/>
        <a:lstStyle/>
        <a:p>
          <a:endParaRPr lang="en-US"/>
        </a:p>
      </dgm:t>
    </dgm:pt>
    <dgm:pt modelId="{65547DD2-4A9C-44F3-BBE9-90DF122C4D7A}">
      <dgm:prSet phldrT="[Text]" custT="1"/>
      <dgm:spPr>
        <a:solidFill>
          <a:schemeClr val="accent6">
            <a:lumMod val="40000"/>
            <a:lumOff val="60000"/>
          </a:schemeClr>
        </a:solidFill>
      </dgm:spPr>
      <dgm:t>
        <a:bodyPr/>
        <a:lstStyle/>
        <a:p>
          <a:r>
            <a:rPr lang="en-US" sz="1400" b="1" dirty="0" smtClean="0">
              <a:solidFill>
                <a:schemeClr val="tx1"/>
              </a:solidFill>
            </a:rPr>
            <a:t>Safe certainty </a:t>
          </a:r>
        </a:p>
        <a:p>
          <a:r>
            <a:rPr lang="en-US" sz="1400" b="1" dirty="0" smtClean="0">
              <a:solidFill>
                <a:schemeClr val="tx1"/>
              </a:solidFill>
            </a:rPr>
            <a:t>- </a:t>
          </a:r>
          <a:r>
            <a:rPr lang="en-GB" sz="1400" dirty="0" smtClean="0">
              <a:solidFill>
                <a:schemeClr val="tx1"/>
              </a:solidFill>
            </a:rPr>
            <a:t>the problem can be solved or is solvable </a:t>
          </a:r>
        </a:p>
        <a:p>
          <a:r>
            <a:rPr lang="en-GB" sz="1400" dirty="0" smtClean="0">
              <a:solidFill>
                <a:schemeClr val="tx1"/>
              </a:solidFill>
            </a:rPr>
            <a:t>- May be a position that we might strive to be in or be pulled in to hold (organisation structures) </a:t>
          </a:r>
          <a:endParaRPr lang="en-US" sz="1400" dirty="0">
            <a:solidFill>
              <a:schemeClr val="tx1"/>
            </a:solidFill>
          </a:endParaRPr>
        </a:p>
      </dgm:t>
    </dgm:pt>
    <dgm:pt modelId="{0841EE8B-8EC6-439C-AFEE-93B8A54E0F11}" type="parTrans" cxnId="{B1ADC76A-6169-4304-90B4-CE8E04AC2C57}">
      <dgm:prSet/>
      <dgm:spPr/>
      <dgm:t>
        <a:bodyPr/>
        <a:lstStyle/>
        <a:p>
          <a:endParaRPr lang="en-US"/>
        </a:p>
      </dgm:t>
    </dgm:pt>
    <dgm:pt modelId="{3674D690-B7BE-4EC9-8405-BD93A12F905C}" type="sibTrans" cxnId="{B1ADC76A-6169-4304-90B4-CE8E04AC2C57}">
      <dgm:prSet/>
      <dgm:spPr/>
      <dgm:t>
        <a:bodyPr/>
        <a:lstStyle/>
        <a:p>
          <a:endParaRPr lang="en-US"/>
        </a:p>
      </dgm:t>
    </dgm:pt>
    <dgm:pt modelId="{3CA248A9-34E3-4DD7-8D50-77CB0CDC013A}">
      <dgm:prSet phldrT="[Text]" custT="1"/>
      <dgm:spPr>
        <a:solidFill>
          <a:schemeClr val="accent6">
            <a:lumMod val="40000"/>
            <a:lumOff val="60000"/>
          </a:schemeClr>
        </a:solidFill>
      </dgm:spPr>
      <dgm:t>
        <a:bodyPr/>
        <a:lstStyle/>
        <a:p>
          <a:pPr lvl="0" defTabSz="444500">
            <a:lnSpc>
              <a:spcPct val="90000"/>
            </a:lnSpc>
            <a:spcBef>
              <a:spcPct val="0"/>
            </a:spcBef>
            <a:spcAft>
              <a:spcPct val="35000"/>
            </a:spcAft>
          </a:pPr>
          <a:r>
            <a:rPr lang="en-US" sz="1400" b="1" dirty="0" smtClean="0">
              <a:solidFill>
                <a:schemeClr val="tx1"/>
              </a:solidFill>
            </a:rPr>
            <a:t>Unsafe Certainty </a:t>
          </a:r>
        </a:p>
        <a:p>
          <a:pPr lvl="0" defTabSz="444500">
            <a:lnSpc>
              <a:spcPct val="90000"/>
            </a:lnSpc>
            <a:spcBef>
              <a:spcPct val="0"/>
            </a:spcBef>
            <a:spcAft>
              <a:spcPct val="35000"/>
            </a:spcAft>
          </a:pPr>
          <a:r>
            <a:rPr lang="en-GB" sz="1400" dirty="0" smtClean="0">
              <a:solidFill>
                <a:schemeClr val="tx1"/>
              </a:solidFill>
            </a:rPr>
            <a:t>- Identify the problem (anxiety/depression), be clear what is causing it and what will solve it.</a:t>
          </a:r>
        </a:p>
        <a:p>
          <a:pPr marL="0" marR="0" lvl="0" indent="0" defTabSz="914400" eaLnBrk="1" fontAlgn="auto" latinLnBrk="0" hangingPunct="1">
            <a:lnSpc>
              <a:spcPct val="100000"/>
            </a:lnSpc>
            <a:spcBef>
              <a:spcPts val="0"/>
            </a:spcBef>
            <a:spcAft>
              <a:spcPts val="0"/>
            </a:spcAft>
            <a:buClrTx/>
            <a:buSzTx/>
            <a:buFontTx/>
            <a:buNone/>
            <a:tabLst/>
            <a:defRPr/>
          </a:pPr>
          <a:r>
            <a:rPr lang="en-GB" sz="1400" dirty="0" smtClean="0">
              <a:solidFill>
                <a:schemeClr val="tx1"/>
              </a:solidFill>
            </a:rPr>
            <a:t>-Practicing but still not feeling helped and still anxious or worried. </a:t>
          </a:r>
          <a:r>
            <a:rPr lang="en-GB" sz="1100" dirty="0" smtClean="0">
              <a:solidFill>
                <a:schemeClr val="tx1"/>
              </a:solidFill>
            </a:rPr>
            <a:t>- </a:t>
          </a:r>
          <a:endParaRPr lang="en-US" sz="1100" dirty="0">
            <a:solidFill>
              <a:schemeClr val="tx1"/>
            </a:solidFill>
          </a:endParaRPr>
        </a:p>
      </dgm:t>
    </dgm:pt>
    <dgm:pt modelId="{9649C42B-3504-4C39-8597-14E7BD564EF1}" type="parTrans" cxnId="{24DE729B-D258-461D-AEAB-812F9DB009BE}">
      <dgm:prSet/>
      <dgm:spPr/>
      <dgm:t>
        <a:bodyPr/>
        <a:lstStyle/>
        <a:p>
          <a:endParaRPr lang="en-US"/>
        </a:p>
      </dgm:t>
    </dgm:pt>
    <dgm:pt modelId="{03052548-3974-41CD-B6A3-9A448730F0D3}" type="sibTrans" cxnId="{24DE729B-D258-461D-AEAB-812F9DB009BE}">
      <dgm:prSet/>
      <dgm:spPr/>
      <dgm:t>
        <a:bodyPr/>
        <a:lstStyle/>
        <a:p>
          <a:endParaRPr lang="en-US"/>
        </a:p>
      </dgm:t>
    </dgm:pt>
    <dgm:pt modelId="{5EF4EF7A-9656-4522-89C5-DC0A267131B9}">
      <dgm:prSet phldrT="[Text]"/>
      <dgm:spPr>
        <a:solidFill>
          <a:schemeClr val="accent6">
            <a:lumMod val="60000"/>
            <a:lumOff val="40000"/>
          </a:schemeClr>
        </a:solidFill>
      </dgm:spPr>
      <dgm:t>
        <a:bodyPr/>
        <a:lstStyle/>
        <a:p>
          <a:r>
            <a:rPr lang="en-US" b="1" dirty="0" smtClean="0">
              <a:solidFill>
                <a:schemeClr val="tx1"/>
              </a:solidFill>
            </a:rPr>
            <a:t>Safe Uncertainty  </a:t>
          </a:r>
        </a:p>
        <a:p>
          <a:r>
            <a:rPr lang="en-US" b="1" dirty="0" smtClean="0">
              <a:solidFill>
                <a:schemeClr val="tx1"/>
              </a:solidFill>
            </a:rPr>
            <a:t>- </a:t>
          </a:r>
          <a:r>
            <a:rPr lang="en-US" b="0" dirty="0" smtClean="0">
              <a:solidFill>
                <a:schemeClr val="tx1"/>
              </a:solidFill>
            </a:rPr>
            <a:t>Not</a:t>
          </a:r>
          <a:r>
            <a:rPr lang="en-US" b="1" dirty="0" smtClean="0">
              <a:solidFill>
                <a:schemeClr val="tx1"/>
              </a:solidFill>
            </a:rPr>
            <a:t> </a:t>
          </a:r>
          <a:r>
            <a:rPr lang="en-GB" dirty="0" smtClean="0">
              <a:solidFill>
                <a:schemeClr val="tx1"/>
              </a:solidFill>
            </a:rPr>
            <a:t>fixed and is a state of flow and exploration with multiple perspectives/explanation for the difficulty and solutions.</a:t>
          </a:r>
        </a:p>
        <a:p>
          <a:r>
            <a:rPr lang="en-GB" dirty="0" smtClean="0">
              <a:solidFill>
                <a:schemeClr val="tx1"/>
              </a:solidFill>
            </a:rPr>
            <a:t>- curiosity, “not knowing” </a:t>
          </a:r>
          <a:endParaRPr lang="en-US" dirty="0">
            <a:solidFill>
              <a:schemeClr val="tx1"/>
            </a:solidFill>
          </a:endParaRPr>
        </a:p>
      </dgm:t>
    </dgm:pt>
    <dgm:pt modelId="{875EEAF8-4A55-4492-9BB5-196E7FD4072D}" type="parTrans" cxnId="{DEFDD6D2-4087-4F18-9740-2C02E28C8408}">
      <dgm:prSet/>
      <dgm:spPr/>
      <dgm:t>
        <a:bodyPr/>
        <a:lstStyle/>
        <a:p>
          <a:endParaRPr lang="en-US"/>
        </a:p>
      </dgm:t>
    </dgm:pt>
    <dgm:pt modelId="{923F91AE-350A-4BD2-91E8-9347C5514CAA}" type="sibTrans" cxnId="{DEFDD6D2-4087-4F18-9740-2C02E28C8408}">
      <dgm:prSet/>
      <dgm:spPr/>
      <dgm:t>
        <a:bodyPr/>
        <a:lstStyle/>
        <a:p>
          <a:endParaRPr lang="en-US"/>
        </a:p>
      </dgm:t>
    </dgm:pt>
    <dgm:pt modelId="{2CEE552C-437E-4A84-BC11-0E929A9B0863}" type="pres">
      <dgm:prSet presAssocID="{BC922BA0-F71F-47F2-BD09-1032B6CA78B4}" presName="matrix" presStyleCnt="0">
        <dgm:presLayoutVars>
          <dgm:chMax val="1"/>
          <dgm:dir/>
          <dgm:resizeHandles val="exact"/>
        </dgm:presLayoutVars>
      </dgm:prSet>
      <dgm:spPr/>
      <dgm:t>
        <a:bodyPr/>
        <a:lstStyle/>
        <a:p>
          <a:endParaRPr lang="en-US"/>
        </a:p>
      </dgm:t>
    </dgm:pt>
    <dgm:pt modelId="{4D8A50B0-A64C-4A7F-B8DA-1363A37D7DE3}" type="pres">
      <dgm:prSet presAssocID="{BC922BA0-F71F-47F2-BD09-1032B6CA78B4}" presName="diamond" presStyleLbl="bgShp" presStyleIdx="0" presStyleCnt="1" custLinFactNeighborX="-3523" custLinFactNeighborY="-3368"/>
      <dgm:spPr>
        <a:solidFill>
          <a:schemeClr val="accent6">
            <a:lumMod val="20000"/>
            <a:lumOff val="80000"/>
          </a:schemeClr>
        </a:solidFill>
      </dgm:spPr>
    </dgm:pt>
    <dgm:pt modelId="{567D7E5F-6C3B-4920-81E7-C6C1DB5C1760}" type="pres">
      <dgm:prSet presAssocID="{BC922BA0-F71F-47F2-BD09-1032B6CA78B4}" presName="quad1" presStyleLbl="node1" presStyleIdx="0" presStyleCnt="4">
        <dgm:presLayoutVars>
          <dgm:chMax val="0"/>
          <dgm:chPref val="0"/>
          <dgm:bulletEnabled val="1"/>
        </dgm:presLayoutVars>
      </dgm:prSet>
      <dgm:spPr/>
      <dgm:t>
        <a:bodyPr/>
        <a:lstStyle/>
        <a:p>
          <a:endParaRPr lang="en-US"/>
        </a:p>
      </dgm:t>
    </dgm:pt>
    <dgm:pt modelId="{CE7A491A-9D11-4AD5-A394-A0B04987C02B}" type="pres">
      <dgm:prSet presAssocID="{BC922BA0-F71F-47F2-BD09-1032B6CA78B4}" presName="quad2" presStyleLbl="node1" presStyleIdx="1" presStyleCnt="4">
        <dgm:presLayoutVars>
          <dgm:chMax val="0"/>
          <dgm:chPref val="0"/>
          <dgm:bulletEnabled val="1"/>
        </dgm:presLayoutVars>
      </dgm:prSet>
      <dgm:spPr/>
      <dgm:t>
        <a:bodyPr/>
        <a:lstStyle/>
        <a:p>
          <a:endParaRPr lang="en-US"/>
        </a:p>
      </dgm:t>
    </dgm:pt>
    <dgm:pt modelId="{05D8B18A-0F74-43AD-B1EA-18DB46A30C58}" type="pres">
      <dgm:prSet presAssocID="{BC922BA0-F71F-47F2-BD09-1032B6CA78B4}" presName="quad3" presStyleLbl="node1" presStyleIdx="2" presStyleCnt="4">
        <dgm:presLayoutVars>
          <dgm:chMax val="0"/>
          <dgm:chPref val="0"/>
          <dgm:bulletEnabled val="1"/>
        </dgm:presLayoutVars>
      </dgm:prSet>
      <dgm:spPr/>
      <dgm:t>
        <a:bodyPr/>
        <a:lstStyle/>
        <a:p>
          <a:endParaRPr lang="en-US"/>
        </a:p>
      </dgm:t>
    </dgm:pt>
    <dgm:pt modelId="{4491F64D-312C-481A-9D35-02A1C41FC945}" type="pres">
      <dgm:prSet presAssocID="{BC922BA0-F71F-47F2-BD09-1032B6CA78B4}" presName="quad4" presStyleLbl="node1" presStyleIdx="3" presStyleCnt="4">
        <dgm:presLayoutVars>
          <dgm:chMax val="0"/>
          <dgm:chPref val="0"/>
          <dgm:bulletEnabled val="1"/>
        </dgm:presLayoutVars>
      </dgm:prSet>
      <dgm:spPr/>
      <dgm:t>
        <a:bodyPr/>
        <a:lstStyle/>
        <a:p>
          <a:endParaRPr lang="en-US"/>
        </a:p>
      </dgm:t>
    </dgm:pt>
  </dgm:ptLst>
  <dgm:cxnLst>
    <dgm:cxn modelId="{DEFDD6D2-4087-4F18-9740-2C02E28C8408}" srcId="{BC922BA0-F71F-47F2-BD09-1032B6CA78B4}" destId="{5EF4EF7A-9656-4522-89C5-DC0A267131B9}" srcOrd="3" destOrd="0" parTransId="{875EEAF8-4A55-4492-9BB5-196E7FD4072D}" sibTransId="{923F91AE-350A-4BD2-91E8-9347C5514CAA}"/>
    <dgm:cxn modelId="{B9242C38-56AB-4B5A-979B-4ACFF92BBD94}" type="presOf" srcId="{BC922BA0-F71F-47F2-BD09-1032B6CA78B4}" destId="{2CEE552C-437E-4A84-BC11-0E929A9B0863}" srcOrd="0" destOrd="0" presId="urn:microsoft.com/office/officeart/2005/8/layout/matrix3"/>
    <dgm:cxn modelId="{8AB3A804-0819-43C3-B094-75A279CE79BC}" type="presOf" srcId="{65547DD2-4A9C-44F3-BBE9-90DF122C4D7A}" destId="{CE7A491A-9D11-4AD5-A394-A0B04987C02B}" srcOrd="0" destOrd="0" presId="urn:microsoft.com/office/officeart/2005/8/layout/matrix3"/>
    <dgm:cxn modelId="{24DE729B-D258-461D-AEAB-812F9DB009BE}" srcId="{BC922BA0-F71F-47F2-BD09-1032B6CA78B4}" destId="{3CA248A9-34E3-4DD7-8D50-77CB0CDC013A}" srcOrd="2" destOrd="0" parTransId="{9649C42B-3504-4C39-8597-14E7BD564EF1}" sibTransId="{03052548-3974-41CD-B6A3-9A448730F0D3}"/>
    <dgm:cxn modelId="{B1ADC76A-6169-4304-90B4-CE8E04AC2C57}" srcId="{BC922BA0-F71F-47F2-BD09-1032B6CA78B4}" destId="{65547DD2-4A9C-44F3-BBE9-90DF122C4D7A}" srcOrd="1" destOrd="0" parTransId="{0841EE8B-8EC6-439C-AFEE-93B8A54E0F11}" sibTransId="{3674D690-B7BE-4EC9-8405-BD93A12F905C}"/>
    <dgm:cxn modelId="{E5384E94-7353-4D7F-B604-BAA53C0FAE15}" type="presOf" srcId="{5EF4EF7A-9656-4522-89C5-DC0A267131B9}" destId="{4491F64D-312C-481A-9D35-02A1C41FC945}" srcOrd="0" destOrd="0" presId="urn:microsoft.com/office/officeart/2005/8/layout/matrix3"/>
    <dgm:cxn modelId="{EA07265B-21F2-465C-98E2-9A4C6AB07EFC}" type="presOf" srcId="{3CA248A9-34E3-4DD7-8D50-77CB0CDC013A}" destId="{05D8B18A-0F74-43AD-B1EA-18DB46A30C58}" srcOrd="0" destOrd="0" presId="urn:microsoft.com/office/officeart/2005/8/layout/matrix3"/>
    <dgm:cxn modelId="{EFDC2508-D15B-4800-8741-19D3001D27BD}" srcId="{BC922BA0-F71F-47F2-BD09-1032B6CA78B4}" destId="{D3C91EED-8B67-43D8-9C20-185783FFFC88}" srcOrd="0" destOrd="0" parTransId="{6255958C-8300-43B1-B162-6C26AAD4B9D9}" sibTransId="{CED359FA-A061-4F44-B35F-C8682E453B2E}"/>
    <dgm:cxn modelId="{350EFEE3-E672-4685-A35B-B760A3C500DA}" type="presOf" srcId="{D3C91EED-8B67-43D8-9C20-185783FFFC88}" destId="{567D7E5F-6C3B-4920-81E7-C6C1DB5C1760}" srcOrd="0" destOrd="0" presId="urn:microsoft.com/office/officeart/2005/8/layout/matrix3"/>
    <dgm:cxn modelId="{BC8676BD-7CA0-41DC-887B-99788F620D68}" type="presParOf" srcId="{2CEE552C-437E-4A84-BC11-0E929A9B0863}" destId="{4D8A50B0-A64C-4A7F-B8DA-1363A37D7DE3}" srcOrd="0" destOrd="0" presId="urn:microsoft.com/office/officeart/2005/8/layout/matrix3"/>
    <dgm:cxn modelId="{D7470915-4573-4A25-9225-36E0513B29E3}" type="presParOf" srcId="{2CEE552C-437E-4A84-BC11-0E929A9B0863}" destId="{567D7E5F-6C3B-4920-81E7-C6C1DB5C1760}" srcOrd="1" destOrd="0" presId="urn:microsoft.com/office/officeart/2005/8/layout/matrix3"/>
    <dgm:cxn modelId="{0BE855BB-C9E9-4BA3-96BE-0200DFCCAC0F}" type="presParOf" srcId="{2CEE552C-437E-4A84-BC11-0E929A9B0863}" destId="{CE7A491A-9D11-4AD5-A394-A0B04987C02B}" srcOrd="2" destOrd="0" presId="urn:microsoft.com/office/officeart/2005/8/layout/matrix3"/>
    <dgm:cxn modelId="{DE807E7C-F51D-461F-820F-D56834A7BE2A}" type="presParOf" srcId="{2CEE552C-437E-4A84-BC11-0E929A9B0863}" destId="{05D8B18A-0F74-43AD-B1EA-18DB46A30C58}" srcOrd="3" destOrd="0" presId="urn:microsoft.com/office/officeart/2005/8/layout/matrix3"/>
    <dgm:cxn modelId="{F6E8E220-AE36-43F2-BE1F-3B43DB5ADBA1}" type="presParOf" srcId="{2CEE552C-437E-4A84-BC11-0E929A9B0863}" destId="{4491F64D-312C-481A-9D35-02A1C41FC945}"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A50B0-A64C-4A7F-B8DA-1363A37D7DE3}">
      <dsp:nvSpPr>
        <dsp:cNvPr id="0" name=""/>
        <dsp:cNvSpPr/>
      </dsp:nvSpPr>
      <dsp:spPr>
        <a:xfrm>
          <a:off x="1485398" y="0"/>
          <a:ext cx="5497033" cy="5497033"/>
        </a:xfrm>
        <a:prstGeom prst="diamond">
          <a:avLst/>
        </a:prstGeom>
        <a:solidFill>
          <a:schemeClr val="accent6">
            <a:lumMod val="20000"/>
            <a:lumOff val="80000"/>
          </a:schemeClr>
        </a:solidFill>
        <a:ln>
          <a:noFill/>
        </a:ln>
        <a:effectLst/>
      </dsp:spPr>
      <dsp:style>
        <a:lnRef idx="0">
          <a:scrgbClr r="0" g="0" b="0"/>
        </a:lnRef>
        <a:fillRef idx="1">
          <a:scrgbClr r="0" g="0" b="0"/>
        </a:fillRef>
        <a:effectRef idx="0">
          <a:scrgbClr r="0" g="0" b="0"/>
        </a:effectRef>
        <a:fontRef idx="minor"/>
      </dsp:style>
    </dsp:sp>
    <dsp:sp modelId="{567D7E5F-6C3B-4920-81E7-C6C1DB5C1760}">
      <dsp:nvSpPr>
        <dsp:cNvPr id="0" name=""/>
        <dsp:cNvSpPr/>
      </dsp:nvSpPr>
      <dsp:spPr>
        <a:xfrm>
          <a:off x="2201276" y="522218"/>
          <a:ext cx="2143842" cy="2143842"/>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Unsafe Uncertainty </a:t>
          </a:r>
        </a:p>
        <a:p>
          <a:pPr lvl="0" algn="ctr" defTabSz="622300">
            <a:lnSpc>
              <a:spcPct val="90000"/>
            </a:lnSpc>
            <a:spcBef>
              <a:spcPct val="0"/>
            </a:spcBef>
            <a:spcAft>
              <a:spcPct val="35000"/>
            </a:spcAft>
          </a:pPr>
          <a:r>
            <a:rPr lang="en-US" sz="1400" kern="1200" dirty="0" smtClean="0">
              <a:solidFill>
                <a:schemeClr val="tx1"/>
              </a:solidFill>
            </a:rPr>
            <a:t>- Hopeless, anxious, overwhelmed</a:t>
          </a:r>
        </a:p>
        <a:p>
          <a:pPr lvl="0" algn="ctr" defTabSz="622300">
            <a:lnSpc>
              <a:spcPct val="90000"/>
            </a:lnSpc>
            <a:spcBef>
              <a:spcPct val="0"/>
            </a:spcBef>
            <a:spcAft>
              <a:spcPct val="35000"/>
            </a:spcAft>
          </a:pPr>
          <a:r>
            <a:rPr lang="en-US" sz="1400" kern="1200" dirty="0" smtClean="0">
              <a:solidFill>
                <a:schemeClr val="tx1"/>
              </a:solidFill>
            </a:rPr>
            <a:t>- there is no solution</a:t>
          </a:r>
        </a:p>
        <a:p>
          <a:pPr lvl="0" algn="ctr" defTabSz="622300">
            <a:lnSpc>
              <a:spcPct val="90000"/>
            </a:lnSpc>
            <a:spcBef>
              <a:spcPct val="0"/>
            </a:spcBef>
            <a:spcAft>
              <a:spcPct val="35000"/>
            </a:spcAft>
          </a:pPr>
          <a:r>
            <a:rPr lang="en-US" sz="1400" kern="1200" dirty="0" smtClean="0">
              <a:solidFill>
                <a:schemeClr val="tx1"/>
              </a:solidFill>
            </a:rPr>
            <a:t>- Looking for you for answers</a:t>
          </a:r>
          <a:endParaRPr lang="en-US" sz="1400" kern="1200" dirty="0">
            <a:solidFill>
              <a:schemeClr val="tx1"/>
            </a:solidFill>
          </a:endParaRPr>
        </a:p>
      </dsp:txBody>
      <dsp:txXfrm>
        <a:off x="2305930" y="626872"/>
        <a:ext cx="1934534" cy="1934534"/>
      </dsp:txXfrm>
    </dsp:sp>
    <dsp:sp modelId="{CE7A491A-9D11-4AD5-A394-A0B04987C02B}">
      <dsp:nvSpPr>
        <dsp:cNvPr id="0" name=""/>
        <dsp:cNvSpPr/>
      </dsp:nvSpPr>
      <dsp:spPr>
        <a:xfrm>
          <a:off x="4510030" y="522218"/>
          <a:ext cx="2143842" cy="2143842"/>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Safe certainty </a:t>
          </a:r>
        </a:p>
        <a:p>
          <a:pPr lvl="0" algn="ctr" defTabSz="622300">
            <a:lnSpc>
              <a:spcPct val="90000"/>
            </a:lnSpc>
            <a:spcBef>
              <a:spcPct val="0"/>
            </a:spcBef>
            <a:spcAft>
              <a:spcPct val="35000"/>
            </a:spcAft>
          </a:pPr>
          <a:r>
            <a:rPr lang="en-US" sz="1400" b="1" kern="1200" dirty="0" smtClean="0">
              <a:solidFill>
                <a:schemeClr val="tx1"/>
              </a:solidFill>
            </a:rPr>
            <a:t>- </a:t>
          </a:r>
          <a:r>
            <a:rPr lang="en-GB" sz="1400" kern="1200" dirty="0" smtClean="0">
              <a:solidFill>
                <a:schemeClr val="tx1"/>
              </a:solidFill>
            </a:rPr>
            <a:t>the problem can be solved or is solvable </a:t>
          </a:r>
        </a:p>
        <a:p>
          <a:pPr lvl="0" algn="ctr" defTabSz="622300">
            <a:lnSpc>
              <a:spcPct val="90000"/>
            </a:lnSpc>
            <a:spcBef>
              <a:spcPct val="0"/>
            </a:spcBef>
            <a:spcAft>
              <a:spcPct val="35000"/>
            </a:spcAft>
          </a:pPr>
          <a:r>
            <a:rPr lang="en-GB" sz="1400" kern="1200" dirty="0" smtClean="0">
              <a:solidFill>
                <a:schemeClr val="tx1"/>
              </a:solidFill>
            </a:rPr>
            <a:t>- May be a position that we might strive to be in or be pulled in to hold (organisation structures) </a:t>
          </a:r>
          <a:endParaRPr lang="en-US" sz="1400" kern="1200" dirty="0">
            <a:solidFill>
              <a:schemeClr val="tx1"/>
            </a:solidFill>
          </a:endParaRPr>
        </a:p>
      </dsp:txBody>
      <dsp:txXfrm>
        <a:off x="4614684" y="626872"/>
        <a:ext cx="1934534" cy="1934534"/>
      </dsp:txXfrm>
    </dsp:sp>
    <dsp:sp modelId="{05D8B18A-0F74-43AD-B1EA-18DB46A30C58}">
      <dsp:nvSpPr>
        <dsp:cNvPr id="0" name=""/>
        <dsp:cNvSpPr/>
      </dsp:nvSpPr>
      <dsp:spPr>
        <a:xfrm>
          <a:off x="2201276" y="2830971"/>
          <a:ext cx="2143842" cy="2143842"/>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444500">
            <a:lnSpc>
              <a:spcPct val="90000"/>
            </a:lnSpc>
            <a:spcBef>
              <a:spcPct val="0"/>
            </a:spcBef>
            <a:spcAft>
              <a:spcPct val="35000"/>
            </a:spcAft>
          </a:pPr>
          <a:r>
            <a:rPr lang="en-US" sz="1400" b="1" kern="1200" dirty="0" smtClean="0">
              <a:solidFill>
                <a:schemeClr val="tx1"/>
              </a:solidFill>
            </a:rPr>
            <a:t>Unsafe Certainty </a:t>
          </a:r>
        </a:p>
        <a:p>
          <a:pPr lvl="0" algn="ctr" defTabSz="444500">
            <a:lnSpc>
              <a:spcPct val="90000"/>
            </a:lnSpc>
            <a:spcBef>
              <a:spcPct val="0"/>
            </a:spcBef>
            <a:spcAft>
              <a:spcPct val="35000"/>
            </a:spcAft>
          </a:pPr>
          <a:r>
            <a:rPr lang="en-GB" sz="1400" kern="1200" dirty="0" smtClean="0">
              <a:solidFill>
                <a:schemeClr val="tx1"/>
              </a:solidFill>
            </a:rPr>
            <a:t>- Identify the problem (anxiety/depression), be clear what is causing it and what will solve it.</a:t>
          </a:r>
        </a:p>
        <a:p>
          <a:pPr marL="0" marR="0" lvl="0" indent="0" algn="ctr" defTabSz="914400" eaLnBrk="1" fontAlgn="auto" latinLnBrk="0" hangingPunct="1">
            <a:lnSpc>
              <a:spcPct val="100000"/>
            </a:lnSpc>
            <a:spcBef>
              <a:spcPct val="0"/>
            </a:spcBef>
            <a:spcAft>
              <a:spcPts val="0"/>
            </a:spcAft>
            <a:buClrTx/>
            <a:buSzTx/>
            <a:buFontTx/>
            <a:buNone/>
            <a:tabLst/>
            <a:defRPr/>
          </a:pPr>
          <a:r>
            <a:rPr lang="en-GB" sz="1400" kern="1200" dirty="0" smtClean="0">
              <a:solidFill>
                <a:schemeClr val="tx1"/>
              </a:solidFill>
            </a:rPr>
            <a:t>-Practicing but still not feeling helped and still anxious or worried. </a:t>
          </a:r>
          <a:r>
            <a:rPr lang="en-GB" sz="1100" kern="1200" dirty="0" smtClean="0">
              <a:solidFill>
                <a:schemeClr val="tx1"/>
              </a:solidFill>
            </a:rPr>
            <a:t>- </a:t>
          </a:r>
          <a:endParaRPr lang="en-US" sz="1100" kern="1200" dirty="0">
            <a:solidFill>
              <a:schemeClr val="tx1"/>
            </a:solidFill>
          </a:endParaRPr>
        </a:p>
      </dsp:txBody>
      <dsp:txXfrm>
        <a:off x="2305930" y="2935625"/>
        <a:ext cx="1934534" cy="1934534"/>
      </dsp:txXfrm>
    </dsp:sp>
    <dsp:sp modelId="{4491F64D-312C-481A-9D35-02A1C41FC945}">
      <dsp:nvSpPr>
        <dsp:cNvPr id="0" name=""/>
        <dsp:cNvSpPr/>
      </dsp:nvSpPr>
      <dsp:spPr>
        <a:xfrm>
          <a:off x="4510030" y="2830971"/>
          <a:ext cx="2143842" cy="2143842"/>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tx1"/>
              </a:solidFill>
            </a:rPr>
            <a:t>Safe Uncertainty  </a:t>
          </a:r>
        </a:p>
        <a:p>
          <a:pPr lvl="0" algn="ctr" defTabSz="577850">
            <a:lnSpc>
              <a:spcPct val="90000"/>
            </a:lnSpc>
            <a:spcBef>
              <a:spcPct val="0"/>
            </a:spcBef>
            <a:spcAft>
              <a:spcPct val="35000"/>
            </a:spcAft>
          </a:pPr>
          <a:r>
            <a:rPr lang="en-US" sz="1300" b="1" kern="1200" dirty="0" smtClean="0">
              <a:solidFill>
                <a:schemeClr val="tx1"/>
              </a:solidFill>
            </a:rPr>
            <a:t>- </a:t>
          </a:r>
          <a:r>
            <a:rPr lang="en-US" sz="1300" b="0" kern="1200" dirty="0" smtClean="0">
              <a:solidFill>
                <a:schemeClr val="tx1"/>
              </a:solidFill>
            </a:rPr>
            <a:t>Not</a:t>
          </a:r>
          <a:r>
            <a:rPr lang="en-US" sz="1300" b="1" kern="1200" dirty="0" smtClean="0">
              <a:solidFill>
                <a:schemeClr val="tx1"/>
              </a:solidFill>
            </a:rPr>
            <a:t> </a:t>
          </a:r>
          <a:r>
            <a:rPr lang="en-GB" sz="1300" kern="1200" dirty="0" smtClean="0">
              <a:solidFill>
                <a:schemeClr val="tx1"/>
              </a:solidFill>
            </a:rPr>
            <a:t>fixed and is a state of flow and exploration with multiple perspectives/explanation for the difficulty and solutions.</a:t>
          </a:r>
        </a:p>
        <a:p>
          <a:pPr lvl="0" algn="ctr" defTabSz="577850">
            <a:lnSpc>
              <a:spcPct val="90000"/>
            </a:lnSpc>
            <a:spcBef>
              <a:spcPct val="0"/>
            </a:spcBef>
            <a:spcAft>
              <a:spcPct val="35000"/>
            </a:spcAft>
          </a:pPr>
          <a:r>
            <a:rPr lang="en-GB" sz="1300" kern="1200" dirty="0" smtClean="0">
              <a:solidFill>
                <a:schemeClr val="tx1"/>
              </a:solidFill>
            </a:rPr>
            <a:t>- curiosity, “not knowing” </a:t>
          </a:r>
          <a:endParaRPr lang="en-US" sz="1300" kern="1200" dirty="0">
            <a:solidFill>
              <a:schemeClr val="tx1"/>
            </a:solidFill>
          </a:endParaRPr>
        </a:p>
      </dsp:txBody>
      <dsp:txXfrm>
        <a:off x="4614684" y="2935625"/>
        <a:ext cx="1934534" cy="1934534"/>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5B9809-796B-463D-9520-2C522B6946B6}" type="datetimeFigureOut">
              <a:rPr lang="en-GB" smtClean="0"/>
              <a:t>17/06/2020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4EAF1A-88A3-4067-8229-C780157EC496}" type="slidenum">
              <a:rPr lang="en-GB" smtClean="0"/>
              <a:t>‹#›</a:t>
            </a:fld>
            <a:endParaRPr lang="en-GB"/>
          </a:p>
        </p:txBody>
      </p:sp>
    </p:spTree>
    <p:extLst>
      <p:ext uri="{BB962C8B-B14F-4D97-AF65-F5344CB8AC3E}">
        <p14:creationId xmlns:p14="http://schemas.microsoft.com/office/powerpoint/2010/main" val="2798526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Questions to ask/tips/tools</a:t>
            </a:r>
          </a:p>
          <a:p>
            <a:r>
              <a:rPr lang="en-GB" dirty="0" smtClean="0"/>
              <a:t>Introduce</a:t>
            </a:r>
            <a:r>
              <a:rPr lang="en-GB" baseline="0" dirty="0" smtClean="0"/>
              <a:t> the concept of safe uncertainty </a:t>
            </a:r>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1</a:t>
            </a:fld>
            <a:endParaRPr lang="en-GB"/>
          </a:p>
        </p:txBody>
      </p:sp>
    </p:spTree>
    <p:extLst>
      <p:ext uri="{BB962C8B-B14F-4D97-AF65-F5344CB8AC3E}">
        <p14:creationId xmlns:p14="http://schemas.microsoft.com/office/powerpoint/2010/main" val="361071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2</a:t>
            </a:fld>
            <a:endParaRPr lang="en-GB"/>
          </a:p>
        </p:txBody>
      </p:sp>
    </p:spTree>
    <p:extLst>
      <p:ext uri="{BB962C8B-B14F-4D97-AF65-F5344CB8AC3E}">
        <p14:creationId xmlns:p14="http://schemas.microsoft.com/office/powerpoint/2010/main" val="3455315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Introduce the concept of safe uncertainty, state of being /framework and being able to work in a positon of “not knowing” and maintaining curiosity.</a:t>
            </a:r>
          </a:p>
          <a:p>
            <a:r>
              <a:rPr lang="en-GB" sz="1200" kern="1200" baseline="0" dirty="0" smtClean="0">
                <a:solidFill>
                  <a:schemeClr val="tx1"/>
                </a:solidFill>
                <a:effectLst/>
                <a:latin typeface="+mn-lt"/>
                <a:ea typeface="+mn-ea"/>
                <a:cs typeface="+mn-cs"/>
              </a:rPr>
              <a:t>I hope its useful and you can decide how it “fit” in your own practice.  </a:t>
            </a:r>
          </a:p>
        </p:txBody>
      </p:sp>
      <p:sp>
        <p:nvSpPr>
          <p:cNvPr id="4" name="Slide Number Placeholder 3"/>
          <p:cNvSpPr>
            <a:spLocks noGrp="1"/>
          </p:cNvSpPr>
          <p:nvPr>
            <p:ph type="sldNum" sz="quarter" idx="10"/>
          </p:nvPr>
        </p:nvSpPr>
        <p:spPr/>
        <p:txBody>
          <a:bodyPr/>
          <a:lstStyle/>
          <a:p>
            <a:fld id="{894EAF1A-88A3-4067-8229-C780157EC496}" type="slidenum">
              <a:rPr lang="en-GB" smtClean="0"/>
              <a:t>3</a:t>
            </a:fld>
            <a:endParaRPr lang="en-GB"/>
          </a:p>
        </p:txBody>
      </p:sp>
    </p:spTree>
    <p:extLst>
      <p:ext uri="{BB962C8B-B14F-4D97-AF65-F5344CB8AC3E}">
        <p14:creationId xmlns:p14="http://schemas.microsoft.com/office/powerpoint/2010/main" val="3413953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Reflective questions that you might</a:t>
            </a:r>
            <a:r>
              <a:rPr lang="en-GB" baseline="0" dirty="0" smtClean="0"/>
              <a:t> want to hold in mind, use to think about with peers/supervisor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solidFill>
                  <a:schemeClr val="tx1"/>
                </a:solidFill>
              </a:rPr>
              <a:t>Unsafe certainty - </a:t>
            </a:r>
            <a:r>
              <a:rPr lang="en-GB" dirty="0" smtClean="0">
                <a:solidFill>
                  <a:schemeClr val="tx1"/>
                </a:solidFill>
              </a:rPr>
              <a:t>Adapting some of the strategies that have been useful before. </a:t>
            </a:r>
            <a:endParaRPr lang="en-US" dirty="0" smtClean="0">
              <a:solidFill>
                <a:schemeClr val="tx1"/>
              </a:solidFill>
            </a:endParaRPr>
          </a:p>
          <a:p>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4</a:t>
            </a:fld>
            <a:endParaRPr lang="en-GB"/>
          </a:p>
        </p:txBody>
      </p:sp>
    </p:spTree>
    <p:extLst>
      <p:ext uri="{BB962C8B-B14F-4D97-AF65-F5344CB8AC3E}">
        <p14:creationId xmlns:p14="http://schemas.microsoft.com/office/powerpoint/2010/main" val="2312480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Offer</a:t>
            </a:r>
            <a:r>
              <a:rPr lang="en-GB" baseline="0" dirty="0" smtClean="0"/>
              <a:t> some practical steps for responding to the shutdown of parental mental health and some ideas and practical strategies that may be useful. </a:t>
            </a:r>
            <a:r>
              <a:rPr lang="en-GB" dirty="0" smtClean="0"/>
              <a:t>Shaped</a:t>
            </a:r>
            <a:r>
              <a:rPr lang="en-GB" baseline="0" dirty="0" smtClean="0"/>
              <a:t> some of the work that I have been doing; some tips and you can use to support parental mental </a:t>
            </a:r>
          </a:p>
          <a:p>
            <a:r>
              <a:rPr lang="en-GB" baseline="0" dirty="0" smtClean="0"/>
              <a:t>Two links, </a:t>
            </a:r>
            <a:r>
              <a:rPr lang="en-GB" baseline="0" dirty="0" err="1" smtClean="0"/>
              <a:t>youtube</a:t>
            </a:r>
            <a:r>
              <a:rPr lang="en-GB" baseline="0" dirty="0" smtClean="0"/>
              <a:t> and </a:t>
            </a:r>
            <a:r>
              <a:rPr lang="en-GB" baseline="0" dirty="0" err="1" smtClean="0"/>
              <a:t>summar</a:t>
            </a:r>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5</a:t>
            </a:fld>
            <a:endParaRPr lang="en-GB"/>
          </a:p>
        </p:txBody>
      </p:sp>
    </p:spTree>
    <p:extLst>
      <p:ext uri="{BB962C8B-B14F-4D97-AF65-F5344CB8AC3E}">
        <p14:creationId xmlns:p14="http://schemas.microsoft.com/office/powerpoint/2010/main" val="517023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about… when anxiety gets too much? When I cant control the worrying? When things just look/feel</a:t>
            </a:r>
            <a:r>
              <a:rPr lang="en-GB" baseline="0" dirty="0" smtClean="0"/>
              <a:t> so out of control</a:t>
            </a:r>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6</a:t>
            </a:fld>
            <a:endParaRPr lang="en-GB"/>
          </a:p>
        </p:txBody>
      </p:sp>
    </p:spTree>
    <p:extLst>
      <p:ext uri="{BB962C8B-B14F-4D97-AF65-F5344CB8AC3E}">
        <p14:creationId xmlns:p14="http://schemas.microsoft.com/office/powerpoint/2010/main" val="2695238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Allowing for room/space</a:t>
            </a:r>
            <a:r>
              <a:rPr lang="en-GB" baseline="0" dirty="0" smtClean="0"/>
              <a:t> for difficult feelings, noticing out own tendency to find solutions to problems? Or to avoid discomfort? Sitting with the discomfort and position of safe uncertainty </a:t>
            </a:r>
            <a:endParaRPr lang="en-GB" dirty="0"/>
          </a:p>
        </p:txBody>
      </p:sp>
      <p:sp>
        <p:nvSpPr>
          <p:cNvPr id="4" name="Slide Number Placeholder 3"/>
          <p:cNvSpPr>
            <a:spLocks noGrp="1"/>
          </p:cNvSpPr>
          <p:nvPr>
            <p:ph type="sldNum" sz="quarter" idx="10"/>
          </p:nvPr>
        </p:nvSpPr>
        <p:spPr/>
        <p:txBody>
          <a:bodyPr/>
          <a:lstStyle/>
          <a:p>
            <a:fld id="{894EAF1A-88A3-4067-8229-C780157EC496}" type="slidenum">
              <a:rPr lang="en-GB" smtClean="0"/>
              <a:t>11</a:t>
            </a:fld>
            <a:endParaRPr lang="en-GB"/>
          </a:p>
        </p:txBody>
      </p:sp>
    </p:spTree>
    <p:extLst>
      <p:ext uri="{BB962C8B-B14F-4D97-AF65-F5344CB8AC3E}">
        <p14:creationId xmlns:p14="http://schemas.microsoft.com/office/powerpoint/2010/main" val="1854913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96D737-28A1-45C5-A401-22191E19824E}" type="datetimeFigureOut">
              <a:rPr lang="en-GB" smtClean="0"/>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426225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96D737-28A1-45C5-A401-22191E19824E}" type="datetimeFigureOut">
              <a:rPr lang="en-GB" smtClean="0"/>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306225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96D737-28A1-45C5-A401-22191E19824E}" type="datetimeFigureOut">
              <a:rPr lang="en-GB" smtClean="0"/>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258221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96D737-28A1-45C5-A401-22191E19824E}" type="datetimeFigureOut">
              <a:rPr lang="en-GB" smtClean="0"/>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399412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96D737-28A1-45C5-A401-22191E19824E}" type="datetimeFigureOut">
              <a:rPr lang="en-GB" smtClean="0"/>
              <a:t>17/06/2020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1877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96D737-28A1-45C5-A401-22191E19824E}" type="datetimeFigureOut">
              <a:rPr lang="en-GB" smtClean="0"/>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4111132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96D737-28A1-45C5-A401-22191E19824E}" type="datetimeFigureOut">
              <a:rPr lang="en-GB" smtClean="0"/>
              <a:t>17/06/2020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119924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96D737-28A1-45C5-A401-22191E19824E}" type="datetimeFigureOut">
              <a:rPr lang="en-GB" smtClean="0"/>
              <a:t>17/06/2020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3850162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6D737-28A1-45C5-A401-22191E19824E}" type="datetimeFigureOut">
              <a:rPr lang="en-GB" smtClean="0"/>
              <a:t>17/06/2020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318810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96D737-28A1-45C5-A401-22191E19824E}" type="datetimeFigureOut">
              <a:rPr lang="en-GB" smtClean="0"/>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95203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96D737-28A1-45C5-A401-22191E19824E}" type="datetimeFigureOut">
              <a:rPr lang="en-GB" smtClean="0"/>
              <a:t>17/06/2020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02D82B-5402-42EB-B5F0-9D9B4F36ADF1}" type="slidenum">
              <a:rPr lang="en-GB" smtClean="0"/>
              <a:t>‹#›</a:t>
            </a:fld>
            <a:endParaRPr lang="en-GB"/>
          </a:p>
        </p:txBody>
      </p:sp>
    </p:spTree>
    <p:extLst>
      <p:ext uri="{BB962C8B-B14F-4D97-AF65-F5344CB8AC3E}">
        <p14:creationId xmlns:p14="http://schemas.microsoft.com/office/powerpoint/2010/main" val="410191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6D737-28A1-45C5-A401-22191E19824E}" type="datetimeFigureOut">
              <a:rPr lang="en-GB" smtClean="0"/>
              <a:t>17/06/2020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2D82B-5402-42EB-B5F0-9D9B4F36ADF1}" type="slidenum">
              <a:rPr lang="en-GB" smtClean="0"/>
              <a:t>‹#›</a:t>
            </a:fld>
            <a:endParaRPr lang="en-GB"/>
          </a:p>
        </p:txBody>
      </p:sp>
    </p:spTree>
    <p:extLst>
      <p:ext uri="{BB962C8B-B14F-4D97-AF65-F5344CB8AC3E}">
        <p14:creationId xmlns:p14="http://schemas.microsoft.com/office/powerpoint/2010/main" val="3438678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BmvNCdpHUY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beaconhouse.org.uk/wp-content/uploads/2020/03/FACE-COVID.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2960" y="1579881"/>
            <a:ext cx="6035040" cy="2387600"/>
          </a:xfrm>
        </p:spPr>
        <p:txBody>
          <a:bodyPr>
            <a:normAutofit fontScale="90000"/>
          </a:bodyPr>
          <a:lstStyle/>
          <a:p>
            <a:r>
              <a:rPr lang="en-GB" b="1" dirty="0" smtClean="0"/>
              <a:t>Parental Mental Health: tools to face </a:t>
            </a:r>
            <a:r>
              <a:rPr lang="en-GB" b="1" dirty="0" err="1" smtClean="0"/>
              <a:t>Covid</a:t>
            </a:r>
            <a:r>
              <a:rPr lang="en-GB" b="1" dirty="0" smtClean="0"/>
              <a:t> </a:t>
            </a:r>
            <a:endParaRPr lang="en-GB" b="1" dirty="0"/>
          </a:p>
        </p:txBody>
      </p:sp>
      <p:sp>
        <p:nvSpPr>
          <p:cNvPr id="3" name="Subtitle 2"/>
          <p:cNvSpPr>
            <a:spLocks noGrp="1"/>
          </p:cNvSpPr>
          <p:nvPr>
            <p:ph type="subTitle" idx="1"/>
          </p:nvPr>
        </p:nvSpPr>
        <p:spPr>
          <a:xfrm>
            <a:off x="4632960" y="4222514"/>
            <a:ext cx="6918960" cy="1655762"/>
          </a:xfrm>
        </p:spPr>
        <p:txBody>
          <a:bodyPr/>
          <a:lstStyle/>
          <a:p>
            <a:r>
              <a:rPr lang="en-GB" dirty="0" smtClean="0"/>
              <a:t>ZAHRA SHARIFF</a:t>
            </a:r>
          </a:p>
          <a:p>
            <a:r>
              <a:rPr lang="en-GB" dirty="0" smtClean="0"/>
              <a:t>COUNSELING PSYCHOLOGIST </a:t>
            </a:r>
          </a:p>
          <a:p>
            <a:r>
              <a:rPr lang="en-GB" dirty="0" smtClean="0"/>
              <a:t>CAMDEN PARENT WELLBEING SERVICE </a:t>
            </a:r>
            <a:endParaRPr lang="en-GB"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428" y="2056686"/>
            <a:ext cx="3824532" cy="3821590"/>
          </a:xfrm>
          <a:prstGeom prst="rect">
            <a:avLst/>
          </a:prstGeom>
        </p:spPr>
      </p:pic>
    </p:spTree>
    <p:extLst>
      <p:ext uri="{BB962C8B-B14F-4D97-AF65-F5344CB8AC3E}">
        <p14:creationId xmlns:p14="http://schemas.microsoft.com/office/powerpoint/2010/main" val="316991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a:t>
            </a:r>
            <a:r>
              <a:rPr lang="en-GB" b="1" dirty="0" smtClean="0"/>
              <a:t>ommitted Action </a:t>
            </a:r>
            <a:endParaRPr lang="en-GB" b="1" dirty="0"/>
          </a:p>
        </p:txBody>
      </p:sp>
      <p:sp>
        <p:nvSpPr>
          <p:cNvPr id="3" name="Content Placeholder 2"/>
          <p:cNvSpPr>
            <a:spLocks noGrp="1"/>
          </p:cNvSpPr>
          <p:nvPr>
            <p:ph idx="1"/>
          </p:nvPr>
        </p:nvSpPr>
        <p:spPr/>
        <p:txBody>
          <a:bodyPr>
            <a:normAutofit/>
          </a:bodyPr>
          <a:lstStyle/>
          <a:p>
            <a:r>
              <a:rPr lang="en-GB" sz="1800" dirty="0" smtClean="0"/>
              <a:t>Committed to </a:t>
            </a:r>
            <a:r>
              <a:rPr lang="en-GB" sz="1800" dirty="0" err="1" smtClean="0"/>
              <a:t>Covid</a:t>
            </a:r>
            <a:r>
              <a:rPr lang="en-GB" sz="1800" dirty="0" smtClean="0"/>
              <a:t> related actions</a:t>
            </a:r>
          </a:p>
          <a:p>
            <a:pPr lvl="1"/>
            <a:r>
              <a:rPr lang="en-GB" sz="1800" dirty="0" smtClean="0"/>
              <a:t>Hand-washing</a:t>
            </a:r>
          </a:p>
          <a:p>
            <a:pPr lvl="1"/>
            <a:r>
              <a:rPr lang="en-GB" sz="1800" dirty="0" smtClean="0"/>
              <a:t>Social distancing</a:t>
            </a:r>
          </a:p>
          <a:p>
            <a:pPr lvl="1"/>
            <a:r>
              <a:rPr lang="en-GB" sz="1800" dirty="0" smtClean="0"/>
              <a:t>Limiting activities</a:t>
            </a:r>
          </a:p>
          <a:p>
            <a:r>
              <a:rPr lang="en-GB" sz="1800" dirty="0" smtClean="0"/>
              <a:t>What else is important:</a:t>
            </a:r>
          </a:p>
          <a:p>
            <a:pPr lvl="1"/>
            <a:r>
              <a:rPr lang="en-GB" sz="1800" dirty="0" smtClean="0"/>
              <a:t>What are your values</a:t>
            </a:r>
          </a:p>
          <a:p>
            <a:pPr lvl="1"/>
            <a:r>
              <a:rPr lang="en-GB" sz="1800" dirty="0" smtClean="0"/>
              <a:t>Looking after yourself (exercise, healthy eating, self care)</a:t>
            </a:r>
          </a:p>
          <a:p>
            <a:pPr lvl="1"/>
            <a:r>
              <a:rPr lang="en-GB" sz="1800" dirty="0" smtClean="0"/>
              <a:t>Looking after others </a:t>
            </a:r>
          </a:p>
          <a:p>
            <a:pPr lvl="1"/>
            <a:r>
              <a:rPr lang="en-GB" sz="1800" dirty="0" smtClean="0"/>
              <a:t>Connecting in a different way (family, friends, professionals) </a:t>
            </a:r>
          </a:p>
        </p:txBody>
      </p:sp>
    </p:spTree>
    <p:extLst>
      <p:ext uri="{BB962C8B-B14F-4D97-AF65-F5344CB8AC3E}">
        <p14:creationId xmlns:p14="http://schemas.microsoft.com/office/powerpoint/2010/main" val="1526178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O</a:t>
            </a:r>
            <a:r>
              <a:rPr lang="en-GB" b="1" dirty="0" smtClean="0"/>
              <a:t>pening up*</a:t>
            </a:r>
            <a:endParaRPr lang="en-GB" b="1" dirty="0"/>
          </a:p>
        </p:txBody>
      </p:sp>
      <p:sp>
        <p:nvSpPr>
          <p:cNvPr id="3" name="Content Placeholder 2"/>
          <p:cNvSpPr>
            <a:spLocks noGrp="1"/>
          </p:cNvSpPr>
          <p:nvPr>
            <p:ph idx="1"/>
          </p:nvPr>
        </p:nvSpPr>
        <p:spPr/>
        <p:txBody>
          <a:bodyPr>
            <a:normAutofit/>
          </a:bodyPr>
          <a:lstStyle/>
          <a:p>
            <a:r>
              <a:rPr lang="en-GB" sz="1800" dirty="0" smtClean="0"/>
              <a:t>Make room for difficult feelings</a:t>
            </a:r>
          </a:p>
          <a:p>
            <a:pPr lvl="1"/>
            <a:r>
              <a:rPr lang="en-GB" sz="1800" dirty="0" smtClean="0"/>
              <a:t>Frustration (things are not normal)</a:t>
            </a:r>
          </a:p>
          <a:p>
            <a:pPr lvl="1"/>
            <a:r>
              <a:rPr lang="en-GB" sz="1800" dirty="0" smtClean="0"/>
              <a:t>Anxiety </a:t>
            </a:r>
          </a:p>
          <a:p>
            <a:pPr lvl="1"/>
            <a:r>
              <a:rPr lang="en-GB" sz="1800" dirty="0" smtClean="0"/>
              <a:t>Sadness </a:t>
            </a:r>
          </a:p>
          <a:p>
            <a:pPr lvl="1"/>
            <a:r>
              <a:rPr lang="en-GB" sz="1800" dirty="0" smtClean="0"/>
              <a:t>Safe space - Therapy? Support groups? Journal, blogging? </a:t>
            </a:r>
          </a:p>
          <a:p>
            <a:r>
              <a:rPr lang="en-GB" sz="1800" dirty="0" smtClean="0"/>
              <a:t>Make room for failure and self-compassion</a:t>
            </a:r>
          </a:p>
          <a:p>
            <a:pPr lvl="1"/>
            <a:r>
              <a:rPr lang="en-GB" sz="1800" dirty="0" smtClean="0"/>
              <a:t>Its likely that some things will not go so as intended</a:t>
            </a:r>
          </a:p>
          <a:p>
            <a:pPr lvl="1"/>
            <a:r>
              <a:rPr lang="en-GB" sz="1800" dirty="0" smtClean="0"/>
              <a:t>Self criticism </a:t>
            </a:r>
          </a:p>
          <a:p>
            <a:pPr lvl="1"/>
            <a:r>
              <a:rPr lang="en-GB" sz="1800" dirty="0" smtClean="0"/>
              <a:t>Try to treat these feelings as you would if you saw someone else struggling with them </a:t>
            </a:r>
          </a:p>
          <a:p>
            <a:r>
              <a:rPr lang="en-GB" sz="1800" dirty="0" smtClean="0"/>
              <a:t>Can we work towards position of safe uncertainty? </a:t>
            </a:r>
            <a:endParaRPr lang="en-GB" sz="1800" dirty="0"/>
          </a:p>
        </p:txBody>
      </p:sp>
    </p:spTree>
    <p:extLst>
      <p:ext uri="{BB962C8B-B14F-4D97-AF65-F5344CB8AC3E}">
        <p14:creationId xmlns:p14="http://schemas.microsoft.com/office/powerpoint/2010/main" val="2770154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V</a:t>
            </a:r>
            <a:r>
              <a:rPr lang="en-GB" b="1" dirty="0" smtClean="0"/>
              <a:t>alues</a:t>
            </a:r>
            <a:endParaRPr lang="en-GB" b="1" dirty="0"/>
          </a:p>
        </p:txBody>
      </p:sp>
      <p:sp>
        <p:nvSpPr>
          <p:cNvPr id="3" name="Content Placeholder 2"/>
          <p:cNvSpPr>
            <a:spLocks noGrp="1"/>
          </p:cNvSpPr>
          <p:nvPr>
            <p:ph idx="1"/>
          </p:nvPr>
        </p:nvSpPr>
        <p:spPr>
          <a:xfrm>
            <a:off x="701750" y="1690688"/>
            <a:ext cx="7049385" cy="4351338"/>
          </a:xfrm>
        </p:spPr>
        <p:txBody>
          <a:bodyPr>
            <a:normAutofit/>
          </a:bodyPr>
          <a:lstStyle/>
          <a:p>
            <a:r>
              <a:rPr lang="en-GB" sz="1800" dirty="0" smtClean="0"/>
              <a:t>What drives your life? </a:t>
            </a:r>
          </a:p>
          <a:p>
            <a:r>
              <a:rPr lang="en-GB" sz="1800" dirty="0" smtClean="0"/>
              <a:t>Celebrating successes (however small)</a:t>
            </a:r>
          </a:p>
          <a:p>
            <a:r>
              <a:rPr lang="en-GB" sz="1800" dirty="0" smtClean="0"/>
              <a:t>Finding opportunities to act in a way that is in line with your values</a:t>
            </a:r>
          </a:p>
          <a:p>
            <a:pPr lvl="1"/>
            <a:r>
              <a:rPr lang="en-GB" sz="1800" dirty="0" smtClean="0"/>
              <a:t>What are kind and caring ways you can treat yourself or go through this? </a:t>
            </a:r>
          </a:p>
          <a:p>
            <a:pPr lvl="1"/>
            <a:r>
              <a:rPr lang="en-GB" sz="1800" dirty="0" smtClean="0"/>
              <a:t>What are kind works you can say to yourself, kind deeds you can do for yourself?</a:t>
            </a:r>
          </a:p>
          <a:p>
            <a:pPr lvl="1"/>
            <a:r>
              <a:rPr lang="en-GB" sz="1800" dirty="0" smtClean="0"/>
              <a:t>What are kind and caring ways of contributing to the wellbeing of your community?</a:t>
            </a:r>
          </a:p>
          <a:p>
            <a:pPr lvl="1"/>
            <a:r>
              <a:rPr lang="en-GB" sz="1800" dirty="0" smtClean="0"/>
              <a:t>What can you say and do that will enable you to look back in years to come and feel proud of your response? </a:t>
            </a:r>
            <a:endParaRPr lang="en-GB"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7585" y="1690688"/>
            <a:ext cx="2855506" cy="3812248"/>
          </a:xfrm>
          <a:prstGeom prst="rect">
            <a:avLst/>
          </a:prstGeom>
        </p:spPr>
      </p:pic>
    </p:spTree>
    <p:extLst>
      <p:ext uri="{BB962C8B-B14F-4D97-AF65-F5344CB8AC3E}">
        <p14:creationId xmlns:p14="http://schemas.microsoft.com/office/powerpoint/2010/main" val="1586175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I</a:t>
            </a:r>
            <a:r>
              <a:rPr lang="en-GB" b="1" dirty="0" smtClean="0"/>
              <a:t>dentifying resources </a:t>
            </a:r>
            <a:endParaRPr lang="en-GB" b="1" dirty="0"/>
          </a:p>
        </p:txBody>
      </p:sp>
      <p:sp>
        <p:nvSpPr>
          <p:cNvPr id="3" name="Content Placeholder 2"/>
          <p:cNvSpPr>
            <a:spLocks noGrp="1"/>
          </p:cNvSpPr>
          <p:nvPr>
            <p:ph idx="1"/>
          </p:nvPr>
        </p:nvSpPr>
        <p:spPr/>
        <p:txBody>
          <a:bodyPr>
            <a:normAutofit/>
          </a:bodyPr>
          <a:lstStyle/>
          <a:p>
            <a:r>
              <a:rPr lang="en-GB" sz="1800" dirty="0" smtClean="0"/>
              <a:t>What is available in terms of support?</a:t>
            </a:r>
          </a:p>
          <a:p>
            <a:pPr lvl="1"/>
            <a:r>
              <a:rPr lang="en-GB" sz="1800" dirty="0" smtClean="0"/>
              <a:t>Family? Friends? Services? </a:t>
            </a:r>
          </a:p>
          <a:p>
            <a:r>
              <a:rPr lang="en-GB" sz="1800" dirty="0" smtClean="0"/>
              <a:t>Where to get information from?</a:t>
            </a:r>
          </a:p>
          <a:p>
            <a:pPr lvl="1"/>
            <a:r>
              <a:rPr lang="en-GB" sz="1800" dirty="0" smtClean="0"/>
              <a:t>WHO </a:t>
            </a:r>
          </a:p>
          <a:p>
            <a:pPr lvl="1"/>
            <a:r>
              <a:rPr lang="en-GB" sz="1800" dirty="0" smtClean="0"/>
              <a:t>European Centre for Disease Prevention and Control (ECDC)</a:t>
            </a:r>
          </a:p>
          <a:p>
            <a:r>
              <a:rPr lang="en-GB" sz="1800" dirty="0" smtClean="0"/>
              <a:t>Pace the information feed too! </a:t>
            </a:r>
          </a:p>
          <a:p>
            <a:pPr lvl="1"/>
            <a:endParaRPr lang="en-GB" sz="1800" dirty="0" smtClean="0"/>
          </a:p>
          <a:p>
            <a:pPr marL="457200" lvl="1" indent="0">
              <a:buNone/>
            </a:pPr>
            <a:endParaRPr lang="en-GB" sz="1800" dirty="0"/>
          </a:p>
        </p:txBody>
      </p:sp>
    </p:spTree>
    <p:extLst>
      <p:ext uri="{BB962C8B-B14F-4D97-AF65-F5344CB8AC3E}">
        <p14:creationId xmlns:p14="http://schemas.microsoft.com/office/powerpoint/2010/main" val="909999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D</a:t>
            </a:r>
            <a:r>
              <a:rPr lang="en-GB" b="1" dirty="0" smtClean="0"/>
              <a:t>isinfect and distance </a:t>
            </a:r>
            <a:endParaRPr lang="en-GB" b="1" dirty="0"/>
          </a:p>
        </p:txBody>
      </p:sp>
      <p:sp>
        <p:nvSpPr>
          <p:cNvPr id="3" name="Content Placeholder 2"/>
          <p:cNvSpPr>
            <a:spLocks noGrp="1"/>
          </p:cNvSpPr>
          <p:nvPr>
            <p:ph idx="1"/>
          </p:nvPr>
        </p:nvSpPr>
        <p:spPr/>
        <p:txBody>
          <a:bodyPr>
            <a:normAutofit/>
          </a:bodyPr>
          <a:lstStyle/>
          <a:p>
            <a:r>
              <a:rPr lang="en-GB" sz="1800" dirty="0" smtClean="0"/>
              <a:t>Remember:</a:t>
            </a:r>
          </a:p>
          <a:p>
            <a:pPr lvl="1"/>
            <a:r>
              <a:rPr lang="en-GB" sz="1800" dirty="0" smtClean="0"/>
              <a:t>Disinfect</a:t>
            </a:r>
          </a:p>
          <a:p>
            <a:pPr lvl="1"/>
            <a:r>
              <a:rPr lang="en-GB" sz="1800" dirty="0" smtClean="0"/>
              <a:t>Hand washing</a:t>
            </a:r>
          </a:p>
          <a:p>
            <a:pPr lvl="1"/>
            <a:r>
              <a:rPr lang="en-GB" sz="1800" dirty="0" smtClean="0"/>
              <a:t>Distance (physical not emotion)</a:t>
            </a:r>
          </a:p>
          <a:p>
            <a:pPr lvl="1"/>
            <a:r>
              <a:rPr lang="en-GB" sz="1800" dirty="0" smtClean="0"/>
              <a:t>Protective gear when reasonable</a:t>
            </a:r>
          </a:p>
        </p:txBody>
      </p:sp>
    </p:spTree>
    <p:extLst>
      <p:ext uri="{BB962C8B-B14F-4D97-AF65-F5344CB8AC3E}">
        <p14:creationId xmlns:p14="http://schemas.microsoft.com/office/powerpoint/2010/main" val="1604865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Thank you … </a:t>
            </a:r>
            <a:endParaRPr lang="en-GB"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1240" y="749771"/>
            <a:ext cx="5242560" cy="5663258"/>
          </a:xfrm>
          <a:prstGeom prst="rect">
            <a:avLst/>
          </a:prstGeom>
        </p:spPr>
      </p:pic>
    </p:spTree>
    <p:extLst>
      <p:ext uri="{BB962C8B-B14F-4D97-AF65-F5344CB8AC3E}">
        <p14:creationId xmlns:p14="http://schemas.microsoft.com/office/powerpoint/2010/main" val="2502155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Embracing uncertainty?</a:t>
            </a:r>
            <a:endParaRPr lang="en-GB" b="1" dirty="0"/>
          </a:p>
        </p:txBody>
      </p:sp>
      <p:sp>
        <p:nvSpPr>
          <p:cNvPr id="3" name="Content Placeholder 2"/>
          <p:cNvSpPr>
            <a:spLocks noGrp="1"/>
          </p:cNvSpPr>
          <p:nvPr>
            <p:ph idx="1"/>
          </p:nvPr>
        </p:nvSpPr>
        <p:spPr>
          <a:xfrm>
            <a:off x="838200" y="1690688"/>
            <a:ext cx="9071344" cy="4224301"/>
          </a:xfrm>
        </p:spPr>
        <p:txBody>
          <a:bodyPr>
            <a:noAutofit/>
          </a:bodyPr>
          <a:lstStyle/>
          <a:p>
            <a:r>
              <a:rPr lang="en-GB" sz="1800" dirty="0" smtClean="0"/>
              <a:t>Living with uncertainty didn’t start with </a:t>
            </a:r>
            <a:r>
              <a:rPr lang="en-GB" sz="1800" dirty="0" err="1" smtClean="0"/>
              <a:t>Covid</a:t>
            </a:r>
            <a:endParaRPr lang="en-GB" sz="1800" dirty="0" smtClean="0"/>
          </a:p>
          <a:p>
            <a:r>
              <a:rPr lang="en-GB" sz="1800" dirty="0" smtClean="0"/>
              <a:t>Uncertainty is not new, no one is immune to it. Even under normal circumstances, daily life (and parenting) is full of uncertainties. </a:t>
            </a:r>
          </a:p>
          <a:p>
            <a:r>
              <a:rPr lang="en-GB" sz="1800" dirty="0" smtClean="0"/>
              <a:t>Assuming that most our stress comes from the way we think and respond and emotions can amplify the fear and anxiety.</a:t>
            </a:r>
          </a:p>
          <a:p>
            <a:r>
              <a:rPr lang="en-GB" sz="1800" dirty="0" smtClean="0"/>
              <a:t>So how do we embrace uncertainty?</a:t>
            </a:r>
          </a:p>
          <a:p>
            <a:pPr lvl="1"/>
            <a:r>
              <a:rPr lang="en-GB" sz="1400" dirty="0" smtClean="0"/>
              <a:t> </a:t>
            </a:r>
            <a:r>
              <a:rPr lang="en-GB" sz="2000" dirty="0" smtClean="0"/>
              <a:t>Acknowledge its presence and the uncertainties we have no control over. </a:t>
            </a:r>
          </a:p>
          <a:p>
            <a:pPr lvl="1"/>
            <a:r>
              <a:rPr lang="en-GB" sz="2000" dirty="0" smtClean="0"/>
              <a:t>Think about our own response/relationship to uncertainty (tolerance level)</a:t>
            </a:r>
          </a:p>
          <a:p>
            <a:pPr lvl="1"/>
            <a:r>
              <a:rPr lang="en-GB" sz="2000" b="0" dirty="0" smtClean="0">
                <a:effectLst/>
              </a:rPr>
              <a:t>Talking openly about uncertainty (however challenging) helps normalise the experience of uncertainty for others, modelling that it is “safe” and necessary to express uncertainty</a:t>
            </a:r>
            <a:endParaRPr lang="en-GB" sz="2000" dirty="0"/>
          </a:p>
          <a:p>
            <a:endParaRPr lang="en-GB" sz="1800" dirty="0"/>
          </a:p>
        </p:txBody>
      </p:sp>
    </p:spTree>
    <p:extLst>
      <p:ext uri="{BB962C8B-B14F-4D97-AF65-F5344CB8AC3E}">
        <p14:creationId xmlns:p14="http://schemas.microsoft.com/office/powerpoint/2010/main" val="1198146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Safe uncertainty: a framework</a:t>
            </a:r>
            <a:endParaRPr lang="en-GB" b="1" dirty="0"/>
          </a:p>
        </p:txBody>
      </p:sp>
      <p:pic>
        <p:nvPicPr>
          <p:cNvPr id="4" name="Picture 3"/>
          <p:cNvPicPr/>
          <p:nvPr/>
        </p:nvPicPr>
        <p:blipFill rotWithShape="1">
          <a:blip r:embed="rId3"/>
          <a:srcRect l="11799" t="32500" r="46155" b="16092"/>
          <a:stretch/>
        </p:blipFill>
        <p:spPr bwMode="auto">
          <a:xfrm>
            <a:off x="6465280" y="2205265"/>
            <a:ext cx="4314702" cy="3849399"/>
          </a:xfrm>
          <a:prstGeom prst="rect">
            <a:avLst/>
          </a:prstGeom>
          <a:ln>
            <a:noFill/>
          </a:ln>
          <a:extLst>
            <a:ext uri="{53640926-AAD7-44D8-BBD7-CCE9431645EC}">
              <a14:shadowObscured xmlns:a14="http://schemas.microsoft.com/office/drawing/2010/main"/>
            </a:ext>
          </a:extLst>
        </p:spPr>
      </p:pic>
      <p:sp>
        <p:nvSpPr>
          <p:cNvPr id="7" name="Content Placeholder 2"/>
          <p:cNvSpPr txBox="1">
            <a:spLocks/>
          </p:cNvSpPr>
          <p:nvPr/>
        </p:nvSpPr>
        <p:spPr>
          <a:xfrm>
            <a:off x="838200" y="2205265"/>
            <a:ext cx="5053263" cy="42341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smtClean="0"/>
              <a:t>Mason (1933) talks about our tendency to seek a sense of certainty and the existence of uncertainty within context of family work/social work</a:t>
            </a:r>
          </a:p>
          <a:p>
            <a:r>
              <a:rPr lang="en-GB" sz="1800" dirty="0" smtClean="0"/>
              <a:t>Some degree of certainty can help us move forward but it can sometimes lead us to paralysis, hopelessness, lack in creativity….</a:t>
            </a:r>
          </a:p>
          <a:p>
            <a:r>
              <a:rPr lang="en-GB" sz="1800" dirty="0" smtClean="0"/>
              <a:t>Challenges the concept of establishing ”solutions” because it suggests a fixed and certain positon </a:t>
            </a:r>
          </a:p>
          <a:p>
            <a:r>
              <a:rPr lang="en-GB" sz="1800" dirty="0" smtClean="0"/>
              <a:t>Seeking to “understand” can lead to a position of “premature certainty”, misunderstanding and closing down of possibility. </a:t>
            </a:r>
          </a:p>
          <a:p>
            <a:r>
              <a:rPr lang="en-GB" sz="1800" dirty="0" smtClean="0"/>
              <a:t>Embracing the position of “not knowing” with curiosity and uncertainty</a:t>
            </a:r>
          </a:p>
          <a:p>
            <a:pPr marL="0" indent="0">
              <a:buFont typeface="Arial" panose="020B0604020202020204" pitchFamily="34" charset="0"/>
              <a:buNone/>
            </a:pPr>
            <a:endParaRPr lang="en-GB" sz="1800" dirty="0"/>
          </a:p>
        </p:txBody>
      </p:sp>
      <p:sp>
        <p:nvSpPr>
          <p:cNvPr id="9" name="Rectangle 8"/>
          <p:cNvSpPr/>
          <p:nvPr/>
        </p:nvSpPr>
        <p:spPr>
          <a:xfrm>
            <a:off x="6465280" y="1152079"/>
            <a:ext cx="4460018" cy="1077218"/>
          </a:xfrm>
          <a:prstGeom prst="rect">
            <a:avLst/>
          </a:prstGeom>
        </p:spPr>
        <p:txBody>
          <a:bodyPr wrap="square">
            <a:spAutoFit/>
          </a:bodyPr>
          <a:lstStyle/>
          <a:p>
            <a:r>
              <a:rPr lang="en-GB" sz="1600" i="1" dirty="0" smtClean="0">
                <a:solidFill>
                  <a:schemeClr val="accent1">
                    <a:lumMod val="75000"/>
                  </a:schemeClr>
                </a:solidFill>
              </a:rPr>
              <a:t>… for thinking about our work, orientating one away from certainty to fit, a framework for helping people to fallout of love with the idea that solutions solve things. </a:t>
            </a:r>
            <a:endParaRPr lang="en-GB" sz="1600" i="1" dirty="0">
              <a:solidFill>
                <a:schemeClr val="accent1">
                  <a:lumMod val="75000"/>
                </a:schemeClr>
              </a:solidFill>
            </a:endParaRPr>
          </a:p>
        </p:txBody>
      </p:sp>
    </p:spTree>
    <p:extLst>
      <p:ext uri="{BB962C8B-B14F-4D97-AF65-F5344CB8AC3E}">
        <p14:creationId xmlns:p14="http://schemas.microsoft.com/office/powerpoint/2010/main" val="384160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loud 9"/>
          <p:cNvSpPr/>
          <p:nvPr/>
        </p:nvSpPr>
        <p:spPr>
          <a:xfrm>
            <a:off x="9178852" y="948106"/>
            <a:ext cx="1648047" cy="1485163"/>
          </a:xfrm>
          <a:prstGeom prst="cloud">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smtClean="0">
                <a:solidFill>
                  <a:schemeClr val="tx1"/>
                </a:solidFill>
              </a:rPr>
              <a:t>Reflective questions…</a:t>
            </a:r>
            <a:endParaRPr lang="en-GB" sz="1500" dirty="0">
              <a:solidFill>
                <a:schemeClr val="tx1"/>
              </a:solidFill>
            </a:endParaRPr>
          </a:p>
        </p:txBody>
      </p:sp>
      <p:sp>
        <p:nvSpPr>
          <p:cNvPr id="2" name="Title 1"/>
          <p:cNvSpPr>
            <a:spLocks noGrp="1"/>
          </p:cNvSpPr>
          <p:nvPr>
            <p:ph type="title"/>
          </p:nvPr>
        </p:nvSpPr>
        <p:spPr/>
        <p:txBody>
          <a:bodyPr/>
          <a:lstStyle/>
          <a:p>
            <a:r>
              <a:rPr lang="en-GB" b="1" dirty="0" smtClean="0"/>
              <a:t>Towards position of safe uncertainty</a:t>
            </a:r>
            <a:endParaRPr lang="en-GB" b="1" dirty="0"/>
          </a:p>
        </p:txBody>
      </p:sp>
      <p:graphicFrame>
        <p:nvGraphicFramePr>
          <p:cNvPr id="5" name="Diagram 4"/>
          <p:cNvGraphicFramePr/>
          <p:nvPr>
            <p:extLst>
              <p:ext uri="{D42A27DB-BD31-4B8C-83A1-F6EECF244321}">
                <p14:modId xmlns:p14="http://schemas.microsoft.com/office/powerpoint/2010/main" val="2897778723"/>
              </p:ext>
            </p:extLst>
          </p:nvPr>
        </p:nvGraphicFramePr>
        <p:xfrm>
          <a:off x="-1189075" y="1348846"/>
          <a:ext cx="8855150" cy="5497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ectangle 8"/>
          <p:cNvSpPr/>
          <p:nvPr/>
        </p:nvSpPr>
        <p:spPr>
          <a:xfrm>
            <a:off x="6709144" y="1858999"/>
            <a:ext cx="4117755" cy="3283976"/>
          </a:xfrm>
          <a:prstGeom prst="rect">
            <a:avLst/>
          </a:prstGeom>
        </p:spPr>
        <p:txBody>
          <a:bodyPr wrap="square">
            <a:spAutoFit/>
          </a:bodyPr>
          <a:lstStyle/>
          <a:p>
            <a:pPr>
              <a:lnSpc>
                <a:spcPct val="107000"/>
              </a:lnSpc>
              <a:spcAft>
                <a:spcPts val="800"/>
              </a:spcAft>
            </a:pPr>
            <a:r>
              <a:rPr lang="en-GB" sz="1400" i="1" dirty="0" smtClean="0">
                <a:latin typeface="Calibri" panose="020F0502020204030204" pitchFamily="34" charset="0"/>
                <a:ea typeface="Calibri" panose="020F0502020204030204" pitchFamily="34" charset="0"/>
                <a:cs typeface="Times New Roman" panose="02020603050405020304" pitchFamily="18" charset="0"/>
              </a:rPr>
              <a:t>When </a:t>
            </a:r>
            <a:r>
              <a:rPr lang="en-GB" sz="1400" i="1" dirty="0">
                <a:latin typeface="Calibri" panose="020F0502020204030204" pitchFamily="34" charset="0"/>
                <a:ea typeface="Calibri" panose="020F0502020204030204" pitchFamily="34" charset="0"/>
                <a:cs typeface="Times New Roman" panose="02020603050405020304" pitchFamily="18" charset="0"/>
              </a:rPr>
              <a:t>thinking about this concept of safe uncertainty, what examples come to mind? Where would you place the families on the </a:t>
            </a:r>
            <a:r>
              <a:rPr lang="en-GB" sz="1400" i="1" dirty="0" smtClean="0">
                <a:latin typeface="Calibri" panose="020F0502020204030204" pitchFamily="34" charset="0"/>
                <a:ea typeface="Calibri" panose="020F0502020204030204" pitchFamily="34" charset="0"/>
                <a:cs typeface="Times New Roman" panose="02020603050405020304" pitchFamily="18" charset="0"/>
              </a:rPr>
              <a:t>matrix quadrant</a:t>
            </a:r>
            <a:r>
              <a:rPr lang="en-GB" sz="1400" i="1" dirty="0">
                <a:latin typeface="Calibri" panose="020F0502020204030204" pitchFamily="34" charset="0"/>
                <a:ea typeface="Calibri" panose="020F0502020204030204" pitchFamily="34" charset="0"/>
                <a:cs typeface="Times New Roman" panose="02020603050405020304" pitchFamily="18" charset="0"/>
              </a:rPr>
              <a:t>? </a:t>
            </a:r>
            <a:r>
              <a:rPr lang="en-GB" sz="1400" i="1" dirty="0" smtClean="0">
                <a:latin typeface="Calibri" panose="020F0502020204030204" pitchFamily="34" charset="0"/>
                <a:ea typeface="Calibri" panose="020F0502020204030204" pitchFamily="34" charset="0"/>
                <a:cs typeface="Times New Roman" panose="02020603050405020304" pitchFamily="18" charset="0"/>
              </a:rPr>
              <a:t>What </a:t>
            </a:r>
            <a:r>
              <a:rPr lang="en-GB" sz="1400" i="1" dirty="0">
                <a:latin typeface="Calibri" panose="020F0502020204030204" pitchFamily="34" charset="0"/>
                <a:ea typeface="Calibri" panose="020F0502020204030204" pitchFamily="34" charset="0"/>
                <a:cs typeface="Times New Roman" panose="02020603050405020304" pitchFamily="18" charset="0"/>
              </a:rPr>
              <a:t>would you need to consider in order to hold the position of safe uncertainty? </a:t>
            </a:r>
          </a:p>
          <a:p>
            <a:pPr>
              <a:lnSpc>
                <a:spcPct val="107000"/>
              </a:lnSpc>
              <a:spcAft>
                <a:spcPts val="800"/>
              </a:spcAft>
            </a:pPr>
            <a:r>
              <a:rPr lang="en-GB" sz="1400" i="1" dirty="0" smtClean="0">
                <a:latin typeface="Calibri" panose="020F0502020204030204" pitchFamily="34" charset="0"/>
                <a:ea typeface="Calibri" panose="020F0502020204030204" pitchFamily="34" charset="0"/>
                <a:cs typeface="Times New Roman" panose="02020603050405020304" pitchFamily="18" charset="0"/>
              </a:rPr>
              <a:t>Social Graces - How </a:t>
            </a:r>
            <a:r>
              <a:rPr lang="en-GB" sz="1400" i="1" dirty="0">
                <a:latin typeface="Calibri" panose="020F0502020204030204" pitchFamily="34" charset="0"/>
                <a:ea typeface="Calibri" panose="020F0502020204030204" pitchFamily="34" charset="0"/>
                <a:cs typeface="Times New Roman" panose="02020603050405020304" pitchFamily="18" charset="0"/>
              </a:rPr>
              <a:t>might </a:t>
            </a:r>
            <a:r>
              <a:rPr lang="en-GB" sz="1400" i="1" dirty="0" smtClean="0">
                <a:latin typeface="Calibri" panose="020F0502020204030204" pitchFamily="34" charset="0"/>
                <a:ea typeface="Calibri" panose="020F0502020204030204" pitchFamily="34" charset="0"/>
                <a:cs typeface="Times New Roman" panose="02020603050405020304" pitchFamily="18" charset="0"/>
              </a:rPr>
              <a:t>age, </a:t>
            </a:r>
            <a:r>
              <a:rPr lang="en-GB" sz="1400" i="1" dirty="0">
                <a:latin typeface="Calibri" panose="020F0502020204030204" pitchFamily="34" charset="0"/>
                <a:ea typeface="Calibri" panose="020F0502020204030204" pitchFamily="34" charset="0"/>
                <a:cs typeface="Times New Roman" panose="02020603050405020304" pitchFamily="18" charset="0"/>
              </a:rPr>
              <a:t>gender, race, </a:t>
            </a:r>
            <a:r>
              <a:rPr lang="en-GB" sz="1400" i="1" dirty="0" smtClean="0">
                <a:latin typeface="Calibri" panose="020F0502020204030204" pitchFamily="34" charset="0"/>
                <a:ea typeface="Calibri" panose="020F0502020204030204" pitchFamily="34" charset="0"/>
                <a:cs typeface="Times New Roman" panose="02020603050405020304" pitchFamily="18" charset="0"/>
              </a:rPr>
              <a:t>religion on how we are responding to this? How </a:t>
            </a:r>
            <a:r>
              <a:rPr lang="en-GB" sz="1400" i="1" dirty="0">
                <a:latin typeface="Calibri" panose="020F0502020204030204" pitchFamily="34" charset="0"/>
                <a:ea typeface="Calibri" panose="020F0502020204030204" pitchFamily="34" charset="0"/>
                <a:cs typeface="Times New Roman" panose="02020603050405020304" pitchFamily="18" charset="0"/>
              </a:rPr>
              <a:t>might </a:t>
            </a:r>
            <a:r>
              <a:rPr lang="en-GB" sz="1400" i="1" dirty="0" smtClean="0">
                <a:latin typeface="Calibri" panose="020F0502020204030204" pitchFamily="34" charset="0"/>
                <a:ea typeface="Calibri" panose="020F0502020204030204" pitchFamily="34" charset="0"/>
                <a:cs typeface="Times New Roman" panose="02020603050405020304" pitchFamily="18" charset="0"/>
              </a:rPr>
              <a:t>conscious </a:t>
            </a:r>
            <a:r>
              <a:rPr lang="en-GB" sz="1400" i="1" dirty="0">
                <a:latin typeface="Calibri" panose="020F0502020204030204" pitchFamily="34" charset="0"/>
                <a:ea typeface="Calibri" panose="020F0502020204030204" pitchFamily="34" charset="0"/>
                <a:cs typeface="Times New Roman" panose="02020603050405020304" pitchFamily="18" charset="0"/>
              </a:rPr>
              <a:t>or </a:t>
            </a:r>
            <a:r>
              <a:rPr lang="en-GB" sz="1400" i="1" dirty="0" smtClean="0">
                <a:latin typeface="Calibri" panose="020F0502020204030204" pitchFamily="34" charset="0"/>
                <a:ea typeface="Calibri" panose="020F0502020204030204" pitchFamily="34" charset="0"/>
                <a:cs typeface="Times New Roman" panose="02020603050405020304" pitchFamily="18" charset="0"/>
              </a:rPr>
              <a:t>unconscious </a:t>
            </a:r>
            <a:r>
              <a:rPr lang="en-GB" sz="1400" i="1" dirty="0">
                <a:latin typeface="Calibri" panose="020F0502020204030204" pitchFamily="34" charset="0"/>
                <a:ea typeface="Calibri" panose="020F0502020204030204" pitchFamily="34" charset="0"/>
                <a:cs typeface="Times New Roman" panose="02020603050405020304" pitchFamily="18" charset="0"/>
              </a:rPr>
              <a:t>bias </a:t>
            </a:r>
            <a:r>
              <a:rPr lang="en-GB" sz="1400" i="1" dirty="0" smtClean="0">
                <a:latin typeface="Calibri" panose="020F0502020204030204" pitchFamily="34" charset="0"/>
                <a:ea typeface="Calibri" panose="020F0502020204030204" pitchFamily="34" charset="0"/>
                <a:cs typeface="Times New Roman" panose="02020603050405020304" pitchFamily="18" charset="0"/>
              </a:rPr>
              <a:t>(our own and organisation) play a role?</a:t>
            </a:r>
            <a:endParaRPr lang="en-GB" sz="1400" i="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i="1" dirty="0">
                <a:latin typeface="Calibri" panose="020F0502020204030204" pitchFamily="34" charset="0"/>
                <a:ea typeface="Calibri" panose="020F0502020204030204" pitchFamily="34" charset="0"/>
                <a:cs typeface="Times New Roman" panose="02020603050405020304" pitchFamily="18" charset="0"/>
              </a:rPr>
              <a:t>Think </a:t>
            </a:r>
            <a:r>
              <a:rPr lang="en-GB" sz="1400" i="1" dirty="0" smtClean="0">
                <a:latin typeface="Calibri" panose="020F0502020204030204" pitchFamily="34" charset="0"/>
                <a:ea typeface="Calibri" panose="020F0502020204030204" pitchFamily="34" charset="0"/>
                <a:cs typeface="Times New Roman" panose="02020603050405020304" pitchFamily="18" charset="0"/>
              </a:rPr>
              <a:t>about families </a:t>
            </a:r>
            <a:r>
              <a:rPr lang="en-GB" sz="1400" i="1" dirty="0">
                <a:latin typeface="Calibri" panose="020F0502020204030204" pitchFamily="34" charset="0"/>
                <a:ea typeface="Calibri" panose="020F0502020204030204" pitchFamily="34" charset="0"/>
                <a:cs typeface="Times New Roman" panose="02020603050405020304" pitchFamily="18" charset="0"/>
              </a:rPr>
              <a:t>where </a:t>
            </a:r>
            <a:r>
              <a:rPr lang="en-GB" sz="1400" i="1" dirty="0" smtClean="0">
                <a:latin typeface="Calibri" panose="020F0502020204030204" pitchFamily="34" charset="0"/>
                <a:ea typeface="Calibri" panose="020F0502020204030204" pitchFamily="34" charset="0"/>
                <a:cs typeface="Times New Roman" panose="02020603050405020304" pitchFamily="18" charset="0"/>
              </a:rPr>
              <a:t>the pull </a:t>
            </a:r>
            <a:r>
              <a:rPr lang="en-GB" sz="1400" i="1" dirty="0">
                <a:latin typeface="Calibri" panose="020F0502020204030204" pitchFamily="34" charset="0"/>
                <a:ea typeface="Calibri" panose="020F0502020204030204" pitchFamily="34" charset="0"/>
                <a:cs typeface="Times New Roman" panose="02020603050405020304" pitchFamily="18" charset="0"/>
              </a:rPr>
              <a:t>towards reaching this </a:t>
            </a:r>
            <a:r>
              <a:rPr lang="en-GB" sz="1400" i="1" dirty="0" smtClean="0">
                <a:latin typeface="Calibri" panose="020F0502020204030204" pitchFamily="34" charset="0"/>
                <a:ea typeface="Calibri" panose="020F0502020204030204" pitchFamily="34" charset="0"/>
                <a:cs typeface="Times New Roman" panose="02020603050405020304" pitchFamily="18" charset="0"/>
              </a:rPr>
              <a:t>position </a:t>
            </a:r>
            <a:r>
              <a:rPr lang="en-GB" sz="1400" i="1" dirty="0">
                <a:latin typeface="Calibri" panose="020F0502020204030204" pitchFamily="34" charset="0"/>
                <a:ea typeface="Calibri" panose="020F0502020204030204" pitchFamily="34" charset="0"/>
                <a:cs typeface="Times New Roman" panose="02020603050405020304" pitchFamily="18" charset="0"/>
              </a:rPr>
              <a:t>of safe </a:t>
            </a:r>
            <a:r>
              <a:rPr lang="en-GB" sz="1400" i="1" dirty="0" smtClean="0">
                <a:latin typeface="Calibri" panose="020F0502020204030204" pitchFamily="34" charset="0"/>
                <a:ea typeface="Calibri" panose="020F0502020204030204" pitchFamily="34" charset="0"/>
                <a:cs typeface="Times New Roman" panose="02020603050405020304" pitchFamily="18" charset="0"/>
              </a:rPr>
              <a:t>certainty </a:t>
            </a:r>
            <a:r>
              <a:rPr lang="en-GB" sz="1400" i="1" dirty="0">
                <a:latin typeface="Calibri" panose="020F0502020204030204" pitchFamily="34" charset="0"/>
                <a:ea typeface="Calibri" panose="020F0502020204030204" pitchFamily="34" charset="0"/>
                <a:cs typeface="Times New Roman" panose="02020603050405020304" pitchFamily="18" charset="0"/>
              </a:rPr>
              <a:t>is </a:t>
            </a:r>
            <a:r>
              <a:rPr lang="en-GB" sz="1400" i="1" dirty="0" smtClean="0">
                <a:latin typeface="Calibri" panose="020F0502020204030204" pitchFamily="34" charset="0"/>
                <a:ea typeface="Calibri" panose="020F0502020204030204" pitchFamily="34" charset="0"/>
                <a:cs typeface="Times New Roman" panose="02020603050405020304" pitchFamily="18" charset="0"/>
              </a:rPr>
              <a:t>strong</a:t>
            </a:r>
            <a:r>
              <a:rPr lang="en-GB" sz="1400" i="1" dirty="0">
                <a:latin typeface="Calibri" panose="020F0502020204030204" pitchFamily="34" charset="0"/>
                <a:ea typeface="Calibri" panose="020F0502020204030204" pitchFamily="34" charset="0"/>
                <a:cs typeface="Times New Roman" panose="02020603050405020304" pitchFamily="18" charset="0"/>
              </a:rPr>
              <a:t>. What might be driving this? How might you take the positon of “not knowing? </a:t>
            </a:r>
          </a:p>
        </p:txBody>
      </p:sp>
      <p:sp>
        <p:nvSpPr>
          <p:cNvPr id="11" name="Rectangle 10"/>
          <p:cNvSpPr/>
          <p:nvPr/>
        </p:nvSpPr>
        <p:spPr>
          <a:xfrm>
            <a:off x="5507665" y="5368551"/>
            <a:ext cx="5709684" cy="1323439"/>
          </a:xfrm>
          <a:prstGeom prst="rect">
            <a:avLst/>
          </a:prstGeom>
        </p:spPr>
        <p:txBody>
          <a:bodyPr wrap="square">
            <a:spAutoFit/>
          </a:bodyPr>
          <a:lstStyle/>
          <a:p>
            <a:r>
              <a:rPr lang="en-GB" sz="1600" i="1" dirty="0" smtClean="0">
                <a:solidFill>
                  <a:schemeClr val="accent1">
                    <a:lumMod val="75000"/>
                  </a:schemeClr>
                </a:solidFill>
              </a:rPr>
              <a:t>…When we become less certain of the positons we hold we are more likely to become receptive to other possibilities, other meaning we might put to events. If we can become more open to the possible influence of other perspectives, we open up space for other views to be stated and heard” Mason (1993)</a:t>
            </a:r>
          </a:p>
        </p:txBody>
      </p:sp>
    </p:spTree>
    <p:extLst>
      <p:ext uri="{BB962C8B-B14F-4D97-AF65-F5344CB8AC3E}">
        <p14:creationId xmlns:p14="http://schemas.microsoft.com/office/powerpoint/2010/main" val="1029353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F.A.C.E. C.O.V.D    </a:t>
            </a:r>
            <a:endParaRPr lang="en-GB" b="1" dirty="0"/>
          </a:p>
        </p:txBody>
      </p:sp>
      <p:sp>
        <p:nvSpPr>
          <p:cNvPr id="3" name="Content Placeholder 2"/>
          <p:cNvSpPr>
            <a:spLocks noGrp="1"/>
          </p:cNvSpPr>
          <p:nvPr>
            <p:ph idx="1"/>
          </p:nvPr>
        </p:nvSpPr>
        <p:spPr>
          <a:xfrm>
            <a:off x="838200" y="1644016"/>
            <a:ext cx="10515600" cy="4351338"/>
          </a:xfrm>
        </p:spPr>
        <p:txBody>
          <a:bodyPr>
            <a:normAutofit/>
          </a:bodyPr>
          <a:lstStyle/>
          <a:p>
            <a:r>
              <a:rPr lang="en-GB" sz="1800" dirty="0" smtClean="0"/>
              <a:t>Practical steps for responding to impact of </a:t>
            </a:r>
            <a:r>
              <a:rPr lang="en-GB" sz="1800" dirty="0" err="1" smtClean="0"/>
              <a:t>Covid</a:t>
            </a:r>
            <a:endParaRPr lang="en-GB" sz="1800" dirty="0" smtClean="0"/>
          </a:p>
          <a:p>
            <a:r>
              <a:rPr lang="en-GB" sz="1800" dirty="0" smtClean="0"/>
              <a:t>Dr Russ Harris, using principles of acceptance commitment therapy and offers some practice steps for responding to </a:t>
            </a:r>
            <a:r>
              <a:rPr lang="en-GB" sz="1800" dirty="0" err="1" smtClean="0"/>
              <a:t>Covid</a:t>
            </a:r>
            <a:r>
              <a:rPr lang="en-GB" sz="1800" dirty="0" smtClean="0"/>
              <a:t> </a:t>
            </a:r>
          </a:p>
          <a:p>
            <a:pPr marL="0" indent="0">
              <a:buNone/>
            </a:pPr>
            <a:endParaRPr lang="en-GB" sz="1800" dirty="0" smtClean="0"/>
          </a:p>
          <a:p>
            <a:r>
              <a:rPr lang="en-GB" sz="1800" dirty="0" smtClean="0">
                <a:hlinkClick r:id="rId3"/>
              </a:rPr>
              <a:t>https://www.youtube.com/watch?v=BmvNCdpHUYM</a:t>
            </a:r>
            <a:endParaRPr lang="en-GB" sz="1800" dirty="0" smtClean="0"/>
          </a:p>
          <a:p>
            <a:r>
              <a:rPr lang="en-GB" sz="1800" dirty="0" smtClean="0">
                <a:hlinkClick r:id="rId4"/>
              </a:rPr>
              <a:t>https://beaconhouse.org.uk/wp-content/uploads/2020/03/FACE-COVID.pdf</a:t>
            </a:r>
            <a:r>
              <a:rPr lang="en-GB" sz="1800" dirty="0" smtClean="0"/>
              <a:t> </a:t>
            </a:r>
          </a:p>
          <a:p>
            <a:endParaRPr lang="en-GB" sz="1800" dirty="0"/>
          </a:p>
        </p:txBody>
      </p:sp>
    </p:spTree>
    <p:extLst>
      <p:ext uri="{BB962C8B-B14F-4D97-AF65-F5344CB8AC3E}">
        <p14:creationId xmlns:p14="http://schemas.microsoft.com/office/powerpoint/2010/main" val="3914439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F</a:t>
            </a:r>
            <a:r>
              <a:rPr lang="en-GB" b="1" dirty="0" smtClean="0"/>
              <a:t>ocus on what’s in your control </a:t>
            </a:r>
            <a:endParaRPr lang="en-GB" b="1" dirty="0"/>
          </a:p>
        </p:txBody>
      </p:sp>
      <p:sp>
        <p:nvSpPr>
          <p:cNvPr id="3" name="Content Placeholder 2"/>
          <p:cNvSpPr>
            <a:spLocks noGrp="1"/>
          </p:cNvSpPr>
          <p:nvPr>
            <p:ph idx="1"/>
          </p:nvPr>
        </p:nvSpPr>
        <p:spPr/>
        <p:txBody>
          <a:bodyPr>
            <a:noAutofit/>
          </a:bodyPr>
          <a:lstStyle/>
          <a:p>
            <a:r>
              <a:rPr lang="en-GB" sz="1800" dirty="0" smtClean="0"/>
              <a:t>Impact of </a:t>
            </a:r>
            <a:r>
              <a:rPr lang="en-GB" sz="1800" dirty="0" err="1" smtClean="0"/>
              <a:t>Covid</a:t>
            </a:r>
            <a:r>
              <a:rPr lang="en-GB" sz="1800" dirty="0" smtClean="0"/>
              <a:t> (and measures trying to deal with </a:t>
            </a:r>
            <a:r>
              <a:rPr lang="en-GB" sz="1800" dirty="0" err="1" smtClean="0"/>
              <a:t>Covid</a:t>
            </a:r>
            <a:r>
              <a:rPr lang="en-GB" sz="1800" dirty="0" smtClean="0"/>
              <a:t>)</a:t>
            </a:r>
          </a:p>
          <a:p>
            <a:pPr lvl="1"/>
            <a:r>
              <a:rPr lang="en-GB" sz="1800" dirty="0" smtClean="0"/>
              <a:t>Physical, Emotional, Social and Economical </a:t>
            </a:r>
          </a:p>
          <a:p>
            <a:pPr lvl="1"/>
            <a:r>
              <a:rPr lang="en-GB" sz="1800" dirty="0" smtClean="0"/>
              <a:t>Relationships, parenting</a:t>
            </a:r>
          </a:p>
          <a:p>
            <a:r>
              <a:rPr lang="en-GB" sz="1800" dirty="0" smtClean="0"/>
              <a:t>What kind of feelings does </a:t>
            </a:r>
            <a:r>
              <a:rPr lang="en-GB" sz="1800" dirty="0" err="1" smtClean="0"/>
              <a:t>Covid</a:t>
            </a:r>
            <a:r>
              <a:rPr lang="en-GB" sz="1800" dirty="0" smtClean="0"/>
              <a:t> bring up? </a:t>
            </a:r>
          </a:p>
          <a:p>
            <a:pPr lvl="1"/>
            <a:r>
              <a:rPr lang="en-GB" sz="1800" dirty="0" smtClean="0"/>
              <a:t>Fear (for self and others), uncertainty, anger, frustration, sadness </a:t>
            </a:r>
          </a:p>
          <a:p>
            <a:r>
              <a:rPr lang="en-GB" sz="1800" dirty="0" smtClean="0"/>
              <a:t>What does our mind turn to? </a:t>
            </a:r>
          </a:p>
          <a:p>
            <a:pPr lvl="1"/>
            <a:r>
              <a:rPr lang="en-GB" sz="1800" dirty="0" smtClean="0"/>
              <a:t>Prediction, problem-solving, overthinking/rumination, worrying </a:t>
            </a:r>
          </a:p>
          <a:p>
            <a:r>
              <a:rPr lang="en-GB" sz="1800" dirty="0" smtClean="0"/>
              <a:t>What then happens? </a:t>
            </a:r>
          </a:p>
          <a:p>
            <a:pPr lvl="1"/>
            <a:r>
              <a:rPr lang="en-GB" sz="1800" dirty="0" smtClean="0"/>
              <a:t>Further worrying, anxiety, disconnection and new problems </a:t>
            </a:r>
          </a:p>
          <a:p>
            <a:pPr marL="457200" lvl="1" indent="0">
              <a:buNone/>
            </a:pPr>
            <a:endParaRPr lang="en-GB" sz="1800" dirty="0" smtClean="0"/>
          </a:p>
          <a:p>
            <a:r>
              <a:rPr lang="en-GB" sz="1800" dirty="0" smtClean="0"/>
              <a:t>What can we actually control? </a:t>
            </a:r>
          </a:p>
          <a:p>
            <a:pPr lvl="1"/>
            <a:r>
              <a:rPr lang="en-GB" sz="1800" dirty="0" smtClean="0"/>
              <a:t>How we behave; right here and right now</a:t>
            </a:r>
          </a:p>
          <a:p>
            <a:r>
              <a:rPr lang="en-GB" sz="1800" dirty="0" smtClean="0"/>
              <a:t>What about….? When anxiety gets too much?</a:t>
            </a:r>
          </a:p>
          <a:p>
            <a:pPr lvl="1"/>
            <a:endParaRPr lang="en-GB" sz="1800" dirty="0" smtClean="0"/>
          </a:p>
          <a:p>
            <a:pPr lvl="1"/>
            <a:endParaRPr lang="en-GB" sz="1800" dirty="0"/>
          </a:p>
        </p:txBody>
      </p:sp>
    </p:spTree>
    <p:extLst>
      <p:ext uri="{BB962C8B-B14F-4D97-AF65-F5344CB8AC3E}">
        <p14:creationId xmlns:p14="http://schemas.microsoft.com/office/powerpoint/2010/main" val="4131183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A</a:t>
            </a:r>
            <a:r>
              <a:rPr lang="en-GB" b="1" dirty="0" smtClean="0"/>
              <a:t>cknowledge your thoughts &amp; feelings</a:t>
            </a:r>
            <a:endParaRPr lang="en-GB" b="1" dirty="0"/>
          </a:p>
        </p:txBody>
      </p:sp>
      <p:sp>
        <p:nvSpPr>
          <p:cNvPr id="3" name="Content Placeholder 2"/>
          <p:cNvSpPr>
            <a:spLocks noGrp="1"/>
          </p:cNvSpPr>
          <p:nvPr>
            <p:ph idx="1"/>
          </p:nvPr>
        </p:nvSpPr>
        <p:spPr>
          <a:xfrm>
            <a:off x="838200" y="1825624"/>
            <a:ext cx="10515600" cy="4666615"/>
          </a:xfrm>
        </p:spPr>
        <p:txBody>
          <a:bodyPr>
            <a:normAutofit/>
          </a:bodyPr>
          <a:lstStyle/>
          <a:p>
            <a:pPr marL="0" indent="0">
              <a:buNone/>
            </a:pPr>
            <a:r>
              <a:rPr lang="en-GB" sz="1800" dirty="0" smtClean="0"/>
              <a:t>Whatever your mind is giving you (distressing thoughts/feeling, memories, worries) taking a scientist stance and observing these experiences</a:t>
            </a:r>
          </a:p>
          <a:p>
            <a:r>
              <a:rPr lang="en-GB" sz="1800" dirty="0" smtClean="0"/>
              <a:t>Noticing your experiences and labelling them for what they are </a:t>
            </a:r>
          </a:p>
          <a:p>
            <a:pPr lvl="1"/>
            <a:r>
              <a:rPr lang="en-GB" sz="1800" dirty="0" smtClean="0"/>
              <a:t>(“I’m having a thought that is worrying”)</a:t>
            </a:r>
          </a:p>
          <a:p>
            <a:r>
              <a:rPr lang="en-GB" sz="1800" dirty="0" smtClean="0"/>
              <a:t>Notice the context </a:t>
            </a:r>
          </a:p>
          <a:p>
            <a:pPr lvl="1"/>
            <a:r>
              <a:rPr lang="en-GB" sz="1800" dirty="0" smtClean="0"/>
              <a:t>Present – what is happening around us is not normal and why would you react normally</a:t>
            </a:r>
          </a:p>
          <a:p>
            <a:pPr lvl="1"/>
            <a:r>
              <a:rPr lang="en-GB" sz="1800" dirty="0" smtClean="0"/>
              <a:t>Historical – is this reaction out of character or is there something familiar in how I am reacting to this crisis?  </a:t>
            </a:r>
          </a:p>
          <a:p>
            <a:pPr lvl="1"/>
            <a:r>
              <a:rPr lang="en-GB" sz="1800" dirty="0" smtClean="0"/>
              <a:t>Where is the family/person at now in relation to the different quadrants (unsafe uncertainty?)</a:t>
            </a:r>
          </a:p>
          <a:p>
            <a:pPr lvl="1"/>
            <a:endParaRPr lang="en-GB" sz="1800" dirty="0" smtClean="0"/>
          </a:p>
        </p:txBody>
      </p:sp>
    </p:spTree>
    <p:extLst>
      <p:ext uri="{BB962C8B-B14F-4D97-AF65-F5344CB8AC3E}">
        <p14:creationId xmlns:p14="http://schemas.microsoft.com/office/powerpoint/2010/main" val="29239121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a:t>
            </a:r>
            <a:r>
              <a:rPr lang="en-GB" b="1" dirty="0" smtClean="0"/>
              <a:t>ome back into your body </a:t>
            </a:r>
            <a:endParaRPr lang="en-GB" b="1" dirty="0"/>
          </a:p>
        </p:txBody>
      </p:sp>
      <p:sp>
        <p:nvSpPr>
          <p:cNvPr id="3" name="Content Placeholder 2"/>
          <p:cNvSpPr>
            <a:spLocks noGrp="1"/>
          </p:cNvSpPr>
          <p:nvPr>
            <p:ph idx="1"/>
          </p:nvPr>
        </p:nvSpPr>
        <p:spPr/>
        <p:txBody>
          <a:bodyPr>
            <a:normAutofit/>
          </a:bodyPr>
          <a:lstStyle/>
          <a:p>
            <a:r>
              <a:rPr lang="en-GB" sz="1800" dirty="0" smtClean="0"/>
              <a:t>Remember that all these experiences occur in the context of a body </a:t>
            </a:r>
          </a:p>
          <a:p>
            <a:r>
              <a:rPr lang="en-GB" sz="1800" dirty="0" smtClean="0"/>
              <a:t>Connecting to your body is one way of bringing self back into the now</a:t>
            </a:r>
          </a:p>
          <a:p>
            <a:r>
              <a:rPr lang="en-GB" sz="1800" dirty="0" smtClean="0"/>
              <a:t>Small things you can do to promote connection:</a:t>
            </a:r>
          </a:p>
          <a:p>
            <a:pPr lvl="1"/>
            <a:r>
              <a:rPr lang="en-GB" sz="1800" dirty="0" smtClean="0"/>
              <a:t>Noticing your breathing</a:t>
            </a:r>
          </a:p>
          <a:p>
            <a:pPr lvl="1"/>
            <a:r>
              <a:rPr lang="en-GB" sz="1800" dirty="0" smtClean="0"/>
              <a:t>Noticing body posture (changing to see how that feels like)</a:t>
            </a:r>
          </a:p>
          <a:p>
            <a:pPr lvl="1"/>
            <a:r>
              <a:rPr lang="en-GB" sz="1800" dirty="0" smtClean="0"/>
              <a:t>Noticing other around you</a:t>
            </a:r>
          </a:p>
          <a:p>
            <a:r>
              <a:rPr lang="en-GB" sz="1800" dirty="0" smtClean="0"/>
              <a:t>It is not a distraction from cognitive/emotional experiences </a:t>
            </a:r>
          </a:p>
          <a:p>
            <a:endParaRPr lang="en-GB" sz="1800" dirty="0"/>
          </a:p>
          <a:p>
            <a:pPr marL="0" indent="0">
              <a:buNone/>
            </a:pPr>
            <a:endParaRPr lang="en-GB" sz="1800" dirty="0"/>
          </a:p>
        </p:txBody>
      </p:sp>
    </p:spTree>
    <p:extLst>
      <p:ext uri="{BB962C8B-B14F-4D97-AF65-F5344CB8AC3E}">
        <p14:creationId xmlns:p14="http://schemas.microsoft.com/office/powerpoint/2010/main" val="394512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E</a:t>
            </a:r>
            <a:r>
              <a:rPr lang="en-GB" b="1" dirty="0" smtClean="0"/>
              <a:t>ngage in what you’re doing</a:t>
            </a:r>
            <a:endParaRPr lang="en-GB" b="1" dirty="0"/>
          </a:p>
        </p:txBody>
      </p:sp>
      <p:sp>
        <p:nvSpPr>
          <p:cNvPr id="3" name="Content Placeholder 2"/>
          <p:cNvSpPr>
            <a:spLocks noGrp="1"/>
          </p:cNvSpPr>
          <p:nvPr>
            <p:ph idx="1"/>
          </p:nvPr>
        </p:nvSpPr>
        <p:spPr/>
        <p:txBody>
          <a:bodyPr>
            <a:normAutofit/>
          </a:bodyPr>
          <a:lstStyle/>
          <a:p>
            <a:r>
              <a:rPr lang="en-GB" sz="1800" dirty="0" smtClean="0"/>
              <a:t>Now that you’ve noticed your inner experiences and your body time to come back to what you were doing.</a:t>
            </a:r>
          </a:p>
          <a:p>
            <a:pPr lvl="1"/>
            <a:r>
              <a:rPr lang="en-GB" sz="1800" dirty="0" smtClean="0"/>
              <a:t>Bring your focus fully to the task</a:t>
            </a:r>
          </a:p>
          <a:p>
            <a:pPr lvl="1"/>
            <a:r>
              <a:rPr lang="en-GB" sz="1800" dirty="0" smtClean="0"/>
              <a:t>What do you notice when you are fully engaged? </a:t>
            </a:r>
          </a:p>
          <a:p>
            <a:pPr lvl="1"/>
            <a:r>
              <a:rPr lang="en-GB" sz="1800" dirty="0" smtClean="0"/>
              <a:t>5 things you can see</a:t>
            </a:r>
          </a:p>
          <a:p>
            <a:pPr lvl="1"/>
            <a:r>
              <a:rPr lang="en-GB" sz="1800" dirty="0" smtClean="0"/>
              <a:t>4 things you can hear</a:t>
            </a:r>
          </a:p>
          <a:p>
            <a:pPr lvl="1"/>
            <a:r>
              <a:rPr lang="en-GB" sz="1800" dirty="0" smtClean="0"/>
              <a:t>3 things you can feel</a:t>
            </a:r>
          </a:p>
          <a:p>
            <a:pPr lvl="1"/>
            <a:r>
              <a:rPr lang="en-GB" sz="1800" dirty="0" smtClean="0"/>
              <a:t>2 things you can smell</a:t>
            </a:r>
          </a:p>
          <a:p>
            <a:pPr lvl="1"/>
            <a:r>
              <a:rPr lang="en-GB" sz="1800" dirty="0" smtClean="0"/>
              <a:t>1 thing you can taste</a:t>
            </a:r>
          </a:p>
        </p:txBody>
      </p:sp>
    </p:spTree>
    <p:extLst>
      <p:ext uri="{BB962C8B-B14F-4D97-AF65-F5344CB8AC3E}">
        <p14:creationId xmlns:p14="http://schemas.microsoft.com/office/powerpoint/2010/main" val="23274127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D6DC44B4FA6E488868BBDAB0E842B2" ma:contentTypeVersion="13" ma:contentTypeDescription="Create a new document." ma:contentTypeScope="" ma:versionID="51ddf73ea0cee37c3cf007d5c34f0eee">
  <xsd:schema xmlns:xsd="http://www.w3.org/2001/XMLSchema" xmlns:xs="http://www.w3.org/2001/XMLSchema" xmlns:p="http://schemas.microsoft.com/office/2006/metadata/properties" xmlns:ns3="360c65b0-1cc5-427a-8427-4bd291ec2a6a" xmlns:ns4="1848a915-f24d-4e68-9840-56e7bc0b9b3f" targetNamespace="http://schemas.microsoft.com/office/2006/metadata/properties" ma:root="true" ma:fieldsID="561006572bed5391ef4a42c611661adc" ns3:_="" ns4:_="">
    <xsd:import namespace="360c65b0-1cc5-427a-8427-4bd291ec2a6a"/>
    <xsd:import namespace="1848a915-f24d-4e68-9840-56e7bc0b9b3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0c65b0-1cc5-427a-8427-4bd291ec2a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848a915-f24d-4e68-9840-56e7bc0b9b3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6F4FB5-6F29-46BF-B6DE-D5FD467ECEE2}">
  <ds:schemaRefs>
    <ds:schemaRef ds:uri="http://schemas.microsoft.com/office/2006/documentManagement/types"/>
    <ds:schemaRef ds:uri="http://schemas.microsoft.com/office/infopath/2007/PartnerControls"/>
    <ds:schemaRef ds:uri="http://schemas.microsoft.com/office/2006/metadata/properties"/>
    <ds:schemaRef ds:uri="http://purl.org/dc/dcmitype/"/>
    <ds:schemaRef ds:uri="http://purl.org/dc/terms/"/>
    <ds:schemaRef ds:uri="http://purl.org/dc/elements/1.1/"/>
    <ds:schemaRef ds:uri="http://www.w3.org/XML/1998/namespace"/>
    <ds:schemaRef ds:uri="http://schemas.openxmlformats.org/package/2006/metadata/core-properties"/>
    <ds:schemaRef ds:uri="1848a915-f24d-4e68-9840-56e7bc0b9b3f"/>
    <ds:schemaRef ds:uri="360c65b0-1cc5-427a-8427-4bd291ec2a6a"/>
  </ds:schemaRefs>
</ds:datastoreItem>
</file>

<file path=customXml/itemProps2.xml><?xml version="1.0" encoding="utf-8"?>
<ds:datastoreItem xmlns:ds="http://schemas.openxmlformats.org/officeDocument/2006/customXml" ds:itemID="{F7FACBB8-E43C-490E-9863-F96CC70D560A}">
  <ds:schemaRefs>
    <ds:schemaRef ds:uri="http://schemas.microsoft.com/sharepoint/v3/contenttype/forms"/>
  </ds:schemaRefs>
</ds:datastoreItem>
</file>

<file path=customXml/itemProps3.xml><?xml version="1.0" encoding="utf-8"?>
<ds:datastoreItem xmlns:ds="http://schemas.openxmlformats.org/officeDocument/2006/customXml" ds:itemID="{F5BAFF0F-72CF-42B4-B5BC-10BE7D75D4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0c65b0-1cc5-427a-8427-4bd291ec2a6a"/>
    <ds:schemaRef ds:uri="1848a915-f24d-4e68-9840-56e7bc0b9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724</TotalTime>
  <Words>1422</Words>
  <Application>Microsoft Office PowerPoint</Application>
  <PresentationFormat>Widescreen</PresentationFormat>
  <Paragraphs>143</Paragraphs>
  <Slides>15</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Parental Mental Health: tools to face Covid </vt:lpstr>
      <vt:lpstr>Embracing uncertainty?</vt:lpstr>
      <vt:lpstr>Safe uncertainty: a framework</vt:lpstr>
      <vt:lpstr>Towards position of safe uncertainty</vt:lpstr>
      <vt:lpstr>F.A.C.E. C.O.V.D    </vt:lpstr>
      <vt:lpstr>Focus on what’s in your control </vt:lpstr>
      <vt:lpstr>Acknowledge your thoughts &amp; feelings</vt:lpstr>
      <vt:lpstr>Come back into your body </vt:lpstr>
      <vt:lpstr>Engage in what you’re doing</vt:lpstr>
      <vt:lpstr>Committed Action </vt:lpstr>
      <vt:lpstr>Opening up*</vt:lpstr>
      <vt:lpstr>Values</vt:lpstr>
      <vt:lpstr>Identifying resources </vt:lpstr>
      <vt:lpstr>Disinfect and distance </vt:lpstr>
      <vt:lpstr>Thank you … </vt:lpstr>
    </vt:vector>
  </TitlesOfParts>
  <Company>London Borough of Camden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Parental Mental Health: tools to face Covid</dc:title>
  <dc:creator>Shariff, Zahra</dc:creator>
  <cp:lastModifiedBy>Dove, Becca</cp:lastModifiedBy>
  <cp:revision>25</cp:revision>
  <dcterms:created xsi:type="dcterms:W3CDTF">2020-06-17T00:18:45Z</dcterms:created>
  <dcterms:modified xsi:type="dcterms:W3CDTF">2020-06-17T12:53:51Z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0x0101000BD6DC44B4FA6E488868BBDAB0E842B2</vt:lpwstr>
  </property>
</Properties>
</file>