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57" r:id="rId5"/>
    <p:sldId id="277" r:id="rId6"/>
    <p:sldId id="279" r:id="rId7"/>
    <p:sldId id="261" r:id="rId8"/>
    <p:sldId id="262" r:id="rId9"/>
    <p:sldId id="278" r:id="rId10"/>
    <p:sldId id="280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EEDB3-8AB6-43B8-9214-2E6AB19F14CF}" type="datetimeFigureOut">
              <a:rPr lang="en-GB" smtClean="0"/>
              <a:t>01/05/2020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728D5-1F48-47A8-A3A6-AF4F0D1F96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9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6b3bb809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6b3bb80991_0_0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407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700" y="693738"/>
            <a:ext cx="61579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5685" indent="0">
              <a:buNone/>
            </a:pPr>
            <a:r>
              <a:rPr lang="en-GB" dirty="0"/>
              <a:t>Came</a:t>
            </a:r>
            <a:r>
              <a:rPr lang="en-GB" baseline="0" dirty="0"/>
              <a:t> out of the research 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05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700" y="693738"/>
            <a:ext cx="61579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5685" indent="0">
              <a:buNone/>
            </a:pPr>
            <a:r>
              <a:rPr lang="en-GB" dirty="0"/>
              <a:t>Came</a:t>
            </a:r>
            <a:r>
              <a:rPr lang="en-GB" baseline="0" dirty="0"/>
              <a:t> out of the research 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315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700" y="693738"/>
            <a:ext cx="61579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5685" indent="0">
              <a:buNone/>
            </a:pPr>
            <a:r>
              <a:rPr lang="en-GB" dirty="0"/>
              <a:t>Came</a:t>
            </a:r>
            <a:r>
              <a:rPr lang="en-GB" baseline="0" dirty="0"/>
              <a:t> out of the research 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68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700" y="693738"/>
            <a:ext cx="61579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5685" indent="0">
              <a:buNone/>
            </a:pPr>
            <a:r>
              <a:rPr lang="en-GB" dirty="0"/>
              <a:t>Came</a:t>
            </a:r>
            <a:r>
              <a:rPr lang="en-GB" baseline="0" dirty="0"/>
              <a:t> out of the research 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11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Logo keyline">
  <p:cSld name="3 Logo keylin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304606" y="223317"/>
            <a:ext cx="11582945" cy="804423"/>
          </a:xfrm>
          <a:prstGeom prst="rect">
            <a:avLst/>
          </a:prstGeom>
        </p:spPr>
        <p:txBody>
          <a:bodyPr spcFirstLastPara="1" wrap="square" lIns="118800" tIns="118800" rIns="118800" bIns="118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300"/>
              <a:buFont typeface="Proxima Nova"/>
              <a:buNone/>
              <a:defRPr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6" name="Google Shape;86;p26"/>
          <p:cNvSpPr/>
          <p:nvPr/>
        </p:nvSpPr>
        <p:spPr>
          <a:xfrm>
            <a:off x="447074" y="1122989"/>
            <a:ext cx="336962" cy="91678"/>
          </a:xfrm>
          <a:prstGeom prst="rect">
            <a:avLst/>
          </a:prstGeom>
          <a:solidFill>
            <a:srgbClr val="E53094"/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>
              <a:solidFill>
                <a:srgbClr val="E53094"/>
              </a:solidFill>
            </a:endParaRPr>
          </a:p>
        </p:txBody>
      </p:sp>
      <p:sp>
        <p:nvSpPr>
          <p:cNvPr id="87" name="Google Shape;87;p26"/>
          <p:cNvSpPr txBox="1"/>
          <p:nvPr/>
        </p:nvSpPr>
        <p:spPr>
          <a:xfrm>
            <a:off x="11271098" y="6464266"/>
            <a:ext cx="625689" cy="3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54" tIns="84854" rIns="84854" bIns="84854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7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7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8" name="Google Shape;8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606" y="6555071"/>
            <a:ext cx="972855" cy="9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6" descr="Lr_FGJltTw0cEisYdxvc2F2iQzGJ7KlbNXBJhBcuSKEBi9SCmDgXsequNGo9Za2pe-1LpBEvcpPkCNhwBruDOQ-qwbUrfsXOwKZ5zbeIHLrCUHD5FtJ2WIKxv9sA3FC44OLUCrMezMSkMOr-x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238" y="6480045"/>
            <a:ext cx="557135" cy="2154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26"/>
          <p:cNvCxnSpPr/>
          <p:nvPr/>
        </p:nvCxnSpPr>
        <p:spPr>
          <a:xfrm>
            <a:off x="1715542" y="6480045"/>
            <a:ext cx="0" cy="27068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26"/>
          <p:cNvCxnSpPr/>
          <p:nvPr/>
        </p:nvCxnSpPr>
        <p:spPr>
          <a:xfrm>
            <a:off x="304607" y="6401559"/>
            <a:ext cx="11592181" cy="0"/>
          </a:xfrm>
          <a:prstGeom prst="straightConnector1">
            <a:avLst/>
          </a:prstGeom>
          <a:noFill/>
          <a:ln w="9525" cap="flat" cmpd="sng">
            <a:solidFill>
              <a:srgbClr val="29224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7389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ours - 5 Turquoise #0EB593">
  <p:cSld name="4 Colours - 5 Turquoise #0EB593">
    <p:bg>
      <p:bgPr>
        <a:solidFill>
          <a:srgbClr val="0EB593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Chevron">
  <p:cSld name="2 - Chevr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84388" y="0"/>
            <a:ext cx="10467130" cy="545221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7"/>
          <p:cNvSpPr txBox="1">
            <a:spLocks noGrp="1"/>
          </p:cNvSpPr>
          <p:nvPr>
            <p:ph type="subTitle" idx="1"/>
          </p:nvPr>
        </p:nvSpPr>
        <p:spPr>
          <a:xfrm>
            <a:off x="-115268" y="1936791"/>
            <a:ext cx="12415258" cy="2983738"/>
          </a:xfrm>
          <a:prstGeom prst="rect">
            <a:avLst/>
          </a:prstGeom>
        </p:spPr>
        <p:txBody>
          <a:bodyPr spcFirstLastPara="1" wrap="square" lIns="117400" tIns="117400" rIns="117400" bIns="117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9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86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1 Pink (add BG photo)">
  <p:cSld name="5 Photo - 1 Pink (add BG photo)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8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31A1F">
              <a:alpha val="2462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16" name="Google Shape;116;p38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E53094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17" name="Google Shape;117;p38"/>
          <p:cNvSpPr txBox="1">
            <a:spLocks noGrp="1"/>
          </p:cNvSpPr>
          <p:nvPr>
            <p:ph type="subTitle" idx="1"/>
          </p:nvPr>
        </p:nvSpPr>
        <p:spPr>
          <a:xfrm>
            <a:off x="-66" y="1936808"/>
            <a:ext cx="12192213" cy="2983738"/>
          </a:xfrm>
          <a:prstGeom prst="rect">
            <a:avLst/>
          </a:prstGeom>
        </p:spPr>
        <p:txBody>
          <a:bodyPr spcFirstLastPara="1" wrap="square" lIns="117400" tIns="117400" rIns="117400" bIns="117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82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775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1 Pink (add BG photo) 1">
  <p:cSld name="5 Photo - 1 Pink (add BG photo)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9"/>
          <p:cNvPicPr preferRelativeResize="0"/>
          <p:nvPr/>
        </p:nvPicPr>
        <p:blipFill rotWithShape="1">
          <a:blip r:embed="rId2">
            <a:alphaModFix/>
          </a:blip>
          <a:srcRect l="10235" r="10235"/>
          <a:stretch/>
        </p:blipFill>
        <p:spPr>
          <a:xfrm>
            <a:off x="0" y="0"/>
            <a:ext cx="12192213" cy="545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9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31A1F">
              <a:alpha val="2462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21" name="Google Shape;121;p39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E53094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2161970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1 Pink (add BG photo) 1 1">
  <p:cSld name="5 Photo - 1 Pink (add BG photo) 1 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0"/>
          <p:cNvPicPr preferRelativeResize="0"/>
          <p:nvPr/>
        </p:nvPicPr>
        <p:blipFill rotWithShape="1">
          <a:blip r:embed="rId2">
            <a:alphaModFix/>
          </a:blip>
          <a:srcRect l="17865" r="12481"/>
          <a:stretch/>
        </p:blipFill>
        <p:spPr>
          <a:xfrm>
            <a:off x="1" y="0"/>
            <a:ext cx="12192212" cy="685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0"/>
          <p:cNvPicPr preferRelativeResize="0"/>
          <p:nvPr/>
        </p:nvPicPr>
        <p:blipFill rotWithShape="1">
          <a:blip r:embed="rId3">
            <a:alphaModFix/>
          </a:blip>
          <a:srcRect l="10235" r="10235"/>
          <a:stretch/>
        </p:blipFill>
        <p:spPr>
          <a:xfrm>
            <a:off x="0" y="0"/>
            <a:ext cx="12192213" cy="545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0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E53094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239592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1 Pink (add BG photo) 1 1 1">
  <p:cSld name="5 Photo - 1 Pink (add BG photo) 1 1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1"/>
          <p:cNvPicPr preferRelativeResize="0"/>
          <p:nvPr/>
        </p:nvPicPr>
        <p:blipFill rotWithShape="1">
          <a:blip r:embed="rId2">
            <a:alphaModFix/>
          </a:blip>
          <a:srcRect l="17865" r="12481"/>
          <a:stretch/>
        </p:blipFill>
        <p:spPr>
          <a:xfrm>
            <a:off x="1" y="0"/>
            <a:ext cx="12192212" cy="685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1"/>
          <p:cNvPicPr preferRelativeResize="0"/>
          <p:nvPr/>
        </p:nvPicPr>
        <p:blipFill rotWithShape="1">
          <a:blip r:embed="rId3">
            <a:alphaModFix/>
          </a:blip>
          <a:srcRect t="2253" b="2253"/>
          <a:stretch/>
        </p:blipFill>
        <p:spPr>
          <a:xfrm>
            <a:off x="1" y="0"/>
            <a:ext cx="12192212" cy="694369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1"/>
          <p:cNvSpPr/>
          <p:nvPr/>
        </p:nvSpPr>
        <p:spPr>
          <a:xfrm>
            <a:off x="0" y="0"/>
            <a:ext cx="12192213" cy="6943829"/>
          </a:xfrm>
          <a:prstGeom prst="rect">
            <a:avLst/>
          </a:prstGeom>
          <a:solidFill>
            <a:srgbClr val="E53094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2028315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1 Pink (add BG photo) 1 1 1 2">
  <p:cSld name="5 Photo - 1 Pink (add BG photo) 1 1 1 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2"/>
          <p:cNvPicPr preferRelativeResize="0"/>
          <p:nvPr/>
        </p:nvPicPr>
        <p:blipFill rotWithShape="1">
          <a:blip r:embed="rId2">
            <a:alphaModFix/>
          </a:blip>
          <a:srcRect l="17865" r="12481"/>
          <a:stretch/>
        </p:blipFill>
        <p:spPr>
          <a:xfrm>
            <a:off x="1" y="0"/>
            <a:ext cx="12192212" cy="685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2"/>
          <p:cNvPicPr preferRelativeResize="0"/>
          <p:nvPr/>
        </p:nvPicPr>
        <p:blipFill rotWithShape="1">
          <a:blip r:embed="rId3">
            <a:alphaModFix/>
          </a:blip>
          <a:srcRect t="2253" b="2253"/>
          <a:stretch/>
        </p:blipFill>
        <p:spPr>
          <a:xfrm>
            <a:off x="1" y="0"/>
            <a:ext cx="12192212" cy="694369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2"/>
          <p:cNvSpPr/>
          <p:nvPr/>
        </p:nvSpPr>
        <p:spPr>
          <a:xfrm>
            <a:off x="0" y="0"/>
            <a:ext cx="12192213" cy="6943829"/>
          </a:xfrm>
          <a:prstGeom prst="rect">
            <a:avLst/>
          </a:prstGeom>
          <a:solidFill>
            <a:srgbClr val="E53094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1259262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1 Pink (add BG photo) 1 1 1 2 1">
  <p:cSld name="5 Photo - 1 Pink (add BG photo) 1 1 1 2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43"/>
          <p:cNvPicPr preferRelativeResize="0"/>
          <p:nvPr/>
        </p:nvPicPr>
        <p:blipFill rotWithShape="1">
          <a:blip r:embed="rId2">
            <a:alphaModFix/>
          </a:blip>
          <a:srcRect l="17865" r="12481"/>
          <a:stretch/>
        </p:blipFill>
        <p:spPr>
          <a:xfrm>
            <a:off x="1" y="0"/>
            <a:ext cx="12192212" cy="685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3"/>
          <p:cNvPicPr preferRelativeResize="0"/>
          <p:nvPr/>
        </p:nvPicPr>
        <p:blipFill rotWithShape="1">
          <a:blip r:embed="rId3">
            <a:alphaModFix/>
          </a:blip>
          <a:srcRect t="2253" b="2253"/>
          <a:stretch/>
        </p:blipFill>
        <p:spPr>
          <a:xfrm>
            <a:off x="1" y="0"/>
            <a:ext cx="12192212" cy="694369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3"/>
          <p:cNvSpPr/>
          <p:nvPr/>
        </p:nvSpPr>
        <p:spPr>
          <a:xfrm>
            <a:off x="0" y="0"/>
            <a:ext cx="12192213" cy="6943829"/>
          </a:xfrm>
          <a:prstGeom prst="rect">
            <a:avLst/>
          </a:prstGeom>
          <a:solidFill>
            <a:srgbClr val="E53094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119164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1 Pink (add BG photo) 1 1 1 1">
  <p:cSld name="5 Photo - 1 Pink (add BG photo) 1 1 1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4"/>
          <p:cNvPicPr preferRelativeResize="0"/>
          <p:nvPr/>
        </p:nvPicPr>
        <p:blipFill rotWithShape="1">
          <a:blip r:embed="rId2">
            <a:alphaModFix/>
          </a:blip>
          <a:srcRect l="17865" r="12481"/>
          <a:stretch/>
        </p:blipFill>
        <p:spPr>
          <a:xfrm>
            <a:off x="1" y="0"/>
            <a:ext cx="12192212" cy="685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4"/>
          <p:cNvPicPr preferRelativeResize="0"/>
          <p:nvPr/>
        </p:nvPicPr>
        <p:blipFill rotWithShape="1">
          <a:blip r:embed="rId3">
            <a:alphaModFix/>
          </a:blip>
          <a:srcRect t="2253" b="2253"/>
          <a:stretch/>
        </p:blipFill>
        <p:spPr>
          <a:xfrm>
            <a:off x="0" y="0"/>
            <a:ext cx="12192210" cy="694369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4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E53094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</p:spTree>
    <p:extLst>
      <p:ext uri="{BB962C8B-B14F-4D97-AF65-F5344CB8AC3E}">
        <p14:creationId xmlns:p14="http://schemas.microsoft.com/office/powerpoint/2010/main" val="1435198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2 Dark purple (add BG photo)">
  <p:cSld name="5 Photo - 2 Dark purple (add BG photo)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5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31A1F">
              <a:alpha val="2462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44" name="Google Shape;144;p45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92242">
              <a:alpha val="5385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45" name="Google Shape;145;p45"/>
          <p:cNvSpPr txBox="1">
            <a:spLocks noGrp="1"/>
          </p:cNvSpPr>
          <p:nvPr>
            <p:ph type="subTitle" idx="1"/>
          </p:nvPr>
        </p:nvSpPr>
        <p:spPr>
          <a:xfrm>
            <a:off x="-66" y="1936808"/>
            <a:ext cx="12192213" cy="2983738"/>
          </a:xfrm>
          <a:prstGeom prst="rect">
            <a:avLst/>
          </a:prstGeom>
        </p:spPr>
        <p:txBody>
          <a:bodyPr spcFirstLastPara="1" wrap="square" lIns="117400" tIns="117400" rIns="117400" bIns="117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82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05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no logo/keyline">
  <p:cSld name="3 no logo/keylin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 txBox="1">
            <a:spLocks noGrp="1"/>
          </p:cNvSpPr>
          <p:nvPr>
            <p:ph type="title"/>
          </p:nvPr>
        </p:nvSpPr>
        <p:spPr>
          <a:xfrm>
            <a:off x="304606" y="223317"/>
            <a:ext cx="11582945" cy="804423"/>
          </a:xfrm>
          <a:prstGeom prst="rect">
            <a:avLst/>
          </a:prstGeom>
        </p:spPr>
        <p:txBody>
          <a:bodyPr spcFirstLastPara="1" wrap="square" lIns="118800" tIns="118800" rIns="118800" bIns="118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300"/>
              <a:buFont typeface="Proxima Nova"/>
              <a:buNone/>
              <a:defRPr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2900"/>
              <a:buFont typeface="Proxima Nova"/>
              <a:buNone/>
              <a:defRPr sz="263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94" name="Google Shape;94;p27"/>
          <p:cNvSpPr txBox="1"/>
          <p:nvPr/>
        </p:nvSpPr>
        <p:spPr>
          <a:xfrm>
            <a:off x="11271098" y="6464266"/>
            <a:ext cx="625689" cy="3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54" tIns="84854" rIns="84854" bIns="84854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7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7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796442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3 Purple (add BG photo)">
  <p:cSld name="5 Photo - 3 Purple (add BG photo)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6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31A1F">
              <a:alpha val="2462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48" name="Google Shape;148;p46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46367F">
              <a:alpha val="5000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49" name="Google Shape;149;p46"/>
          <p:cNvSpPr txBox="1">
            <a:spLocks noGrp="1"/>
          </p:cNvSpPr>
          <p:nvPr>
            <p:ph type="subTitle" idx="1"/>
          </p:nvPr>
        </p:nvSpPr>
        <p:spPr>
          <a:xfrm>
            <a:off x="-66" y="1936808"/>
            <a:ext cx="12192213" cy="2983738"/>
          </a:xfrm>
          <a:prstGeom prst="rect">
            <a:avLst/>
          </a:prstGeom>
        </p:spPr>
        <p:txBody>
          <a:bodyPr spcFirstLastPara="1" wrap="square" lIns="117400" tIns="117400" rIns="117400" bIns="117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82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5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4 Blue (add BG photo)">
  <p:cSld name="5 Photo - 4 Blue (add BG photo)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7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31A1F">
              <a:alpha val="2462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52" name="Google Shape;152;p47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4792CF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53" name="Google Shape;153;p47"/>
          <p:cNvSpPr txBox="1">
            <a:spLocks noGrp="1"/>
          </p:cNvSpPr>
          <p:nvPr>
            <p:ph type="subTitle" idx="1"/>
          </p:nvPr>
        </p:nvSpPr>
        <p:spPr>
          <a:xfrm>
            <a:off x="-66" y="1936808"/>
            <a:ext cx="12192213" cy="2983738"/>
          </a:xfrm>
          <a:prstGeom prst="rect">
            <a:avLst/>
          </a:prstGeom>
        </p:spPr>
        <p:txBody>
          <a:bodyPr spcFirstLastPara="1" wrap="square" lIns="117400" tIns="117400" rIns="117400" bIns="117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82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94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5 Turquoise (add BG photo)">
  <p:cSld name="5 Photo - 5 Turquoise (add BG photo)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8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31A1F">
              <a:alpha val="2462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56" name="Google Shape;156;p48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0EB593">
              <a:alpha val="5000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57" name="Google Shape;157;p48"/>
          <p:cNvSpPr txBox="1">
            <a:spLocks noGrp="1"/>
          </p:cNvSpPr>
          <p:nvPr>
            <p:ph type="subTitle" idx="1"/>
          </p:nvPr>
        </p:nvSpPr>
        <p:spPr>
          <a:xfrm>
            <a:off x="-66" y="1936808"/>
            <a:ext cx="12192213" cy="2983738"/>
          </a:xfrm>
          <a:prstGeom prst="rect">
            <a:avLst/>
          </a:prstGeom>
        </p:spPr>
        <p:txBody>
          <a:bodyPr spcFirstLastPara="1" wrap="square" lIns="117400" tIns="117400" rIns="117400" bIns="117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82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624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6 Red (add BG photo)">
  <p:cSld name="5 Photo - 6 Red (add BG photo)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9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31A1F">
              <a:alpha val="2462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60" name="Google Shape;160;p49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D02144">
              <a:alpha val="5308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61" name="Google Shape;161;p49"/>
          <p:cNvSpPr txBox="1">
            <a:spLocks noGrp="1"/>
          </p:cNvSpPr>
          <p:nvPr>
            <p:ph type="subTitle" idx="1"/>
          </p:nvPr>
        </p:nvSpPr>
        <p:spPr>
          <a:xfrm>
            <a:off x="-66" y="1936808"/>
            <a:ext cx="12192213" cy="2983738"/>
          </a:xfrm>
          <a:prstGeom prst="rect">
            <a:avLst/>
          </a:prstGeom>
        </p:spPr>
        <p:txBody>
          <a:bodyPr spcFirstLastPara="1" wrap="square" lIns="117400" tIns="117400" rIns="117400" bIns="117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82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920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 - 7 Yellow (add BG photo)">
  <p:cSld name="5 Photo - 7 Yellow (add BG photo)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0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231A1F">
              <a:alpha val="2462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64" name="Google Shape;164;p50"/>
          <p:cNvSpPr/>
          <p:nvPr/>
        </p:nvSpPr>
        <p:spPr>
          <a:xfrm>
            <a:off x="0" y="0"/>
            <a:ext cx="12192213" cy="6857320"/>
          </a:xfrm>
          <a:prstGeom prst="rect">
            <a:avLst/>
          </a:prstGeom>
          <a:solidFill>
            <a:srgbClr val="FFC603">
              <a:alpha val="50770"/>
            </a:srgbClr>
          </a:solidFill>
          <a:ln>
            <a:noFill/>
          </a:ln>
        </p:spPr>
        <p:txBody>
          <a:bodyPr spcFirstLastPara="1" wrap="square" lIns="106458" tIns="106458" rIns="106458" bIns="1064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2" dirty="0"/>
          </a:p>
        </p:txBody>
      </p:sp>
      <p:sp>
        <p:nvSpPr>
          <p:cNvPr id="165" name="Google Shape;165;p50"/>
          <p:cNvSpPr txBox="1">
            <a:spLocks noGrp="1"/>
          </p:cNvSpPr>
          <p:nvPr>
            <p:ph type="subTitle" idx="1"/>
          </p:nvPr>
        </p:nvSpPr>
        <p:spPr>
          <a:xfrm>
            <a:off x="-66" y="1936808"/>
            <a:ext cx="12192213" cy="2983738"/>
          </a:xfrm>
          <a:prstGeom prst="rect">
            <a:avLst/>
          </a:prstGeom>
        </p:spPr>
        <p:txBody>
          <a:bodyPr spcFirstLastPara="1" wrap="square" lIns="117400" tIns="117400" rIns="117400" bIns="117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82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578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Pink)">
  <p:cSld name="1 - Title slide (Pink)">
    <p:bg>
      <p:bgPr>
        <a:solidFill>
          <a:srgbClr val="E53094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6821" y="837514"/>
            <a:ext cx="2586013" cy="3367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51"/>
          <p:cNvCxnSpPr/>
          <p:nvPr/>
        </p:nvCxnSpPr>
        <p:spPr>
          <a:xfrm>
            <a:off x="1089619" y="4966740"/>
            <a:ext cx="10143073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9" name="Google Shape;169;p51"/>
          <p:cNvSpPr txBox="1">
            <a:spLocks noGrp="1"/>
          </p:cNvSpPr>
          <p:nvPr>
            <p:ph type="title"/>
          </p:nvPr>
        </p:nvSpPr>
        <p:spPr>
          <a:xfrm>
            <a:off x="976817" y="2298639"/>
            <a:ext cx="10255622" cy="1363466"/>
          </a:xfrm>
          <a:prstGeom prst="rect">
            <a:avLst/>
          </a:prstGeom>
        </p:spPr>
        <p:txBody>
          <a:bodyPr spcFirstLastPara="1" wrap="square" lIns="118800" tIns="118800" rIns="118800" bIns="118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51"/>
          <p:cNvSpPr txBox="1">
            <a:spLocks noGrp="1"/>
          </p:cNvSpPr>
          <p:nvPr>
            <p:ph type="body" idx="1"/>
          </p:nvPr>
        </p:nvSpPr>
        <p:spPr>
          <a:xfrm>
            <a:off x="976817" y="5367402"/>
            <a:ext cx="10255622" cy="3398327"/>
          </a:xfrm>
          <a:prstGeom prst="rect">
            <a:avLst/>
          </a:prstGeom>
        </p:spPr>
        <p:txBody>
          <a:bodyPr spcFirstLastPara="1" wrap="square" lIns="117400" tIns="117400" rIns="117400" bIns="117400" anchor="t" anchorCtr="0">
            <a:noAutofit/>
          </a:bodyPr>
          <a:lstStyle>
            <a:lvl1pPr marL="414589" lvl="0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829178" lvl="1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marL="1243767" lvl="2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3pPr>
            <a:lvl4pPr marL="1658356" lvl="3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4pPr>
            <a:lvl5pPr marL="2072945" lvl="4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5pPr>
            <a:lvl6pPr marL="2487534" lvl="5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6pPr>
            <a:lvl7pPr marL="2902123" lvl="6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7pPr>
            <a:lvl8pPr marL="3316712" lvl="7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8pPr>
            <a:lvl9pPr marL="3731301" lvl="8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143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Dark Purple)">
  <p:cSld name="1 - Title slide (Dark Purple)">
    <p:bg>
      <p:bgPr>
        <a:solidFill>
          <a:srgbClr val="292242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6821" y="837514"/>
            <a:ext cx="2586013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2"/>
          <p:cNvSpPr txBox="1">
            <a:spLocks noGrp="1"/>
          </p:cNvSpPr>
          <p:nvPr>
            <p:ph type="title"/>
          </p:nvPr>
        </p:nvSpPr>
        <p:spPr>
          <a:xfrm>
            <a:off x="976817" y="2298639"/>
            <a:ext cx="10255622" cy="1363466"/>
          </a:xfrm>
          <a:prstGeom prst="rect">
            <a:avLst/>
          </a:prstGeom>
        </p:spPr>
        <p:txBody>
          <a:bodyPr spcFirstLastPara="1" wrap="square" lIns="118800" tIns="118800" rIns="118800" bIns="118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52"/>
          <p:cNvSpPr txBox="1">
            <a:spLocks noGrp="1"/>
          </p:cNvSpPr>
          <p:nvPr>
            <p:ph type="body" idx="1"/>
          </p:nvPr>
        </p:nvSpPr>
        <p:spPr>
          <a:xfrm>
            <a:off x="976817" y="5367402"/>
            <a:ext cx="10255622" cy="3398327"/>
          </a:xfrm>
          <a:prstGeom prst="rect">
            <a:avLst/>
          </a:prstGeom>
        </p:spPr>
        <p:txBody>
          <a:bodyPr spcFirstLastPara="1" wrap="square" lIns="117400" tIns="117400" rIns="117400" bIns="117400" anchor="t" anchorCtr="0">
            <a:noAutofit/>
          </a:bodyPr>
          <a:lstStyle>
            <a:lvl1pPr marL="414589" lvl="0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marL="829178" lvl="1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marL="1243767" lvl="2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3pPr>
            <a:lvl4pPr marL="1658356" lvl="3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4pPr>
            <a:lvl5pPr marL="2072945" lvl="4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5pPr>
            <a:lvl6pPr marL="2487534" lvl="5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6pPr>
            <a:lvl7pPr marL="2902123" lvl="6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7pPr>
            <a:lvl8pPr marL="3316712" lvl="7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8pPr>
            <a:lvl9pPr marL="3731301" lvl="8" indent="-32245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75" name="Google Shape;175;p52"/>
          <p:cNvCxnSpPr/>
          <p:nvPr/>
        </p:nvCxnSpPr>
        <p:spPr>
          <a:xfrm>
            <a:off x="1136378" y="4749461"/>
            <a:ext cx="9800979" cy="0"/>
          </a:xfrm>
          <a:prstGeom prst="straightConnector1">
            <a:avLst/>
          </a:prstGeom>
          <a:noFill/>
          <a:ln w="9525" cap="flat" cmpd="sng">
            <a:solidFill>
              <a:srgbClr val="E4319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4489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Pink) - blank">
  <p:cSld name="1 - Title slide (Pink) - blank">
    <p:bg>
      <p:bgPr>
        <a:solidFill>
          <a:srgbClr val="E53094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6821" y="837514"/>
            <a:ext cx="2586013" cy="336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307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Dark Purple) - blank">
  <p:cSld name="1 - Title slide (Dark Purple) - blank">
    <p:bg>
      <p:bgPr>
        <a:solidFill>
          <a:srgbClr val="29224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6821" y="837514"/>
            <a:ext cx="2586013" cy="336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131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- we are FG">
  <p:cSld name="6 - we are FG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696647" cy="5454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21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no logo/keyline 1">
  <p:cSld name="3 no logo/keyline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8"/>
          <p:cNvSpPr txBox="1">
            <a:spLocks noGrp="1"/>
          </p:cNvSpPr>
          <p:nvPr>
            <p:ph type="title"/>
          </p:nvPr>
        </p:nvSpPr>
        <p:spPr>
          <a:xfrm>
            <a:off x="304606" y="223317"/>
            <a:ext cx="11582945" cy="804423"/>
          </a:xfrm>
          <a:prstGeom prst="rect">
            <a:avLst/>
          </a:prstGeom>
        </p:spPr>
        <p:txBody>
          <a:bodyPr spcFirstLastPara="1" wrap="square" lIns="118800" tIns="118800" rIns="118800" bIns="118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roxima Nova"/>
              <a:buNone/>
              <a:defRPr sz="272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3000"/>
              <a:buFont typeface="Proxima Nova"/>
              <a:buNone/>
              <a:defRPr sz="272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3000"/>
              <a:buFont typeface="Proxima Nova"/>
              <a:buNone/>
              <a:defRPr sz="272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3000"/>
              <a:buFont typeface="Proxima Nova"/>
              <a:buNone/>
              <a:defRPr sz="272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3000"/>
              <a:buFont typeface="Proxima Nova"/>
              <a:buNone/>
              <a:defRPr sz="272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3000"/>
              <a:buFont typeface="Proxima Nova"/>
              <a:buNone/>
              <a:defRPr sz="272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3000"/>
              <a:buFont typeface="Proxima Nova"/>
              <a:buNone/>
              <a:defRPr sz="272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3000"/>
              <a:buFont typeface="Proxima Nova"/>
              <a:buNone/>
              <a:defRPr sz="272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2242"/>
              </a:buClr>
              <a:buSzPts val="3000"/>
              <a:buFont typeface="Proxima Nova"/>
              <a:buNone/>
              <a:defRPr sz="2720" b="1">
                <a:solidFill>
                  <a:srgbClr val="29224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97" name="Google Shape;97;p28"/>
          <p:cNvSpPr txBox="1"/>
          <p:nvPr/>
        </p:nvSpPr>
        <p:spPr>
          <a:xfrm>
            <a:off x="11271098" y="6464266"/>
            <a:ext cx="625689" cy="3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54" tIns="84854" rIns="84854" bIns="84854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7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7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8" name="Google Shape;9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606" y="6555071"/>
            <a:ext cx="972855" cy="9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8" descr="Lr_FGJltTw0cEisYdxvc2F2iQzGJ7KlbNXBJhBcuSKEBi9SCmDgXsequNGo9Za2pe-1LpBEvcpPkCNhwBruDOQ-qwbUrfsXOwKZ5zbeIHLrCUHD5FtJ2WIKxv9sA3FC44OLUCrMezMSkMOr-x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238" y="6480045"/>
            <a:ext cx="557135" cy="2154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28"/>
          <p:cNvCxnSpPr/>
          <p:nvPr/>
        </p:nvCxnSpPr>
        <p:spPr>
          <a:xfrm>
            <a:off x="1715542" y="6480045"/>
            <a:ext cx="0" cy="27068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28"/>
          <p:cNvCxnSpPr/>
          <p:nvPr/>
        </p:nvCxnSpPr>
        <p:spPr>
          <a:xfrm>
            <a:off x="304607" y="6401559"/>
            <a:ext cx="11592181" cy="0"/>
          </a:xfrm>
          <a:prstGeom prst="straightConnector1">
            <a:avLst/>
          </a:prstGeom>
          <a:noFill/>
          <a:ln w="9525" cap="flat" cmpd="sng">
            <a:solidFill>
              <a:srgbClr val="29224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75788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- Title slide (Dark Purple) 1">
  <p:cSld name="1 - Title slide (Dark Purple) 1">
    <p:bg>
      <p:bgPr>
        <a:solidFill>
          <a:srgbClr val="29224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6"/>
          <p:cNvSpPr txBox="1">
            <a:spLocks noGrp="1"/>
          </p:cNvSpPr>
          <p:nvPr>
            <p:ph type="title"/>
          </p:nvPr>
        </p:nvSpPr>
        <p:spPr>
          <a:xfrm>
            <a:off x="976817" y="2298639"/>
            <a:ext cx="10255622" cy="1363466"/>
          </a:xfrm>
          <a:prstGeom prst="rect">
            <a:avLst/>
          </a:prstGeom>
        </p:spPr>
        <p:txBody>
          <a:bodyPr spcFirstLastPara="1" wrap="square" lIns="118800" tIns="118800" rIns="118800" bIns="118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25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84" name="Google Shape;184;p56"/>
          <p:cNvCxnSpPr/>
          <p:nvPr/>
        </p:nvCxnSpPr>
        <p:spPr>
          <a:xfrm>
            <a:off x="1136378" y="4749461"/>
            <a:ext cx="9800979" cy="0"/>
          </a:xfrm>
          <a:prstGeom prst="straightConnector1">
            <a:avLst/>
          </a:prstGeom>
          <a:noFill/>
          <a:ln w="9525" cap="flat" cmpd="sng">
            <a:solidFill>
              <a:srgbClr val="E4319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07887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Logo keyline 1">
  <p:cSld name="3 Logo keyline 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606" y="6555071"/>
            <a:ext cx="972855" cy="961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57"/>
          <p:cNvCxnSpPr/>
          <p:nvPr/>
        </p:nvCxnSpPr>
        <p:spPr>
          <a:xfrm>
            <a:off x="304607" y="6401559"/>
            <a:ext cx="11592181" cy="0"/>
          </a:xfrm>
          <a:prstGeom prst="straightConnector1">
            <a:avLst/>
          </a:prstGeom>
          <a:noFill/>
          <a:ln w="9525" cap="flat" cmpd="sng">
            <a:solidFill>
              <a:srgbClr val="2922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" name="Google Shape;188;p57"/>
          <p:cNvSpPr txBox="1"/>
          <p:nvPr/>
        </p:nvSpPr>
        <p:spPr>
          <a:xfrm>
            <a:off x="11271098" y="6464266"/>
            <a:ext cx="625689" cy="3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54" tIns="84854" rIns="84854" bIns="84854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7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7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9803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ank">
  <p:cSld name="3 Blank">
    <p:bg>
      <p:bgPr>
        <a:solidFill>
          <a:srgbClr val="FFFFF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/>
          <p:nvPr/>
        </p:nvSpPr>
        <p:spPr>
          <a:xfrm>
            <a:off x="11271098" y="6464266"/>
            <a:ext cx="625689" cy="3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854" tIns="84854" rIns="84854" bIns="84854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7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7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56527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ours - 2 Pink #E53094">
  <p:cSld name="4 Colours - 2 Pink #E53094">
    <p:bg>
      <p:bgPr>
        <a:solidFill>
          <a:srgbClr val="E53094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63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ours - 3 Purple #46367F">
  <p:cSld name="4 Colours - 3 Purple #46367F">
    <p:bg>
      <p:bgPr>
        <a:solidFill>
          <a:srgbClr val="46367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66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ours - 7 Yellow #FFC603">
  <p:cSld name="4 Colours - 7 Yellow #FFC603">
    <p:bg>
      <p:bgPr>
        <a:solidFill>
          <a:srgbClr val="FFC603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21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ours - 6 Red #D02144">
  <p:cSld name="4 Colours - 6 Red #D02144">
    <p:bg>
      <p:bgPr>
        <a:solidFill>
          <a:srgbClr val="D02144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ours - 4 Blue #4792CF">
  <p:cSld name="4 Colours - 4 Blue #4792CF">
    <p:bg>
      <p:bgPr>
        <a:solidFill>
          <a:srgbClr val="4792C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28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>
            <a:spLocks noGrp="1"/>
          </p:cNvSpPr>
          <p:nvPr>
            <p:ph type="sldNum" idx="12"/>
          </p:nvPr>
        </p:nvSpPr>
        <p:spPr>
          <a:xfrm>
            <a:off x="10866694" y="6412489"/>
            <a:ext cx="731738" cy="52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00" tIns="118800" rIns="118800" bIns="118800" anchor="ctr" anchorCtr="0">
            <a:noAutofit/>
          </a:bodyPr>
          <a:lstStyle>
            <a:lvl1pPr lvl="0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179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2" name="Google Shape;82;p25"/>
          <p:cNvSpPr txBox="1">
            <a:spLocks noGrp="1"/>
          </p:cNvSpPr>
          <p:nvPr>
            <p:ph type="title"/>
          </p:nvPr>
        </p:nvSpPr>
        <p:spPr>
          <a:xfrm>
            <a:off x="304606" y="223317"/>
            <a:ext cx="11582945" cy="804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00" tIns="118800" rIns="118800" bIns="118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300"/>
              <a:buFont typeface="Proxima Nova"/>
              <a:buNone/>
              <a:defRPr sz="33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200"/>
              <a:buFont typeface="Proxima Nova"/>
              <a:buNone/>
              <a:defRPr sz="32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200"/>
              <a:buFont typeface="Proxima Nova"/>
              <a:buNone/>
              <a:defRPr sz="32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200"/>
              <a:buFont typeface="Proxima Nova"/>
              <a:buNone/>
              <a:defRPr sz="32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200"/>
              <a:buFont typeface="Proxima Nova"/>
              <a:buNone/>
              <a:defRPr sz="32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200"/>
              <a:buFont typeface="Proxima Nova"/>
              <a:buNone/>
              <a:defRPr sz="32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200"/>
              <a:buFont typeface="Proxima Nova"/>
              <a:buNone/>
              <a:defRPr sz="32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200"/>
              <a:buFont typeface="Proxima Nova"/>
              <a:buNone/>
              <a:defRPr sz="32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53094"/>
              </a:buClr>
              <a:buSzPts val="3200"/>
              <a:buFont typeface="Proxima Nova"/>
              <a:buNone/>
              <a:defRPr sz="3200" b="1">
                <a:solidFill>
                  <a:srgbClr val="E5309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body" idx="1"/>
          </p:nvPr>
        </p:nvSpPr>
        <p:spPr>
          <a:xfrm>
            <a:off x="304606" y="2339768"/>
            <a:ext cx="11293876" cy="3925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400" tIns="117400" rIns="117400" bIns="1174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●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○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■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●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○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■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●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○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Clr>
                <a:srgbClr val="170710"/>
              </a:buClr>
              <a:buSzPts val="2000"/>
              <a:buFont typeface="Proxima Nova"/>
              <a:buChar char="■"/>
              <a:defRPr sz="2000">
                <a:solidFill>
                  <a:srgbClr val="17071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8540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amden.gov.uk/job-hub-registration" TargetMode="External"/><Relationship Id="rId4" Type="http://schemas.openxmlformats.org/officeDocument/2006/relationships/hyperlink" Target="mailto:Jobhub@camden.gov.uk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8"/>
          <p:cNvSpPr txBox="1">
            <a:spLocks noGrp="1"/>
          </p:cNvSpPr>
          <p:nvPr>
            <p:ph type="title" idx="4294967295"/>
          </p:nvPr>
        </p:nvSpPr>
        <p:spPr>
          <a:xfrm flipH="1">
            <a:off x="466849" y="2584580"/>
            <a:ext cx="10561934" cy="2351315"/>
          </a:xfrm>
          <a:prstGeom prst="rect">
            <a:avLst/>
          </a:prstGeom>
        </p:spPr>
        <p:txBody>
          <a:bodyPr spcFirstLastPara="1" wrap="square" lIns="107728" tIns="107728" rIns="107728" bIns="107728" anchor="ctr" anchorCtr="0">
            <a:noAutofit/>
          </a:bodyPr>
          <a:lstStyle/>
          <a:p>
            <a:r>
              <a:rPr lang="en" sz="5000" dirty="0">
                <a:solidFill>
                  <a:schemeClr val="tx1"/>
                </a:solidFill>
              </a:rPr>
              <a:t>Good W</a:t>
            </a:r>
            <a:r>
              <a:rPr lang="en-GB" sz="5000" dirty="0">
                <a:solidFill>
                  <a:schemeClr val="tx1"/>
                </a:solidFill>
              </a:rPr>
              <a:t>o</a:t>
            </a:r>
            <a:r>
              <a:rPr lang="en" sz="5000" dirty="0">
                <a:solidFill>
                  <a:schemeClr val="tx1"/>
                </a:solidFill>
              </a:rPr>
              <a:t>rk Camden: </a:t>
            </a:r>
            <a:r>
              <a:rPr lang="en" sz="5000" dirty="0">
                <a:solidFill>
                  <a:schemeClr val="lt1"/>
                </a:solidFill>
              </a:rPr>
              <a:t/>
            </a:r>
            <a:br>
              <a:rPr lang="en" sz="5000" dirty="0">
                <a:solidFill>
                  <a:schemeClr val="lt1"/>
                </a:solidFill>
              </a:rPr>
            </a:br>
            <a:r>
              <a:rPr lang="en" sz="5000" b="0" dirty="0">
                <a:solidFill>
                  <a:schemeClr val="lt1"/>
                </a:solidFill>
              </a:rPr>
              <a:t>Coordinating employment support through the Job Hub during covid-19</a:t>
            </a:r>
            <a:br>
              <a:rPr lang="en" sz="5000" b="0" dirty="0">
                <a:solidFill>
                  <a:schemeClr val="lt1"/>
                </a:solidFill>
              </a:rPr>
            </a:br>
            <a:r>
              <a:rPr lang="en" sz="5000" b="0" dirty="0">
                <a:solidFill>
                  <a:schemeClr val="lt1"/>
                </a:solidFill>
              </a:rPr>
              <a:t/>
            </a:r>
            <a:br>
              <a:rPr lang="en" sz="5000" b="0" dirty="0">
                <a:solidFill>
                  <a:schemeClr val="lt1"/>
                </a:solidFill>
              </a:rPr>
            </a:br>
            <a:endParaRPr sz="3000" b="0" dirty="0">
              <a:solidFill>
                <a:schemeClr val="bg1"/>
              </a:solidFill>
            </a:endParaRPr>
          </a:p>
        </p:txBody>
      </p:sp>
      <p:pic>
        <p:nvPicPr>
          <p:cNvPr id="3" name="Google Shape;24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50" y="5834831"/>
            <a:ext cx="1827299" cy="35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43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380" y="1154169"/>
            <a:ext cx="1030220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Instability is the defining characteristic of our labour market. Many people are in insecure work, others working but unable to meet their outgoings and many more </a:t>
            </a:r>
            <a:r>
              <a:rPr lang="en-GB" sz="2500" b="1" kern="0" dirty="0" smtClean="0">
                <a:solidFill>
                  <a:srgbClr val="FFFFFF"/>
                </a:solidFill>
                <a:latin typeface="Proxima Nova"/>
                <a:sym typeface="Proxima Nova"/>
              </a:rPr>
              <a:t>are out </a:t>
            </a:r>
            <a:r>
              <a:rPr lang="en-GB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of work and struggling to cope with a range of challenges. </a:t>
            </a:r>
          </a:p>
          <a:p>
            <a:pPr lvl="0"/>
            <a:endParaRPr lang="en-GB" sz="2500" b="1" kern="0" dirty="0">
              <a:solidFill>
                <a:srgbClr val="FFFFFF"/>
              </a:solidFill>
              <a:latin typeface="Proxima Nova"/>
              <a:sym typeface="Proxima Nova"/>
            </a:endParaRPr>
          </a:p>
          <a:p>
            <a:pPr lvl="0"/>
            <a:r>
              <a:rPr lang="en-GB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Responding to those challenges as part of Camden’s Good Work Camden programme, t</a:t>
            </a:r>
            <a:r>
              <a:rPr kumimoji="0" lang="en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sym typeface="Proxima Nova"/>
              </a:rPr>
              <a:t>he Gospel Oak Job Hub was established in late 2019.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/>
            </a:r>
            <a:br>
              <a:rPr lang="en" sz="2500" b="1" kern="0" dirty="0">
                <a:solidFill>
                  <a:srgbClr val="FFFFFF"/>
                </a:solidFill>
                <a:latin typeface="Proxima Nova"/>
                <a:sym typeface="Proxima Nova"/>
              </a:rPr>
            </a:br>
            <a:r>
              <a:rPr lang="en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Led by Julia Marcus, the service is relational and responsive – we listen </a:t>
            </a:r>
            <a:r>
              <a:rPr lang="en-GB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to </a:t>
            </a:r>
            <a:r>
              <a:rPr lang="en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people and work with local partners to support residents to achieve the outcomes that matter to them.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2500" b="1" kern="0" dirty="0">
              <a:solidFill>
                <a:srgbClr val="FFFFFF"/>
              </a:solidFill>
              <a:latin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2500" b="1" kern="0" dirty="0">
              <a:solidFill>
                <a:srgbClr val="FFFFFF"/>
              </a:solidFill>
              <a:latin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603725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443" y="1888096"/>
            <a:ext cx="1046926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We know that </a:t>
            </a:r>
            <a:r>
              <a:rPr lang="en-GB" sz="2500" b="1" kern="0" dirty="0" smtClean="0">
                <a:solidFill>
                  <a:srgbClr val="FFFFFF"/>
                </a:solidFill>
                <a:latin typeface="Proxima Nova"/>
                <a:sym typeface="Proxima Nova"/>
              </a:rPr>
              <a:t>coronavirus </a:t>
            </a:r>
            <a:r>
              <a:rPr lang="en-GB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and the measures put in place to help address it are impacting Camden residents in many ways, including around work and money.</a:t>
            </a:r>
          </a:p>
          <a:p>
            <a:pPr lvl="0"/>
            <a:endParaRPr lang="en-GB" sz="2500" b="1" kern="0" dirty="0">
              <a:solidFill>
                <a:srgbClr val="FFFFFF"/>
              </a:solidFill>
              <a:latin typeface="Proxima Nova"/>
              <a:sym typeface="Proxima Nova"/>
            </a:endParaRPr>
          </a:p>
          <a:p>
            <a:pPr lvl="0"/>
            <a:r>
              <a:rPr lang="en-GB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The Job Hub is working with other local services to continue to provide support to residents at this challenging time. </a:t>
            </a:r>
          </a:p>
          <a:p>
            <a:pPr lvl="0"/>
            <a:endParaRPr lang="en-GB" sz="2500" b="1" kern="0" dirty="0">
              <a:solidFill>
                <a:srgbClr val="FFFFFF"/>
              </a:solidFill>
              <a:latin typeface="Proxima Nova"/>
              <a:sym typeface="Proxima Nova"/>
            </a:endParaRPr>
          </a:p>
          <a:p>
            <a:pPr lvl="0"/>
            <a:r>
              <a:rPr lang="en-GB" sz="2500" b="1" kern="0" dirty="0">
                <a:solidFill>
                  <a:srgbClr val="FFFFFF"/>
                </a:solidFill>
                <a:latin typeface="Proxima Nova"/>
                <a:sym typeface="Proxima Nova"/>
              </a:rPr>
              <a:t>This slide pack outlines our interim offer – and how residents and services can access it.  </a:t>
            </a:r>
          </a:p>
        </p:txBody>
      </p:sp>
    </p:spTree>
    <p:extLst>
      <p:ext uri="{BB962C8B-B14F-4D97-AF65-F5344CB8AC3E}">
        <p14:creationId xmlns:p14="http://schemas.microsoft.com/office/powerpoint/2010/main" val="2379130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431" y="842521"/>
            <a:ext cx="105484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B0604020202020204"/>
                <a:ea typeface="+mn-ea"/>
                <a:cs typeface="+mn-cs"/>
              </a:rPr>
              <a:t>How we do 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0197" y="1450687"/>
            <a:ext cx="2696992" cy="1038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89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Arial"/>
            </a:endParaRPr>
          </a:p>
        </p:txBody>
      </p:sp>
      <p:sp>
        <p:nvSpPr>
          <p:cNvPr id="10" name="Google Shape;56;p14"/>
          <p:cNvSpPr/>
          <p:nvPr/>
        </p:nvSpPr>
        <p:spPr>
          <a:xfrm>
            <a:off x="0" y="0"/>
            <a:ext cx="12192000" cy="510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89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7431" y="1813927"/>
            <a:ext cx="5577789" cy="739600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the core of our neighbourhood approach is a set of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principles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834804" y="1813927"/>
            <a:ext cx="748" cy="4406625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189899" y="1813927"/>
            <a:ext cx="4029537" cy="739600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in all we do we will live out our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values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7432" y="2968473"/>
            <a:ext cx="2689414" cy="12938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open to everyone in Camden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Wherever you are in your journey, we will support you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690759" y="2968473"/>
            <a:ext cx="2689414" cy="12938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will be where you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will support you in the area that you live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7432" y="4681809"/>
            <a:ext cx="2689414" cy="12938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committed to the journey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will take the time to get to know what is needed, and to make the change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90758" y="4680718"/>
            <a:ext cx="2689414" cy="12938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will respond to local need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will listen and learn what is needed, and have the resource to turn this into action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189899" y="3060784"/>
            <a:ext cx="1890607" cy="10113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flexible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the way in which we work with people 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57547" y="3060784"/>
            <a:ext cx="1890607" cy="10113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an individual’s aspirations and needs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57547" y="4404086"/>
            <a:ext cx="1890607" cy="10113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Invest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relationships we build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89899" y="4404086"/>
            <a:ext cx="1890607" cy="10113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Collaborate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others seeking a shared goal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02817" y="5700315"/>
            <a:ext cx="1890607" cy="10113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mobile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be where people need us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89899" y="5700316"/>
            <a:ext cx="1890607" cy="10113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 on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existing family of support</a:t>
            </a:r>
          </a:p>
        </p:txBody>
      </p:sp>
    </p:spTree>
    <p:extLst>
      <p:ext uri="{BB962C8B-B14F-4D97-AF65-F5344CB8AC3E}">
        <p14:creationId xmlns:p14="http://schemas.microsoft.com/office/powerpoint/2010/main" val="214927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476" y="833066"/>
            <a:ext cx="105484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B0604020202020204"/>
                <a:ea typeface="Proxima Nova" panose="020B0604020202020204"/>
                <a:cs typeface="Proxima Nova" panose="020B0604020202020204"/>
                <a:sym typeface="Proxima Nova"/>
              </a:rPr>
              <a:t>What we </a:t>
            </a:r>
            <a:r>
              <a:rPr lang="en-GB" sz="2500" b="1" kern="0" dirty="0" smtClean="0">
                <a:solidFill>
                  <a:srgbClr val="000000"/>
                </a:solidFill>
                <a:latin typeface="Proxima Nova" panose="020B0604020202020204"/>
                <a:ea typeface="Proxima Nova" panose="020B0604020202020204"/>
                <a:cs typeface="Proxima Nova" panose="020B0604020202020204"/>
                <a:sym typeface="Proxima Nova"/>
              </a:rPr>
              <a:t>do</a:t>
            </a:r>
            <a:r>
              <a:rPr kumimoji="0" lang="en-GB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B0604020202020204"/>
                <a:ea typeface="Proxima Nova" panose="020B0604020202020204"/>
                <a:cs typeface="Proxima Nova" panose="020B0604020202020204"/>
                <a:sym typeface="Proxima Nova"/>
              </a:rPr>
              <a:t> </a:t>
            </a:r>
            <a:endParaRPr kumimoji="0" lang="en-GB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 panose="020B0604020202020204"/>
              <a:ea typeface="Proxima Nova" panose="020B0604020202020204"/>
              <a:cs typeface="Proxima Nova" panose="020B0604020202020204"/>
              <a:sym typeface="Proxima Nov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96" y="1450686"/>
            <a:ext cx="2916375" cy="1188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89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Arial"/>
            </a:endParaRPr>
          </a:p>
        </p:txBody>
      </p:sp>
      <p:sp>
        <p:nvSpPr>
          <p:cNvPr id="10" name="Google Shape;56;p14"/>
          <p:cNvSpPr/>
          <p:nvPr/>
        </p:nvSpPr>
        <p:spPr>
          <a:xfrm>
            <a:off x="0" y="0"/>
            <a:ext cx="12192000" cy="510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89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6476" y="2777382"/>
            <a:ext cx="7696900" cy="2660373"/>
            <a:chOff x="596476" y="2777382"/>
            <a:chExt cx="7696900" cy="2660373"/>
          </a:xfrm>
        </p:grpSpPr>
        <p:sp>
          <p:nvSpPr>
            <p:cNvPr id="7" name="Freeform 6"/>
            <p:cNvSpPr/>
            <p:nvPr/>
          </p:nvSpPr>
          <p:spPr>
            <a:xfrm>
              <a:off x="601920" y="2777778"/>
              <a:ext cx="1687876" cy="1155140"/>
            </a:xfrm>
            <a:custGeom>
              <a:avLst/>
              <a:gdLst>
                <a:gd name="connsiteX0" fmla="*/ 0 w 1687876"/>
                <a:gd name="connsiteY0" fmla="*/ 115514 h 1155140"/>
                <a:gd name="connsiteX1" fmla="*/ 115514 w 1687876"/>
                <a:gd name="connsiteY1" fmla="*/ 0 h 1155140"/>
                <a:gd name="connsiteX2" fmla="*/ 1572362 w 1687876"/>
                <a:gd name="connsiteY2" fmla="*/ 0 h 1155140"/>
                <a:gd name="connsiteX3" fmla="*/ 1687876 w 1687876"/>
                <a:gd name="connsiteY3" fmla="*/ 115514 h 1155140"/>
                <a:gd name="connsiteX4" fmla="*/ 1687876 w 1687876"/>
                <a:gd name="connsiteY4" fmla="*/ 1039626 h 1155140"/>
                <a:gd name="connsiteX5" fmla="*/ 1572362 w 1687876"/>
                <a:gd name="connsiteY5" fmla="*/ 1155140 h 1155140"/>
                <a:gd name="connsiteX6" fmla="*/ 115514 w 1687876"/>
                <a:gd name="connsiteY6" fmla="*/ 1155140 h 1155140"/>
                <a:gd name="connsiteX7" fmla="*/ 0 w 1687876"/>
                <a:gd name="connsiteY7" fmla="*/ 1039626 h 1155140"/>
                <a:gd name="connsiteX8" fmla="*/ 0 w 1687876"/>
                <a:gd name="connsiteY8" fmla="*/ 115514 h 115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876" h="1155140">
                  <a:moveTo>
                    <a:pt x="0" y="115514"/>
                  </a:moveTo>
                  <a:cubicBezTo>
                    <a:pt x="0" y="51717"/>
                    <a:pt x="51717" y="0"/>
                    <a:pt x="115514" y="0"/>
                  </a:cubicBezTo>
                  <a:lnTo>
                    <a:pt x="1572362" y="0"/>
                  </a:lnTo>
                  <a:cubicBezTo>
                    <a:pt x="1636159" y="0"/>
                    <a:pt x="1687876" y="51717"/>
                    <a:pt x="1687876" y="115514"/>
                  </a:cubicBezTo>
                  <a:lnTo>
                    <a:pt x="1687876" y="1039626"/>
                  </a:lnTo>
                  <a:cubicBezTo>
                    <a:pt x="1687876" y="1103423"/>
                    <a:pt x="1636159" y="1155140"/>
                    <a:pt x="1572362" y="1155140"/>
                  </a:cubicBezTo>
                  <a:lnTo>
                    <a:pt x="115514" y="1155140"/>
                  </a:lnTo>
                  <a:cubicBezTo>
                    <a:pt x="51717" y="1155140"/>
                    <a:pt x="0" y="1103423"/>
                    <a:pt x="0" y="1039626"/>
                  </a:cubicBezTo>
                  <a:lnTo>
                    <a:pt x="0" y="115514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102413" rIns="102413" bIns="102413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Employment advice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2601054" y="2777778"/>
              <a:ext cx="1687876" cy="1155140"/>
            </a:xfrm>
            <a:custGeom>
              <a:avLst/>
              <a:gdLst>
                <a:gd name="connsiteX0" fmla="*/ 0 w 1687876"/>
                <a:gd name="connsiteY0" fmla="*/ 115514 h 1155140"/>
                <a:gd name="connsiteX1" fmla="*/ 115514 w 1687876"/>
                <a:gd name="connsiteY1" fmla="*/ 0 h 1155140"/>
                <a:gd name="connsiteX2" fmla="*/ 1572362 w 1687876"/>
                <a:gd name="connsiteY2" fmla="*/ 0 h 1155140"/>
                <a:gd name="connsiteX3" fmla="*/ 1687876 w 1687876"/>
                <a:gd name="connsiteY3" fmla="*/ 115514 h 1155140"/>
                <a:gd name="connsiteX4" fmla="*/ 1687876 w 1687876"/>
                <a:gd name="connsiteY4" fmla="*/ 1039626 h 1155140"/>
                <a:gd name="connsiteX5" fmla="*/ 1572362 w 1687876"/>
                <a:gd name="connsiteY5" fmla="*/ 1155140 h 1155140"/>
                <a:gd name="connsiteX6" fmla="*/ 115514 w 1687876"/>
                <a:gd name="connsiteY6" fmla="*/ 1155140 h 1155140"/>
                <a:gd name="connsiteX7" fmla="*/ 0 w 1687876"/>
                <a:gd name="connsiteY7" fmla="*/ 1039626 h 1155140"/>
                <a:gd name="connsiteX8" fmla="*/ 0 w 1687876"/>
                <a:gd name="connsiteY8" fmla="*/ 115514 h 115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876" h="1155140">
                  <a:moveTo>
                    <a:pt x="0" y="115514"/>
                  </a:moveTo>
                  <a:cubicBezTo>
                    <a:pt x="0" y="51717"/>
                    <a:pt x="51717" y="0"/>
                    <a:pt x="115514" y="0"/>
                  </a:cubicBezTo>
                  <a:lnTo>
                    <a:pt x="1572362" y="0"/>
                  </a:lnTo>
                  <a:cubicBezTo>
                    <a:pt x="1636159" y="0"/>
                    <a:pt x="1687876" y="51717"/>
                    <a:pt x="1687876" y="115514"/>
                  </a:cubicBezTo>
                  <a:lnTo>
                    <a:pt x="1687876" y="1039626"/>
                  </a:lnTo>
                  <a:cubicBezTo>
                    <a:pt x="1687876" y="1103423"/>
                    <a:pt x="1636159" y="1155140"/>
                    <a:pt x="1572362" y="1155140"/>
                  </a:cubicBezTo>
                  <a:lnTo>
                    <a:pt x="115514" y="1155140"/>
                  </a:lnTo>
                  <a:cubicBezTo>
                    <a:pt x="51717" y="1155140"/>
                    <a:pt x="0" y="1103423"/>
                    <a:pt x="0" y="1039626"/>
                  </a:cubicBezTo>
                  <a:lnTo>
                    <a:pt x="0" y="1155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102413" rIns="102413" bIns="102413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Links to job vacancies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606366" y="2777382"/>
              <a:ext cx="1687876" cy="1155140"/>
            </a:xfrm>
            <a:custGeom>
              <a:avLst/>
              <a:gdLst>
                <a:gd name="connsiteX0" fmla="*/ 0 w 1687876"/>
                <a:gd name="connsiteY0" fmla="*/ 115514 h 1155140"/>
                <a:gd name="connsiteX1" fmla="*/ 115514 w 1687876"/>
                <a:gd name="connsiteY1" fmla="*/ 0 h 1155140"/>
                <a:gd name="connsiteX2" fmla="*/ 1572362 w 1687876"/>
                <a:gd name="connsiteY2" fmla="*/ 0 h 1155140"/>
                <a:gd name="connsiteX3" fmla="*/ 1687876 w 1687876"/>
                <a:gd name="connsiteY3" fmla="*/ 115514 h 1155140"/>
                <a:gd name="connsiteX4" fmla="*/ 1687876 w 1687876"/>
                <a:gd name="connsiteY4" fmla="*/ 1039626 h 1155140"/>
                <a:gd name="connsiteX5" fmla="*/ 1572362 w 1687876"/>
                <a:gd name="connsiteY5" fmla="*/ 1155140 h 1155140"/>
                <a:gd name="connsiteX6" fmla="*/ 115514 w 1687876"/>
                <a:gd name="connsiteY6" fmla="*/ 1155140 h 1155140"/>
                <a:gd name="connsiteX7" fmla="*/ 0 w 1687876"/>
                <a:gd name="connsiteY7" fmla="*/ 1039626 h 1155140"/>
                <a:gd name="connsiteX8" fmla="*/ 0 w 1687876"/>
                <a:gd name="connsiteY8" fmla="*/ 115514 h 115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876" h="1155140">
                  <a:moveTo>
                    <a:pt x="0" y="115514"/>
                  </a:moveTo>
                  <a:cubicBezTo>
                    <a:pt x="0" y="51717"/>
                    <a:pt x="51717" y="0"/>
                    <a:pt x="115514" y="0"/>
                  </a:cubicBezTo>
                  <a:lnTo>
                    <a:pt x="1572362" y="0"/>
                  </a:lnTo>
                  <a:cubicBezTo>
                    <a:pt x="1636159" y="0"/>
                    <a:pt x="1687876" y="51717"/>
                    <a:pt x="1687876" y="115514"/>
                  </a:cubicBezTo>
                  <a:lnTo>
                    <a:pt x="1687876" y="1039626"/>
                  </a:lnTo>
                  <a:cubicBezTo>
                    <a:pt x="1687876" y="1103423"/>
                    <a:pt x="1636159" y="1155140"/>
                    <a:pt x="1572362" y="1155140"/>
                  </a:cubicBezTo>
                  <a:lnTo>
                    <a:pt x="115514" y="1155140"/>
                  </a:lnTo>
                  <a:cubicBezTo>
                    <a:pt x="51717" y="1155140"/>
                    <a:pt x="0" y="1103423"/>
                    <a:pt x="0" y="1039626"/>
                  </a:cubicBezTo>
                  <a:lnTo>
                    <a:pt x="0" y="115514"/>
                  </a:ln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102413" rIns="102413" bIns="102413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Support with CVs, applications and interviews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6605500" y="2777382"/>
              <a:ext cx="1687876" cy="1155140"/>
            </a:xfrm>
            <a:custGeom>
              <a:avLst/>
              <a:gdLst>
                <a:gd name="connsiteX0" fmla="*/ 0 w 1687876"/>
                <a:gd name="connsiteY0" fmla="*/ 115514 h 1155140"/>
                <a:gd name="connsiteX1" fmla="*/ 115514 w 1687876"/>
                <a:gd name="connsiteY1" fmla="*/ 0 h 1155140"/>
                <a:gd name="connsiteX2" fmla="*/ 1572362 w 1687876"/>
                <a:gd name="connsiteY2" fmla="*/ 0 h 1155140"/>
                <a:gd name="connsiteX3" fmla="*/ 1687876 w 1687876"/>
                <a:gd name="connsiteY3" fmla="*/ 115514 h 1155140"/>
                <a:gd name="connsiteX4" fmla="*/ 1687876 w 1687876"/>
                <a:gd name="connsiteY4" fmla="*/ 1039626 h 1155140"/>
                <a:gd name="connsiteX5" fmla="*/ 1572362 w 1687876"/>
                <a:gd name="connsiteY5" fmla="*/ 1155140 h 1155140"/>
                <a:gd name="connsiteX6" fmla="*/ 115514 w 1687876"/>
                <a:gd name="connsiteY6" fmla="*/ 1155140 h 1155140"/>
                <a:gd name="connsiteX7" fmla="*/ 0 w 1687876"/>
                <a:gd name="connsiteY7" fmla="*/ 1039626 h 1155140"/>
                <a:gd name="connsiteX8" fmla="*/ 0 w 1687876"/>
                <a:gd name="connsiteY8" fmla="*/ 115514 h 115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876" h="1155140">
                  <a:moveTo>
                    <a:pt x="0" y="115514"/>
                  </a:moveTo>
                  <a:cubicBezTo>
                    <a:pt x="0" y="51717"/>
                    <a:pt x="51717" y="0"/>
                    <a:pt x="115514" y="0"/>
                  </a:cubicBezTo>
                  <a:lnTo>
                    <a:pt x="1572362" y="0"/>
                  </a:lnTo>
                  <a:cubicBezTo>
                    <a:pt x="1636159" y="0"/>
                    <a:pt x="1687876" y="51717"/>
                    <a:pt x="1687876" y="115514"/>
                  </a:cubicBezTo>
                  <a:lnTo>
                    <a:pt x="1687876" y="1039626"/>
                  </a:lnTo>
                  <a:cubicBezTo>
                    <a:pt x="1687876" y="1103423"/>
                    <a:pt x="1636159" y="1155140"/>
                    <a:pt x="1572362" y="1155140"/>
                  </a:cubicBezTo>
                  <a:lnTo>
                    <a:pt x="115514" y="1155140"/>
                  </a:lnTo>
                  <a:cubicBezTo>
                    <a:pt x="51717" y="1155140"/>
                    <a:pt x="0" y="1103423"/>
                    <a:pt x="0" y="1039626"/>
                  </a:cubicBezTo>
                  <a:lnTo>
                    <a:pt x="0" y="11551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102413" rIns="102413" bIns="102413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Access to training opportunities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96476" y="4282615"/>
              <a:ext cx="1687876" cy="1155140"/>
            </a:xfrm>
            <a:custGeom>
              <a:avLst/>
              <a:gdLst>
                <a:gd name="connsiteX0" fmla="*/ 0 w 1687876"/>
                <a:gd name="connsiteY0" fmla="*/ 115514 h 1155140"/>
                <a:gd name="connsiteX1" fmla="*/ 115514 w 1687876"/>
                <a:gd name="connsiteY1" fmla="*/ 0 h 1155140"/>
                <a:gd name="connsiteX2" fmla="*/ 1572362 w 1687876"/>
                <a:gd name="connsiteY2" fmla="*/ 0 h 1155140"/>
                <a:gd name="connsiteX3" fmla="*/ 1687876 w 1687876"/>
                <a:gd name="connsiteY3" fmla="*/ 115514 h 1155140"/>
                <a:gd name="connsiteX4" fmla="*/ 1687876 w 1687876"/>
                <a:gd name="connsiteY4" fmla="*/ 1039626 h 1155140"/>
                <a:gd name="connsiteX5" fmla="*/ 1572362 w 1687876"/>
                <a:gd name="connsiteY5" fmla="*/ 1155140 h 1155140"/>
                <a:gd name="connsiteX6" fmla="*/ 115514 w 1687876"/>
                <a:gd name="connsiteY6" fmla="*/ 1155140 h 1155140"/>
                <a:gd name="connsiteX7" fmla="*/ 0 w 1687876"/>
                <a:gd name="connsiteY7" fmla="*/ 1039626 h 1155140"/>
                <a:gd name="connsiteX8" fmla="*/ 0 w 1687876"/>
                <a:gd name="connsiteY8" fmla="*/ 115514 h 115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876" h="1155140">
                  <a:moveTo>
                    <a:pt x="0" y="115514"/>
                  </a:moveTo>
                  <a:cubicBezTo>
                    <a:pt x="0" y="51717"/>
                    <a:pt x="51717" y="0"/>
                    <a:pt x="115514" y="0"/>
                  </a:cubicBezTo>
                  <a:lnTo>
                    <a:pt x="1572362" y="0"/>
                  </a:lnTo>
                  <a:cubicBezTo>
                    <a:pt x="1636159" y="0"/>
                    <a:pt x="1687876" y="51717"/>
                    <a:pt x="1687876" y="115514"/>
                  </a:cubicBezTo>
                  <a:lnTo>
                    <a:pt x="1687876" y="1039626"/>
                  </a:lnTo>
                  <a:cubicBezTo>
                    <a:pt x="1687876" y="1103423"/>
                    <a:pt x="1636159" y="1155140"/>
                    <a:pt x="1572362" y="1155140"/>
                  </a:cubicBezTo>
                  <a:lnTo>
                    <a:pt x="115514" y="1155140"/>
                  </a:lnTo>
                  <a:cubicBezTo>
                    <a:pt x="51717" y="1155140"/>
                    <a:pt x="0" y="1103423"/>
                    <a:pt x="0" y="1039626"/>
                  </a:cubicBezTo>
                  <a:lnTo>
                    <a:pt x="0" y="115514"/>
                  </a:lnTo>
                  <a:close/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2413" tIns="102413" rIns="102413" bIns="102413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Direct links with services across Camden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6477" y="1850315"/>
            <a:ext cx="969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provide one-to-one support that responds to a resident’s needs and aspirations.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We are open to all and work with partners to find the right support for residents.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05633" y="4282616"/>
            <a:ext cx="5686878" cy="184759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We work with our Employment &amp; Skills Network and the Camden Advice Partnership to respond to needs in a relational, coordinated and holistic way – we reduce complexity and focus on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achieving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the outcomes that matter to residents. </a:t>
            </a:r>
          </a:p>
        </p:txBody>
      </p:sp>
      <p:sp>
        <p:nvSpPr>
          <p:cNvPr id="14" name="Freeform 13"/>
          <p:cNvSpPr/>
          <p:nvPr/>
        </p:nvSpPr>
        <p:spPr>
          <a:xfrm>
            <a:off x="8604634" y="2772443"/>
            <a:ext cx="1687876" cy="1155140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 to financial and other forms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support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01054" y="4589597"/>
            <a:ext cx="1687876" cy="54117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188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477" y="828497"/>
            <a:ext cx="105484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B0604020202020204"/>
                <a:ea typeface="Proxima Nova" panose="020B0604020202020204"/>
                <a:cs typeface="Proxima Nova" panose="020B0604020202020204"/>
                <a:sym typeface="Proxima Nova"/>
              </a:rPr>
              <a:t>Who we work with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0196" y="1450686"/>
            <a:ext cx="2916375" cy="1188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89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Arial"/>
            </a:endParaRPr>
          </a:p>
        </p:txBody>
      </p:sp>
      <p:sp>
        <p:nvSpPr>
          <p:cNvPr id="10" name="Google Shape;56;p14"/>
          <p:cNvSpPr/>
          <p:nvPr/>
        </p:nvSpPr>
        <p:spPr>
          <a:xfrm>
            <a:off x="0" y="0"/>
            <a:ext cx="12192000" cy="510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89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476" y="1850315"/>
            <a:ext cx="10946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provide one-to-one support that responds to a resident’s needs and aspirations. We work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services across the borough to connect residents with the support that’s right for them. We work with: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 noChangeAspect="1"/>
          </p:cNvSpPr>
          <p:nvPr/>
        </p:nvSpPr>
        <p:spPr>
          <a:xfrm>
            <a:off x="9525507" y="2643554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West Euston Partnership </a:t>
            </a:r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2358291" y="3893387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Camden ESOL Service</a:t>
            </a:r>
          </a:p>
        </p:txBody>
      </p:sp>
      <p:sp>
        <p:nvSpPr>
          <p:cNvPr id="18" name="Freeform 17"/>
          <p:cNvSpPr>
            <a:spLocks noChangeAspect="1"/>
          </p:cNvSpPr>
          <p:nvPr/>
        </p:nvSpPr>
        <p:spPr>
          <a:xfrm>
            <a:off x="5941898" y="3893386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Adult Community Learning </a:t>
            </a:r>
          </a:p>
        </p:txBody>
      </p:sp>
      <p:sp>
        <p:nvSpPr>
          <p:cNvPr id="19" name="Freeform 18"/>
          <p:cNvSpPr>
            <a:spLocks noChangeAspect="1"/>
          </p:cNvSpPr>
          <p:nvPr/>
        </p:nvSpPr>
        <p:spPr>
          <a:xfrm>
            <a:off x="2358291" y="2643554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King’s Cross Constructions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Skills Centre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>
            <a:spLocks noChangeAspect="1"/>
          </p:cNvSpPr>
          <p:nvPr/>
        </p:nvSpPr>
        <p:spPr>
          <a:xfrm>
            <a:off x="7742781" y="3915914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>
                <a:solidFill>
                  <a:srgbClr val="FFFFFF"/>
                </a:solidFill>
                <a:latin typeface="Arial"/>
              </a:rPr>
              <a:t>SHAK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4150095" y="3906782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WISH+</a:t>
            </a:r>
          </a:p>
        </p:txBody>
      </p:sp>
      <p:sp>
        <p:nvSpPr>
          <p:cNvPr id="40" name="Freeform 39"/>
          <p:cNvSpPr>
            <a:spLocks noChangeAspect="1"/>
          </p:cNvSpPr>
          <p:nvPr/>
        </p:nvSpPr>
        <p:spPr>
          <a:xfrm>
            <a:off x="5941897" y="5149507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Connexions</a:t>
            </a:r>
          </a:p>
        </p:txBody>
      </p:sp>
      <p:sp>
        <p:nvSpPr>
          <p:cNvPr id="41" name="Freeform 40"/>
          <p:cNvSpPr>
            <a:spLocks noChangeAspect="1"/>
          </p:cNvSpPr>
          <p:nvPr/>
        </p:nvSpPr>
        <p:spPr>
          <a:xfrm>
            <a:off x="7733703" y="5167770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Capital City College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group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Freeform 41"/>
          <p:cNvSpPr>
            <a:spLocks noChangeAspect="1"/>
          </p:cNvSpPr>
          <p:nvPr/>
        </p:nvSpPr>
        <p:spPr>
          <a:xfrm>
            <a:off x="9543664" y="3915913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Volunteer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Centre Camden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Freeform 42"/>
          <p:cNvSpPr>
            <a:spLocks noChangeAspect="1"/>
          </p:cNvSpPr>
          <p:nvPr/>
        </p:nvSpPr>
        <p:spPr>
          <a:xfrm>
            <a:off x="596475" y="3893387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Scope </a:t>
            </a:r>
          </a:p>
        </p:txBody>
      </p:sp>
      <p:sp>
        <p:nvSpPr>
          <p:cNvPr id="44" name="Freeform 43"/>
          <p:cNvSpPr>
            <a:spLocks noChangeAspect="1"/>
          </p:cNvSpPr>
          <p:nvPr/>
        </p:nvSpPr>
        <p:spPr>
          <a:xfrm>
            <a:off x="9543664" y="5188272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Mary Ward Lega</a:t>
            </a:r>
            <a:r>
              <a:rPr lang="en-US" sz="1700" noProof="0" dirty="0">
                <a:solidFill>
                  <a:srgbClr val="FFFFFF"/>
                </a:solidFill>
                <a:latin typeface="Arial"/>
              </a:rPr>
              <a:t>l Centre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Freeform 44"/>
          <p:cNvSpPr>
            <a:spLocks noChangeAspect="1"/>
          </p:cNvSpPr>
          <p:nvPr/>
        </p:nvSpPr>
        <p:spPr>
          <a:xfrm>
            <a:off x="2385701" y="5124829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Camden Community Law Centre</a:t>
            </a:r>
          </a:p>
        </p:txBody>
      </p:sp>
      <p:sp>
        <p:nvSpPr>
          <p:cNvPr id="46" name="Freeform 45"/>
          <p:cNvSpPr>
            <a:spLocks noChangeAspect="1"/>
          </p:cNvSpPr>
          <p:nvPr/>
        </p:nvSpPr>
        <p:spPr>
          <a:xfrm>
            <a:off x="596475" y="5124829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Citizens Advice Camden</a:t>
            </a:r>
          </a:p>
        </p:txBody>
      </p:sp>
      <p:sp>
        <p:nvSpPr>
          <p:cNvPr id="47" name="Freeform 46"/>
          <p:cNvSpPr>
            <a:spLocks noChangeAspect="1"/>
          </p:cNvSpPr>
          <p:nvPr/>
        </p:nvSpPr>
        <p:spPr>
          <a:xfrm>
            <a:off x="4177507" y="5149507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Jobcentre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Plus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Freeform 47"/>
          <p:cNvSpPr>
            <a:spLocks noChangeAspect="1"/>
          </p:cNvSpPr>
          <p:nvPr/>
        </p:nvSpPr>
        <p:spPr>
          <a:xfrm>
            <a:off x="7733703" y="2664058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Hopscotch </a:t>
            </a:r>
          </a:p>
        </p:txBody>
      </p:sp>
      <p:sp>
        <p:nvSpPr>
          <p:cNvPr id="49" name="Freeform 48"/>
          <p:cNvSpPr>
            <a:spLocks noChangeAspect="1"/>
          </p:cNvSpPr>
          <p:nvPr/>
        </p:nvSpPr>
        <p:spPr>
          <a:xfrm>
            <a:off x="596475" y="2645265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Somers Town Job Hub</a:t>
            </a:r>
          </a:p>
        </p:txBody>
      </p:sp>
      <p:sp>
        <p:nvSpPr>
          <p:cNvPr id="50" name="Freeform 49"/>
          <p:cNvSpPr>
            <a:spLocks noChangeAspect="1"/>
          </p:cNvSpPr>
          <p:nvPr/>
        </p:nvSpPr>
        <p:spPr>
          <a:xfrm>
            <a:off x="5941899" y="2664058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KX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Recruit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Freeform 50"/>
          <p:cNvSpPr>
            <a:spLocks noChangeAspect="1"/>
          </p:cNvSpPr>
          <p:nvPr/>
        </p:nvSpPr>
        <p:spPr>
          <a:xfrm>
            <a:off x="4150095" y="2664058"/>
            <a:ext cx="1752737" cy="1199529"/>
          </a:xfrm>
          <a:custGeom>
            <a:avLst/>
            <a:gdLst>
              <a:gd name="connsiteX0" fmla="*/ 0 w 1687876"/>
              <a:gd name="connsiteY0" fmla="*/ 115514 h 1155140"/>
              <a:gd name="connsiteX1" fmla="*/ 115514 w 1687876"/>
              <a:gd name="connsiteY1" fmla="*/ 0 h 1155140"/>
              <a:gd name="connsiteX2" fmla="*/ 1572362 w 1687876"/>
              <a:gd name="connsiteY2" fmla="*/ 0 h 1155140"/>
              <a:gd name="connsiteX3" fmla="*/ 1687876 w 1687876"/>
              <a:gd name="connsiteY3" fmla="*/ 115514 h 1155140"/>
              <a:gd name="connsiteX4" fmla="*/ 1687876 w 1687876"/>
              <a:gd name="connsiteY4" fmla="*/ 1039626 h 1155140"/>
              <a:gd name="connsiteX5" fmla="*/ 1572362 w 1687876"/>
              <a:gd name="connsiteY5" fmla="*/ 1155140 h 1155140"/>
              <a:gd name="connsiteX6" fmla="*/ 115514 w 1687876"/>
              <a:gd name="connsiteY6" fmla="*/ 1155140 h 1155140"/>
              <a:gd name="connsiteX7" fmla="*/ 0 w 1687876"/>
              <a:gd name="connsiteY7" fmla="*/ 1039626 h 1155140"/>
              <a:gd name="connsiteX8" fmla="*/ 0 w 1687876"/>
              <a:gd name="connsiteY8" fmla="*/ 115514 h 1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876" h="1155140">
                <a:moveTo>
                  <a:pt x="0" y="115514"/>
                </a:moveTo>
                <a:cubicBezTo>
                  <a:pt x="0" y="51717"/>
                  <a:pt x="51717" y="0"/>
                  <a:pt x="115514" y="0"/>
                </a:cubicBezTo>
                <a:lnTo>
                  <a:pt x="1572362" y="0"/>
                </a:lnTo>
                <a:cubicBezTo>
                  <a:pt x="1636159" y="0"/>
                  <a:pt x="1687876" y="51717"/>
                  <a:pt x="1687876" y="115514"/>
                </a:cubicBezTo>
                <a:lnTo>
                  <a:pt x="1687876" y="1039626"/>
                </a:lnTo>
                <a:cubicBezTo>
                  <a:pt x="1687876" y="1103423"/>
                  <a:pt x="1636159" y="1155140"/>
                  <a:pt x="1572362" y="1155140"/>
                </a:cubicBezTo>
                <a:lnTo>
                  <a:pt x="115514" y="1155140"/>
                </a:lnTo>
                <a:cubicBezTo>
                  <a:pt x="51717" y="1155140"/>
                  <a:pt x="0" y="1103423"/>
                  <a:pt x="0" y="1039626"/>
                </a:cubicBezTo>
                <a:lnTo>
                  <a:pt x="0" y="1155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13" tIns="102413" rIns="102413" bIns="10241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700" dirty="0">
                <a:solidFill>
                  <a:srgbClr val="FFFFFF"/>
                </a:solidFill>
              </a:rPr>
              <a:t>Camden Apprenticeships</a:t>
            </a:r>
          </a:p>
        </p:txBody>
      </p:sp>
    </p:spTree>
    <p:extLst>
      <p:ext uri="{BB962C8B-B14F-4D97-AF65-F5344CB8AC3E}">
        <p14:creationId xmlns:p14="http://schemas.microsoft.com/office/powerpoint/2010/main" val="398423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477" y="828497"/>
            <a:ext cx="105484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B0604020202020204"/>
                <a:ea typeface="Proxima Nova" panose="020B0604020202020204"/>
                <a:cs typeface="Proxima Nova" panose="020B0604020202020204"/>
                <a:sym typeface="Proxima Nova"/>
              </a:rPr>
              <a:t>Connect</a:t>
            </a:r>
            <a:r>
              <a:rPr kumimoji="0" lang="en-GB" sz="25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B0604020202020204"/>
                <a:ea typeface="Proxima Nova" panose="020B0604020202020204"/>
                <a:cs typeface="Proxima Nova" panose="020B0604020202020204"/>
                <a:sym typeface="Proxima Nova"/>
              </a:rPr>
              <a:t> </a:t>
            </a:r>
            <a:r>
              <a:rPr kumimoji="0" lang="en-GB" sz="25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B0604020202020204"/>
                <a:ea typeface="Proxima Nova" panose="020B0604020202020204"/>
                <a:cs typeface="Proxima Nova" panose="020B0604020202020204"/>
                <a:sym typeface="Proxima Nova"/>
              </a:rPr>
              <a:t>with us</a:t>
            </a:r>
            <a:endParaRPr kumimoji="0" lang="en-GB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 panose="020B0604020202020204"/>
              <a:ea typeface="Proxima Nova" panose="020B0604020202020204"/>
              <a:cs typeface="Proxima Nova" panose="020B0604020202020204"/>
              <a:sym typeface="Proxima Nov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96" y="1450686"/>
            <a:ext cx="2916375" cy="1188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89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Arial"/>
            </a:endParaRPr>
          </a:p>
        </p:txBody>
      </p:sp>
      <p:sp>
        <p:nvSpPr>
          <p:cNvPr id="10" name="Google Shape;56;p14"/>
          <p:cNvSpPr/>
          <p:nvPr/>
        </p:nvSpPr>
        <p:spPr>
          <a:xfrm>
            <a:off x="0" y="0"/>
            <a:ext cx="12192000" cy="510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58642" tIns="58642" rIns="58642" bIns="58642" anchor="ctr" anchorCtr="0">
            <a:noAutofit/>
          </a:bodyPr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89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7" y="2529252"/>
            <a:ext cx="1018437" cy="10184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81544" y="3556650"/>
            <a:ext cx="8178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Email us: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jobhub@camden.gov.uk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1544" y="2715304"/>
            <a:ext cx="9805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Access </a:t>
            </a:r>
            <a:r>
              <a:rPr lang="en-GB" b="1" dirty="0"/>
              <a:t>or be referred to Job Hub </a:t>
            </a:r>
            <a:r>
              <a:rPr lang="en-GB" b="1" dirty="0" smtClean="0"/>
              <a:t>support online:</a:t>
            </a:r>
            <a:endParaRPr lang="en-GB" b="1" dirty="0"/>
          </a:p>
          <a:p>
            <a:r>
              <a:rPr lang="en-GB" dirty="0" smtClean="0">
                <a:hlinkClick r:id="rId5"/>
              </a:rPr>
              <a:t>https://www.camden.gov.uk/job-hub-registration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061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6850" y="276337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+mn-ea"/>
                <a:cs typeface="+mn-cs"/>
                <a:sym typeface="Proxima Nova"/>
              </a:rPr>
              <a:t>Thank you!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9651" y="2031025"/>
            <a:ext cx="9377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/>
                <a:ea typeface="+mn-ea"/>
                <a:cs typeface="+mn-cs"/>
                <a:sym typeface="Proxima Nova"/>
              </a:rPr>
              <a:t/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/>
                <a:ea typeface="+mn-ea"/>
                <a:cs typeface="+mn-cs"/>
                <a:sym typeface="Proxima Nova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oogle Shape;242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850" y="5834831"/>
            <a:ext cx="1827299" cy="35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530267"/>
      </p:ext>
    </p:extLst>
  </p:cSld>
  <p:clrMapOvr>
    <a:masterClrMapping/>
  </p:clrMapOvr>
</p:sld>
</file>

<file path=ppt/theme/theme1.xml><?xml version="1.0" encoding="utf-8"?>
<a:theme xmlns:a="http://schemas.openxmlformats.org/drawingml/2006/main" name="FG2019 A4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D6DC44B4FA6E488868BBDAB0E842B2" ma:contentTypeVersion="13" ma:contentTypeDescription="Create a new document." ma:contentTypeScope="" ma:versionID="51ddf73ea0cee37c3cf007d5c34f0eee">
  <xsd:schema xmlns:xsd="http://www.w3.org/2001/XMLSchema" xmlns:xs="http://www.w3.org/2001/XMLSchema" xmlns:p="http://schemas.microsoft.com/office/2006/metadata/properties" xmlns:ns3="360c65b0-1cc5-427a-8427-4bd291ec2a6a" xmlns:ns4="1848a915-f24d-4e68-9840-56e7bc0b9b3f" targetNamespace="http://schemas.microsoft.com/office/2006/metadata/properties" ma:root="true" ma:fieldsID="561006572bed5391ef4a42c611661adc" ns3:_="" ns4:_="">
    <xsd:import namespace="360c65b0-1cc5-427a-8427-4bd291ec2a6a"/>
    <xsd:import namespace="1848a915-f24d-4e68-9840-56e7bc0b9b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c65b0-1cc5-427a-8427-4bd291ec2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48a915-f24d-4e68-9840-56e7bc0b9b3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DEDE2C-A873-4285-8777-73035D7E50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0c65b0-1cc5-427a-8427-4bd291ec2a6a"/>
    <ds:schemaRef ds:uri="1848a915-f24d-4e68-9840-56e7bc0b9b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4C7E08-7AB8-4EF1-8EA2-9FABC23CE9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1E4302-B26F-4403-9298-7DED93C6A0B3}">
  <ds:schemaRefs>
    <ds:schemaRef ds:uri="360c65b0-1cc5-427a-8427-4bd291ec2a6a"/>
    <ds:schemaRef ds:uri="http://www.w3.org/XML/1998/namespace"/>
    <ds:schemaRef ds:uri="http://purl.org/dc/elements/1.1/"/>
    <ds:schemaRef ds:uri="http://purl.org/dc/terms/"/>
    <ds:schemaRef ds:uri="1848a915-f24d-4e68-9840-56e7bc0b9b3f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580</Words>
  <Application>Microsoft Office PowerPoint</Application>
  <PresentationFormat>Widescreen</PresentationFormat>
  <Paragraphs>68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Proxima Nova</vt:lpstr>
      <vt:lpstr>FG2019 A4</vt:lpstr>
      <vt:lpstr>Good Work Camden:  Coordinating employment support through the Job Hub during covid-19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London Borough of Camden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Employment support:  Coordinating support through our Job Hub</dc:title>
  <dc:creator>Baines, Tom</dc:creator>
  <cp:lastModifiedBy>Dove, Becca</cp:lastModifiedBy>
  <cp:revision>35</cp:revision>
  <dcterms:created xsi:type="dcterms:W3CDTF">2020-03-27T17:29:10Z</dcterms:created>
  <dcterms:modified xsi:type="dcterms:W3CDTF">2020-05-01T18:56:27Z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0x0101000BD6DC44B4FA6E488868BBDAB0E842B2</vt:lpwstr>
  </property>
</Properties>
</file>