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9" r:id="rId3"/>
    <p:sldId id="260" r:id="rId4"/>
    <p:sldId id="261"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A528DF-F47B-41C7-9487-ECC59DAF252E}" type="datetimeFigureOut">
              <a:rPr lang="en-GB" smtClean="0"/>
              <a:t>29/03/2017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349413-C4E9-4210-8822-2D6C1AE39C56}" type="slidenum">
              <a:rPr lang="en-GB" smtClean="0"/>
              <a:t>‹#›</a:t>
            </a:fld>
            <a:endParaRPr lang="en-GB"/>
          </a:p>
        </p:txBody>
      </p:sp>
    </p:spTree>
    <p:extLst>
      <p:ext uri="{BB962C8B-B14F-4D97-AF65-F5344CB8AC3E}">
        <p14:creationId xmlns:p14="http://schemas.microsoft.com/office/powerpoint/2010/main" val="427481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82172A-4FEE-4564-A1F6-D68AFB85665D}" type="slidenum">
              <a:rPr lang="en-GB" altLang="en-US">
                <a:solidFill>
                  <a:prstClr val="black"/>
                </a:solidFill>
              </a:rPr>
              <a:pPr/>
              <a:t>1</a:t>
            </a:fld>
            <a:endParaRPr lang="en-GB" altLang="en-US" dirty="0">
              <a:solidFill>
                <a:prstClr val="black"/>
              </a:solidFill>
            </a:endParaRPr>
          </a:p>
        </p:txBody>
      </p:sp>
      <p:sp>
        <p:nvSpPr>
          <p:cNvPr id="37890" name="Rectangle 2"/>
          <p:cNvSpPr>
            <a:spLocks noGrp="1" noRot="1" noChangeAspect="1" noChangeArrowheads="1" noTextEdit="1"/>
          </p:cNvSpPr>
          <p:nvPr>
            <p:ph type="sldImg"/>
          </p:nvPr>
        </p:nvSpPr>
        <p:spPr>
          <a:xfrm>
            <a:off x="1143000" y="685800"/>
            <a:ext cx="4572000" cy="3429000"/>
          </a:xfrm>
          <a:ln/>
        </p:spPr>
      </p:sp>
      <p:sp>
        <p:nvSpPr>
          <p:cNvPr id="37891" name="Rectangle 3"/>
          <p:cNvSpPr>
            <a:spLocks noGrp="1" noChangeArrowheads="1"/>
          </p:cNvSpPr>
          <p:nvPr>
            <p:ph type="body" idx="1"/>
          </p:nvPr>
        </p:nvSpPr>
        <p:spPr/>
        <p:txBody>
          <a:bodyPr/>
          <a:lstStyle/>
          <a:p>
            <a:r>
              <a:rPr lang="en-GB" altLang="en-US" dirty="0" smtClean="0"/>
              <a:t>My experience – </a:t>
            </a:r>
            <a:r>
              <a:rPr lang="en-GB" altLang="en-US" smtClean="0"/>
              <a:t>Refugee team </a:t>
            </a:r>
            <a:endParaRPr lang="en-GB"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B8B4CB-9E41-4A75-9153-558DAD04AE47}" type="slidenum">
              <a:rPr lang="en-GB" altLang="en-US">
                <a:solidFill>
                  <a:prstClr val="black"/>
                </a:solidFill>
              </a:rPr>
              <a:pPr/>
              <a:t>2</a:t>
            </a:fld>
            <a:endParaRPr lang="en-GB" altLang="en-US">
              <a:solidFill>
                <a:prstClr val="black"/>
              </a:solidFill>
            </a:endParaRPr>
          </a:p>
        </p:txBody>
      </p:sp>
      <p:sp>
        <p:nvSpPr>
          <p:cNvPr id="150530" name="Rectangle 2"/>
          <p:cNvSpPr>
            <a:spLocks noGrp="1" noRot="1" noChangeAspect="1" noChangeArrowheads="1" noTextEdit="1"/>
          </p:cNvSpPr>
          <p:nvPr>
            <p:ph type="sldImg"/>
          </p:nvPr>
        </p:nvSpPr>
        <p:spPr>
          <a:xfrm>
            <a:off x="1143000" y="685800"/>
            <a:ext cx="4572000" cy="3429000"/>
          </a:xfrm>
          <a:ln/>
        </p:spPr>
      </p:sp>
      <p:sp>
        <p:nvSpPr>
          <p:cNvPr id="150531" name="Rectangle 3"/>
          <p:cNvSpPr>
            <a:spLocks noGrp="1" noChangeArrowheads="1"/>
          </p:cNvSpPr>
          <p:nvPr>
            <p:ph type="body" idx="1"/>
          </p:nvPr>
        </p:nvSpPr>
        <p:spPr/>
        <p:txBody>
          <a:bodyPr/>
          <a:lstStyle/>
          <a:p>
            <a:endParaRPr lang="en-GB" altLang="en-US" baseline="0" dirty="0" smtClean="0"/>
          </a:p>
          <a:p>
            <a:endParaRPr lang="en-GB"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noChangeArrowheads="1"/>
          </p:cNvSpPr>
          <p:nvPr>
            <p:ph type="sldNum" sz="quarter" idx="5"/>
          </p:nvPr>
        </p:nvSpPr>
        <p:spPr/>
        <p:txBody>
          <a:bodyPr/>
          <a:lstStyle/>
          <a:p>
            <a:pPr>
              <a:defRPr/>
            </a:pPr>
            <a:fld id="{4F0BDE85-7D11-4847-A5B9-E21BDAA2D087}" type="slidenum">
              <a:rPr lang="en-GB">
                <a:solidFill>
                  <a:prstClr val="black"/>
                </a:solidFill>
              </a:rPr>
              <a:pPr>
                <a:defRPr/>
              </a:pPr>
              <a:t>3</a:t>
            </a:fld>
            <a:endParaRPr lang="en-GB">
              <a:solidFill>
                <a:prstClr val="black"/>
              </a:solidFill>
            </a:endParaRPr>
          </a:p>
        </p:txBody>
      </p:sp>
      <p:sp>
        <p:nvSpPr>
          <p:cNvPr id="92162" name="Slide Image Placeholder 1"/>
          <p:cNvSpPr>
            <a:spLocks noGrp="1" noRot="1" noChangeAspect="1" noTextEdit="1"/>
          </p:cNvSpPr>
          <p:nvPr>
            <p:ph type="sldImg"/>
          </p:nvPr>
        </p:nvSpPr>
        <p:spPr>
          <a:xfrm>
            <a:off x="1143000" y="685800"/>
            <a:ext cx="4572000" cy="3429000"/>
          </a:xfrm>
          <a:ln/>
          <a:extLst>
            <a:ext uri="{FAA26D3D-D897-4be2-8F04-BA451C77F1D7}">
              <ma14:placeholderFlag xmlns="" xmlns:ma14="http://schemas.microsoft.com/office/mac/drawingml/2011/main" val="1"/>
            </a:ext>
          </a:extLst>
        </p:spPr>
      </p:sp>
      <p:sp>
        <p:nvSpPr>
          <p:cNvPr id="92163" name="Notes Placeholder 2"/>
          <p:cNvSpPr>
            <a:spLocks noGrp="1"/>
          </p:cNvSpPr>
          <p:nvPr>
            <p:ph type="body" idx="1"/>
          </p:nvPr>
        </p:nvSpPr>
        <p:spPr/>
        <p:txBody>
          <a:bodyPr/>
          <a:lstStyle/>
          <a:p>
            <a:endParaRPr lang="en-US" sz="1600" dirty="0" smtClean="0">
              <a:cs typeface="+mn-cs"/>
            </a:endParaRPr>
          </a:p>
        </p:txBody>
      </p:sp>
      <p:sp>
        <p:nvSpPr>
          <p:cNvPr id="14340" name="Slide Number Placeholder 3"/>
          <p:cNvSpPr txBox="1">
            <a:spLocks noGrp="1"/>
          </p:cNvSpPr>
          <p:nvPr/>
        </p:nvSpPr>
        <p:spPr bwMode="auto">
          <a:xfrm>
            <a:off x="3883852" y="8684826"/>
            <a:ext cx="2972547"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238F6F7-9CBA-724B-9A19-846835D9359C}" type="slidenum">
              <a:rPr lang="en-GB" sz="1200">
                <a:solidFill>
                  <a:prstClr val="black"/>
                </a:solidFill>
              </a:rPr>
              <a:pPr algn="r"/>
              <a:t>3</a:t>
            </a:fld>
            <a:endParaRPr lang="en-GB" sz="120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979921-09E0-4A0E-8E6C-9B58B89B3775}"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2496524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p:txBody>
          <a:bodyPr/>
          <a:lstStyle/>
          <a:p>
            <a:pPr>
              <a:defRPr/>
            </a:pPr>
            <a:fld id="{E46804CF-2383-1F47-B320-A3C4416066C9}" type="slidenum">
              <a:rPr lang="en-GB">
                <a:solidFill>
                  <a:prstClr val="black"/>
                </a:solidFill>
              </a:rPr>
              <a:pPr>
                <a:defRPr/>
              </a:pPr>
              <a:t>6</a:t>
            </a:fld>
            <a:endParaRPr lang="en-GB">
              <a:solidFill>
                <a:prstClr val="black"/>
              </a:solidFill>
            </a:endParaRPr>
          </a:p>
        </p:txBody>
      </p:sp>
      <p:sp>
        <p:nvSpPr>
          <p:cNvPr id="18434" name="Rectangle 7"/>
          <p:cNvSpPr txBox="1">
            <a:spLocks noGrp="1" noChangeArrowheads="1"/>
          </p:cNvSpPr>
          <p:nvPr/>
        </p:nvSpPr>
        <p:spPr bwMode="auto">
          <a:xfrm>
            <a:off x="3883852" y="8684826"/>
            <a:ext cx="2972547"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DD8710B8-F6ED-8141-B4DA-2BDC38E0E145}" type="slidenum">
              <a:rPr lang="en-GB" sz="1200">
                <a:solidFill>
                  <a:prstClr val="black"/>
                </a:solidFill>
              </a:rPr>
              <a:pPr algn="r"/>
              <a:t>6</a:t>
            </a:fld>
            <a:endParaRPr lang="en-GB" sz="1200">
              <a:solidFill>
                <a:prstClr val="black"/>
              </a:solidFill>
            </a:endParaRPr>
          </a:p>
        </p:txBody>
      </p:sp>
      <p:sp>
        <p:nvSpPr>
          <p:cNvPr id="96259" name="Slide Image Placeholder 1"/>
          <p:cNvSpPr>
            <a:spLocks noGrp="1" noRot="1" noChangeAspect="1" noTextEdit="1"/>
          </p:cNvSpPr>
          <p:nvPr>
            <p:ph type="sldImg"/>
          </p:nvPr>
        </p:nvSpPr>
        <p:spPr>
          <a:xfrm>
            <a:off x="1143000" y="685800"/>
            <a:ext cx="4572000" cy="3429000"/>
          </a:xfrm>
          <a:ln/>
          <a:extLst>
            <a:ext uri="{FAA26D3D-D897-4be2-8F04-BA451C77F1D7}">
              <ma14:placeholderFlag xmlns="" xmlns:ma14="http://schemas.microsoft.com/office/mac/drawingml/2011/main" val="1"/>
            </a:ext>
          </a:extLst>
        </p:spPr>
      </p:sp>
      <p:sp>
        <p:nvSpPr>
          <p:cNvPr id="96260" name="Notes Placeholder 2"/>
          <p:cNvSpPr>
            <a:spLocks noGrp="1"/>
          </p:cNvSpPr>
          <p:nvPr>
            <p:ph type="body" idx="1"/>
          </p:nvPr>
        </p:nvSpPr>
        <p:spPr/>
        <p:txBody>
          <a:bodyPr/>
          <a:lstStyle/>
          <a:p>
            <a:pPr eaLnBrk="1" hangingPunct="1">
              <a:spcBef>
                <a:spcPct val="0"/>
              </a:spcBef>
              <a:defRPr/>
            </a:pPr>
            <a:endParaRPr lang="en-US" dirty="0" smtClean="0">
              <a:cs typeface="+mn-cs"/>
            </a:endParaRPr>
          </a:p>
        </p:txBody>
      </p:sp>
      <p:sp>
        <p:nvSpPr>
          <p:cNvPr id="18437" name="Slide Number Placeholder 3"/>
          <p:cNvSpPr txBox="1">
            <a:spLocks noGrp="1"/>
          </p:cNvSpPr>
          <p:nvPr/>
        </p:nvSpPr>
        <p:spPr bwMode="auto">
          <a:xfrm>
            <a:off x="3883852" y="8684826"/>
            <a:ext cx="2972547"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159BAF54-3C91-BE40-A721-404AA7744E6A}" type="slidenum">
              <a:rPr lang="en-GB" sz="1200">
                <a:solidFill>
                  <a:prstClr val="black"/>
                </a:solidFill>
                <a:latin typeface="Calibri" charset="0"/>
              </a:rPr>
              <a:pPr algn="r"/>
              <a:t>6</a:t>
            </a:fld>
            <a:endParaRPr lang="en-GB" sz="1200">
              <a:solidFill>
                <a:prstClr val="black"/>
              </a:solidFill>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a:spcBef>
                <a:spcPts val="2000"/>
              </a:spcBef>
              <a:buClr>
                <a:srgbClr val="2C7C9F">
                  <a:lumMod val="60000"/>
                  <a:lumOff val="40000"/>
                </a:srgbClr>
              </a:buClr>
              <a:buSzPct val="110000"/>
              <a:buFont typeface="Wingdings 2" pitchFamily="18" charset="2"/>
              <a:buNone/>
            </a:pPr>
            <a:endParaRPr sz="3200">
              <a:solidFill>
                <a:prstClr val="black">
                  <a:lumMod val="65000"/>
                  <a:lumOff val="35000"/>
                </a:prstClr>
              </a:solidFill>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5" name="Footer Placeholder 4"/>
          <p:cNvSpPr>
            <a:spLocks noGrp="1"/>
          </p:cNvSpPr>
          <p:nvPr>
            <p:ph type="ftr" sz="quarter" idx="11"/>
          </p:nvPr>
        </p:nvSpPr>
        <p:spPr/>
        <p:txBody>
          <a:bodyPr/>
          <a:lstStyle/>
          <a:p>
            <a:endParaRPr lang="en-GB">
              <a:solidFill>
                <a:prstClr val="white"/>
              </a:solidFill>
            </a:endParaRPr>
          </a:p>
        </p:txBody>
      </p:sp>
      <p:sp>
        <p:nvSpPr>
          <p:cNvPr id="6" name="Slide Number Placeholder 5"/>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4158322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6" name="Footer Placeholder 5"/>
          <p:cNvSpPr>
            <a:spLocks noGrp="1"/>
          </p:cNvSpPr>
          <p:nvPr>
            <p:ph type="ftr" sz="quarter" idx="11"/>
          </p:nvPr>
        </p:nvSpPr>
        <p:spPr/>
        <p:txBody>
          <a:bodyPr/>
          <a:lstStyle/>
          <a:p>
            <a:endParaRPr lang="en-GB">
              <a:solidFill>
                <a:prstClr val="white"/>
              </a:solidFill>
            </a:endParaRPr>
          </a:p>
        </p:txBody>
      </p:sp>
      <p:sp>
        <p:nvSpPr>
          <p:cNvPr id="7" name="Slide Number Placeholder 6"/>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extLst>
      <p:ext uri="{BB962C8B-B14F-4D97-AF65-F5344CB8AC3E}">
        <p14:creationId xmlns:p14="http://schemas.microsoft.com/office/powerpoint/2010/main" val="814412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5" name="Footer Placeholder 4"/>
          <p:cNvSpPr>
            <a:spLocks noGrp="1"/>
          </p:cNvSpPr>
          <p:nvPr>
            <p:ph type="ftr" sz="quarter" idx="11"/>
          </p:nvPr>
        </p:nvSpPr>
        <p:spPr/>
        <p:txBody>
          <a:bodyPr/>
          <a:lstStyle/>
          <a:p>
            <a:endParaRPr lang="en-GB">
              <a:solidFill>
                <a:prstClr val="white"/>
              </a:solidFill>
            </a:endParaRPr>
          </a:p>
        </p:txBody>
      </p:sp>
      <p:sp>
        <p:nvSpPr>
          <p:cNvPr id="6" name="Slide Number Placeholder 5"/>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3822651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5" name="Footer Placeholder 4"/>
          <p:cNvSpPr>
            <a:spLocks noGrp="1"/>
          </p:cNvSpPr>
          <p:nvPr>
            <p:ph type="ftr" sz="quarter" idx="11"/>
          </p:nvPr>
        </p:nvSpPr>
        <p:spPr/>
        <p:txBody>
          <a:bodyPr/>
          <a:lstStyle/>
          <a:p>
            <a:endParaRPr lang="en-GB">
              <a:solidFill>
                <a:prstClr val="white"/>
              </a:solidFill>
            </a:endParaRPr>
          </a:p>
        </p:txBody>
      </p:sp>
      <p:sp>
        <p:nvSpPr>
          <p:cNvPr id="6" name="Slide Number Placeholder 5"/>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2285456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5" name="Footer Placeholder 4"/>
          <p:cNvSpPr>
            <a:spLocks noGrp="1"/>
          </p:cNvSpPr>
          <p:nvPr>
            <p:ph type="ftr" sz="quarter" idx="11"/>
          </p:nvPr>
        </p:nvSpPr>
        <p:spPr/>
        <p:txBody>
          <a:bodyPr/>
          <a:lstStyle/>
          <a:p>
            <a:endParaRPr lang="en-GB">
              <a:solidFill>
                <a:prstClr val="white"/>
              </a:solidFill>
            </a:endParaRPr>
          </a:p>
        </p:txBody>
      </p:sp>
      <p:sp>
        <p:nvSpPr>
          <p:cNvPr id="6" name="Slide Number Placeholder 5"/>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802298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5" name="Footer Placeholder 4"/>
          <p:cNvSpPr>
            <a:spLocks noGrp="1"/>
          </p:cNvSpPr>
          <p:nvPr>
            <p:ph type="ftr" sz="quarter" idx="11"/>
          </p:nvPr>
        </p:nvSpPr>
        <p:spPr/>
        <p:txBody>
          <a:bodyPr/>
          <a:lstStyle/>
          <a:p>
            <a:endParaRPr lang="en-GB">
              <a:solidFill>
                <a:prstClr val="white"/>
              </a:solidFill>
            </a:endParaRPr>
          </a:p>
        </p:txBody>
      </p:sp>
      <p:sp>
        <p:nvSpPr>
          <p:cNvPr id="6" name="Slide Number Placeholder 5"/>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extLst>
      <p:ext uri="{BB962C8B-B14F-4D97-AF65-F5344CB8AC3E}">
        <p14:creationId xmlns:p14="http://schemas.microsoft.com/office/powerpoint/2010/main" val="697252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5" name="Footer Placeholder 4"/>
          <p:cNvSpPr>
            <a:spLocks noGrp="1"/>
          </p:cNvSpPr>
          <p:nvPr>
            <p:ph type="ftr" sz="quarter" idx="11"/>
          </p:nvPr>
        </p:nvSpPr>
        <p:spPr/>
        <p:txBody>
          <a:bodyPr/>
          <a:lstStyle/>
          <a:p>
            <a:endParaRPr lang="en-GB">
              <a:solidFill>
                <a:prstClr val="white"/>
              </a:solidFill>
            </a:endParaRPr>
          </a:p>
        </p:txBody>
      </p:sp>
      <p:sp>
        <p:nvSpPr>
          <p:cNvPr id="6" name="Slide Number Placeholder 5"/>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677952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6" name="Footer Placeholder 5"/>
          <p:cNvSpPr>
            <a:spLocks noGrp="1"/>
          </p:cNvSpPr>
          <p:nvPr>
            <p:ph type="ftr" sz="quarter" idx="11"/>
          </p:nvPr>
        </p:nvSpPr>
        <p:spPr/>
        <p:txBody>
          <a:bodyPr/>
          <a:lstStyle/>
          <a:p>
            <a:endParaRPr lang="en-GB">
              <a:solidFill>
                <a:prstClr val="white"/>
              </a:solidFill>
            </a:endParaRPr>
          </a:p>
        </p:txBody>
      </p:sp>
      <p:sp>
        <p:nvSpPr>
          <p:cNvPr id="7" name="Slide Number Placeholder 6"/>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4028935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8" name="Footer Placeholder 7"/>
          <p:cNvSpPr>
            <a:spLocks noGrp="1"/>
          </p:cNvSpPr>
          <p:nvPr>
            <p:ph type="ftr" sz="quarter" idx="11"/>
          </p:nvPr>
        </p:nvSpPr>
        <p:spPr/>
        <p:txBody>
          <a:bodyPr/>
          <a:lstStyle/>
          <a:p>
            <a:endParaRPr lang="en-GB">
              <a:solidFill>
                <a:prstClr val="white"/>
              </a:solidFill>
            </a:endParaRPr>
          </a:p>
        </p:txBody>
      </p:sp>
      <p:sp>
        <p:nvSpPr>
          <p:cNvPr id="9" name="Slide Number Placeholder 8"/>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3074700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4" name="Footer Placeholder 3"/>
          <p:cNvSpPr>
            <a:spLocks noGrp="1"/>
          </p:cNvSpPr>
          <p:nvPr>
            <p:ph type="ftr" sz="quarter" idx="11"/>
          </p:nvPr>
        </p:nvSpPr>
        <p:spPr/>
        <p:txBody>
          <a:bodyPr/>
          <a:lstStyle/>
          <a:p>
            <a:endParaRPr lang="en-GB">
              <a:solidFill>
                <a:prstClr val="white"/>
              </a:solidFill>
            </a:endParaRPr>
          </a:p>
        </p:txBody>
      </p:sp>
      <p:sp>
        <p:nvSpPr>
          <p:cNvPr id="5" name="Slide Number Placeholder 4"/>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343591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3" name="Footer Placeholder 2"/>
          <p:cNvSpPr>
            <a:spLocks noGrp="1"/>
          </p:cNvSpPr>
          <p:nvPr>
            <p:ph type="ftr" sz="quarter" idx="11"/>
          </p:nvPr>
        </p:nvSpPr>
        <p:spPr/>
        <p:txBody>
          <a:bodyPr/>
          <a:lstStyle/>
          <a:p>
            <a:endParaRPr lang="en-GB">
              <a:solidFill>
                <a:prstClr val="white"/>
              </a:solidFill>
            </a:endParaRPr>
          </a:p>
        </p:txBody>
      </p:sp>
      <p:sp>
        <p:nvSpPr>
          <p:cNvPr id="4" name="Slide Number Placeholder 3"/>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3827309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9CD37B-E2DB-4B2C-B456-65FF564ED692}" type="datetimeFigureOut">
              <a:rPr lang="en-GB" smtClean="0">
                <a:solidFill>
                  <a:prstClr val="white"/>
                </a:solidFill>
              </a:rPr>
              <a:pPr/>
              <a:t>29/03/2017</a:t>
            </a:fld>
            <a:endParaRPr lang="en-GB">
              <a:solidFill>
                <a:prstClr val="white"/>
              </a:solidFill>
            </a:endParaRPr>
          </a:p>
        </p:txBody>
      </p:sp>
      <p:sp>
        <p:nvSpPr>
          <p:cNvPr id="6" name="Footer Placeholder 5"/>
          <p:cNvSpPr>
            <a:spLocks noGrp="1"/>
          </p:cNvSpPr>
          <p:nvPr>
            <p:ph type="ftr" sz="quarter" idx="11"/>
          </p:nvPr>
        </p:nvSpPr>
        <p:spPr/>
        <p:txBody>
          <a:bodyPr/>
          <a:lstStyle/>
          <a:p>
            <a:endParaRPr lang="en-GB">
              <a:solidFill>
                <a:prstClr val="white"/>
              </a:solidFill>
            </a:endParaRPr>
          </a:p>
        </p:txBody>
      </p:sp>
      <p:sp>
        <p:nvSpPr>
          <p:cNvPr id="7" name="Slide Number Placeholder 6"/>
          <p:cNvSpPr>
            <a:spLocks noGrp="1"/>
          </p:cNvSpPr>
          <p:nvPr>
            <p:ph type="sldNum" sz="quarter" idx="12"/>
          </p:nvPr>
        </p:nvSpPr>
        <p:spPr/>
        <p:txBody>
          <a:bodyPr/>
          <a:lstStyle/>
          <a:p>
            <a:fld id="{277C58CA-B3E6-48BA-8C30-0F5436B4ACA1}"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1462166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739CD37B-E2DB-4B2C-B456-65FF564ED692}" type="datetimeFigureOut">
              <a:rPr lang="en-GB" smtClean="0">
                <a:solidFill>
                  <a:prstClr val="white"/>
                </a:solidFill>
              </a:rPr>
              <a:pPr/>
              <a:t>29/03/2017</a:t>
            </a:fld>
            <a:endParaRPr lang="en-GB">
              <a:solidFill>
                <a:prstClr val="white"/>
              </a:solidFill>
            </a:endParaRPr>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GB">
              <a:solidFill>
                <a:prstClr val="white"/>
              </a:solidFill>
            </a:endParaRP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277C58CA-B3E6-48BA-8C30-0F5436B4ACA1}"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4217764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hyperlink" Target="http://spiritandmind.files.wordpress.com/2009/03/michael-white.jpg"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5" Type="http://schemas.openxmlformats.org/officeDocument/2006/relationships/image" Target="../media/image5.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MC900446104[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088" y="908720"/>
            <a:ext cx="4104952" cy="4974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ctrTitle"/>
          </p:nvPr>
        </p:nvSpPr>
        <p:spPr>
          <a:xfrm>
            <a:off x="3131840" y="2130425"/>
            <a:ext cx="5326360" cy="1470025"/>
          </a:xfrm>
        </p:spPr>
        <p:txBody>
          <a:bodyPr>
            <a:normAutofit/>
          </a:bodyPr>
          <a:lstStyle/>
          <a:p>
            <a:pPr algn="ctr"/>
            <a:r>
              <a:rPr lang="en-US" altLang="en-US" b="1" dirty="0" smtClean="0"/>
              <a:t>`</a:t>
            </a:r>
            <a:r>
              <a:rPr lang="en-US" altLang="en-US" b="1" dirty="0"/>
              <a:t>Tree of Life’</a:t>
            </a:r>
            <a:r>
              <a:rPr lang="en-US" altLang="en-US" dirty="0"/>
              <a:t> </a:t>
            </a:r>
            <a:endParaRPr lang="en-GB" altLang="en-US" dirty="0"/>
          </a:p>
        </p:txBody>
      </p:sp>
      <p:sp>
        <p:nvSpPr>
          <p:cNvPr id="2051" name="Rectangle 3"/>
          <p:cNvSpPr>
            <a:spLocks noGrp="1" noChangeArrowheads="1"/>
          </p:cNvSpPr>
          <p:nvPr>
            <p:ph type="subTitle" idx="1"/>
          </p:nvPr>
        </p:nvSpPr>
        <p:spPr>
          <a:xfrm>
            <a:off x="1763688" y="4149080"/>
            <a:ext cx="7239000" cy="887413"/>
          </a:xfrm>
        </p:spPr>
        <p:txBody>
          <a:bodyPr>
            <a:normAutofit/>
          </a:bodyPr>
          <a:lstStyle/>
          <a:p>
            <a:pPr>
              <a:lnSpc>
                <a:spcPct val="90000"/>
              </a:lnSpc>
            </a:pPr>
            <a:endParaRPr lang="en-GB" altLang="en-US" sz="2500" dirty="0" smtClean="0">
              <a:latin typeface="Arial" pitchFamily="34" charset="0"/>
            </a:endParaRPr>
          </a:p>
          <a:p>
            <a:pPr>
              <a:lnSpc>
                <a:spcPct val="90000"/>
              </a:lnSpc>
            </a:pPr>
            <a:endParaRPr lang="en-GB" altLang="en-US" sz="2500" dirty="0">
              <a:latin typeface="Arial" pitchFamily="34" charset="0"/>
            </a:endParaRPr>
          </a:p>
        </p:txBody>
      </p:sp>
    </p:spTree>
    <p:extLst>
      <p:ext uri="{BB962C8B-B14F-4D97-AF65-F5344CB8AC3E}">
        <p14:creationId xmlns:p14="http://schemas.microsoft.com/office/powerpoint/2010/main" val="1900849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0" y="333375"/>
            <a:ext cx="7261225" cy="850900"/>
          </a:xfrm>
        </p:spPr>
        <p:txBody>
          <a:bodyPr anchor="ctr"/>
          <a:lstStyle/>
          <a:p>
            <a:pPr algn="ctr"/>
            <a:r>
              <a:rPr lang="en-GB" altLang="en-US" sz="2800" b="1">
                <a:solidFill>
                  <a:schemeClr val="hlink"/>
                </a:solidFill>
                <a:latin typeface="Verdana" pitchFamily="34" charset="0"/>
              </a:rPr>
              <a:t>   The Roots of the ‘Tree of Life’</a:t>
            </a:r>
          </a:p>
        </p:txBody>
      </p:sp>
      <p:sp>
        <p:nvSpPr>
          <p:cNvPr id="90115" name="Rectangle 3"/>
          <p:cNvSpPr>
            <a:spLocks noGrp="1" noChangeArrowheads="1"/>
          </p:cNvSpPr>
          <p:nvPr>
            <p:ph type="body" idx="4294967295"/>
          </p:nvPr>
        </p:nvSpPr>
        <p:spPr>
          <a:xfrm>
            <a:off x="251520" y="1243013"/>
            <a:ext cx="4814888" cy="5029200"/>
          </a:xfrm>
        </p:spPr>
        <p:txBody>
          <a:bodyPr/>
          <a:lstStyle/>
          <a:p>
            <a:pPr>
              <a:lnSpc>
                <a:spcPct val="90000"/>
              </a:lnSpc>
            </a:pPr>
            <a:endParaRPr lang="en-GB" altLang="en-US" sz="2100" dirty="0">
              <a:latin typeface="Comic Sans MS" pitchFamily="66" charset="0"/>
            </a:endParaRPr>
          </a:p>
          <a:p>
            <a:pPr>
              <a:lnSpc>
                <a:spcPct val="90000"/>
              </a:lnSpc>
            </a:pPr>
            <a:r>
              <a:rPr lang="en-GB" altLang="en-US" sz="2100" dirty="0"/>
              <a:t>Developed  by </a:t>
            </a:r>
            <a:r>
              <a:rPr lang="en-GB" altLang="en-US" sz="2100" b="1" dirty="0" err="1"/>
              <a:t>Ncazelo</a:t>
            </a:r>
            <a:r>
              <a:rPr lang="en-GB" altLang="en-US" sz="2100" b="1" dirty="0"/>
              <a:t> </a:t>
            </a:r>
            <a:r>
              <a:rPr lang="en-GB" altLang="en-US" sz="2100" b="1" dirty="0" err="1"/>
              <a:t>Ncube</a:t>
            </a:r>
            <a:r>
              <a:rPr lang="en-GB" altLang="en-US" sz="2100" b="1" dirty="0"/>
              <a:t> </a:t>
            </a:r>
            <a:r>
              <a:rPr lang="en-GB" altLang="en-US" sz="2100" dirty="0"/>
              <a:t>(ncazelo@repssi.org) </a:t>
            </a:r>
          </a:p>
          <a:p>
            <a:pPr>
              <a:lnSpc>
                <a:spcPct val="90000"/>
              </a:lnSpc>
              <a:buFont typeface="Wingdings" pitchFamily="2" charset="2"/>
              <a:buNone/>
            </a:pPr>
            <a:r>
              <a:rPr lang="en-GB" altLang="en-US" sz="2100" dirty="0"/>
              <a:t>	&amp; the </a:t>
            </a:r>
            <a:r>
              <a:rPr lang="en-GB" altLang="en-US" sz="2100" b="1" dirty="0"/>
              <a:t>Dulwich Centre</a:t>
            </a:r>
            <a:r>
              <a:rPr lang="en-GB" altLang="en-US" sz="2100" dirty="0"/>
              <a:t> (www.dulwichcenter.com)</a:t>
            </a:r>
          </a:p>
          <a:p>
            <a:pPr>
              <a:lnSpc>
                <a:spcPct val="90000"/>
              </a:lnSpc>
              <a:buFont typeface="Wingdings" pitchFamily="2" charset="2"/>
              <a:buNone/>
            </a:pPr>
            <a:r>
              <a:rPr lang="en-GB" altLang="en-US" sz="2100" dirty="0"/>
              <a:t> </a:t>
            </a:r>
          </a:p>
          <a:p>
            <a:pPr>
              <a:lnSpc>
                <a:spcPct val="90000"/>
              </a:lnSpc>
            </a:pPr>
            <a:r>
              <a:rPr lang="en-GB" altLang="en-US" sz="2100" dirty="0" err="1"/>
              <a:t>Ncazelo</a:t>
            </a:r>
            <a:r>
              <a:rPr lang="en-GB" altLang="en-US" sz="2100" dirty="0"/>
              <a:t> works for REPSSI, a regional capacity organisation working in East &amp; Southern Africa to enhance the provision of psychosocial care &amp; support to children affected by HIV/AIDS, poverty and conflict</a:t>
            </a:r>
          </a:p>
        </p:txBody>
      </p:sp>
      <p:pic>
        <p:nvPicPr>
          <p:cNvPr id="90116" name="Picture 4" descr="000199"/>
          <p:cNvPicPr>
            <a:picLocks noChangeAspect="1" noChangeArrowheads="1"/>
          </p:cNvPicPr>
          <p:nvPr/>
        </p:nvPicPr>
        <p:blipFill>
          <a:blip r:embed="rId3">
            <a:lum bright="28000" contrast="-26000"/>
            <a:extLst>
              <a:ext uri="{28A0092B-C50C-407E-A947-70E740481C1C}">
                <a14:useLocalDpi xmlns:a14="http://schemas.microsoft.com/office/drawing/2010/main" val="0"/>
              </a:ext>
            </a:extLst>
          </a:blip>
          <a:srcRect/>
          <a:stretch>
            <a:fillRect/>
          </a:stretch>
        </p:blipFill>
        <p:spPr bwMode="auto">
          <a:xfrm>
            <a:off x="7572375" y="214313"/>
            <a:ext cx="143033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17" name="Picture 5" descr="P1010769"/>
          <p:cNvPicPr>
            <a:picLocks noChangeAspect="1" noChangeArrowheads="1"/>
          </p:cNvPicPr>
          <p:nvPr/>
        </p:nvPicPr>
        <p:blipFill>
          <a:blip r:embed="rId4">
            <a:lum bright="52000" contrast="36000"/>
            <a:extLst>
              <a:ext uri="{28A0092B-C50C-407E-A947-70E740481C1C}">
                <a14:useLocalDpi xmlns:a14="http://schemas.microsoft.com/office/drawing/2010/main" val="0"/>
              </a:ext>
            </a:extLst>
          </a:blip>
          <a:srcRect/>
          <a:stretch>
            <a:fillRect/>
          </a:stretch>
        </p:blipFill>
        <p:spPr bwMode="auto">
          <a:xfrm>
            <a:off x="5357813" y="2214563"/>
            <a:ext cx="3786187" cy="284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18" name="Picture 6" descr="logoed"/>
          <p:cNvPicPr>
            <a:picLocks noChangeAspect="1" noChangeArrowheads="1"/>
          </p:cNvPicPr>
          <p:nvPr/>
        </p:nvPicPr>
        <p:blipFill>
          <a:blip r:embed="rId5">
            <a:lum bright="38000" contrast="-10000"/>
            <a:extLst>
              <a:ext uri="{28A0092B-C50C-407E-A947-70E740481C1C}">
                <a14:useLocalDpi xmlns:a14="http://schemas.microsoft.com/office/drawing/2010/main" val="0"/>
              </a:ext>
            </a:extLst>
          </a:blip>
          <a:srcRect/>
          <a:stretch>
            <a:fillRect/>
          </a:stretch>
        </p:blipFill>
        <p:spPr bwMode="auto">
          <a:xfrm>
            <a:off x="5148064" y="5018633"/>
            <a:ext cx="34163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2263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xfrm>
            <a:off x="1187450" y="333375"/>
            <a:ext cx="7313613" cy="850900"/>
          </a:xfrm>
        </p:spPr>
        <p:txBody>
          <a:bodyPr anchor="ctr"/>
          <a:lstStyle/>
          <a:p>
            <a:pPr algn="ctr" eaLnBrk="1" hangingPunct="1">
              <a:defRPr/>
            </a:pPr>
            <a:r>
              <a:rPr lang="en-GB" sz="2800" b="1" smtClean="0">
                <a:solidFill>
                  <a:schemeClr val="hlink"/>
                </a:solidFill>
                <a:cs typeface="+mj-cs"/>
              </a:rPr>
              <a:t>Narrative Therapy</a:t>
            </a:r>
          </a:p>
        </p:txBody>
      </p:sp>
      <p:sp>
        <p:nvSpPr>
          <p:cNvPr id="91139" name="Rectangle 3"/>
          <p:cNvSpPr>
            <a:spLocks noGrp="1" noChangeArrowheads="1"/>
          </p:cNvSpPr>
          <p:nvPr>
            <p:ph type="body" idx="4294967295"/>
          </p:nvPr>
        </p:nvSpPr>
        <p:spPr>
          <a:xfrm>
            <a:off x="323850" y="1601788"/>
            <a:ext cx="5400278" cy="4707532"/>
          </a:xfrm>
        </p:spPr>
        <p:txBody>
          <a:bodyPr>
            <a:normAutofit fontScale="92500" lnSpcReduction="20000"/>
          </a:bodyPr>
          <a:lstStyle/>
          <a:p>
            <a:pPr eaLnBrk="1" hangingPunct="1">
              <a:lnSpc>
                <a:spcPct val="90000"/>
              </a:lnSpc>
              <a:defRPr/>
            </a:pPr>
            <a:r>
              <a:rPr lang="en-GB" sz="2500" dirty="0" smtClean="0">
                <a:latin typeface="Arial" charset="0"/>
                <a:cs typeface="+mn-cs"/>
              </a:rPr>
              <a:t>Developed by Michael White &amp; colleagues at the Dulwich Centre in Adelaide</a:t>
            </a:r>
          </a:p>
          <a:p>
            <a:pPr eaLnBrk="1" hangingPunct="1">
              <a:lnSpc>
                <a:spcPct val="90000"/>
              </a:lnSpc>
              <a:buFont typeface="Wingdings" charset="0"/>
              <a:buNone/>
              <a:defRPr/>
            </a:pPr>
            <a:endParaRPr lang="en-GB" sz="1400" dirty="0" smtClean="0">
              <a:latin typeface="Arial" charset="0"/>
              <a:cs typeface="+mn-cs"/>
            </a:endParaRPr>
          </a:p>
          <a:p>
            <a:pPr eaLnBrk="1" hangingPunct="1">
              <a:lnSpc>
                <a:spcPct val="90000"/>
              </a:lnSpc>
              <a:defRPr/>
            </a:pPr>
            <a:r>
              <a:rPr lang="en-GB" sz="2500" dirty="0" smtClean="0">
                <a:latin typeface="Arial" charset="0"/>
                <a:cs typeface="+mn-cs"/>
              </a:rPr>
              <a:t>Influenced by M. Foucault &amp; Social Constructionism</a:t>
            </a:r>
          </a:p>
          <a:p>
            <a:pPr lvl="1" eaLnBrk="1" hangingPunct="1">
              <a:lnSpc>
                <a:spcPct val="90000"/>
              </a:lnSpc>
              <a:defRPr/>
            </a:pPr>
            <a:r>
              <a:rPr lang="en-GB" dirty="0" smtClean="0">
                <a:latin typeface="Arial" charset="0"/>
              </a:rPr>
              <a:t>Language constructs experience</a:t>
            </a:r>
          </a:p>
          <a:p>
            <a:pPr lvl="1" eaLnBrk="1" hangingPunct="1">
              <a:lnSpc>
                <a:spcPct val="90000"/>
              </a:lnSpc>
              <a:defRPr/>
            </a:pPr>
            <a:r>
              <a:rPr lang="en-GB" dirty="0" smtClean="0">
                <a:latin typeface="Arial" charset="0"/>
              </a:rPr>
              <a:t>Attention to power</a:t>
            </a:r>
          </a:p>
          <a:p>
            <a:pPr eaLnBrk="1" hangingPunct="1">
              <a:lnSpc>
                <a:spcPct val="90000"/>
              </a:lnSpc>
              <a:buFont typeface="Wingdings" charset="0"/>
              <a:buNone/>
              <a:defRPr/>
            </a:pPr>
            <a:endParaRPr lang="en-GB" sz="1400" dirty="0" smtClean="0">
              <a:latin typeface="Arial" charset="0"/>
              <a:cs typeface="+mn-cs"/>
            </a:endParaRPr>
          </a:p>
          <a:p>
            <a:pPr eaLnBrk="1" hangingPunct="1">
              <a:lnSpc>
                <a:spcPct val="90000"/>
              </a:lnSpc>
              <a:defRPr/>
            </a:pPr>
            <a:r>
              <a:rPr lang="en-GB" sz="2500" dirty="0" smtClean="0">
                <a:latin typeface="Arial" charset="0"/>
                <a:cs typeface="+mn-cs"/>
              </a:rPr>
              <a:t>Post-modern approach</a:t>
            </a:r>
          </a:p>
          <a:p>
            <a:pPr eaLnBrk="1" hangingPunct="1">
              <a:lnSpc>
                <a:spcPct val="90000"/>
              </a:lnSpc>
              <a:buFont typeface="Wingdings" charset="0"/>
              <a:buNone/>
              <a:defRPr/>
            </a:pPr>
            <a:endParaRPr lang="en-GB" sz="1400" dirty="0" smtClean="0">
              <a:latin typeface="Arial" charset="0"/>
              <a:cs typeface="+mn-cs"/>
            </a:endParaRPr>
          </a:p>
          <a:p>
            <a:pPr eaLnBrk="1" hangingPunct="1">
              <a:lnSpc>
                <a:spcPct val="90000"/>
              </a:lnSpc>
              <a:defRPr/>
            </a:pPr>
            <a:r>
              <a:rPr lang="en-GB" sz="2500" dirty="0" smtClean="0">
                <a:latin typeface="Arial" charset="0"/>
                <a:cs typeface="+mn-cs"/>
              </a:rPr>
              <a:t>Paulo </a:t>
            </a:r>
            <a:r>
              <a:rPr lang="en-GB" sz="2500" dirty="0" err="1" smtClean="0">
                <a:latin typeface="Arial" charset="0"/>
                <a:cs typeface="+mn-cs"/>
              </a:rPr>
              <a:t>Freire</a:t>
            </a:r>
            <a:r>
              <a:rPr lang="en-GB" sz="2500" dirty="0" smtClean="0">
                <a:latin typeface="Arial" charset="0"/>
                <a:cs typeface="+mn-cs"/>
              </a:rPr>
              <a:t>: </a:t>
            </a:r>
            <a:r>
              <a:rPr lang="ja-JP" altLang="en-GB" sz="2500" dirty="0" smtClean="0">
                <a:latin typeface="Arial" charset="0"/>
                <a:cs typeface="+mn-cs"/>
              </a:rPr>
              <a:t>‘</a:t>
            </a:r>
            <a:r>
              <a:rPr lang="en-GB" sz="2500" dirty="0" smtClean="0">
                <a:latin typeface="Arial" charset="0"/>
                <a:cs typeface="+mn-cs"/>
              </a:rPr>
              <a:t>Telling our stories in ways that make us stronger</a:t>
            </a:r>
            <a:r>
              <a:rPr lang="ja-JP" altLang="en-GB" sz="2500" dirty="0" smtClean="0">
                <a:latin typeface="Arial" charset="0"/>
                <a:cs typeface="+mn-cs"/>
              </a:rPr>
              <a:t>’</a:t>
            </a:r>
            <a:endParaRPr lang="en-GB" sz="2500" dirty="0" smtClean="0">
              <a:latin typeface="Arial" charset="0"/>
              <a:cs typeface="+mn-cs"/>
            </a:endParaRPr>
          </a:p>
          <a:p>
            <a:pPr eaLnBrk="1" hangingPunct="1">
              <a:lnSpc>
                <a:spcPct val="90000"/>
              </a:lnSpc>
              <a:defRPr/>
            </a:pPr>
            <a:endParaRPr lang="en-GB" sz="2500" dirty="0" smtClean="0">
              <a:cs typeface="+mn-cs"/>
            </a:endParaRPr>
          </a:p>
          <a:p>
            <a:pPr lvl="1" eaLnBrk="1" hangingPunct="1">
              <a:lnSpc>
                <a:spcPct val="90000"/>
              </a:lnSpc>
              <a:buFont typeface="Wingdings" charset="0"/>
              <a:buNone/>
              <a:defRPr/>
            </a:pPr>
            <a:endParaRPr lang="en-GB" sz="2100" dirty="0" smtClean="0">
              <a:solidFill>
                <a:srgbClr val="006600"/>
              </a:solidFill>
              <a:latin typeface="Comic Sans MS" charset="0"/>
            </a:endParaRPr>
          </a:p>
          <a:p>
            <a:pPr lvl="1" eaLnBrk="1" hangingPunct="1">
              <a:lnSpc>
                <a:spcPct val="90000"/>
              </a:lnSpc>
              <a:buFont typeface="Wingdings" charset="0"/>
              <a:buNone/>
              <a:defRPr/>
            </a:pPr>
            <a:endParaRPr lang="en-GB" sz="2100" dirty="0" smtClean="0">
              <a:solidFill>
                <a:srgbClr val="006600"/>
              </a:solidFill>
              <a:latin typeface="Comic Sans MS" charset="0"/>
            </a:endParaRPr>
          </a:p>
        </p:txBody>
      </p:sp>
      <p:pic>
        <p:nvPicPr>
          <p:cNvPr id="13315" name="Picture 2" descr="See full size im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888" y="1268413"/>
            <a:ext cx="2571750" cy="331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6" descr="logoed"/>
          <p:cNvPicPr>
            <a:picLocks noChangeAspect="1" noChangeArrowheads="1"/>
          </p:cNvPicPr>
          <p:nvPr/>
        </p:nvPicPr>
        <p:blipFill>
          <a:blip r:embed="rId5">
            <a:lum bright="38000" contrast="-40000"/>
            <a:extLst>
              <a:ext uri="{28A0092B-C50C-407E-A947-70E740481C1C}">
                <a14:useLocalDpi xmlns:a14="http://schemas.microsoft.com/office/drawing/2010/main" val="0"/>
              </a:ext>
            </a:extLst>
          </a:blip>
          <a:srcRect/>
          <a:stretch>
            <a:fillRect/>
          </a:stretch>
        </p:blipFill>
        <p:spPr bwMode="auto">
          <a:xfrm>
            <a:off x="6084888" y="5000625"/>
            <a:ext cx="254635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5086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73152"/>
          </a:xfrm>
        </p:spPr>
        <p:txBody>
          <a:bodyPr/>
          <a:lstStyle/>
          <a:p>
            <a:r>
              <a:rPr lang="en-US" dirty="0" smtClean="0"/>
              <a:t>Narrative Therapy</a:t>
            </a:r>
            <a:r>
              <a:rPr lang="is-IS" dirty="0" smtClean="0"/>
              <a:t>…</a:t>
            </a:r>
            <a:endParaRPr lang="en-US" dirty="0"/>
          </a:p>
        </p:txBody>
      </p:sp>
      <p:sp>
        <p:nvSpPr>
          <p:cNvPr id="3" name="Content Placeholder 2"/>
          <p:cNvSpPr>
            <a:spLocks noGrp="1"/>
          </p:cNvSpPr>
          <p:nvPr>
            <p:ph idx="1"/>
          </p:nvPr>
        </p:nvSpPr>
        <p:spPr>
          <a:xfrm>
            <a:off x="251520" y="1124744"/>
            <a:ext cx="8712968" cy="5472607"/>
          </a:xfrm>
        </p:spPr>
        <p:txBody>
          <a:bodyPr>
            <a:normAutofit fontScale="62500" lnSpcReduction="20000"/>
          </a:bodyPr>
          <a:lstStyle/>
          <a:p>
            <a:pPr algn="just"/>
            <a:r>
              <a:rPr lang="en-US" sz="2900" dirty="0">
                <a:solidFill>
                  <a:schemeClr val="tx1"/>
                </a:solidFill>
                <a:latin typeface="Arial" panose="020B0604020202020204" pitchFamily="34" charset="0"/>
                <a:cs typeface="Arial" panose="020B0604020202020204" pitchFamily="34" charset="0"/>
              </a:rPr>
              <a:t>P</a:t>
            </a:r>
            <a:r>
              <a:rPr lang="en-US" sz="2900" dirty="0" smtClean="0">
                <a:solidFill>
                  <a:schemeClr val="tx1"/>
                </a:solidFill>
                <a:latin typeface="Arial" panose="020B0604020202020204" pitchFamily="34" charset="0"/>
                <a:cs typeface="Arial" panose="020B0604020202020204" pitchFamily="34" charset="0"/>
              </a:rPr>
              <a:t>eople are experts </a:t>
            </a:r>
            <a:r>
              <a:rPr lang="en-US" sz="2900" dirty="0">
                <a:solidFill>
                  <a:schemeClr val="tx1"/>
                </a:solidFill>
                <a:latin typeface="Arial" panose="020B0604020202020204" pitchFamily="34" charset="0"/>
                <a:cs typeface="Arial" panose="020B0604020202020204" pitchFamily="34" charset="0"/>
              </a:rPr>
              <a:t>of their own lives. </a:t>
            </a:r>
            <a:endParaRPr lang="en-US" sz="2900" dirty="0" smtClean="0">
              <a:solidFill>
                <a:schemeClr val="tx1"/>
              </a:solidFill>
              <a:latin typeface="Arial" panose="020B0604020202020204" pitchFamily="34" charset="0"/>
              <a:cs typeface="Arial" panose="020B0604020202020204" pitchFamily="34" charset="0"/>
            </a:endParaRPr>
          </a:p>
          <a:p>
            <a:pPr algn="just"/>
            <a:r>
              <a:rPr lang="en-US" sz="2900" dirty="0">
                <a:solidFill>
                  <a:schemeClr val="tx1"/>
                </a:solidFill>
                <a:latin typeface="Arial" panose="020B0604020202020204" pitchFamily="34" charset="0"/>
                <a:cs typeface="Arial" panose="020B0604020202020204" pitchFamily="34" charset="0"/>
              </a:rPr>
              <a:t>V</a:t>
            </a:r>
            <a:r>
              <a:rPr lang="en-US" sz="2900" dirty="0" smtClean="0">
                <a:solidFill>
                  <a:schemeClr val="tx1"/>
                </a:solidFill>
                <a:latin typeface="Arial" panose="020B0604020202020204" pitchFamily="34" charset="0"/>
                <a:cs typeface="Arial" panose="020B0604020202020204" pitchFamily="34" charset="0"/>
              </a:rPr>
              <a:t>iews </a:t>
            </a:r>
            <a:r>
              <a:rPr lang="en-US" sz="2900" dirty="0">
                <a:solidFill>
                  <a:schemeClr val="tx1"/>
                </a:solidFill>
                <a:latin typeface="Arial" panose="020B0604020202020204" pitchFamily="34" charset="0"/>
                <a:cs typeface="Arial" panose="020B0604020202020204" pitchFamily="34" charset="0"/>
              </a:rPr>
              <a:t>problems as separate from people and assumes people as having many skills, abilities, values, commitments, beliefs and competencies that will assist them to change their relationship with the problems influencing their lives. </a:t>
            </a:r>
            <a:endParaRPr lang="en-US" sz="2900" dirty="0" smtClean="0">
              <a:solidFill>
                <a:schemeClr val="tx1"/>
              </a:solidFill>
              <a:latin typeface="Arial" panose="020B0604020202020204" pitchFamily="34" charset="0"/>
              <a:cs typeface="Arial" panose="020B0604020202020204" pitchFamily="34" charset="0"/>
            </a:endParaRPr>
          </a:p>
          <a:p>
            <a:pPr algn="just"/>
            <a:r>
              <a:rPr lang="en-US" sz="2900" dirty="0" smtClean="0">
                <a:solidFill>
                  <a:schemeClr val="tx1"/>
                </a:solidFill>
                <a:latin typeface="Arial" panose="020B0604020202020204" pitchFamily="34" charset="0"/>
                <a:cs typeface="Arial" panose="020B0604020202020204" pitchFamily="34" charset="0"/>
              </a:rPr>
              <a:t>Stories </a:t>
            </a:r>
            <a:r>
              <a:rPr lang="en-US" sz="2900" dirty="0">
                <a:solidFill>
                  <a:schemeClr val="tx1"/>
                </a:solidFill>
                <a:latin typeface="Arial" panose="020B0604020202020204" pitchFamily="34" charset="0"/>
                <a:cs typeface="Arial" panose="020B0604020202020204" pitchFamily="34" charset="0"/>
              </a:rPr>
              <a:t>in a ‘narrative therapy’ context are made up of events, linked by a </a:t>
            </a:r>
            <a:r>
              <a:rPr lang="en-US" sz="2900" dirty="0" smtClean="0">
                <a:solidFill>
                  <a:schemeClr val="tx1"/>
                </a:solidFill>
                <a:latin typeface="Arial" panose="020B0604020202020204" pitchFamily="34" charset="0"/>
                <a:cs typeface="Arial" panose="020B0604020202020204" pitchFamily="34" charset="0"/>
              </a:rPr>
              <a:t>theme. </a:t>
            </a:r>
            <a:r>
              <a:rPr lang="en-US" sz="2900" dirty="0">
                <a:solidFill>
                  <a:schemeClr val="tx1"/>
                </a:solidFill>
                <a:latin typeface="Arial" panose="020B0604020202020204" pitchFamily="34" charset="0"/>
                <a:cs typeface="Arial" panose="020B0604020202020204" pitchFamily="34" charset="0"/>
              </a:rPr>
              <a:t>These stories both describe and shape people’s perspectives on their lives, histories and futures. </a:t>
            </a:r>
            <a:endParaRPr lang="en-US" sz="2900" dirty="0" smtClean="0">
              <a:solidFill>
                <a:schemeClr val="tx1"/>
              </a:solidFill>
              <a:latin typeface="Arial" panose="020B0604020202020204" pitchFamily="34" charset="0"/>
              <a:cs typeface="Arial" panose="020B0604020202020204" pitchFamily="34" charset="0"/>
            </a:endParaRPr>
          </a:p>
          <a:p>
            <a:pPr algn="just"/>
            <a:r>
              <a:rPr lang="en-US" sz="2900" dirty="0" smtClean="0">
                <a:solidFill>
                  <a:schemeClr val="tx1"/>
                </a:solidFill>
                <a:latin typeface="Arial" panose="020B0604020202020204" pitchFamily="34" charset="0"/>
                <a:cs typeface="Arial" panose="020B0604020202020204" pitchFamily="34" charset="0"/>
              </a:rPr>
              <a:t>Practitioners engaging </a:t>
            </a:r>
            <a:r>
              <a:rPr lang="en-US" sz="2900" dirty="0">
                <a:solidFill>
                  <a:schemeClr val="tx1"/>
                </a:solidFill>
                <a:latin typeface="Arial" panose="020B0604020202020204" pitchFamily="34" charset="0"/>
                <a:cs typeface="Arial" panose="020B0604020202020204" pitchFamily="34" charset="0"/>
              </a:rPr>
              <a:t>with narrative ideas and practices work alongside people in resisting the effects and influences of problem stories and deficit descriptions. In therapeutic conversations this involves listening and looking for clues to </a:t>
            </a:r>
            <a:r>
              <a:rPr lang="en-US" sz="2900" dirty="0" smtClean="0">
                <a:solidFill>
                  <a:schemeClr val="tx1"/>
                </a:solidFill>
                <a:latin typeface="Arial" panose="020B0604020202020204" pitchFamily="34" charset="0"/>
                <a:cs typeface="Arial" panose="020B0604020202020204" pitchFamily="34" charset="0"/>
              </a:rPr>
              <a:t>knowledge </a:t>
            </a:r>
            <a:r>
              <a:rPr lang="en-US" sz="2900" dirty="0">
                <a:solidFill>
                  <a:schemeClr val="tx1"/>
                </a:solidFill>
                <a:latin typeface="Arial" panose="020B0604020202020204" pitchFamily="34" charset="0"/>
                <a:cs typeface="Arial" panose="020B0604020202020204" pitchFamily="34" charset="0"/>
              </a:rPr>
              <a:t>and skills that run counter to the problem-saturated story. </a:t>
            </a:r>
            <a:r>
              <a:rPr lang="en-US" sz="2900" dirty="0" smtClean="0">
                <a:solidFill>
                  <a:schemeClr val="tx1"/>
                </a:solidFill>
                <a:latin typeface="Arial" panose="020B0604020202020204" pitchFamily="34" charset="0"/>
                <a:cs typeface="Arial" panose="020B0604020202020204" pitchFamily="34" charset="0"/>
              </a:rPr>
              <a:t>With curiosity </a:t>
            </a:r>
            <a:r>
              <a:rPr lang="en-US" sz="2900" dirty="0">
                <a:solidFill>
                  <a:schemeClr val="tx1"/>
                </a:solidFill>
                <a:latin typeface="Arial" panose="020B0604020202020204" pitchFamily="34" charset="0"/>
                <a:cs typeface="Arial" panose="020B0604020202020204" pitchFamily="34" charset="0"/>
              </a:rPr>
              <a:t>and exploration these preferred stories and accounts of people’s lives can become thickened and richly described.</a:t>
            </a:r>
          </a:p>
          <a:p>
            <a:pPr algn="just"/>
            <a:r>
              <a:rPr lang="en-US" sz="2900" dirty="0">
                <a:solidFill>
                  <a:schemeClr val="tx1"/>
                </a:solidFill>
                <a:latin typeface="Arial" panose="020B0604020202020204" pitchFamily="34" charset="0"/>
                <a:cs typeface="Arial" panose="020B0604020202020204" pitchFamily="34" charset="0"/>
              </a:rPr>
              <a:t>T</a:t>
            </a:r>
            <a:r>
              <a:rPr lang="en-US" sz="2900" dirty="0" smtClean="0">
                <a:solidFill>
                  <a:schemeClr val="tx1"/>
                </a:solidFill>
                <a:latin typeface="Arial" panose="020B0604020202020204" pitchFamily="34" charset="0"/>
                <a:cs typeface="Arial" panose="020B0604020202020204" pitchFamily="34" charset="0"/>
              </a:rPr>
              <a:t>he </a:t>
            </a:r>
            <a:r>
              <a:rPr lang="en-US" sz="2900" dirty="0">
                <a:solidFill>
                  <a:schemeClr val="tx1"/>
                </a:solidFill>
                <a:latin typeface="Arial" panose="020B0604020202020204" pitchFamily="34" charset="0"/>
                <a:cs typeface="Arial" panose="020B0604020202020204" pitchFamily="34" charset="0"/>
              </a:rPr>
              <a:t>focus is not on ‘experts’ solving problems. It is on people co-discovering through conversations, the hopeful, preferred, and previously unrecognized and hidden possibilities contained within themselves and unseen story-lines. To this end, those interested in narrative practices collaborate with people in ‘re-authoring’ the stories of their lives.</a:t>
            </a:r>
            <a:endParaRPr lang="en-US" sz="29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22849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55003511"/>
              </p:ext>
            </p:extLst>
          </p:nvPr>
        </p:nvGraphicFramePr>
        <p:xfrm>
          <a:off x="467544" y="69011"/>
          <a:ext cx="7992888" cy="6482110"/>
        </p:xfrm>
        <a:graphic>
          <a:graphicData uri="http://schemas.openxmlformats.org/drawingml/2006/table">
            <a:tbl>
              <a:tblPr firstRow="1" bandRow="1">
                <a:tableStyleId>{5C22544A-7EE6-4342-B048-85BDC9FD1C3A}</a:tableStyleId>
              </a:tblPr>
              <a:tblGrid>
                <a:gridCol w="3936119"/>
                <a:gridCol w="4056769"/>
              </a:tblGrid>
              <a:tr h="388608">
                <a:tc>
                  <a:txBody>
                    <a:bodyPr/>
                    <a:lstStyle/>
                    <a:p>
                      <a:pPr algn="ctr"/>
                      <a:r>
                        <a:rPr lang="en-US" dirty="0" smtClean="0"/>
                        <a:t>Dilemmas</a:t>
                      </a:r>
                      <a:r>
                        <a:rPr lang="en-US" baseline="0" dirty="0" smtClean="0"/>
                        <a:t> &amp; Challenges</a:t>
                      </a:r>
                      <a:endParaRPr lang="en-US" dirty="0"/>
                    </a:p>
                  </a:txBody>
                  <a:tcPr/>
                </a:tc>
                <a:tc>
                  <a:txBody>
                    <a:bodyPr/>
                    <a:lstStyle/>
                    <a:p>
                      <a:pPr algn="ctr"/>
                      <a:r>
                        <a:rPr lang="en-US" dirty="0" smtClean="0"/>
                        <a:t>Things to consider</a:t>
                      </a:r>
                      <a:r>
                        <a:rPr lang="is-IS" dirty="0" smtClean="0"/>
                        <a:t>…</a:t>
                      </a:r>
                      <a:endParaRPr lang="en-US" dirty="0"/>
                    </a:p>
                  </a:txBody>
                  <a:tcPr/>
                </a:tc>
              </a:tr>
              <a:tr h="1592011">
                <a:tc>
                  <a:txBody>
                    <a:bodyPr/>
                    <a:lstStyle/>
                    <a:p>
                      <a:r>
                        <a:rPr lang="en-US" dirty="0" smtClean="0"/>
                        <a:t>Revisit loss and listen to painful stories can be re-</a:t>
                      </a:r>
                      <a:r>
                        <a:rPr lang="en-US" dirty="0" err="1" smtClean="0"/>
                        <a:t>traumatising</a:t>
                      </a:r>
                      <a:r>
                        <a:rPr lang="en-US" dirty="0" smtClean="0"/>
                        <a:t> – problem saturated</a:t>
                      </a:r>
                      <a:endParaRPr lang="en-US" dirty="0"/>
                    </a:p>
                  </a:txBody>
                  <a:tcPr/>
                </a:tc>
                <a:tc>
                  <a:txBody>
                    <a:bodyPr/>
                    <a:lstStyle/>
                    <a:p>
                      <a:r>
                        <a:rPr lang="en-US" dirty="0" smtClean="0"/>
                        <a:t>How can we change the narrative/story about their lives? </a:t>
                      </a:r>
                    </a:p>
                    <a:p>
                      <a:endParaRPr lang="en-US" dirty="0" smtClean="0"/>
                    </a:p>
                    <a:p>
                      <a:r>
                        <a:rPr lang="en-US" dirty="0" smtClean="0"/>
                        <a:t>First story – devoid of hope </a:t>
                      </a:r>
                    </a:p>
                    <a:p>
                      <a:r>
                        <a:rPr lang="en-US" dirty="0" smtClean="0"/>
                        <a:t>Second story development,</a:t>
                      </a:r>
                      <a:r>
                        <a:rPr lang="en-US" baseline="0" dirty="0" smtClean="0"/>
                        <a:t> emotional safety (Skills, hopes and dreams)</a:t>
                      </a:r>
                      <a:endParaRPr lang="en-US" dirty="0"/>
                    </a:p>
                  </a:txBody>
                  <a:tcPr/>
                </a:tc>
              </a:tr>
              <a:tr h="1089271">
                <a:tc>
                  <a:txBody>
                    <a:bodyPr/>
                    <a:lstStyle/>
                    <a:p>
                      <a:r>
                        <a:rPr lang="en-US" dirty="0" smtClean="0"/>
                        <a:t>Unable to sustain preferred ways of living </a:t>
                      </a:r>
                      <a:endParaRPr lang="en-US" dirty="0"/>
                    </a:p>
                  </a:txBody>
                  <a:tcPr/>
                </a:tc>
                <a:tc>
                  <a:txBody>
                    <a:bodyPr/>
                    <a:lstStyle/>
                    <a:p>
                      <a:r>
                        <a:rPr lang="en-US" dirty="0" err="1" smtClean="0"/>
                        <a:t>ToL</a:t>
                      </a:r>
                      <a:r>
                        <a:rPr lang="en-US" dirty="0" smtClean="0"/>
                        <a:t> allows distance between themselves</a:t>
                      </a:r>
                      <a:r>
                        <a:rPr lang="en-US" baseline="0" dirty="0" smtClean="0"/>
                        <a:t> and the problems – they experience control and are able to do something </a:t>
                      </a:r>
                      <a:endParaRPr lang="en-US" dirty="0"/>
                    </a:p>
                  </a:txBody>
                  <a:tcPr/>
                </a:tc>
              </a:tr>
              <a:tr h="1245675">
                <a:tc>
                  <a:txBody>
                    <a:bodyPr/>
                    <a:lstStyle/>
                    <a:p>
                      <a:r>
                        <a:rPr lang="en-US" dirty="0" smtClean="0"/>
                        <a:t>Conflict with their families – alienating young people from their families and communities</a:t>
                      </a:r>
                      <a:endParaRPr lang="en-US" dirty="0"/>
                    </a:p>
                  </a:txBody>
                  <a:tcPr/>
                </a:tc>
                <a:tc>
                  <a:txBody>
                    <a:bodyPr/>
                    <a:lstStyle/>
                    <a:p>
                      <a:r>
                        <a:rPr lang="en-US" dirty="0" smtClean="0"/>
                        <a:t>How clients</a:t>
                      </a:r>
                      <a:r>
                        <a:rPr lang="en-US" baseline="0" dirty="0" smtClean="0"/>
                        <a:t> be effectively supported without separating them from their families, values and cultural norms?</a:t>
                      </a:r>
                      <a:endParaRPr lang="en-US" dirty="0"/>
                    </a:p>
                  </a:txBody>
                  <a:tcPr/>
                </a:tc>
              </a:tr>
              <a:tr h="1533139">
                <a:tc>
                  <a:txBody>
                    <a:bodyPr/>
                    <a:lstStyle/>
                    <a:p>
                      <a:r>
                        <a:rPr lang="en-US" dirty="0" smtClean="0"/>
                        <a:t>How can the support move from ‘having a nice time’ to meaningfully</a:t>
                      </a:r>
                      <a:r>
                        <a:rPr lang="en-US" baseline="0" dirty="0" smtClean="0"/>
                        <a:t> assist clients to take steps in shaping their lives and future?</a:t>
                      </a:r>
                      <a:endParaRPr lang="en-US" dirty="0"/>
                    </a:p>
                  </a:txBody>
                  <a:tcPr/>
                </a:tc>
                <a:tc>
                  <a:txBody>
                    <a:bodyPr/>
                    <a:lstStyle/>
                    <a:p>
                      <a:r>
                        <a:rPr lang="en-US" dirty="0" smtClean="0"/>
                        <a:t>Thinking about goals – ways forward utilising their strengths </a:t>
                      </a:r>
                      <a:endParaRPr lang="en-US" dirty="0"/>
                    </a:p>
                  </a:txBody>
                  <a:tcPr/>
                </a:tc>
              </a:tr>
              <a:tr h="388608">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000382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p:cNvSpPr>
            <a:spLocks noGrp="1" noChangeArrowheads="1"/>
          </p:cNvSpPr>
          <p:nvPr>
            <p:ph type="body" idx="4294967295"/>
          </p:nvPr>
        </p:nvSpPr>
        <p:spPr>
          <a:xfrm>
            <a:off x="179388" y="404813"/>
            <a:ext cx="6264275" cy="5903912"/>
          </a:xfrm>
        </p:spPr>
        <p:txBody>
          <a:bodyPr>
            <a:normAutofit/>
          </a:bodyPr>
          <a:lstStyle/>
          <a:p>
            <a:pPr algn="ctr" eaLnBrk="1" hangingPunct="1">
              <a:lnSpc>
                <a:spcPct val="80000"/>
              </a:lnSpc>
              <a:spcBef>
                <a:spcPts val="1200"/>
              </a:spcBef>
              <a:spcAft>
                <a:spcPts val="900"/>
              </a:spcAft>
              <a:buFont typeface="Wingdings" charset="0"/>
              <a:buNone/>
              <a:defRPr/>
            </a:pPr>
            <a:r>
              <a:rPr lang="en-US" sz="2800" b="1" dirty="0" smtClean="0">
                <a:solidFill>
                  <a:schemeClr val="hlink"/>
                </a:solidFill>
                <a:latin typeface="Arial" charset="0"/>
                <a:cs typeface="+mn-cs"/>
              </a:rPr>
              <a:t>The Tree as a Metaphor</a:t>
            </a:r>
          </a:p>
          <a:p>
            <a:pPr eaLnBrk="1" hangingPunct="1">
              <a:lnSpc>
                <a:spcPct val="80000"/>
              </a:lnSpc>
              <a:spcBef>
                <a:spcPts val="1200"/>
              </a:spcBef>
              <a:spcAft>
                <a:spcPts val="900"/>
              </a:spcAft>
              <a:defRPr/>
            </a:pPr>
            <a:endParaRPr lang="en-US" sz="2400" b="1" dirty="0" smtClean="0">
              <a:solidFill>
                <a:schemeClr val="hlink"/>
              </a:solidFill>
              <a:latin typeface="Arial" charset="0"/>
              <a:cs typeface="+mn-cs"/>
            </a:endParaRPr>
          </a:p>
          <a:p>
            <a:pPr eaLnBrk="1" hangingPunct="1">
              <a:lnSpc>
                <a:spcPct val="80000"/>
              </a:lnSpc>
              <a:spcBef>
                <a:spcPts val="1200"/>
              </a:spcBef>
              <a:spcAft>
                <a:spcPts val="900"/>
              </a:spcAft>
              <a:defRPr/>
            </a:pPr>
            <a:r>
              <a:rPr lang="en-US" sz="2400" b="1" dirty="0" smtClean="0">
                <a:solidFill>
                  <a:schemeClr val="hlink"/>
                </a:solidFill>
                <a:latin typeface="Arial" charset="0"/>
                <a:cs typeface="+mn-cs"/>
              </a:rPr>
              <a:t>The Roots </a:t>
            </a:r>
            <a:r>
              <a:rPr lang="en-US" sz="2400" dirty="0" smtClean="0">
                <a:solidFill>
                  <a:schemeClr val="hlink"/>
                </a:solidFill>
                <a:latin typeface="Arial" charset="0"/>
                <a:cs typeface="+mn-cs"/>
              </a:rPr>
              <a:t>=</a:t>
            </a:r>
            <a:r>
              <a:rPr lang="en-US" sz="2400" dirty="0" smtClean="0">
                <a:solidFill>
                  <a:srgbClr val="FF6600"/>
                </a:solidFill>
                <a:latin typeface="Arial" charset="0"/>
                <a:cs typeface="+mn-cs"/>
              </a:rPr>
              <a:t> </a:t>
            </a:r>
            <a:r>
              <a:rPr lang="en-US" sz="2400" dirty="0" smtClean="0">
                <a:latin typeface="Arial" charset="0"/>
                <a:cs typeface="+mn-cs"/>
              </a:rPr>
              <a:t>your roots, heritage, family, those who have taught you most in life</a:t>
            </a:r>
            <a:endParaRPr lang="en-US" sz="2400" b="1" dirty="0" smtClean="0">
              <a:latin typeface="Arial" charset="0"/>
              <a:cs typeface="+mn-cs"/>
            </a:endParaRPr>
          </a:p>
          <a:p>
            <a:pPr eaLnBrk="1" hangingPunct="1">
              <a:lnSpc>
                <a:spcPct val="80000"/>
              </a:lnSpc>
              <a:spcBef>
                <a:spcPts val="1200"/>
              </a:spcBef>
              <a:spcAft>
                <a:spcPts val="900"/>
              </a:spcAft>
              <a:defRPr/>
            </a:pPr>
            <a:r>
              <a:rPr lang="en-US" sz="2400" b="1" dirty="0" smtClean="0">
                <a:solidFill>
                  <a:schemeClr val="hlink"/>
                </a:solidFill>
                <a:latin typeface="Arial" charset="0"/>
                <a:cs typeface="+mn-cs"/>
              </a:rPr>
              <a:t>The Ground </a:t>
            </a:r>
            <a:r>
              <a:rPr lang="en-US" sz="2400" dirty="0" smtClean="0">
                <a:solidFill>
                  <a:schemeClr val="hlink"/>
                </a:solidFill>
                <a:latin typeface="Arial" charset="0"/>
                <a:cs typeface="+mn-cs"/>
              </a:rPr>
              <a:t>=</a:t>
            </a:r>
            <a:r>
              <a:rPr lang="en-US" sz="2400" dirty="0" smtClean="0">
                <a:solidFill>
                  <a:srgbClr val="FF6600"/>
                </a:solidFill>
                <a:latin typeface="Arial" charset="0"/>
                <a:cs typeface="+mn-cs"/>
              </a:rPr>
              <a:t> </a:t>
            </a:r>
            <a:r>
              <a:rPr lang="en-US" sz="2400" dirty="0" smtClean="0">
                <a:latin typeface="Arial" charset="0"/>
                <a:cs typeface="+mn-cs"/>
              </a:rPr>
              <a:t>where you are at present, e.g. where you live, daily activities</a:t>
            </a:r>
            <a:endParaRPr lang="en-US" sz="2400" b="1" dirty="0" smtClean="0">
              <a:latin typeface="Arial" charset="0"/>
              <a:cs typeface="+mn-cs"/>
            </a:endParaRPr>
          </a:p>
          <a:p>
            <a:pPr eaLnBrk="1" hangingPunct="1">
              <a:lnSpc>
                <a:spcPct val="80000"/>
              </a:lnSpc>
              <a:spcBef>
                <a:spcPts val="1200"/>
              </a:spcBef>
              <a:spcAft>
                <a:spcPts val="900"/>
              </a:spcAft>
              <a:defRPr/>
            </a:pPr>
            <a:r>
              <a:rPr lang="en-US" sz="2400" b="1" dirty="0" smtClean="0">
                <a:solidFill>
                  <a:schemeClr val="hlink"/>
                </a:solidFill>
                <a:latin typeface="Arial" charset="0"/>
                <a:cs typeface="+mn-cs"/>
              </a:rPr>
              <a:t>The Trunk </a:t>
            </a:r>
            <a:r>
              <a:rPr lang="en-US" sz="2400" dirty="0" smtClean="0">
                <a:solidFill>
                  <a:schemeClr val="hlink"/>
                </a:solidFill>
                <a:latin typeface="Arial" charset="0"/>
                <a:cs typeface="+mn-cs"/>
              </a:rPr>
              <a:t>=</a:t>
            </a:r>
            <a:r>
              <a:rPr lang="en-US" sz="2400" dirty="0" smtClean="0">
                <a:solidFill>
                  <a:srgbClr val="FF6600"/>
                </a:solidFill>
                <a:latin typeface="Arial" charset="0"/>
                <a:cs typeface="+mn-cs"/>
              </a:rPr>
              <a:t> </a:t>
            </a:r>
            <a:r>
              <a:rPr lang="en-US" sz="2400" dirty="0" smtClean="0">
                <a:latin typeface="Arial" charset="0"/>
                <a:cs typeface="+mn-cs"/>
              </a:rPr>
              <a:t>your skills &amp; abilities</a:t>
            </a:r>
            <a:endParaRPr lang="en-US" sz="2400" b="1" dirty="0" smtClean="0">
              <a:latin typeface="Arial" charset="0"/>
              <a:cs typeface="+mn-cs"/>
            </a:endParaRPr>
          </a:p>
          <a:p>
            <a:pPr eaLnBrk="1" hangingPunct="1">
              <a:lnSpc>
                <a:spcPct val="80000"/>
              </a:lnSpc>
              <a:spcBef>
                <a:spcPts val="1200"/>
              </a:spcBef>
              <a:spcAft>
                <a:spcPts val="900"/>
              </a:spcAft>
              <a:defRPr/>
            </a:pPr>
            <a:r>
              <a:rPr lang="en-US" sz="2400" b="1" dirty="0" smtClean="0">
                <a:solidFill>
                  <a:schemeClr val="hlink"/>
                </a:solidFill>
                <a:latin typeface="Arial" charset="0"/>
                <a:cs typeface="+mn-cs"/>
              </a:rPr>
              <a:t>The Branches </a:t>
            </a:r>
            <a:r>
              <a:rPr lang="en-US" sz="2400" dirty="0" smtClean="0">
                <a:solidFill>
                  <a:schemeClr val="hlink"/>
                </a:solidFill>
                <a:latin typeface="Arial" charset="0"/>
                <a:cs typeface="+mn-cs"/>
              </a:rPr>
              <a:t>=</a:t>
            </a:r>
            <a:r>
              <a:rPr lang="en-US" sz="2400" dirty="0" smtClean="0">
                <a:solidFill>
                  <a:srgbClr val="FF6600"/>
                </a:solidFill>
                <a:latin typeface="Arial" charset="0"/>
                <a:cs typeface="+mn-cs"/>
              </a:rPr>
              <a:t> </a:t>
            </a:r>
            <a:r>
              <a:rPr lang="en-US" sz="2400" dirty="0" smtClean="0">
                <a:latin typeface="Arial" charset="0"/>
                <a:cs typeface="+mn-cs"/>
              </a:rPr>
              <a:t>your hopes, dreams &amp; wishes</a:t>
            </a:r>
            <a:endParaRPr lang="en-US" sz="2400" b="1" dirty="0" smtClean="0">
              <a:latin typeface="Arial" charset="0"/>
              <a:cs typeface="+mn-cs"/>
            </a:endParaRPr>
          </a:p>
          <a:p>
            <a:pPr eaLnBrk="1" hangingPunct="1">
              <a:lnSpc>
                <a:spcPct val="80000"/>
              </a:lnSpc>
              <a:spcBef>
                <a:spcPts val="1200"/>
              </a:spcBef>
              <a:spcAft>
                <a:spcPts val="900"/>
              </a:spcAft>
              <a:defRPr/>
            </a:pPr>
            <a:r>
              <a:rPr lang="en-US" sz="2400" b="1" dirty="0" smtClean="0">
                <a:solidFill>
                  <a:schemeClr val="hlink"/>
                </a:solidFill>
                <a:latin typeface="Arial" charset="0"/>
                <a:cs typeface="+mn-cs"/>
              </a:rPr>
              <a:t>The Leaves </a:t>
            </a:r>
            <a:r>
              <a:rPr lang="en-US" sz="2400" dirty="0" smtClean="0">
                <a:solidFill>
                  <a:schemeClr val="hlink"/>
                </a:solidFill>
                <a:latin typeface="Arial" charset="0"/>
                <a:cs typeface="+mn-cs"/>
              </a:rPr>
              <a:t>=</a:t>
            </a:r>
            <a:r>
              <a:rPr lang="en-US" sz="2400" dirty="0" smtClean="0">
                <a:solidFill>
                  <a:srgbClr val="FF6600"/>
                </a:solidFill>
                <a:latin typeface="Arial" charset="0"/>
                <a:cs typeface="+mn-cs"/>
              </a:rPr>
              <a:t> </a:t>
            </a:r>
            <a:r>
              <a:rPr lang="en-US" sz="2400" dirty="0" smtClean="0">
                <a:latin typeface="Arial" charset="0"/>
                <a:cs typeface="+mn-cs"/>
              </a:rPr>
              <a:t>important people in your life</a:t>
            </a:r>
            <a:endParaRPr lang="en-US" sz="2400" b="1" dirty="0" smtClean="0">
              <a:latin typeface="Arial" charset="0"/>
              <a:cs typeface="+mn-cs"/>
            </a:endParaRPr>
          </a:p>
          <a:p>
            <a:pPr eaLnBrk="1" hangingPunct="1">
              <a:lnSpc>
                <a:spcPct val="80000"/>
              </a:lnSpc>
              <a:spcBef>
                <a:spcPts val="1200"/>
              </a:spcBef>
              <a:spcAft>
                <a:spcPts val="900"/>
              </a:spcAft>
              <a:defRPr/>
            </a:pPr>
            <a:r>
              <a:rPr lang="en-US" sz="2400" b="1" dirty="0" smtClean="0">
                <a:solidFill>
                  <a:schemeClr val="hlink"/>
                </a:solidFill>
                <a:latin typeface="Arial" charset="0"/>
                <a:cs typeface="+mn-cs"/>
              </a:rPr>
              <a:t>The Fruits </a:t>
            </a:r>
            <a:r>
              <a:rPr lang="en-US" sz="2400" dirty="0" smtClean="0">
                <a:solidFill>
                  <a:schemeClr val="hlink"/>
                </a:solidFill>
                <a:latin typeface="Arial" charset="0"/>
                <a:cs typeface="+mn-cs"/>
              </a:rPr>
              <a:t>=</a:t>
            </a:r>
            <a:r>
              <a:rPr lang="en-US" sz="2400" dirty="0" smtClean="0">
                <a:solidFill>
                  <a:srgbClr val="FF6600"/>
                </a:solidFill>
                <a:latin typeface="Arial" charset="0"/>
                <a:cs typeface="+mn-cs"/>
              </a:rPr>
              <a:t> </a:t>
            </a:r>
            <a:r>
              <a:rPr lang="en-US" sz="2400" dirty="0" smtClean="0">
                <a:latin typeface="Arial" charset="0"/>
                <a:cs typeface="+mn-cs"/>
              </a:rPr>
              <a:t>gifts you have been given</a:t>
            </a:r>
          </a:p>
        </p:txBody>
      </p:sp>
      <p:pic>
        <p:nvPicPr>
          <p:cNvPr id="17410" name="Picture 4" descr="tre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3325" y="0"/>
            <a:ext cx="1363663" cy="645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Content Placeholder 4" descr="Photo 1.jpg"/>
          <p:cNvPicPr>
            <a:picLocks noChangeAspect="1"/>
          </p:cNvPicPr>
          <p:nvPr/>
        </p:nvPicPr>
        <p:blipFill>
          <a:blip r:embed="rId4">
            <a:lum bright="30000"/>
            <a:extLst>
              <a:ext uri="{28A0092B-C50C-407E-A947-70E740481C1C}">
                <a14:useLocalDpi xmlns:a14="http://schemas.microsoft.com/office/drawing/2010/main" val="0"/>
              </a:ext>
            </a:extLst>
          </a:blip>
          <a:srcRect/>
          <a:stretch>
            <a:fillRect/>
          </a:stretch>
        </p:blipFill>
        <p:spPr bwMode="auto">
          <a:xfrm>
            <a:off x="6516688" y="0"/>
            <a:ext cx="28733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13402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497</Words>
  <Application>Microsoft Office PowerPoint</Application>
  <PresentationFormat>On-screen Show (4:3)</PresentationFormat>
  <Paragraphs>54</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Breeze</vt:lpstr>
      <vt:lpstr>`Tree of Life’ </vt:lpstr>
      <vt:lpstr>   The Roots of the ‘Tree of Life’</vt:lpstr>
      <vt:lpstr>Narrative Therapy</vt:lpstr>
      <vt:lpstr>Narrative Therapy…</vt:lpstr>
      <vt:lpstr>PowerPoint Presentation</vt:lpstr>
      <vt:lpstr>PowerPoint Presentation</vt:lpstr>
    </vt:vector>
  </TitlesOfParts>
  <Company>London Borough of Camden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`Tree of Life’ </dc:title>
  <dc:creator>Dove, Becca</dc:creator>
  <cp:lastModifiedBy>Dove, Becca</cp:lastModifiedBy>
  <cp:revision>2</cp:revision>
  <dcterms:created xsi:type="dcterms:W3CDTF">2017-03-27T14:02:10Z</dcterms:created>
  <dcterms:modified xsi:type="dcterms:W3CDTF">2017-03-29T12:42:54Z</dcterms:modified>
</cp:coreProperties>
</file>