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sldIdLst>
    <p:sldId id="274" r:id="rId5"/>
    <p:sldId id="304" r:id="rId6"/>
    <p:sldId id="308" r:id="rId7"/>
    <p:sldId id="305" r:id="rId8"/>
    <p:sldId id="306" r:id="rId9"/>
    <p:sldId id="301" r:id="rId10"/>
    <p:sldId id="300" r:id="rId11"/>
    <p:sldId id="288" r:id="rId12"/>
    <p:sldId id="289" r:id="rId13"/>
    <p:sldId id="293" r:id="rId14"/>
    <p:sldId id="302" r:id="rId15"/>
    <p:sldId id="303" r:id="rId16"/>
    <p:sldId id="290" r:id="rId17"/>
    <p:sldId id="298" r:id="rId18"/>
    <p:sldId id="299" r:id="rId19"/>
    <p:sldId id="307" r:id="rId20"/>
    <p:sldId id="295" r:id="rId21"/>
    <p:sldId id="296" r:id="rId22"/>
    <p:sldId id="297" r:id="rId23"/>
    <p:sldId id="291" r:id="rId24"/>
    <p:sldId id="281" r:id="rId25"/>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70588" autoAdjust="0"/>
  </p:normalViewPr>
  <p:slideViewPr>
    <p:cSldViewPr snapToGrid="0">
      <p:cViewPr varScale="1">
        <p:scale>
          <a:sx n="48" d="100"/>
          <a:sy n="48" d="100"/>
        </p:scale>
        <p:origin x="696" y="5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3C5703A5-7BDE-46A2-BA7C-AAEDEF4F5507}" type="datetimeFigureOut">
              <a:rPr lang="en-GB" smtClean="0"/>
              <a:t>25/09/2019</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91EFFCA9-1B58-460A-B073-0C498F9093DA}" type="slidenum">
              <a:rPr lang="en-GB" smtClean="0"/>
              <a:t>‹#›</a:t>
            </a:fld>
            <a:endParaRPr lang="en-GB"/>
          </a:p>
        </p:txBody>
      </p:sp>
    </p:spTree>
    <p:extLst>
      <p:ext uri="{BB962C8B-B14F-4D97-AF65-F5344CB8AC3E}">
        <p14:creationId xmlns:p14="http://schemas.microsoft.com/office/powerpoint/2010/main" val="1458142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Medium</a:t>
            </a:r>
          </a:p>
          <a:p>
            <a:r>
              <a:rPr lang="en-GB" dirty="0" smtClean="0"/>
              <a:t>Introductions</a:t>
            </a:r>
          </a:p>
          <a:p>
            <a:r>
              <a:rPr lang="en-GB" dirty="0" smtClean="0"/>
              <a:t>Who has dealt with voids?</a:t>
            </a:r>
          </a:p>
          <a:p>
            <a:r>
              <a:rPr lang="en-GB" dirty="0" smtClean="0"/>
              <a:t>Run through of high level process.  Some slides were prepared by Holy McGivern - project lead for the Llord review now off work.  Any jokes</a:t>
            </a:r>
            <a:r>
              <a:rPr lang="en-GB" baseline="0" dirty="0" smtClean="0"/>
              <a:t> hers.  Any Qs we can find out answers later</a:t>
            </a:r>
          </a:p>
          <a:p>
            <a:endParaRPr lang="en-GB" baseline="0" dirty="0" smtClean="0"/>
          </a:p>
          <a:p>
            <a:r>
              <a:rPr lang="en-GB" baseline="0" dirty="0" smtClean="0"/>
              <a:t>Worked on the hub.  All on hub.  May refer to this a couple of times.  We can look if time at end</a:t>
            </a:r>
          </a:p>
          <a:p>
            <a:r>
              <a:rPr lang="en-GB" baseline="0" dirty="0" smtClean="0"/>
              <a:t>Comfort break half way through if people wish</a:t>
            </a:r>
            <a:endParaRPr lang="en-GB" dirty="0"/>
          </a:p>
        </p:txBody>
      </p:sp>
      <p:sp>
        <p:nvSpPr>
          <p:cNvPr id="4" name="Slide Number Placeholder 3"/>
          <p:cNvSpPr>
            <a:spLocks noGrp="1"/>
          </p:cNvSpPr>
          <p:nvPr>
            <p:ph type="sldNum" sz="quarter" idx="10"/>
          </p:nvPr>
        </p:nvSpPr>
        <p:spPr/>
        <p:txBody>
          <a:bodyPr/>
          <a:lstStyle/>
          <a:p>
            <a:fld id="{F0890A1A-45D0-4BE2-91F4-6EB263BDD45B}" type="slidenum">
              <a:rPr lang="en-GB" smtClean="0"/>
              <a:t>1</a:t>
            </a:fld>
            <a:endParaRPr lang="en-GB"/>
          </a:p>
        </p:txBody>
      </p:sp>
    </p:spTree>
    <p:extLst>
      <p:ext uri="{BB962C8B-B14F-4D97-AF65-F5344CB8AC3E}">
        <p14:creationId xmlns:p14="http://schemas.microsoft.com/office/powerpoint/2010/main" val="1265405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to help you remember there is a link to a blank word doc on </a:t>
            </a:r>
            <a:r>
              <a:rPr lang="en-GB" b="1" baseline="0" dirty="0" smtClean="0"/>
              <a:t>Hub</a:t>
            </a:r>
          </a:p>
          <a:p>
            <a:endParaRPr lang="en-GB" baseline="0" dirty="0" smtClean="0"/>
          </a:p>
          <a:p>
            <a:r>
              <a:rPr lang="en-GB" baseline="0" dirty="0" smtClean="0"/>
              <a:t>Add elements to Northgate</a:t>
            </a:r>
          </a:p>
          <a:p>
            <a:endParaRPr lang="en-GB" dirty="0"/>
          </a:p>
        </p:txBody>
      </p:sp>
      <p:sp>
        <p:nvSpPr>
          <p:cNvPr id="4" name="Slide Number Placeholder 3"/>
          <p:cNvSpPr>
            <a:spLocks noGrp="1"/>
          </p:cNvSpPr>
          <p:nvPr>
            <p:ph type="sldNum" sz="quarter" idx="10"/>
          </p:nvPr>
        </p:nvSpPr>
        <p:spPr/>
        <p:txBody>
          <a:bodyPr/>
          <a:lstStyle/>
          <a:p>
            <a:fld id="{91EFFCA9-1B58-460A-B073-0C498F9093DA}" type="slidenum">
              <a:rPr lang="en-GB" smtClean="0"/>
              <a:t>11</a:t>
            </a:fld>
            <a:endParaRPr lang="en-GB"/>
          </a:p>
        </p:txBody>
      </p:sp>
    </p:spTree>
    <p:extLst>
      <p:ext uri="{BB962C8B-B14F-4D97-AF65-F5344CB8AC3E}">
        <p14:creationId xmlns:p14="http://schemas.microsoft.com/office/powerpoint/2010/main" val="228477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Can now be run from Northgate.</a:t>
            </a:r>
          </a:p>
          <a:p>
            <a:endParaRPr lang="en-GB" dirty="0" smtClean="0"/>
          </a:p>
          <a:p>
            <a:r>
              <a:rPr lang="en-GB" dirty="0" smtClean="0"/>
              <a:t>I can show people</a:t>
            </a:r>
            <a:r>
              <a:rPr lang="en-GB" baseline="0" dirty="0" smtClean="0"/>
              <a:t> how if useful.</a:t>
            </a:r>
            <a:endParaRPr lang="en-GB" dirty="0"/>
          </a:p>
        </p:txBody>
      </p:sp>
      <p:sp>
        <p:nvSpPr>
          <p:cNvPr id="4" name="Slide Number Placeholder 3"/>
          <p:cNvSpPr>
            <a:spLocks noGrp="1"/>
          </p:cNvSpPr>
          <p:nvPr>
            <p:ph type="sldNum" sz="quarter" idx="10"/>
          </p:nvPr>
        </p:nvSpPr>
        <p:spPr/>
        <p:txBody>
          <a:bodyPr/>
          <a:lstStyle/>
          <a:p>
            <a:fld id="{91EFFCA9-1B58-460A-B073-0C498F9093DA}" type="slidenum">
              <a:rPr lang="en-GB" smtClean="0"/>
              <a:t>12</a:t>
            </a:fld>
            <a:endParaRPr lang="en-GB"/>
          </a:p>
        </p:txBody>
      </p:sp>
    </p:spTree>
    <p:extLst>
      <p:ext uri="{BB962C8B-B14F-4D97-AF65-F5344CB8AC3E}">
        <p14:creationId xmlns:p14="http://schemas.microsoft.com/office/powerpoint/2010/main" val="870697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a:t>
            </a:r>
            <a:r>
              <a:rPr lang="en-GB" baseline="0" dirty="0" smtClean="0"/>
              <a:t> are varying degrees of conditions that properties come back in – most require clearance, but we predict this will decrease over time for tenants moving between properties. </a:t>
            </a:r>
          </a:p>
          <a:p>
            <a:endParaRPr lang="en-GB" baseline="0" dirty="0" smtClean="0"/>
          </a:p>
          <a:p>
            <a:r>
              <a:rPr lang="en-GB" baseline="0" dirty="0" smtClean="0"/>
              <a:t>Take photos.</a:t>
            </a:r>
          </a:p>
          <a:p>
            <a:endParaRPr lang="en-GB" dirty="0"/>
          </a:p>
        </p:txBody>
      </p:sp>
      <p:sp>
        <p:nvSpPr>
          <p:cNvPr id="4" name="Slide Number Placeholder 3"/>
          <p:cNvSpPr>
            <a:spLocks noGrp="1"/>
          </p:cNvSpPr>
          <p:nvPr>
            <p:ph type="sldNum" sz="quarter" idx="10"/>
          </p:nvPr>
        </p:nvSpPr>
        <p:spPr/>
        <p:txBody>
          <a:bodyPr/>
          <a:lstStyle/>
          <a:p>
            <a:fld id="{91EFFCA9-1B58-460A-B073-0C498F9093DA}" type="slidenum">
              <a:rPr lang="en-GB" smtClean="0"/>
              <a:t>13</a:t>
            </a:fld>
            <a:endParaRPr lang="en-GB"/>
          </a:p>
        </p:txBody>
      </p:sp>
    </p:spTree>
    <p:extLst>
      <p:ext uri="{BB962C8B-B14F-4D97-AF65-F5344CB8AC3E}">
        <p14:creationId xmlns:p14="http://schemas.microsoft.com/office/powerpoint/2010/main" val="2345196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EFFCA9-1B58-460A-B073-0C498F9093DA}" type="slidenum">
              <a:rPr lang="en-GB" smtClean="0"/>
              <a:t>14</a:t>
            </a:fld>
            <a:endParaRPr lang="en-GB"/>
          </a:p>
        </p:txBody>
      </p:sp>
    </p:spTree>
    <p:extLst>
      <p:ext uri="{BB962C8B-B14F-4D97-AF65-F5344CB8AC3E}">
        <p14:creationId xmlns:p14="http://schemas.microsoft.com/office/powerpoint/2010/main" val="34584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Letting - Voids</a:t>
            </a:r>
            <a:r>
              <a:rPr lang="en-GB" baseline="0" dirty="0" smtClean="0"/>
              <a:t> Supervisor and NHO to link in throughout works. </a:t>
            </a:r>
          </a:p>
          <a:p>
            <a:endParaRPr lang="en-GB" baseline="0" dirty="0" smtClean="0"/>
          </a:p>
          <a:p>
            <a:r>
              <a:rPr lang="en-GB" baseline="0" dirty="0" smtClean="0"/>
              <a:t>Does tenant want to view before </a:t>
            </a:r>
            <a:r>
              <a:rPr lang="en-GB" baseline="0" dirty="0" err="1" smtClean="0"/>
              <a:t>decs</a:t>
            </a:r>
            <a:r>
              <a:rPr lang="en-GB" baseline="0" dirty="0" smtClean="0"/>
              <a:t> done and choose paints etc. </a:t>
            </a:r>
          </a:p>
          <a:p>
            <a:endParaRPr lang="en-GB" baseline="0" dirty="0" smtClean="0"/>
          </a:p>
          <a:p>
            <a:r>
              <a:rPr lang="en-GB" baseline="0" dirty="0" smtClean="0"/>
              <a:t>2 week turnaround for advertising.  “When’s best to advertise? Check if it’s a sensitive let that it will be advertised as such</a:t>
            </a:r>
            <a:endParaRPr lang="en-GB" dirty="0"/>
          </a:p>
        </p:txBody>
      </p:sp>
      <p:sp>
        <p:nvSpPr>
          <p:cNvPr id="4" name="Slide Number Placeholder 3"/>
          <p:cNvSpPr>
            <a:spLocks noGrp="1"/>
          </p:cNvSpPr>
          <p:nvPr>
            <p:ph type="sldNum" sz="quarter" idx="10"/>
          </p:nvPr>
        </p:nvSpPr>
        <p:spPr/>
        <p:txBody>
          <a:bodyPr/>
          <a:lstStyle/>
          <a:p>
            <a:fld id="{91EFFCA9-1B58-460A-B073-0C498F9093DA}" type="slidenum">
              <a:rPr lang="en-GB" smtClean="0"/>
              <a:t>15</a:t>
            </a:fld>
            <a:endParaRPr lang="en-GB"/>
          </a:p>
        </p:txBody>
      </p:sp>
    </p:spTree>
    <p:extLst>
      <p:ext uri="{BB962C8B-B14F-4D97-AF65-F5344CB8AC3E}">
        <p14:creationId xmlns:p14="http://schemas.microsoft.com/office/powerpoint/2010/main" val="988448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Done in conjunction with voids supervisor</a:t>
            </a:r>
            <a:r>
              <a:rPr lang="en-GB" baseline="0" dirty="0" smtClean="0"/>
              <a:t> during works if possible </a:t>
            </a:r>
            <a:r>
              <a:rPr lang="en-GB" dirty="0" smtClean="0"/>
              <a:t> –  </a:t>
            </a:r>
          </a:p>
          <a:p>
            <a:endParaRPr lang="en-GB" dirty="0" smtClean="0"/>
          </a:p>
          <a:p>
            <a:r>
              <a:rPr lang="en-GB" dirty="0" smtClean="0"/>
              <a:t>Is this a direct offer or to be advertised? </a:t>
            </a:r>
            <a:r>
              <a:rPr lang="en-GB" baseline="0" dirty="0" smtClean="0"/>
              <a:t> CBL or OKOF</a:t>
            </a:r>
            <a:endParaRPr lang="en-GB" dirty="0" smtClean="0"/>
          </a:p>
          <a:p>
            <a:endParaRPr lang="en-GB" dirty="0" smtClean="0"/>
          </a:p>
          <a:p>
            <a:r>
              <a:rPr lang="en-GB" dirty="0" smtClean="0"/>
              <a:t>Generally</a:t>
            </a:r>
            <a:r>
              <a:rPr lang="en-GB" baseline="0" dirty="0" smtClean="0"/>
              <a:t> advertised unless a direct offer identified by housing needs.</a:t>
            </a:r>
          </a:p>
          <a:p>
            <a:r>
              <a:rPr lang="en-GB" baseline="0" dirty="0" smtClean="0"/>
              <a:t>Or you identify one via Angela (you all know - </a:t>
            </a:r>
            <a:r>
              <a:rPr lang="en-GB" b="1" baseline="0" dirty="0" smtClean="0"/>
              <a:t>all on the Hub</a:t>
            </a:r>
            <a:r>
              <a:rPr lang="en-GB" baseline="0" dirty="0" smtClean="0"/>
              <a:t>)</a:t>
            </a:r>
          </a:p>
          <a:p>
            <a:endParaRPr lang="en-GB" baseline="0" dirty="0" smtClean="0"/>
          </a:p>
          <a:p>
            <a:r>
              <a:rPr lang="en-GB" dirty="0" smtClean="0"/>
              <a:t>when is right</a:t>
            </a:r>
            <a:r>
              <a:rPr lang="en-GB" baseline="0" dirty="0" smtClean="0"/>
              <a:t> time to advertise?  2 week lead in.  </a:t>
            </a:r>
          </a:p>
          <a:p>
            <a:endParaRPr lang="en-GB" baseline="0" dirty="0" smtClean="0"/>
          </a:p>
          <a:p>
            <a:r>
              <a:rPr lang="en-GB" baseline="0" dirty="0" smtClean="0"/>
              <a:t>Done by NHO</a:t>
            </a:r>
            <a:endParaRPr lang="en-GB" dirty="0"/>
          </a:p>
        </p:txBody>
      </p:sp>
      <p:sp>
        <p:nvSpPr>
          <p:cNvPr id="4" name="Slide Number Placeholder 3"/>
          <p:cNvSpPr>
            <a:spLocks noGrp="1"/>
          </p:cNvSpPr>
          <p:nvPr>
            <p:ph type="sldNum" sz="quarter" idx="10"/>
          </p:nvPr>
        </p:nvSpPr>
        <p:spPr/>
        <p:txBody>
          <a:bodyPr/>
          <a:lstStyle/>
          <a:p>
            <a:fld id="{91EFFCA9-1B58-460A-B073-0C498F9093DA}" type="slidenum">
              <a:rPr lang="en-GB" smtClean="0"/>
              <a:t>16</a:t>
            </a:fld>
            <a:endParaRPr lang="en-GB"/>
          </a:p>
        </p:txBody>
      </p:sp>
    </p:spTree>
    <p:extLst>
      <p:ext uri="{BB962C8B-B14F-4D97-AF65-F5344CB8AC3E}">
        <p14:creationId xmlns:p14="http://schemas.microsoft.com/office/powerpoint/2010/main" val="840197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ctr">
              <a:buFont typeface="Arial" panose="020B0604020202020204" pitchFamily="34" charset="0"/>
              <a:buNone/>
            </a:pPr>
            <a:r>
              <a:rPr lang="en-GB" sz="2400" dirty="0" smtClean="0">
                <a:solidFill>
                  <a:schemeClr val="dk1"/>
                </a:solidFill>
              </a:rPr>
              <a:t>Through Home connections</a:t>
            </a:r>
          </a:p>
          <a:p>
            <a:pPr marL="0" indent="0" fontAlgn="ctr">
              <a:buFont typeface="Arial" panose="020B0604020202020204" pitchFamily="34" charset="0"/>
              <a:buNone/>
            </a:pPr>
            <a:endParaRPr lang="en-GB" sz="2400" dirty="0" smtClean="0">
              <a:solidFill>
                <a:schemeClr val="dk1"/>
              </a:solidFill>
            </a:endParaRPr>
          </a:p>
          <a:p>
            <a:pPr marL="0" indent="0" fontAlgn="ctr">
              <a:buFont typeface="Arial" panose="020B0604020202020204" pitchFamily="34" charset="0"/>
              <a:buNone/>
            </a:pPr>
            <a:r>
              <a:rPr lang="en-GB" sz="2400" dirty="0" smtClean="0">
                <a:solidFill>
                  <a:schemeClr val="dk1"/>
                </a:solidFill>
              </a:rPr>
              <a:t>Allocations pick up NG update and advertise with closing date,</a:t>
            </a:r>
            <a:r>
              <a:rPr lang="en-GB" sz="2400" baseline="0" dirty="0" smtClean="0">
                <a:solidFill>
                  <a:schemeClr val="dk1"/>
                </a:solidFill>
              </a:rPr>
              <a:t>  ad runs Thurs to Mon. then </a:t>
            </a:r>
            <a:r>
              <a:rPr lang="en-GB" sz="2400" baseline="0" dirty="0" err="1" smtClean="0">
                <a:solidFill>
                  <a:schemeClr val="dk1"/>
                </a:solidFill>
              </a:rPr>
              <a:t>shorlitst</a:t>
            </a:r>
            <a:r>
              <a:rPr lang="en-GB" sz="2400" baseline="0" dirty="0" smtClean="0">
                <a:solidFill>
                  <a:schemeClr val="dk1"/>
                </a:solidFill>
              </a:rPr>
              <a:t> – about 2 weeks from making property </a:t>
            </a:r>
            <a:r>
              <a:rPr lang="en-GB" sz="2400" baseline="0" dirty="0" err="1" smtClean="0">
                <a:solidFill>
                  <a:schemeClr val="dk1"/>
                </a:solidFill>
              </a:rPr>
              <a:t>offerable</a:t>
            </a:r>
            <a:endParaRPr lang="en-GB" sz="2400" baseline="0" dirty="0" smtClean="0">
              <a:solidFill>
                <a:schemeClr val="dk1"/>
              </a:solidFill>
            </a:endParaRPr>
          </a:p>
          <a:p>
            <a:pPr marL="0" indent="0" fontAlgn="ctr">
              <a:buFont typeface="Arial" panose="020B0604020202020204" pitchFamily="34" charset="0"/>
              <a:buNone/>
            </a:pPr>
            <a:endParaRPr lang="en-GB" sz="2400" baseline="0" dirty="0" smtClean="0">
              <a:solidFill>
                <a:schemeClr val="dk1"/>
              </a:solidFill>
            </a:endParaRPr>
          </a:p>
          <a:p>
            <a:pPr marL="0" indent="0" fontAlgn="ctr">
              <a:buFont typeface="Arial" panose="020B0604020202020204" pitchFamily="34" charset="0"/>
              <a:buNone/>
            </a:pPr>
            <a:r>
              <a:rPr lang="en-GB" sz="2400" dirty="0" smtClean="0">
                <a:solidFill>
                  <a:schemeClr val="dk1"/>
                </a:solidFill>
              </a:rPr>
              <a:t>Allocations scheme applies – highest bidders get shortlisted</a:t>
            </a:r>
          </a:p>
          <a:p>
            <a:pPr marL="0" indent="0" fontAlgn="ctr">
              <a:buFont typeface="Arial" panose="020B0604020202020204" pitchFamily="34" charset="0"/>
              <a:buNone/>
            </a:pPr>
            <a:endParaRPr lang="en-GB" sz="2400" dirty="0" smtClean="0">
              <a:solidFill>
                <a:schemeClr val="dk1"/>
              </a:solidFill>
            </a:endParaRPr>
          </a:p>
          <a:p>
            <a:pPr marL="628650" lvl="1" indent="-171450" fontAlgn="ctr">
              <a:buFont typeface="Arial" panose="020B0604020202020204" pitchFamily="34" charset="0"/>
              <a:buChar char="•"/>
            </a:pPr>
            <a:endParaRPr lang="en-GB" sz="2400" dirty="0" smtClean="0">
              <a:solidFill>
                <a:schemeClr val="dk1"/>
              </a:solidFill>
            </a:endParaRPr>
          </a:p>
          <a:p>
            <a:pPr marL="171450" indent="-171450" fontAlgn="ctr">
              <a:buFont typeface="Arial" panose="020B0604020202020204" pitchFamily="34" charset="0"/>
              <a:buChar char="•"/>
            </a:pPr>
            <a:endParaRPr lang="en-GB" sz="2400" dirty="0" smtClean="0">
              <a:solidFill>
                <a:schemeClr val="dk1"/>
              </a:solidFill>
            </a:endParaRPr>
          </a:p>
        </p:txBody>
      </p:sp>
      <p:sp>
        <p:nvSpPr>
          <p:cNvPr id="4" name="Slide Number Placeholder 3"/>
          <p:cNvSpPr>
            <a:spLocks noGrp="1"/>
          </p:cNvSpPr>
          <p:nvPr>
            <p:ph type="sldNum" sz="quarter" idx="10"/>
          </p:nvPr>
        </p:nvSpPr>
        <p:spPr/>
        <p:txBody>
          <a:bodyPr/>
          <a:lstStyle/>
          <a:p>
            <a:fld id="{91EFFCA9-1B58-460A-B073-0C498F9093DA}" type="slidenum">
              <a:rPr lang="en-GB" smtClean="0"/>
              <a:t>17</a:t>
            </a:fld>
            <a:endParaRPr lang="en-GB"/>
          </a:p>
        </p:txBody>
      </p:sp>
    </p:spTree>
    <p:extLst>
      <p:ext uri="{BB962C8B-B14F-4D97-AF65-F5344CB8AC3E}">
        <p14:creationId xmlns:p14="http://schemas.microsoft.com/office/powerpoint/2010/main" val="1328927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Co-located HNG pull</a:t>
            </a:r>
            <a:r>
              <a:rPr lang="en-GB" baseline="0" dirty="0" smtClean="0"/>
              <a:t> shortlist</a:t>
            </a:r>
          </a:p>
          <a:p>
            <a:endParaRPr lang="en-GB" baseline="0" dirty="0" smtClean="0"/>
          </a:p>
          <a:p>
            <a:r>
              <a:rPr lang="en-GB" baseline="0" dirty="0" smtClean="0"/>
              <a:t>Arrange viewing with void supervisors</a:t>
            </a:r>
          </a:p>
          <a:p>
            <a:endParaRPr lang="en-GB" baseline="0" dirty="0" smtClean="0"/>
          </a:p>
          <a:p>
            <a:r>
              <a:rPr lang="en-GB" baseline="0" dirty="0" smtClean="0"/>
              <a:t>Viewing – generally in groups.  NHO decides how many at any one viewing.</a:t>
            </a:r>
          </a:p>
          <a:p>
            <a:endParaRPr lang="en-GB" baseline="0" dirty="0" smtClean="0"/>
          </a:p>
          <a:p>
            <a:r>
              <a:rPr lang="en-GB" baseline="0" dirty="0" smtClean="0"/>
              <a:t>opportunity to meet incoming tenant at the earliest opportunity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dk1"/>
                </a:solidFill>
              </a:rPr>
              <a:t>Conversation about property nuances – eg. Low water pressure at Kenbrook. </a:t>
            </a:r>
          </a:p>
          <a:p>
            <a:endParaRPr lang="en-GB" baseline="0" dirty="0" smtClean="0"/>
          </a:p>
          <a:p>
            <a:r>
              <a:rPr lang="en-GB" baseline="0" dirty="0" smtClean="0"/>
              <a:t>Verification – some will fall out – 95% need verifying at point of offer – co-located. </a:t>
            </a:r>
          </a:p>
          <a:p>
            <a:endParaRPr lang="en-GB" baseline="0" dirty="0" smtClean="0"/>
          </a:p>
          <a:p>
            <a:r>
              <a:rPr lang="en-GB" baseline="0" dirty="0" smtClean="0"/>
              <a:t>New tenant checklist</a:t>
            </a:r>
          </a:p>
          <a:p>
            <a:endParaRPr lang="en-GB" dirty="0"/>
          </a:p>
        </p:txBody>
      </p:sp>
      <p:sp>
        <p:nvSpPr>
          <p:cNvPr id="4" name="Slide Number Placeholder 3"/>
          <p:cNvSpPr>
            <a:spLocks noGrp="1"/>
          </p:cNvSpPr>
          <p:nvPr>
            <p:ph type="sldNum" sz="quarter" idx="10"/>
          </p:nvPr>
        </p:nvSpPr>
        <p:spPr/>
        <p:txBody>
          <a:bodyPr/>
          <a:lstStyle/>
          <a:p>
            <a:fld id="{91EFFCA9-1B58-460A-B073-0C498F9093DA}" type="slidenum">
              <a:rPr lang="en-GB" smtClean="0"/>
              <a:t>18</a:t>
            </a:fld>
            <a:endParaRPr lang="en-GB"/>
          </a:p>
        </p:txBody>
      </p:sp>
    </p:spTree>
    <p:extLst>
      <p:ext uri="{BB962C8B-B14F-4D97-AF65-F5344CB8AC3E}">
        <p14:creationId xmlns:p14="http://schemas.microsoft.com/office/powerpoint/2010/main" val="2770041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fontAlgn="ctr">
              <a:buFont typeface="Arial" panose="020B0604020202020204" pitchFamily="34" charset="0"/>
              <a:buChar char="•"/>
            </a:pPr>
            <a:r>
              <a:rPr lang="en-GB" dirty="0" smtClean="0">
                <a:solidFill>
                  <a:schemeClr val="dk1"/>
                </a:solidFill>
              </a:rPr>
              <a:t>Works completed</a:t>
            </a:r>
          </a:p>
          <a:p>
            <a:pPr marL="171450" indent="-171450" fontAlgn="ctr">
              <a:buFont typeface="Arial" panose="020B0604020202020204" pitchFamily="34" charset="0"/>
              <a:buChar char="•"/>
            </a:pPr>
            <a:r>
              <a:rPr lang="en-GB" dirty="0" smtClean="0">
                <a:solidFill>
                  <a:schemeClr val="dk1"/>
                </a:solidFill>
              </a:rPr>
              <a:t>By now Initial money conversation about rent, expected bills and income/ benefits, acceptable behaviour/ flooring.  Use New tenant checklist to help – starting tenancies</a:t>
            </a:r>
            <a:r>
              <a:rPr lang="en-GB" baseline="0" dirty="0" smtClean="0">
                <a:solidFill>
                  <a:schemeClr val="dk1"/>
                </a:solidFill>
              </a:rPr>
              <a:t> bit of the Hub.</a:t>
            </a:r>
            <a:endParaRPr lang="en-GB" dirty="0" smtClean="0">
              <a:solidFill>
                <a:schemeClr val="dk1"/>
              </a:solidFill>
            </a:endParaRPr>
          </a:p>
          <a:p>
            <a:pPr marL="171450" indent="-171450" fontAlgn="ctr">
              <a:buFont typeface="Arial" panose="020B0604020202020204" pitchFamily="34" charset="0"/>
              <a:buChar char="•"/>
            </a:pPr>
            <a:r>
              <a:rPr lang="en-GB" dirty="0" smtClean="0">
                <a:solidFill>
                  <a:schemeClr val="dk1"/>
                </a:solidFill>
              </a:rPr>
              <a:t>When can they move?</a:t>
            </a:r>
          </a:p>
          <a:p>
            <a:pPr marL="171450" indent="-171450" fontAlgn="ctr">
              <a:buFont typeface="Arial" panose="020B0604020202020204" pitchFamily="34" charset="0"/>
              <a:buChar char="•"/>
            </a:pPr>
            <a:r>
              <a:rPr lang="en-GB" dirty="0" smtClean="0">
                <a:solidFill>
                  <a:schemeClr val="dk1"/>
                </a:solidFill>
              </a:rPr>
              <a:t>Tncy extensions</a:t>
            </a:r>
            <a:r>
              <a:rPr lang="en-GB" baseline="0" dirty="0" smtClean="0">
                <a:solidFill>
                  <a:schemeClr val="dk1"/>
                </a:solidFill>
              </a:rPr>
              <a:t> – no longer need NM approval but still need to go to Rents</a:t>
            </a:r>
            <a:endParaRPr lang="en-GB" dirty="0" smtClean="0">
              <a:solidFill>
                <a:schemeClr val="dk1"/>
              </a:solidFill>
            </a:endParaRPr>
          </a:p>
          <a:p>
            <a:pPr marL="171450" indent="-171450" fontAlgn="ctr">
              <a:buFont typeface="Arial" panose="020B0604020202020204" pitchFamily="34" charset="0"/>
              <a:buChar char="•"/>
            </a:pPr>
            <a:r>
              <a:rPr lang="en-GB" dirty="0" smtClean="0">
                <a:solidFill>
                  <a:schemeClr val="dk1"/>
                </a:solidFill>
              </a:rPr>
              <a:t>Sign tenancy agreement</a:t>
            </a:r>
          </a:p>
          <a:p>
            <a:pPr marL="171450" indent="-171450" fontAlgn="ctr">
              <a:buFont typeface="Arial" panose="020B0604020202020204" pitchFamily="34" charset="0"/>
              <a:buChar char="•"/>
            </a:pPr>
            <a:r>
              <a:rPr lang="en-GB" dirty="0" smtClean="0">
                <a:solidFill>
                  <a:schemeClr val="dk1"/>
                </a:solidFill>
              </a:rPr>
              <a:t>Sort out HB if appropriate</a:t>
            </a:r>
          </a:p>
          <a:p>
            <a:pPr marL="171450" indent="-171450" fontAlgn="ctr">
              <a:buFont typeface="Arial" panose="020B0604020202020204" pitchFamily="34" charset="0"/>
              <a:buChar char="•"/>
            </a:pPr>
            <a:r>
              <a:rPr lang="en-GB" dirty="0" smtClean="0">
                <a:solidFill>
                  <a:schemeClr val="dk1"/>
                </a:solidFill>
              </a:rPr>
              <a:t>Setting up rent account early before tenancy starts </a:t>
            </a:r>
          </a:p>
          <a:p>
            <a:pPr marL="171450" indent="-171450" fontAlgn="ctr">
              <a:buFont typeface="Arial" panose="020B0604020202020204" pitchFamily="34" charset="0"/>
              <a:buChar char="•"/>
            </a:pPr>
            <a:r>
              <a:rPr lang="en-GB" dirty="0" smtClean="0">
                <a:solidFill>
                  <a:schemeClr val="dk1"/>
                </a:solidFill>
              </a:rPr>
              <a:t>Updating</a:t>
            </a:r>
            <a:r>
              <a:rPr lang="en-GB" baseline="0" dirty="0" smtClean="0">
                <a:solidFill>
                  <a:schemeClr val="dk1"/>
                </a:solidFill>
              </a:rPr>
              <a:t> NG</a:t>
            </a:r>
            <a:endParaRPr lang="en-GB" dirty="0" smtClean="0">
              <a:solidFill>
                <a:schemeClr val="dk1"/>
              </a:solidFill>
            </a:endParaRPr>
          </a:p>
          <a:p>
            <a:endParaRPr lang="en-GB" dirty="0"/>
          </a:p>
        </p:txBody>
      </p:sp>
      <p:sp>
        <p:nvSpPr>
          <p:cNvPr id="4" name="Slide Number Placeholder 3"/>
          <p:cNvSpPr>
            <a:spLocks noGrp="1"/>
          </p:cNvSpPr>
          <p:nvPr>
            <p:ph type="sldNum" sz="quarter" idx="10"/>
          </p:nvPr>
        </p:nvSpPr>
        <p:spPr/>
        <p:txBody>
          <a:bodyPr/>
          <a:lstStyle/>
          <a:p>
            <a:fld id="{91EFFCA9-1B58-460A-B073-0C498F9093DA}" type="slidenum">
              <a:rPr lang="en-GB" smtClean="0"/>
              <a:t>19</a:t>
            </a:fld>
            <a:endParaRPr lang="en-GB"/>
          </a:p>
        </p:txBody>
      </p:sp>
    </p:spTree>
    <p:extLst>
      <p:ext uri="{BB962C8B-B14F-4D97-AF65-F5344CB8AC3E}">
        <p14:creationId xmlns:p14="http://schemas.microsoft.com/office/powerpoint/2010/main" val="3495776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Visit a void on your patch in conjunction with voids surveyor</a:t>
            </a:r>
          </a:p>
          <a:p>
            <a:r>
              <a:rPr lang="en-GB" dirty="0" smtClean="0"/>
              <a:t>Look at the Hub</a:t>
            </a:r>
          </a:p>
          <a:p>
            <a:r>
              <a:rPr lang="en-GB" dirty="0" smtClean="0"/>
              <a:t>Read the voids</a:t>
            </a:r>
            <a:r>
              <a:rPr lang="en-GB" baseline="0" dirty="0" smtClean="0"/>
              <a:t> procedure</a:t>
            </a:r>
            <a:endParaRPr lang="en-GB" dirty="0"/>
          </a:p>
        </p:txBody>
      </p:sp>
      <p:sp>
        <p:nvSpPr>
          <p:cNvPr id="4" name="Slide Number Placeholder 3"/>
          <p:cNvSpPr>
            <a:spLocks noGrp="1"/>
          </p:cNvSpPr>
          <p:nvPr>
            <p:ph type="sldNum" sz="quarter" idx="10"/>
          </p:nvPr>
        </p:nvSpPr>
        <p:spPr/>
        <p:txBody>
          <a:bodyPr/>
          <a:lstStyle/>
          <a:p>
            <a:fld id="{91EFFCA9-1B58-460A-B073-0C498F9093DA}" type="slidenum">
              <a:rPr lang="en-GB" smtClean="0"/>
              <a:t>21</a:t>
            </a:fld>
            <a:endParaRPr lang="en-GB"/>
          </a:p>
        </p:txBody>
      </p:sp>
    </p:spTree>
    <p:extLst>
      <p:ext uri="{BB962C8B-B14F-4D97-AF65-F5344CB8AC3E}">
        <p14:creationId xmlns:p14="http://schemas.microsoft.com/office/powerpoint/2010/main" val="2285187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Tile for voids</a:t>
            </a:r>
          </a:p>
          <a:p>
            <a:endParaRPr lang="en-GB" dirty="0" smtClean="0"/>
          </a:p>
          <a:p>
            <a:r>
              <a:rPr lang="en-GB" dirty="0" smtClean="0"/>
              <a:t>Search</a:t>
            </a:r>
          </a:p>
          <a:p>
            <a:endParaRPr lang="en-GB" dirty="0" smtClean="0"/>
          </a:p>
          <a:p>
            <a:r>
              <a:rPr lang="en-GB" dirty="0" smtClean="0"/>
              <a:t>Managers</a:t>
            </a:r>
            <a:r>
              <a:rPr lang="en-GB" baseline="0" dirty="0" smtClean="0"/>
              <a:t> want this to be your first point of contact…  before asking someone else.</a:t>
            </a:r>
          </a:p>
          <a:p>
            <a:r>
              <a:rPr lang="en-GB" baseline="0" dirty="0" smtClean="0"/>
              <a:t> </a:t>
            </a:r>
          </a:p>
          <a:p>
            <a:r>
              <a:rPr lang="en-GB" baseline="0" dirty="0" smtClean="0"/>
              <a:t>Give example of email to Angela re CBL</a:t>
            </a:r>
            <a:endParaRPr lang="en-GB" dirty="0"/>
          </a:p>
        </p:txBody>
      </p:sp>
      <p:sp>
        <p:nvSpPr>
          <p:cNvPr id="4" name="Slide Number Placeholder 3"/>
          <p:cNvSpPr>
            <a:spLocks noGrp="1"/>
          </p:cNvSpPr>
          <p:nvPr>
            <p:ph type="sldNum" sz="quarter" idx="10"/>
          </p:nvPr>
        </p:nvSpPr>
        <p:spPr/>
        <p:txBody>
          <a:bodyPr/>
          <a:lstStyle/>
          <a:p>
            <a:fld id="{91EFFCA9-1B58-460A-B073-0C498F9093DA}" type="slidenum">
              <a:rPr lang="en-GB" smtClean="0"/>
              <a:t>2</a:t>
            </a:fld>
            <a:endParaRPr lang="en-GB"/>
          </a:p>
        </p:txBody>
      </p:sp>
    </p:spTree>
    <p:extLst>
      <p:ext uri="{BB962C8B-B14F-4D97-AF65-F5344CB8AC3E}">
        <p14:creationId xmlns:p14="http://schemas.microsoft.com/office/powerpoint/2010/main" val="1567619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particular</a:t>
            </a:r>
          </a:p>
          <a:p>
            <a:endParaRPr lang="en-GB" dirty="0" smtClean="0"/>
          </a:p>
          <a:p>
            <a:r>
              <a:rPr lang="en-GB" dirty="0" smtClean="0"/>
              <a:t>Full</a:t>
            </a:r>
            <a:r>
              <a:rPr lang="en-GB" baseline="0" dirty="0" smtClean="0"/>
              <a:t> guidance and manual on updating Northgate</a:t>
            </a:r>
          </a:p>
          <a:p>
            <a:r>
              <a:rPr lang="en-GB" baseline="0" dirty="0" smtClean="0"/>
              <a:t>Notice of vacation </a:t>
            </a:r>
          </a:p>
          <a:p>
            <a:r>
              <a:rPr lang="en-GB" baseline="0" dirty="0" smtClean="0"/>
              <a:t>Heat meter guidance</a:t>
            </a:r>
          </a:p>
          <a:p>
            <a:r>
              <a:rPr lang="en-GB" baseline="0" dirty="0" smtClean="0"/>
              <a:t>Void info </a:t>
            </a:r>
            <a:r>
              <a:rPr lang="en-GB" baseline="0" dirty="0" smtClean="0"/>
              <a:t>checklist</a:t>
            </a:r>
          </a:p>
          <a:p>
            <a:r>
              <a:rPr lang="en-GB" baseline="0" dirty="0" smtClean="0"/>
              <a:t>Step by step guide</a:t>
            </a:r>
            <a:endParaRPr lang="en-GB" dirty="0"/>
          </a:p>
        </p:txBody>
      </p:sp>
      <p:sp>
        <p:nvSpPr>
          <p:cNvPr id="4" name="Slide Number Placeholder 3"/>
          <p:cNvSpPr>
            <a:spLocks noGrp="1"/>
          </p:cNvSpPr>
          <p:nvPr>
            <p:ph type="sldNum" sz="quarter" idx="10"/>
          </p:nvPr>
        </p:nvSpPr>
        <p:spPr/>
        <p:txBody>
          <a:bodyPr/>
          <a:lstStyle/>
          <a:p>
            <a:fld id="{91EFFCA9-1B58-460A-B073-0C498F9093DA}" type="slidenum">
              <a:rPr lang="en-GB" smtClean="0"/>
              <a:t>4</a:t>
            </a:fld>
            <a:endParaRPr lang="en-GB"/>
          </a:p>
        </p:txBody>
      </p:sp>
    </p:spTree>
    <p:extLst>
      <p:ext uri="{BB962C8B-B14F-4D97-AF65-F5344CB8AC3E}">
        <p14:creationId xmlns:p14="http://schemas.microsoft.com/office/powerpoint/2010/main" val="999927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EFFCA9-1B58-460A-B073-0C498F9093DA}" type="slidenum">
              <a:rPr lang="en-GB" smtClean="0"/>
              <a:t>5</a:t>
            </a:fld>
            <a:endParaRPr lang="en-GB"/>
          </a:p>
        </p:txBody>
      </p:sp>
    </p:spTree>
    <p:extLst>
      <p:ext uri="{BB962C8B-B14F-4D97-AF65-F5344CB8AC3E}">
        <p14:creationId xmlns:p14="http://schemas.microsoft.com/office/powerpoint/2010/main" val="1556337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000000"/>
                </a:solidFill>
                <a:effectLst/>
                <a:latin typeface="Arial" panose="020B0604020202020204" pitchFamily="34" charset="0"/>
              </a:rPr>
              <a:t>1 - e.g. homeless, people overcrowded or under occupying, people bed blocking, temp accom</a:t>
            </a:r>
          </a:p>
          <a:p>
            <a:pPr marL="0" marR="0">
              <a:spcBef>
                <a:spcPts val="0"/>
              </a:spcBef>
              <a:spcAft>
                <a:spcPts val="0"/>
              </a:spcAft>
            </a:pPr>
            <a:endParaRPr lang="en-GB" sz="1200" dirty="0" smtClean="0">
              <a:solidFill>
                <a:srgbClr val="000000"/>
              </a:solidFill>
              <a:effectLst/>
              <a:latin typeface="Arial" panose="020B0604020202020204" pitchFamily="34" charset="0"/>
            </a:endParaRPr>
          </a:p>
          <a:p>
            <a:pPr marL="0" marR="0">
              <a:spcBef>
                <a:spcPts val="0"/>
              </a:spcBef>
              <a:spcAft>
                <a:spcPts val="0"/>
              </a:spcAft>
            </a:pPr>
            <a:r>
              <a:rPr lang="en-GB" sz="1200" dirty="0" smtClean="0">
                <a:solidFill>
                  <a:srgbClr val="000000"/>
                </a:solidFill>
                <a:effectLst/>
                <a:latin typeface="Arial" panose="020B0604020202020204" pitchFamily="34" charset="0"/>
              </a:rPr>
              <a:t>Rent loss </a:t>
            </a:r>
          </a:p>
          <a:p>
            <a:pPr marL="0" marR="0">
              <a:spcBef>
                <a:spcPts val="0"/>
              </a:spcBef>
              <a:spcAft>
                <a:spcPts val="0"/>
              </a:spcAft>
            </a:pPr>
            <a:r>
              <a:rPr lang="en-GB" sz="1200" dirty="0" smtClean="0">
                <a:solidFill>
                  <a:srgbClr val="000000"/>
                </a:solidFill>
                <a:effectLst/>
                <a:latin typeface="Arial" panose="020B0604020202020204" pitchFamily="34" charset="0"/>
              </a:rPr>
              <a:t> </a:t>
            </a:r>
          </a:p>
          <a:p>
            <a:pPr marL="0" marR="0">
              <a:spcBef>
                <a:spcPts val="0"/>
              </a:spcBef>
              <a:spcAft>
                <a:spcPts val="0"/>
              </a:spcAft>
            </a:pPr>
            <a:r>
              <a:rPr lang="en-GB" sz="1200" dirty="0" smtClean="0">
                <a:solidFill>
                  <a:srgbClr val="000000"/>
                </a:solidFill>
                <a:effectLst/>
                <a:latin typeface="Arial" panose="020B0604020202020204" pitchFamily="34" charset="0"/>
              </a:rPr>
              <a:t>3 - Empty homes can encourage vandalism and theft for example, boiler theft, fireplace theft.</a:t>
            </a:r>
          </a:p>
          <a:p>
            <a:pPr marL="0" marR="0">
              <a:spcBef>
                <a:spcPts val="0"/>
              </a:spcBef>
              <a:spcAft>
                <a:spcPts val="0"/>
              </a:spcAft>
            </a:pPr>
            <a:r>
              <a:rPr lang="en-GB" sz="1200" dirty="0" smtClean="0">
                <a:solidFill>
                  <a:srgbClr val="000000"/>
                </a:solidFill>
                <a:effectLst/>
                <a:latin typeface="Arial" panose="020B0604020202020204" pitchFamily="34" charset="0"/>
              </a:rPr>
              <a:t> </a:t>
            </a:r>
          </a:p>
          <a:p>
            <a:pPr marL="0" marR="0">
              <a:spcBef>
                <a:spcPts val="0"/>
              </a:spcBef>
              <a:spcAft>
                <a:spcPts val="0"/>
              </a:spcAft>
            </a:pPr>
            <a:r>
              <a:rPr lang="en-GB" sz="1200" dirty="0" smtClean="0">
                <a:solidFill>
                  <a:srgbClr val="000000"/>
                </a:solidFill>
                <a:effectLst/>
                <a:latin typeface="Arial" panose="020B0604020202020204" pitchFamily="34" charset="0"/>
              </a:rPr>
              <a:t>4 - Squatting - less common now but still occurs, possibly just a one night stay.</a:t>
            </a:r>
          </a:p>
          <a:p>
            <a:pPr marL="0" marR="0">
              <a:spcBef>
                <a:spcPts val="0"/>
              </a:spcBef>
              <a:spcAft>
                <a:spcPts val="0"/>
              </a:spcAft>
            </a:pPr>
            <a:r>
              <a:rPr lang="en-GB" sz="1200" dirty="0" smtClean="0">
                <a:solidFill>
                  <a:srgbClr val="000000"/>
                </a:solidFill>
                <a:effectLst/>
                <a:latin typeface="Arial" panose="020B0604020202020204" pitchFamily="34" charset="0"/>
              </a:rPr>
              <a:t> </a:t>
            </a:r>
          </a:p>
          <a:p>
            <a:pPr marL="0" marR="0">
              <a:spcBef>
                <a:spcPts val="0"/>
              </a:spcBef>
              <a:spcAft>
                <a:spcPts val="0"/>
              </a:spcAft>
            </a:pPr>
            <a:r>
              <a:rPr lang="en-GB" sz="1200" dirty="0" smtClean="0">
                <a:solidFill>
                  <a:srgbClr val="000000"/>
                </a:solidFill>
                <a:effectLst/>
                <a:latin typeface="Arial" panose="020B0604020202020204" pitchFamily="34" charset="0"/>
              </a:rPr>
              <a:t>5 - Reputation of council - </a:t>
            </a:r>
            <a:r>
              <a:rPr lang="en-GB" sz="1200" dirty="0" err="1" smtClean="0">
                <a:solidFill>
                  <a:srgbClr val="000000"/>
                </a:solidFill>
                <a:effectLst/>
                <a:latin typeface="Arial" panose="020B0604020202020204" pitchFamily="34" charset="0"/>
              </a:rPr>
              <a:t>e.g</a:t>
            </a:r>
            <a:r>
              <a:rPr lang="en-GB" sz="1200" dirty="0" smtClean="0">
                <a:solidFill>
                  <a:srgbClr val="000000"/>
                </a:solidFill>
                <a:effectLst/>
                <a:latin typeface="Arial" panose="020B0604020202020204" pitchFamily="34" charset="0"/>
              </a:rPr>
              <a:t> recent FOI</a:t>
            </a:r>
          </a:p>
          <a:p>
            <a:pPr marL="0" marR="0">
              <a:spcBef>
                <a:spcPts val="0"/>
              </a:spcBef>
              <a:spcAft>
                <a:spcPts val="0"/>
              </a:spcAft>
            </a:pPr>
            <a:r>
              <a:rPr lang="en-GB" sz="1200" dirty="0" smtClean="0">
                <a:solidFill>
                  <a:srgbClr val="000000"/>
                </a:solidFill>
                <a:effectLst/>
                <a:latin typeface="Arial" panose="020B0604020202020204" pitchFamily="34" charset="0"/>
              </a:rPr>
              <a:t> </a:t>
            </a:r>
          </a:p>
          <a:p>
            <a:pPr marL="0" marR="0">
              <a:spcBef>
                <a:spcPts val="0"/>
              </a:spcBef>
              <a:spcAft>
                <a:spcPts val="0"/>
              </a:spcAft>
            </a:pPr>
            <a:r>
              <a:rPr lang="en-GB" sz="1200" dirty="0" smtClean="0">
                <a:solidFill>
                  <a:srgbClr val="000000"/>
                </a:solidFill>
                <a:effectLst/>
                <a:latin typeface="Arial" panose="020B0604020202020204" pitchFamily="34" charset="0"/>
              </a:rPr>
              <a:t>6 - Lots of other reasons - e.g. neighbours can get worried if a neighbouring flat is empty.  Pests (pigeons).</a:t>
            </a:r>
          </a:p>
          <a:p>
            <a:endParaRPr lang="en-GB" dirty="0"/>
          </a:p>
        </p:txBody>
      </p:sp>
      <p:sp>
        <p:nvSpPr>
          <p:cNvPr id="4" name="Slide Number Placeholder 3"/>
          <p:cNvSpPr>
            <a:spLocks noGrp="1"/>
          </p:cNvSpPr>
          <p:nvPr>
            <p:ph type="sldNum" sz="quarter" idx="10"/>
          </p:nvPr>
        </p:nvSpPr>
        <p:spPr/>
        <p:txBody>
          <a:bodyPr/>
          <a:lstStyle/>
          <a:p>
            <a:fld id="{91EFFCA9-1B58-460A-B073-0C498F9093DA}" type="slidenum">
              <a:rPr lang="en-GB" smtClean="0"/>
              <a:t>6</a:t>
            </a:fld>
            <a:endParaRPr lang="en-GB"/>
          </a:p>
        </p:txBody>
      </p:sp>
    </p:spTree>
    <p:extLst>
      <p:ext uri="{BB962C8B-B14F-4D97-AF65-F5344CB8AC3E}">
        <p14:creationId xmlns:p14="http://schemas.microsoft.com/office/powerpoint/2010/main" val="2253974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GB" sz="1200" dirty="0" smtClean="0">
                <a:effectLst/>
                <a:latin typeface="Arial" panose="020B0604020202020204" pitchFamily="34" charset="0"/>
              </a:rPr>
              <a:t>Review outcome - we want to set people up in their tenancies and off to a good start giving them the support they need to do this.  </a:t>
            </a:r>
          </a:p>
          <a:p>
            <a:pPr marL="0" marR="0">
              <a:spcBef>
                <a:spcPts val="0"/>
              </a:spcBef>
              <a:spcAft>
                <a:spcPts val="0"/>
              </a:spcAft>
            </a:pPr>
            <a:r>
              <a:rPr lang="en-GB" sz="1200" dirty="0" smtClean="0">
                <a:effectLst/>
                <a:latin typeface="Arial" panose="020B0604020202020204" pitchFamily="34" charset="0"/>
              </a:rPr>
              <a:t>The void process is an ideal opportunity to have an early dialogue with new tenants.</a:t>
            </a:r>
          </a:p>
          <a:p>
            <a:pPr marL="0" marR="0">
              <a:spcBef>
                <a:spcPts val="0"/>
              </a:spcBef>
              <a:spcAft>
                <a:spcPts val="0"/>
              </a:spcAft>
            </a:pPr>
            <a:r>
              <a:rPr lang="en-GB" sz="1200" dirty="0" smtClean="0">
                <a:effectLst/>
                <a:latin typeface="Arial" panose="020B0604020202020204" pitchFamily="34" charset="0"/>
              </a:rPr>
              <a:t> </a:t>
            </a:r>
          </a:p>
          <a:p>
            <a:pPr marL="0" marR="0">
              <a:spcBef>
                <a:spcPts val="0"/>
              </a:spcBef>
              <a:spcAft>
                <a:spcPts val="0"/>
              </a:spcAft>
            </a:pPr>
            <a:r>
              <a:rPr lang="en-GB" sz="1200" dirty="0" smtClean="0">
                <a:effectLst/>
                <a:latin typeface="Arial" panose="020B0604020202020204" pitchFamily="34" charset="0"/>
              </a:rPr>
              <a:t>However, can be tricky though as it covers 3 different services.  Ourselves, repairs and housing needs.  </a:t>
            </a:r>
          </a:p>
          <a:p>
            <a:pPr marL="0" marR="0">
              <a:spcBef>
                <a:spcPts val="0"/>
              </a:spcBef>
              <a:spcAft>
                <a:spcPts val="0"/>
              </a:spcAft>
            </a:pPr>
            <a:endParaRPr lang="en-GB" sz="1200" dirty="0" smtClean="0">
              <a:effectLst/>
              <a:latin typeface="Arial" panose="020B0604020202020204" pitchFamily="34" charset="0"/>
            </a:endParaRPr>
          </a:p>
          <a:p>
            <a:pPr marL="0" marR="0">
              <a:spcBef>
                <a:spcPts val="0"/>
              </a:spcBef>
              <a:spcAft>
                <a:spcPts val="0"/>
              </a:spcAft>
            </a:pPr>
            <a:r>
              <a:rPr lang="en-GB" sz="1200" dirty="0" smtClean="0">
                <a:effectLst/>
                <a:latin typeface="Arial" panose="020B0604020202020204" pitchFamily="34" charset="0"/>
              </a:rPr>
              <a:t>An outcome of the review and how we work we think pulls these services together more closely.</a:t>
            </a:r>
          </a:p>
          <a:p>
            <a:pPr marL="0" marR="0">
              <a:spcBef>
                <a:spcPts val="0"/>
              </a:spcBef>
              <a:spcAft>
                <a:spcPts val="0"/>
              </a:spcAft>
            </a:pPr>
            <a:r>
              <a:rPr lang="en-GB" sz="1200" dirty="0" smtClean="0">
                <a:effectLst/>
                <a:latin typeface="Arial" panose="020B0604020202020204" pitchFamily="34" charset="0"/>
              </a:rPr>
              <a:t> </a:t>
            </a:r>
          </a:p>
          <a:p>
            <a:pPr marL="0" marR="0">
              <a:spcBef>
                <a:spcPts val="0"/>
              </a:spcBef>
              <a:spcAft>
                <a:spcPts val="0"/>
              </a:spcAft>
            </a:pPr>
            <a:r>
              <a:rPr lang="en-GB" sz="1200" dirty="0" smtClean="0">
                <a:effectLst/>
                <a:latin typeface="Arial" panose="020B0604020202020204" pitchFamily="34" charset="0"/>
              </a:rPr>
              <a:t>We want to do the work that's needed when it's empty as this should be cheaper over time.  In the old system 76% of voids needed repairs after letting.</a:t>
            </a:r>
          </a:p>
          <a:p>
            <a:pPr marL="0" marR="0">
              <a:spcBef>
                <a:spcPts val="0"/>
              </a:spcBef>
              <a:spcAft>
                <a:spcPts val="0"/>
              </a:spcAft>
            </a:pPr>
            <a:r>
              <a:rPr lang="en-GB" sz="1200" dirty="0" smtClean="0">
                <a:effectLst/>
                <a:latin typeface="Arial" panose="020B0604020202020204" pitchFamily="34" charset="0"/>
              </a:rPr>
              <a:t> </a:t>
            </a:r>
          </a:p>
          <a:p>
            <a:pPr marL="0" marR="0">
              <a:spcBef>
                <a:spcPts val="0"/>
              </a:spcBef>
              <a:spcAft>
                <a:spcPts val="0"/>
              </a:spcAft>
            </a:pPr>
            <a:r>
              <a:rPr lang="en-GB" sz="1200" dirty="0" smtClean="0">
                <a:effectLst/>
                <a:latin typeface="Arial" panose="020B0604020202020204" pitchFamily="34" charset="0"/>
              </a:rPr>
              <a:t>This will lead to fewer rent arrears from the start of the tenancy, fewer requests to move and less failure demand.  Takes more time at the start of the tenancy to do this.</a:t>
            </a:r>
          </a:p>
          <a:p>
            <a:pPr marL="0" marR="0">
              <a:spcBef>
                <a:spcPts val="0"/>
              </a:spcBef>
              <a:spcAft>
                <a:spcPts val="0"/>
              </a:spcAft>
            </a:pPr>
            <a:r>
              <a:rPr lang="en-GB" sz="1200" dirty="0" smtClean="0">
                <a:effectLst/>
                <a:latin typeface="Arial" panose="020B0604020202020204" pitchFamily="34" charset="0"/>
              </a:rPr>
              <a:t> </a:t>
            </a:r>
          </a:p>
          <a:p>
            <a:pPr marL="0" marR="0">
              <a:spcBef>
                <a:spcPts val="0"/>
              </a:spcBef>
              <a:spcAft>
                <a:spcPts val="0"/>
              </a:spcAft>
            </a:pPr>
            <a:r>
              <a:rPr lang="en-GB" sz="1200" dirty="0" smtClean="0">
                <a:effectLst/>
                <a:latin typeface="Arial" panose="020B0604020202020204" pitchFamily="34" charset="0"/>
              </a:rPr>
              <a:t>Money, health and risk often missed in the old way of sign-up</a:t>
            </a:r>
          </a:p>
        </p:txBody>
      </p:sp>
      <p:sp>
        <p:nvSpPr>
          <p:cNvPr id="4" name="Slide Number Placeholder 3"/>
          <p:cNvSpPr>
            <a:spLocks noGrp="1"/>
          </p:cNvSpPr>
          <p:nvPr>
            <p:ph type="sldNum" sz="quarter" idx="10"/>
          </p:nvPr>
        </p:nvSpPr>
        <p:spPr/>
        <p:txBody>
          <a:bodyPr/>
          <a:lstStyle/>
          <a:p>
            <a:fld id="{91EFFCA9-1B58-460A-B073-0C498F9093DA}" type="slidenum">
              <a:rPr lang="en-GB" smtClean="0"/>
              <a:t>7</a:t>
            </a:fld>
            <a:endParaRPr lang="en-GB"/>
          </a:p>
        </p:txBody>
      </p:sp>
    </p:spTree>
    <p:extLst>
      <p:ext uri="{BB962C8B-B14F-4D97-AF65-F5344CB8AC3E}">
        <p14:creationId xmlns:p14="http://schemas.microsoft.com/office/powerpoint/2010/main" val="3193142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GB" sz="1200" dirty="0" smtClean="0">
                <a:solidFill>
                  <a:srgbClr val="000000"/>
                </a:solidFill>
                <a:effectLst/>
                <a:latin typeface="Arial" panose="020B0604020202020204" pitchFamily="34" charset="0"/>
              </a:rPr>
              <a:t>High level flow chart.  We will go into this in more detail.</a:t>
            </a:r>
          </a:p>
          <a:p>
            <a:pPr marL="0" marR="0">
              <a:spcBef>
                <a:spcPts val="0"/>
              </a:spcBef>
              <a:spcAft>
                <a:spcPts val="0"/>
              </a:spcAft>
            </a:pPr>
            <a:r>
              <a:rPr lang="en-GB" sz="1200" dirty="0" smtClean="0">
                <a:solidFill>
                  <a:srgbClr val="000000"/>
                </a:solidFill>
                <a:effectLst/>
                <a:latin typeface="Arial" panose="020B0604020202020204" pitchFamily="34" charset="0"/>
              </a:rPr>
              <a:t>  </a:t>
            </a:r>
          </a:p>
          <a:p>
            <a:pPr marL="0" marR="0">
              <a:spcBef>
                <a:spcPts val="0"/>
              </a:spcBef>
              <a:spcAft>
                <a:spcPts val="0"/>
              </a:spcAft>
            </a:pPr>
            <a:r>
              <a:rPr lang="en-GB" sz="1200" dirty="0" smtClean="0">
                <a:solidFill>
                  <a:srgbClr val="000000"/>
                </a:solidFill>
                <a:effectLst/>
                <a:latin typeface="Arial" panose="020B0604020202020204" pitchFamily="34" charset="0"/>
              </a:rPr>
              <a:t>Once you've had a look and (possibly) arranged storage (more of that later) it is passed to the voids surveyor who specifies works.   </a:t>
            </a:r>
          </a:p>
          <a:p>
            <a:pPr marL="0" marR="0">
              <a:spcBef>
                <a:spcPts val="0"/>
              </a:spcBef>
              <a:spcAft>
                <a:spcPts val="0"/>
              </a:spcAft>
            </a:pPr>
            <a:r>
              <a:rPr lang="en-GB" sz="1200" dirty="0" smtClean="0">
                <a:solidFill>
                  <a:srgbClr val="000000"/>
                </a:solidFill>
                <a:effectLst/>
                <a:latin typeface="Arial" panose="020B0604020202020204" pitchFamily="34" charset="0"/>
              </a:rPr>
              <a:t> </a:t>
            </a:r>
          </a:p>
          <a:p>
            <a:pPr marL="0" marR="0">
              <a:spcBef>
                <a:spcPts val="0"/>
              </a:spcBef>
              <a:spcAft>
                <a:spcPts val="0"/>
              </a:spcAft>
            </a:pPr>
            <a:r>
              <a:rPr lang="en-GB" sz="1200" dirty="0" smtClean="0">
                <a:solidFill>
                  <a:srgbClr val="000000"/>
                </a:solidFill>
                <a:effectLst/>
                <a:latin typeface="Arial" panose="020B0604020202020204" pitchFamily="34" charset="0"/>
              </a:rPr>
              <a:t>During this period, and in conjunction with the voids surveyor,  the property may either be advertised under CBL or made a direct offer.  The advertising and making of offers is done by the housing needs service.</a:t>
            </a:r>
          </a:p>
          <a:p>
            <a:pPr marL="0" marR="0">
              <a:spcBef>
                <a:spcPts val="0"/>
              </a:spcBef>
              <a:spcAft>
                <a:spcPts val="0"/>
              </a:spcAft>
            </a:pPr>
            <a:endParaRPr lang="en-GB" sz="1200" dirty="0" smtClean="0">
              <a:solidFill>
                <a:srgbClr val="000000"/>
              </a:solidFill>
              <a:effectLst/>
              <a:latin typeface="Arial" panose="020B0604020202020204" pitchFamily="34" charset="0"/>
            </a:endParaRPr>
          </a:p>
          <a:p>
            <a:pPr marL="0" marR="0">
              <a:spcBef>
                <a:spcPts val="0"/>
              </a:spcBef>
              <a:spcAft>
                <a:spcPts val="0"/>
              </a:spcAft>
            </a:pPr>
            <a:r>
              <a:rPr lang="en-GB" sz="1200" dirty="0" smtClean="0">
                <a:solidFill>
                  <a:srgbClr val="000000"/>
                </a:solidFill>
                <a:effectLst/>
                <a:latin typeface="Arial" panose="020B0604020202020204" pitchFamily="34" charset="0"/>
              </a:rPr>
              <a:t>Surveyor may modify spec depending upon</a:t>
            </a:r>
            <a:r>
              <a:rPr lang="en-GB" sz="1200" baseline="0" dirty="0" smtClean="0">
                <a:solidFill>
                  <a:srgbClr val="000000"/>
                </a:solidFill>
                <a:effectLst/>
                <a:latin typeface="Arial" panose="020B0604020202020204" pitchFamily="34" charset="0"/>
              </a:rPr>
              <a:t> new tenant</a:t>
            </a:r>
            <a:endParaRPr lang="en-GB" sz="1200" dirty="0" smtClean="0">
              <a:solidFill>
                <a:srgbClr val="000000"/>
              </a:solidFill>
              <a:effectLst/>
              <a:latin typeface="Arial" panose="020B0604020202020204" pitchFamily="34" charset="0"/>
            </a:endParaRPr>
          </a:p>
          <a:p>
            <a:pPr marL="0" marR="0">
              <a:spcBef>
                <a:spcPts val="0"/>
              </a:spcBef>
              <a:spcAft>
                <a:spcPts val="0"/>
              </a:spcAft>
            </a:pPr>
            <a:endParaRPr lang="en-GB" sz="1200" dirty="0" smtClean="0">
              <a:solidFill>
                <a:srgbClr val="000000"/>
              </a:solidFill>
              <a:effectLst/>
              <a:latin typeface="Arial" panose="020B0604020202020204" pitchFamily="34" charset="0"/>
            </a:endParaRPr>
          </a:p>
          <a:p>
            <a:pPr marL="0" marR="0">
              <a:spcBef>
                <a:spcPts val="0"/>
              </a:spcBef>
              <a:spcAft>
                <a:spcPts val="0"/>
              </a:spcAft>
            </a:pPr>
            <a:r>
              <a:rPr lang="en-GB" sz="1200" dirty="0" smtClean="0">
                <a:solidFill>
                  <a:srgbClr val="000000"/>
                </a:solidFill>
                <a:effectLst/>
                <a:latin typeface="Arial" panose="020B0604020202020204" pitchFamily="34" charset="0"/>
              </a:rPr>
              <a:t>End</a:t>
            </a:r>
            <a:r>
              <a:rPr lang="en-GB" sz="1200" baseline="0" dirty="0" smtClean="0">
                <a:solidFill>
                  <a:srgbClr val="000000"/>
                </a:solidFill>
                <a:effectLst/>
                <a:latin typeface="Arial" panose="020B0604020202020204" pitchFamily="34" charset="0"/>
              </a:rPr>
              <a:t> to end ownership - NHO</a:t>
            </a:r>
            <a:endParaRPr lang="en-GB" sz="1200" dirty="0" smtClean="0">
              <a:solidFill>
                <a:srgbClr val="000000"/>
              </a:solidFill>
              <a:effectLst/>
              <a:latin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91EFFCA9-1B58-460A-B073-0C498F9093DA}" type="slidenum">
              <a:rPr lang="en-GB" smtClean="0"/>
              <a:t>8</a:t>
            </a:fld>
            <a:endParaRPr lang="en-GB"/>
          </a:p>
        </p:txBody>
      </p:sp>
    </p:spTree>
    <p:extLst>
      <p:ext uri="{BB962C8B-B14F-4D97-AF65-F5344CB8AC3E}">
        <p14:creationId xmlns:p14="http://schemas.microsoft.com/office/powerpoint/2010/main" val="3516206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000000"/>
                </a:solidFill>
                <a:effectLst/>
                <a:latin typeface="Arial" panose="020B0604020202020204" pitchFamily="34" charset="0"/>
              </a:rPr>
              <a:t>2  -  In a lot of circumstances we know when someone is to leave – transfers or people tell us.   In 2018/19 about 40% of people moving, for example, were transfers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4 weeks notice but not transfers or moving to </a:t>
            </a:r>
            <a:r>
              <a:rPr lang="en-GB" sz="1200" kern="1200" dirty="0" err="1" smtClean="0">
                <a:solidFill>
                  <a:schemeClr val="tx1"/>
                </a:solidFill>
                <a:effectLst/>
                <a:latin typeface="+mn-lt"/>
                <a:ea typeface="+mn-ea"/>
                <a:cs typeface="+mn-cs"/>
              </a:rPr>
              <a:t>resid</a:t>
            </a:r>
            <a:r>
              <a:rPr lang="en-GB" sz="1200" kern="1200" dirty="0" smtClean="0">
                <a:solidFill>
                  <a:schemeClr val="tx1"/>
                </a:solidFill>
                <a:effectLst/>
                <a:latin typeface="+mn-lt"/>
                <a:ea typeface="+mn-ea"/>
                <a:cs typeface="+mn-cs"/>
              </a:rPr>
              <a:t> care</a:t>
            </a:r>
            <a:r>
              <a:rPr lang="en-GB" sz="1200" kern="1200" baseline="0" dirty="0" smtClean="0">
                <a:solidFill>
                  <a:schemeClr val="tx1"/>
                </a:solidFill>
                <a:effectLst/>
                <a:latin typeface="+mn-lt"/>
                <a:ea typeface="+mn-ea"/>
                <a:cs typeface="+mn-cs"/>
              </a:rPr>
              <a:t> – </a:t>
            </a:r>
            <a:r>
              <a:rPr lang="en-GB" sz="1200" b="1" kern="1200" baseline="0" dirty="0" smtClean="0">
                <a:solidFill>
                  <a:schemeClr val="tx1"/>
                </a:solidFill>
                <a:effectLst/>
                <a:latin typeface="+mn-lt"/>
                <a:ea typeface="+mn-ea"/>
                <a:cs typeface="+mn-cs"/>
              </a:rPr>
              <a:t>all on Hub</a:t>
            </a:r>
            <a:endParaRPr lang="en-GB" sz="1200" b="1"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3 -  e.g. someone might be moving into the private rented sector and be put into a position of being charged 2 rents at once</a:t>
            </a:r>
            <a:r>
              <a:rPr lang="en-GB" sz="1200" kern="1200" baseline="0" dirty="0" smtClean="0">
                <a:solidFill>
                  <a:schemeClr val="tx1"/>
                </a:solidFill>
                <a:effectLst/>
                <a:latin typeface="+mn-lt"/>
                <a:ea typeface="+mn-ea"/>
                <a:cs typeface="+mn-cs"/>
              </a:rPr>
              <a:t> (HB/UC)</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Clearance – encourage people to clear (website</a:t>
            </a:r>
            <a:r>
              <a:rPr lang="en-GB" sz="1200" kern="1200" baseline="0" dirty="0" smtClean="0">
                <a:solidFill>
                  <a:schemeClr val="tx1"/>
                </a:solidFill>
                <a:effectLst/>
                <a:latin typeface="+mn-lt"/>
                <a:ea typeface="+mn-ea"/>
                <a:cs typeface="+mn-cs"/>
              </a:rPr>
              <a:t> has some info on this).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Dialogue with</a:t>
            </a:r>
            <a:r>
              <a:rPr lang="en-GB" sz="1200" kern="1200" baseline="0" dirty="0" smtClean="0">
                <a:solidFill>
                  <a:schemeClr val="tx1"/>
                </a:solidFill>
                <a:effectLst/>
                <a:latin typeface="+mn-lt"/>
                <a:ea typeface="+mn-ea"/>
                <a:cs typeface="+mn-cs"/>
              </a:rPr>
              <a:t> outgoing tenant</a:t>
            </a:r>
            <a:endParaRPr lang="en-GB" sz="1200" kern="1200" dirty="0" smtClean="0">
              <a:solidFill>
                <a:schemeClr val="tx1"/>
              </a:solidFill>
              <a:effectLst/>
              <a:latin typeface="+mn-lt"/>
              <a:ea typeface="+mn-ea"/>
              <a:cs typeface="+mn-cs"/>
            </a:endParaRP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4 - Notice of vacation – collects forwarding address, possibly meter readings and gives permission to dispose.  Signed and dated and we date stamp – given to tenant as evidence.</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4 - N</a:t>
            </a:r>
            <a:r>
              <a:rPr lang="en-GB" sz="1200" kern="1200" dirty="0" smtClean="0">
                <a:solidFill>
                  <a:schemeClr val="tx1"/>
                </a:solidFill>
                <a:effectLst/>
                <a:latin typeface="+mn-lt"/>
                <a:ea typeface="+mn-ea"/>
                <a:cs typeface="+mn-cs"/>
              </a:rPr>
              <a:t>ormally people sign a notice of vacation when they hand in keys and doing so gives us permission to clear anything they leave behind.  Be careful if they don’t</a:t>
            </a:r>
            <a:r>
              <a:rPr lang="en-GB" sz="1200" kern="1200" baseline="0" dirty="0" smtClean="0">
                <a:solidFill>
                  <a:schemeClr val="tx1"/>
                </a:solidFill>
                <a:effectLst/>
                <a:latin typeface="+mn-lt"/>
                <a:ea typeface="+mn-ea"/>
                <a:cs typeface="+mn-cs"/>
              </a:rPr>
              <a:t> – legal obs</a:t>
            </a:r>
            <a:r>
              <a:rPr lang="en-GB" sz="1200" kern="1200" dirty="0" smtClean="0">
                <a:solidFill>
                  <a:schemeClr val="tx1"/>
                </a:solidFill>
                <a:effectLst/>
                <a:latin typeface="+mn-lt"/>
                <a:ea typeface="+mn-ea"/>
                <a:cs typeface="+mn-cs"/>
              </a:rPr>
              <a:t>.  Can’t just dispose of stuff , e.g. eviction/abandonment.  May need to store for a period of time while we try and find them to serve notice.  </a:t>
            </a:r>
            <a:r>
              <a:rPr lang="en-GB" sz="1200" b="1" kern="1200" dirty="0" smtClean="0">
                <a:solidFill>
                  <a:schemeClr val="tx1"/>
                </a:solidFill>
                <a:effectLst/>
                <a:latin typeface="+mn-lt"/>
                <a:ea typeface="+mn-ea"/>
                <a:cs typeface="+mn-cs"/>
              </a:rPr>
              <a:t>All on the Hub.</a:t>
            </a:r>
          </a:p>
          <a:p>
            <a:r>
              <a:rPr lang="en-GB"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91EFFCA9-1B58-460A-B073-0C498F9093DA}" type="slidenum">
              <a:rPr lang="en-GB" smtClean="0"/>
              <a:t>9</a:t>
            </a:fld>
            <a:endParaRPr lang="en-GB"/>
          </a:p>
        </p:txBody>
      </p:sp>
    </p:spTree>
    <p:extLst>
      <p:ext uri="{BB962C8B-B14F-4D97-AF65-F5344CB8AC3E}">
        <p14:creationId xmlns:p14="http://schemas.microsoft.com/office/powerpoint/2010/main" val="977331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solidFill>
                  <a:schemeClr val="dk1"/>
                </a:solidFill>
              </a:rPr>
              <a:t>Suitability of incoming tenant - is this for example a block with predominantly older residents</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solidFill>
                  <a:schemeClr val="dk1"/>
                </a:solidFill>
              </a:rPr>
              <a:t>Is it one that you may have a tenant identified</a:t>
            </a:r>
            <a:r>
              <a:rPr lang="en-GB" sz="1200" baseline="0" dirty="0" smtClean="0">
                <a:solidFill>
                  <a:schemeClr val="dk1"/>
                </a:solidFill>
              </a:rPr>
              <a:t> who needs to move – ESR – that it would be suitable for</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smtClean="0">
                <a:solidFill>
                  <a:schemeClr val="dk1"/>
                </a:solidFill>
              </a:rPr>
              <a:t>Should it be sensitively let?    where there has been ASB, or a </a:t>
            </a:r>
            <a:r>
              <a:rPr lang="en-GB" sz="1200" baseline="0" dirty="0" err="1" smtClean="0">
                <a:solidFill>
                  <a:schemeClr val="dk1"/>
                </a:solidFill>
              </a:rPr>
              <a:t>partic</a:t>
            </a:r>
            <a:r>
              <a:rPr lang="en-GB" sz="1200" baseline="0" dirty="0" smtClean="0">
                <a:solidFill>
                  <a:schemeClr val="dk1"/>
                </a:solidFill>
              </a:rPr>
              <a:t> reason we might want to exclude certain people for bidding.  </a:t>
            </a:r>
            <a:r>
              <a:rPr lang="en-GB" sz="1200" b="1" baseline="0" dirty="0" smtClean="0">
                <a:solidFill>
                  <a:schemeClr val="dk1"/>
                </a:solidFill>
              </a:rPr>
              <a:t>Process is on the Hub.</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smtClean="0">
                <a:solidFill>
                  <a:schemeClr val="dk1"/>
                </a:solidFill>
              </a:rPr>
              <a:t>Could it be reconfigured?</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smtClean="0">
                <a:solidFill>
                  <a:schemeClr val="dk1"/>
                </a:solidFill>
              </a:rPr>
              <a:t>Has it already been adapted?</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smtClean="0">
                <a:solidFill>
                  <a:schemeClr val="dk1"/>
                </a:solidFill>
              </a:rPr>
              <a:t>What had been left behind.  Do we have permission to clear everything?  If, not, take photos of what has been left behind and </a:t>
            </a:r>
            <a:r>
              <a:rPr lang="en-GB" sz="1200" b="1" baseline="0" dirty="0" smtClean="0">
                <a:solidFill>
                  <a:schemeClr val="dk1"/>
                </a:solidFill>
              </a:rPr>
              <a:t>refer to the Hub </a:t>
            </a:r>
            <a:r>
              <a:rPr lang="en-GB" sz="1200" baseline="0" dirty="0" smtClean="0">
                <a:solidFill>
                  <a:schemeClr val="dk1"/>
                </a:solidFill>
              </a:rPr>
              <a:t>for what to do next</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If people leave furniture in good condition or carpets we may want to recycle it to the incoming tenant.  Let the surveyor know</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lang="en-GB" sz="1200" baseline="0" dirty="0" smtClean="0">
              <a:solidFill>
                <a:schemeClr val="dk1"/>
              </a:solidFill>
            </a:endParaRP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1200" baseline="0" dirty="0" smtClean="0">
                <a:solidFill>
                  <a:schemeClr val="dk1"/>
                </a:solidFill>
              </a:rPr>
              <a:t>As well as the above you need to collect the following details for Northgate….</a:t>
            </a:r>
            <a:endParaRPr lang="en-GB" sz="1200" dirty="0" smtClean="0">
              <a:solidFill>
                <a:schemeClr val="dk1"/>
              </a:solidFill>
            </a:endParaRPr>
          </a:p>
          <a:p>
            <a:pPr marL="171450" indent="-171450" fontAlgn="ctr">
              <a:buFont typeface="Arial" panose="020B0604020202020204" pitchFamily="34" charset="0"/>
              <a:buChar char="•"/>
            </a:pPr>
            <a:endParaRPr lang="en-GB" sz="1200" dirty="0" smtClean="0">
              <a:solidFill>
                <a:schemeClr val="dk1"/>
              </a:solidFill>
            </a:endParaRPr>
          </a:p>
          <a:p>
            <a:endParaRPr lang="en-GB" dirty="0"/>
          </a:p>
        </p:txBody>
      </p:sp>
      <p:sp>
        <p:nvSpPr>
          <p:cNvPr id="4" name="Slide Number Placeholder 3"/>
          <p:cNvSpPr>
            <a:spLocks noGrp="1"/>
          </p:cNvSpPr>
          <p:nvPr>
            <p:ph type="sldNum" sz="quarter" idx="10"/>
          </p:nvPr>
        </p:nvSpPr>
        <p:spPr/>
        <p:txBody>
          <a:bodyPr/>
          <a:lstStyle/>
          <a:p>
            <a:fld id="{91EFFCA9-1B58-460A-B073-0C498F9093DA}" type="slidenum">
              <a:rPr lang="en-GB" smtClean="0"/>
              <a:t>10</a:t>
            </a:fld>
            <a:endParaRPr lang="en-GB"/>
          </a:p>
        </p:txBody>
      </p:sp>
    </p:spTree>
    <p:extLst>
      <p:ext uri="{BB962C8B-B14F-4D97-AF65-F5344CB8AC3E}">
        <p14:creationId xmlns:p14="http://schemas.microsoft.com/office/powerpoint/2010/main" val="1182673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5" y="1449732"/>
            <a:ext cx="8578679" cy="1752600"/>
          </a:xfrm>
        </p:spPr>
        <p:txBody>
          <a:bodyPr lIns="0" tIns="0" bIns="0">
            <a:noAutofit/>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10" name="Title 1"/>
          <p:cNvSpPr>
            <a:spLocks noGrp="1"/>
          </p:cNvSpPr>
          <p:nvPr>
            <p:ph type="title"/>
          </p:nvPr>
        </p:nvSpPr>
        <p:spPr>
          <a:xfrm>
            <a:off x="609600" y="274638"/>
            <a:ext cx="10972800" cy="1143000"/>
          </a:xfrm>
        </p:spPr>
        <p:txBody>
          <a:bodyPr/>
          <a:lstStyle>
            <a:lvl1pPr>
              <a:defRPr b="1"/>
            </a:lvl1pPr>
          </a:lstStyle>
          <a:p>
            <a:r>
              <a:rPr lang="en-GB" dirty="0" smtClean="0"/>
              <a:t>Click to edit Master title style</a:t>
            </a:r>
            <a:endParaRPr lang="en-US" dirty="0"/>
          </a:p>
        </p:txBody>
      </p:sp>
    </p:spTree>
    <p:extLst>
      <p:ext uri="{BB962C8B-B14F-4D97-AF65-F5344CB8AC3E}">
        <p14:creationId xmlns:p14="http://schemas.microsoft.com/office/powerpoint/2010/main" val="3955485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190" y="1600203"/>
            <a:ext cx="10988210" cy="4446347"/>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itle 1"/>
          <p:cNvSpPr>
            <a:spLocks noGrp="1"/>
          </p:cNvSpPr>
          <p:nvPr>
            <p:ph type="title"/>
          </p:nvPr>
        </p:nvSpPr>
        <p:spPr>
          <a:xfrm>
            <a:off x="609600" y="274638"/>
            <a:ext cx="10972800" cy="1143000"/>
          </a:xfrm>
        </p:spPr>
        <p:txBody>
          <a:bodyPr/>
          <a:lstStyle>
            <a:lvl1pPr>
              <a:defRPr b="1"/>
            </a:lvl1pPr>
          </a:lstStyle>
          <a:p>
            <a:r>
              <a:rPr lang="en-GB" dirty="0" smtClean="0"/>
              <a:t>Click to edit Master title style</a:t>
            </a:r>
            <a:endParaRPr lang="en-US" dirty="0"/>
          </a:p>
        </p:txBody>
      </p:sp>
    </p:spTree>
    <p:extLst>
      <p:ext uri="{BB962C8B-B14F-4D97-AF65-F5344CB8AC3E}">
        <p14:creationId xmlns:p14="http://schemas.microsoft.com/office/powerpoint/2010/main" val="1699682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5" y="1168763"/>
            <a:ext cx="10716684" cy="1500187"/>
          </a:xfrm>
        </p:spPr>
        <p:txBody>
          <a:bodyPr anchor="t" anchorCtr="0"/>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smtClean="0"/>
              <a:t>Click to edit Master text styles</a:t>
            </a:r>
          </a:p>
        </p:txBody>
      </p:sp>
      <p:sp>
        <p:nvSpPr>
          <p:cNvPr id="4" name="Title 1"/>
          <p:cNvSpPr>
            <a:spLocks noGrp="1"/>
          </p:cNvSpPr>
          <p:nvPr>
            <p:ph type="title"/>
          </p:nvPr>
        </p:nvSpPr>
        <p:spPr>
          <a:xfrm>
            <a:off x="609600" y="274638"/>
            <a:ext cx="10972800" cy="1143000"/>
          </a:xfrm>
        </p:spPr>
        <p:txBody>
          <a:bodyPr/>
          <a:lstStyle>
            <a:lvl1pPr>
              <a:defRPr b="1"/>
            </a:lvl1pPr>
          </a:lstStyle>
          <a:p>
            <a:r>
              <a:rPr lang="en-GB" dirty="0" smtClean="0"/>
              <a:t>Click to edit Master title style</a:t>
            </a:r>
            <a:endParaRPr lang="en-US" dirty="0"/>
          </a:p>
        </p:txBody>
      </p:sp>
    </p:spTree>
    <p:extLst>
      <p:ext uri="{BB962C8B-B14F-4D97-AF65-F5344CB8AC3E}">
        <p14:creationId xmlns:p14="http://schemas.microsoft.com/office/powerpoint/2010/main" val="2594627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GB" dirty="0" smtClean="0"/>
              <a:t>Click to edit Master title style</a:t>
            </a:r>
            <a:endParaRPr lang="en-US" dirty="0"/>
          </a:p>
        </p:txBody>
      </p:sp>
      <p:sp>
        <p:nvSpPr>
          <p:cNvPr id="3" name="Content Placeholder 2"/>
          <p:cNvSpPr>
            <a:spLocks noGrp="1"/>
          </p:cNvSpPr>
          <p:nvPr>
            <p:ph sz="half" idx="1"/>
          </p:nvPr>
        </p:nvSpPr>
        <p:spPr>
          <a:xfrm>
            <a:off x="609600" y="1600206"/>
            <a:ext cx="5384800" cy="4525963"/>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6197601" y="1600201"/>
            <a:ext cx="5384800" cy="452596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662798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b="1"/>
            </a:lvl1pPr>
          </a:lstStyle>
          <a:p>
            <a:r>
              <a:rPr lang="en-GB" dirty="0" smtClean="0"/>
              <a:t>Click to edit Master title style</a:t>
            </a:r>
            <a:endParaRPr lang="en-US" dirty="0"/>
          </a:p>
        </p:txBody>
      </p:sp>
      <p:sp>
        <p:nvSpPr>
          <p:cNvPr id="3" name="Text Placeholder 2"/>
          <p:cNvSpPr>
            <a:spLocks noGrp="1"/>
          </p:cNvSpPr>
          <p:nvPr>
            <p:ph type="body" idx="1"/>
          </p:nvPr>
        </p:nvSpPr>
        <p:spPr>
          <a:xfrm>
            <a:off x="609604" y="1535113"/>
            <a:ext cx="5386918" cy="639762"/>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Content Placeholder 3"/>
          <p:cNvSpPr>
            <a:spLocks noGrp="1"/>
          </p:cNvSpPr>
          <p:nvPr>
            <p:ph sz="half" idx="2"/>
          </p:nvPr>
        </p:nvSpPr>
        <p:spPr>
          <a:xfrm>
            <a:off x="609604" y="2174875"/>
            <a:ext cx="5386918"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ext Placeholder 4"/>
          <p:cNvSpPr>
            <a:spLocks noGrp="1"/>
          </p:cNvSpPr>
          <p:nvPr>
            <p:ph type="body" sz="quarter" idx="3"/>
          </p:nvPr>
        </p:nvSpPr>
        <p:spPr>
          <a:xfrm>
            <a:off x="6193372" y="1535113"/>
            <a:ext cx="5389033" cy="639762"/>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007791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29214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2705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0" tIns="0" rIns="0" bIns="0" rtlCol="0" anchor="t" anchorCtr="0">
            <a:no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609600" y="1600203"/>
            <a:ext cx="10972800" cy="4446347"/>
          </a:xfrm>
          <a:prstGeom prst="rect">
            <a:avLst/>
          </a:prstGeom>
        </p:spPr>
        <p:txBody>
          <a:bodyPr vert="horz" lIns="0" tIns="0" rIns="0" bIns="0" rtlCol="0">
            <a:no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609600" y="635635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70E8BD-3817-463C-A797-C45DEFCDFE98}" type="datetimeFigureOut">
              <a:rPr lang="en-GB" smtClean="0"/>
              <a:t>25/09/2019</a:t>
            </a:fld>
            <a:endParaRPr lang="en-GB"/>
          </a:p>
        </p:txBody>
      </p:sp>
      <p:sp>
        <p:nvSpPr>
          <p:cNvPr id="5" name="Footer Placeholder 4"/>
          <p:cNvSpPr>
            <a:spLocks noGrp="1"/>
          </p:cNvSpPr>
          <p:nvPr>
            <p:ph type="ftr" sz="quarter" idx="3"/>
          </p:nvPr>
        </p:nvSpPr>
        <p:spPr>
          <a:xfrm>
            <a:off x="4165600" y="635635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1" y="6356358"/>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6F9AE5-2301-4EA0-A997-5EF243E30322}" type="slidenum">
              <a:rPr lang="en-GB" smtClean="0"/>
              <a:t>‹#›</a:t>
            </a:fld>
            <a:endParaRPr lang="en-GB"/>
          </a:p>
        </p:txBody>
      </p:sp>
      <p:sp>
        <p:nvSpPr>
          <p:cNvPr id="7" name="Rectangle 6"/>
          <p:cNvSpPr/>
          <p:nvPr/>
        </p:nvSpPr>
        <p:spPr>
          <a:xfrm>
            <a:off x="0" y="6209388"/>
            <a:ext cx="12192000" cy="659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accent5"/>
              </a:solidFill>
            </a:endParaRPr>
          </a:p>
        </p:txBody>
      </p:sp>
      <p:sp>
        <p:nvSpPr>
          <p:cNvPr id="9" name="TextBox 8"/>
          <p:cNvSpPr txBox="1"/>
          <p:nvPr/>
        </p:nvSpPr>
        <p:spPr>
          <a:xfrm>
            <a:off x="609600" y="6438078"/>
            <a:ext cx="5023734" cy="215444"/>
          </a:xfrm>
          <a:prstGeom prst="rect">
            <a:avLst/>
          </a:prstGeom>
          <a:noFill/>
        </p:spPr>
        <p:txBody>
          <a:bodyPr wrap="square" lIns="0" tIns="0" bIns="0" rtlCol="0">
            <a:spAutoFit/>
          </a:bodyPr>
          <a:lstStyle/>
          <a:p>
            <a:r>
              <a:rPr lang="en-US" sz="1400" b="1" dirty="0" err="1" smtClean="0">
                <a:solidFill>
                  <a:schemeClr val="bg1"/>
                </a:solidFill>
                <a:latin typeface=""/>
              </a:rPr>
              <a:t>camden.gov.uk</a:t>
            </a:r>
            <a:endParaRPr lang="en-US" sz="1400" b="1" dirty="0">
              <a:solidFill>
                <a:schemeClr val="bg1"/>
              </a:solidFill>
              <a:latin typeface=""/>
            </a:endParaRPr>
          </a:p>
        </p:txBody>
      </p:sp>
      <p:pic>
        <p:nvPicPr>
          <p:cNvPr id="10" name="Picture 9" descr="camden.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256426" y="6417698"/>
            <a:ext cx="1708398" cy="283465"/>
          </a:xfrm>
          <a:prstGeom prst="rect">
            <a:avLst/>
          </a:prstGeom>
        </p:spPr>
      </p:pic>
    </p:spTree>
    <p:extLst>
      <p:ext uri="{BB962C8B-B14F-4D97-AF65-F5344CB8AC3E}">
        <p14:creationId xmlns:p14="http://schemas.microsoft.com/office/powerpoint/2010/main" val="14681424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457200" rtl="0" eaLnBrk="1" latinLnBrk="0" hangingPunct="1">
        <a:spcBef>
          <a:spcPct val="0"/>
        </a:spcBef>
        <a:buNone/>
        <a:defRPr sz="3500" b="1" kern="1200">
          <a:ln>
            <a:noFill/>
          </a:ln>
          <a:solidFill>
            <a:schemeClr val="accent1"/>
          </a:solidFill>
          <a:latin typeface="Arial"/>
          <a:ea typeface="+mj-ea"/>
          <a:cs typeface="Arial"/>
        </a:defRPr>
      </a:lvl1pPr>
    </p:titleStyle>
    <p:bodyStyle>
      <a:lvl1pPr marL="0" indent="0" algn="l" defTabSz="457200" rtl="0" eaLnBrk="1" latinLnBrk="0" hangingPunct="1">
        <a:spcBef>
          <a:spcPct val="20000"/>
        </a:spcBef>
        <a:buFontTx/>
        <a:buNone/>
        <a:defRPr sz="2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ascpractice.camden.gov.uk/housin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ascpractice.camden.gov.uk/housing/voids/voids-management/clearances-and-storing/#mai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698400" y="4723299"/>
            <a:ext cx="9693397" cy="1752600"/>
          </a:xfrm>
        </p:spPr>
        <p:txBody>
          <a:bodyPr/>
          <a:lstStyle/>
          <a:p>
            <a:r>
              <a:rPr lang="en-GB" sz="1800" dirty="0" smtClean="0"/>
              <a:t>Cath Armstrong and Dave Warren</a:t>
            </a:r>
          </a:p>
          <a:p>
            <a:r>
              <a:rPr lang="en-GB" sz="1800" dirty="0" smtClean="0"/>
              <a:t>24</a:t>
            </a:r>
            <a:r>
              <a:rPr lang="en-GB" sz="1800" baseline="30000" dirty="0" smtClean="0"/>
              <a:t>th</a:t>
            </a:r>
            <a:r>
              <a:rPr lang="en-GB" sz="1800" dirty="0" smtClean="0"/>
              <a:t> and 25</a:t>
            </a:r>
            <a:r>
              <a:rPr lang="en-GB" sz="1800" baseline="30000" dirty="0" smtClean="0"/>
              <a:t>th</a:t>
            </a:r>
            <a:r>
              <a:rPr lang="en-GB" sz="1800" dirty="0" smtClean="0"/>
              <a:t> September 2019</a:t>
            </a:r>
            <a:endParaRPr lang="en-GB" sz="1800" dirty="0"/>
          </a:p>
        </p:txBody>
      </p:sp>
      <p:sp>
        <p:nvSpPr>
          <p:cNvPr id="4" name="Title 3"/>
          <p:cNvSpPr>
            <a:spLocks noGrp="1"/>
          </p:cNvSpPr>
          <p:nvPr>
            <p:ph type="title"/>
          </p:nvPr>
        </p:nvSpPr>
        <p:spPr>
          <a:xfrm>
            <a:off x="698400" y="2034000"/>
            <a:ext cx="10972800" cy="1597986"/>
          </a:xfrm>
        </p:spPr>
        <p:txBody>
          <a:bodyPr/>
          <a:lstStyle/>
          <a:p>
            <a:pPr algn="ctr"/>
            <a:r>
              <a:rPr lang="en-GB" sz="4800" dirty="0" smtClean="0"/>
              <a:t>Moving in and out:</a:t>
            </a:r>
            <a:br>
              <a:rPr lang="en-GB" sz="4800" dirty="0" smtClean="0"/>
            </a:br>
            <a:r>
              <a:rPr lang="en-GB" sz="4800" dirty="0" smtClean="0"/>
              <a:t>Voids workshop</a:t>
            </a:r>
            <a:endParaRPr lang="en-GB" sz="4800" dirty="0"/>
          </a:p>
        </p:txBody>
      </p:sp>
      <p:cxnSp>
        <p:nvCxnSpPr>
          <p:cNvPr id="6" name="Straight Connector 5"/>
          <p:cNvCxnSpPr/>
          <p:nvPr/>
        </p:nvCxnSpPr>
        <p:spPr>
          <a:xfrm flipV="1">
            <a:off x="0" y="5361140"/>
            <a:ext cx="6112701" cy="23446"/>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22339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l="6000" r="7866" b="18184"/>
          <a:stretch/>
        </p:blipFill>
        <p:spPr>
          <a:xfrm>
            <a:off x="1493519" y="2071525"/>
            <a:ext cx="7101841" cy="3926814"/>
          </a:xfrm>
          <a:prstGeom prst="rect">
            <a:avLst/>
          </a:prstGeom>
        </p:spPr>
      </p:pic>
      <p:sp>
        <p:nvSpPr>
          <p:cNvPr id="2" name="Title 1"/>
          <p:cNvSpPr>
            <a:spLocks noGrp="1"/>
          </p:cNvSpPr>
          <p:nvPr>
            <p:ph type="title"/>
          </p:nvPr>
        </p:nvSpPr>
        <p:spPr>
          <a:xfrm>
            <a:off x="670560" y="254606"/>
            <a:ext cx="8229600" cy="735994"/>
          </a:xfrm>
        </p:spPr>
        <p:txBody>
          <a:bodyPr>
            <a:normAutofit/>
          </a:bodyPr>
          <a:lstStyle/>
          <a:p>
            <a:r>
              <a:rPr lang="en-GB" dirty="0" smtClean="0"/>
              <a:t>Visit/ Understand Property </a:t>
            </a:r>
            <a:endParaRPr lang="en-GB" dirty="0"/>
          </a:p>
        </p:txBody>
      </p:sp>
      <p:sp>
        <p:nvSpPr>
          <p:cNvPr id="4" name="Rectangle 3"/>
          <p:cNvSpPr/>
          <p:nvPr/>
        </p:nvSpPr>
        <p:spPr>
          <a:xfrm>
            <a:off x="2207568" y="1124744"/>
            <a:ext cx="7200800" cy="369332"/>
          </a:xfrm>
          <a:prstGeom prst="rect">
            <a:avLst/>
          </a:prstGeom>
        </p:spPr>
        <p:txBody>
          <a:bodyPr wrap="square">
            <a:spAutoFit/>
          </a:bodyPr>
          <a:lstStyle/>
          <a:p>
            <a:pPr marL="171450" indent="-171450" fontAlgn="ctr">
              <a:buFont typeface="Arial" panose="020B0604020202020204" pitchFamily="34" charset="0"/>
              <a:buChar char="•"/>
            </a:pPr>
            <a:endParaRPr lang="en-GB" dirty="0">
              <a:solidFill>
                <a:schemeClr val="dk1"/>
              </a:solidFill>
            </a:endParaRPr>
          </a:p>
        </p:txBody>
      </p:sp>
      <p:sp>
        <p:nvSpPr>
          <p:cNvPr id="6" name="TextBox 5"/>
          <p:cNvSpPr txBox="1"/>
          <p:nvPr/>
        </p:nvSpPr>
        <p:spPr>
          <a:xfrm>
            <a:off x="670560" y="740728"/>
            <a:ext cx="10561320" cy="1754326"/>
          </a:xfrm>
          <a:prstGeom prst="rect">
            <a:avLst/>
          </a:prstGeom>
          <a:noFill/>
        </p:spPr>
        <p:txBody>
          <a:bodyPr wrap="square" rtlCol="0">
            <a:spAutoFit/>
          </a:bodyPr>
          <a:lstStyle/>
          <a:p>
            <a:r>
              <a:rPr lang="en-GB" sz="3600" dirty="0" smtClean="0"/>
              <a:t>Purpose: to see the home, understand the property, who would be suitable, neighbours if appropriate. </a:t>
            </a:r>
            <a:endParaRPr lang="en-GB" sz="3600" dirty="0"/>
          </a:p>
        </p:txBody>
      </p:sp>
      <p:pic>
        <p:nvPicPr>
          <p:cNvPr id="7" name="Picture 6"/>
          <p:cNvPicPr>
            <a:picLocks noChangeAspect="1"/>
          </p:cNvPicPr>
          <p:nvPr/>
        </p:nvPicPr>
        <p:blipFill rotWithShape="1">
          <a:blip r:embed="rId4"/>
          <a:srcRect l="-1" t="7237" r="57394"/>
          <a:stretch/>
        </p:blipFill>
        <p:spPr>
          <a:xfrm>
            <a:off x="304800" y="3228945"/>
            <a:ext cx="2072640" cy="2148840"/>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20614"/>
          <a:stretch/>
        </p:blipFill>
        <p:spPr>
          <a:xfrm>
            <a:off x="7665719" y="2879070"/>
            <a:ext cx="4307398" cy="2848590"/>
          </a:xfrm>
          <a:prstGeom prst="rect">
            <a:avLst/>
          </a:prstGeom>
        </p:spPr>
      </p:pic>
    </p:spTree>
    <p:extLst>
      <p:ext uri="{BB962C8B-B14F-4D97-AF65-F5344CB8AC3E}">
        <p14:creationId xmlns:p14="http://schemas.microsoft.com/office/powerpoint/2010/main" val="5251832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Void elements and other info</a:t>
            </a:r>
            <a:endParaRPr lang="en-GB" dirty="0"/>
          </a:p>
        </p:txBody>
      </p:sp>
      <p:sp>
        <p:nvSpPr>
          <p:cNvPr id="5" name="Content Placeholder 4"/>
          <p:cNvSpPr>
            <a:spLocks noGrp="1"/>
          </p:cNvSpPr>
          <p:nvPr>
            <p:ph idx="1"/>
          </p:nvPr>
        </p:nvSpPr>
        <p:spPr>
          <a:xfrm>
            <a:off x="594190" y="1014153"/>
            <a:ext cx="10988210" cy="5032397"/>
          </a:xfrm>
        </p:spPr>
        <p:txBody>
          <a:bodyPr/>
          <a:lstStyle/>
          <a:p>
            <a:pPr marL="342900" indent="-342900">
              <a:buFont typeface="Arial" panose="020B0604020202020204" pitchFamily="34" charset="0"/>
              <a:buChar char="•"/>
            </a:pPr>
            <a:r>
              <a:rPr lang="en-GB" dirty="0" smtClean="0"/>
              <a:t>No of double bedrooms</a:t>
            </a:r>
          </a:p>
          <a:p>
            <a:pPr marL="342900" indent="-342900">
              <a:buFont typeface="Arial" panose="020B0604020202020204" pitchFamily="34" charset="0"/>
              <a:buChar char="•"/>
            </a:pPr>
            <a:r>
              <a:rPr lang="en-GB" dirty="0" smtClean="0"/>
              <a:t>No of single bedrooms</a:t>
            </a:r>
          </a:p>
          <a:p>
            <a:pPr marL="342900" indent="-342900">
              <a:buFont typeface="Arial" panose="020B0604020202020204" pitchFamily="34" charset="0"/>
              <a:buChar char="•"/>
            </a:pPr>
            <a:r>
              <a:rPr lang="en-GB" dirty="0" smtClean="0"/>
              <a:t>Floor level</a:t>
            </a:r>
          </a:p>
          <a:p>
            <a:pPr marL="342900" indent="-342900">
              <a:buFont typeface="Arial" panose="020B0604020202020204" pitchFamily="34" charset="0"/>
              <a:buChar char="•"/>
            </a:pPr>
            <a:r>
              <a:rPr lang="en-GB" dirty="0" smtClean="0"/>
              <a:t>Is there a lift?</a:t>
            </a:r>
          </a:p>
          <a:p>
            <a:pPr marL="342900" indent="-342900">
              <a:buFont typeface="Arial" panose="020B0604020202020204" pitchFamily="34" charset="0"/>
              <a:buChar char="•"/>
            </a:pPr>
            <a:r>
              <a:rPr lang="en-GB" dirty="0" smtClean="0"/>
              <a:t>Garden type</a:t>
            </a:r>
          </a:p>
          <a:p>
            <a:pPr marL="342900" indent="-342900">
              <a:buFont typeface="Arial" panose="020B0604020202020204" pitchFamily="34" charset="0"/>
              <a:buChar char="•"/>
            </a:pPr>
            <a:r>
              <a:rPr lang="en-GB" dirty="0" smtClean="0"/>
              <a:t>Does it have it’s own entrance?</a:t>
            </a:r>
          </a:p>
          <a:p>
            <a:pPr marL="342900" indent="-342900">
              <a:buFont typeface="Arial" panose="020B0604020202020204" pitchFamily="34" charset="0"/>
              <a:buChar char="•"/>
            </a:pPr>
            <a:r>
              <a:rPr lang="en-GB" dirty="0" smtClean="0"/>
              <a:t>Internal steps within flat/house</a:t>
            </a:r>
          </a:p>
          <a:p>
            <a:pPr marL="342900" indent="-342900">
              <a:buFont typeface="Arial" panose="020B0604020202020204" pitchFamily="34" charset="0"/>
              <a:buChar char="•"/>
            </a:pPr>
            <a:r>
              <a:rPr lang="en-GB" dirty="0" smtClean="0"/>
              <a:t>External steps</a:t>
            </a:r>
          </a:p>
          <a:p>
            <a:pPr marL="342900" indent="-342900">
              <a:buFont typeface="Arial" panose="020B0604020202020204" pitchFamily="34" charset="0"/>
              <a:buChar char="•"/>
            </a:pPr>
            <a:r>
              <a:rPr lang="en-GB" dirty="0" smtClean="0"/>
              <a:t>Heat type</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smtClean="0"/>
              <a:t>Also – if you can easily find and read the gas and elec.</a:t>
            </a:r>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Void info check list for NHO on Hub</a:t>
            </a:r>
            <a:endParaRPr lang="en-GB" dirty="0"/>
          </a:p>
        </p:txBody>
      </p:sp>
    </p:spTree>
    <p:extLst>
      <p:ext uri="{BB962C8B-B14F-4D97-AF65-F5344CB8AC3E}">
        <p14:creationId xmlns:p14="http://schemas.microsoft.com/office/powerpoint/2010/main" val="139051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anim calcmode="lin" valueType="num">
                                      <p:cBhvr>
                                        <p:cTn id="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anim calcmode="lin" valueType="num">
                                      <p:cBhvr>
                                        <p:cTn id="1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anim calcmode="lin" valueType="num">
                                      <p:cBhvr>
                                        <p:cTn id="2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anim calcmode="lin" valueType="num">
                                      <p:cBhvr>
                                        <p:cTn id="26"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7" dur="5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fade">
                                      <p:cBhvr>
                                        <p:cTn id="31" dur="500"/>
                                        <p:tgtEl>
                                          <p:spTgt spid="5">
                                            <p:txEl>
                                              <p:pRg st="5" end="5"/>
                                            </p:txEl>
                                          </p:spTgt>
                                        </p:tgtEl>
                                      </p:cBhvr>
                                    </p:animEffect>
                                    <p:anim calcmode="lin" valueType="num">
                                      <p:cBhvr>
                                        <p:cTn id="3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3" dur="5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anim calcmode="lin" valueType="num">
                                      <p:cBhvr>
                                        <p:cTn id="38"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9" dur="5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Effect transition="in" filter="fade">
                                      <p:cBhvr>
                                        <p:cTn id="43" dur="500"/>
                                        <p:tgtEl>
                                          <p:spTgt spid="5">
                                            <p:txEl>
                                              <p:pRg st="7" end="7"/>
                                            </p:txEl>
                                          </p:spTgt>
                                        </p:tgtEl>
                                      </p:cBhvr>
                                    </p:animEffect>
                                    <p:anim calcmode="lin" valueType="num">
                                      <p:cBhvr>
                                        <p:cTn id="44"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5" dur="5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
                                            <p:txEl>
                                              <p:pRg st="8" end="8"/>
                                            </p:txEl>
                                          </p:spTgt>
                                        </p:tgtEl>
                                        <p:attrNameLst>
                                          <p:attrName>style.visibility</p:attrName>
                                        </p:attrNameLst>
                                      </p:cBhvr>
                                      <p:to>
                                        <p:strVal val="visible"/>
                                      </p:to>
                                    </p:set>
                                    <p:animEffect transition="in" filter="fade">
                                      <p:cBhvr>
                                        <p:cTn id="49" dur="500"/>
                                        <p:tgtEl>
                                          <p:spTgt spid="5">
                                            <p:txEl>
                                              <p:pRg st="8" end="8"/>
                                            </p:txEl>
                                          </p:spTgt>
                                        </p:tgtEl>
                                      </p:cBhvr>
                                    </p:animEffect>
                                    <p:anim calcmode="lin" valueType="num">
                                      <p:cBhvr>
                                        <p:cTn id="50"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51" dur="5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nodeType="afterEffect">
                                  <p:stCondLst>
                                    <p:cond delay="0"/>
                                  </p:stCondLst>
                                  <p:childTnLst>
                                    <p:set>
                                      <p:cBhvr>
                                        <p:cTn id="54" dur="1" fill="hold">
                                          <p:stCondLst>
                                            <p:cond delay="0"/>
                                          </p:stCondLst>
                                        </p:cTn>
                                        <p:tgtEl>
                                          <p:spTgt spid="5">
                                            <p:txEl>
                                              <p:pRg st="10" end="10"/>
                                            </p:txEl>
                                          </p:spTgt>
                                        </p:tgtEl>
                                        <p:attrNameLst>
                                          <p:attrName>style.visibility</p:attrName>
                                        </p:attrNameLst>
                                      </p:cBhvr>
                                      <p:to>
                                        <p:strVal val="visible"/>
                                      </p:to>
                                    </p:set>
                                    <p:animEffect transition="in" filter="fade">
                                      <p:cBhvr>
                                        <p:cTn id="55" dur="1000"/>
                                        <p:tgtEl>
                                          <p:spTgt spid="5">
                                            <p:txEl>
                                              <p:pRg st="10" end="10"/>
                                            </p:txEl>
                                          </p:spTgt>
                                        </p:tgtEl>
                                      </p:cBhvr>
                                    </p:animEffect>
                                    <p:anim calcmode="lin" valueType="num">
                                      <p:cBhvr>
                                        <p:cTn id="56"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57"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5">
                                            <p:txEl>
                                              <p:pRg st="12" end="12"/>
                                            </p:txEl>
                                          </p:spTgt>
                                        </p:tgtEl>
                                        <p:attrNameLst>
                                          <p:attrName>style.visibility</p:attrName>
                                        </p:attrNameLst>
                                      </p:cBhvr>
                                      <p:to>
                                        <p:strVal val="visible"/>
                                      </p:to>
                                    </p:set>
                                    <p:animEffect transition="in" filter="fade">
                                      <p:cBhvr>
                                        <p:cTn id="61" dur="2000"/>
                                        <p:tgtEl>
                                          <p:spTgt spid="5">
                                            <p:txEl>
                                              <p:pRg st="12" end="12"/>
                                            </p:txEl>
                                          </p:spTgt>
                                        </p:tgtEl>
                                      </p:cBhvr>
                                    </p:animEffect>
                                    <p:anim calcmode="lin" valueType="num">
                                      <p:cBhvr>
                                        <p:cTn id="62" dur="20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63" dur="2000" fill="hold"/>
                                        <p:tgtEl>
                                          <p:spTgt spid="5">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3865663" y="931025"/>
            <a:ext cx="3930644" cy="5115763"/>
          </a:xfrm>
          <a:prstGeom prst="rect">
            <a:avLst/>
          </a:prstGeom>
        </p:spPr>
      </p:pic>
      <p:sp>
        <p:nvSpPr>
          <p:cNvPr id="3" name="Title 2"/>
          <p:cNvSpPr>
            <a:spLocks noGrp="1"/>
          </p:cNvSpPr>
          <p:nvPr>
            <p:ph type="title"/>
          </p:nvPr>
        </p:nvSpPr>
        <p:spPr/>
        <p:txBody>
          <a:bodyPr/>
          <a:lstStyle/>
          <a:p>
            <a:r>
              <a:rPr lang="en-GB" dirty="0" smtClean="0"/>
              <a:t>Complete void form for voids supervisor</a:t>
            </a:r>
            <a:endParaRPr lang="en-GB" dirty="0"/>
          </a:p>
        </p:txBody>
      </p:sp>
    </p:spTree>
    <p:extLst>
      <p:ext uri="{BB962C8B-B14F-4D97-AF65-F5344CB8AC3E}">
        <p14:creationId xmlns:p14="http://schemas.microsoft.com/office/powerpoint/2010/main" val="26960839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49506" y="1956118"/>
            <a:ext cx="5906347" cy="3322320"/>
          </a:xfrm>
        </p:spPr>
      </p:pic>
      <p:sp>
        <p:nvSpPr>
          <p:cNvPr id="3" name="Title 2"/>
          <p:cNvSpPr>
            <a:spLocks noGrp="1"/>
          </p:cNvSpPr>
          <p:nvPr>
            <p:ph type="title"/>
          </p:nvPr>
        </p:nvSpPr>
        <p:spPr/>
        <p:txBody>
          <a:bodyPr/>
          <a:lstStyle/>
          <a:p>
            <a:r>
              <a:rPr lang="en-GB" dirty="0" smtClean="0"/>
              <a:t>Conditions</a:t>
            </a:r>
            <a:endParaRPr lang="en-GB"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252493" y="1487012"/>
            <a:ext cx="5542280" cy="3117533"/>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26462" y="1082358"/>
            <a:ext cx="2738735" cy="4868862"/>
          </a:xfrm>
          <a:prstGeom prst="rect">
            <a:avLst/>
          </a:prstGeom>
        </p:spPr>
      </p:pic>
    </p:spTree>
    <p:extLst>
      <p:ext uri="{BB962C8B-B14F-4D97-AF65-F5344CB8AC3E}">
        <p14:creationId xmlns:p14="http://schemas.microsoft.com/office/powerpoint/2010/main" val="17949382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Conditions</a:t>
            </a: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925732" y="1495479"/>
            <a:ext cx="5960535" cy="3352801"/>
          </a:xfrm>
          <a:prstGeom prst="rect">
            <a:avLst/>
          </a:prstGeom>
        </p:spPr>
      </p:pic>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784231" y="1989138"/>
            <a:ext cx="6031832" cy="3392905"/>
          </a:xfr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631" y="994610"/>
            <a:ext cx="3868153" cy="5157537"/>
          </a:xfrm>
          <a:prstGeom prst="rect">
            <a:avLst/>
          </a:prstGeom>
        </p:spPr>
      </p:pic>
    </p:spTree>
    <p:extLst>
      <p:ext uri="{BB962C8B-B14F-4D97-AF65-F5344CB8AC3E}">
        <p14:creationId xmlns:p14="http://schemas.microsoft.com/office/powerpoint/2010/main" val="1474210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320357"/>
            <a:ext cx="8229600" cy="732379"/>
          </a:xfrm>
        </p:spPr>
        <p:txBody>
          <a:bodyPr>
            <a:normAutofit/>
          </a:bodyPr>
          <a:lstStyle/>
          <a:p>
            <a:r>
              <a:rPr lang="en-GB" sz="3600" dirty="0" smtClean="0"/>
              <a:t>Works ongoing - Completed</a:t>
            </a:r>
            <a:endParaRPr lang="en-GB" sz="3600" dirty="0"/>
          </a:p>
        </p:txBody>
      </p:sp>
      <p:sp>
        <p:nvSpPr>
          <p:cNvPr id="4" name="Rectangle 3"/>
          <p:cNvSpPr/>
          <p:nvPr/>
        </p:nvSpPr>
        <p:spPr>
          <a:xfrm>
            <a:off x="2207568" y="1124744"/>
            <a:ext cx="7200800" cy="369332"/>
          </a:xfrm>
          <a:prstGeom prst="rect">
            <a:avLst/>
          </a:prstGeom>
        </p:spPr>
        <p:txBody>
          <a:bodyPr wrap="square">
            <a:spAutoFit/>
          </a:bodyPr>
          <a:lstStyle/>
          <a:p>
            <a:pPr marL="171450" indent="-171450" fontAlgn="ctr">
              <a:buFont typeface="Arial" panose="020B0604020202020204" pitchFamily="34" charset="0"/>
              <a:buChar char="•"/>
            </a:pPr>
            <a:endParaRPr lang="en-GB" dirty="0">
              <a:solidFill>
                <a:schemeClr val="dk1"/>
              </a:solidFill>
            </a:endParaRPr>
          </a:p>
        </p:txBody>
      </p:sp>
      <p:pic>
        <p:nvPicPr>
          <p:cNvPr id="7" name="Picture 6"/>
          <p:cNvPicPr>
            <a:picLocks noChangeAspect="1"/>
          </p:cNvPicPr>
          <p:nvPr/>
        </p:nvPicPr>
        <p:blipFill>
          <a:blip r:embed="rId3"/>
          <a:stretch>
            <a:fillRect/>
          </a:stretch>
        </p:blipFill>
        <p:spPr>
          <a:xfrm>
            <a:off x="7550300" y="543528"/>
            <a:ext cx="3839115" cy="5427881"/>
          </a:xfrm>
          <a:prstGeom prst="rect">
            <a:avLst/>
          </a:prstGeom>
        </p:spPr>
      </p:pic>
      <p:pic>
        <p:nvPicPr>
          <p:cNvPr id="8" name="Picture 7"/>
          <p:cNvPicPr>
            <a:picLocks noChangeAspect="1"/>
          </p:cNvPicPr>
          <p:nvPr/>
        </p:nvPicPr>
        <p:blipFill>
          <a:blip r:embed="rId4"/>
          <a:stretch>
            <a:fillRect/>
          </a:stretch>
        </p:blipFill>
        <p:spPr>
          <a:xfrm>
            <a:off x="9712083" y="3257469"/>
            <a:ext cx="2076915" cy="300542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7390" y="1124744"/>
            <a:ext cx="4920140" cy="2952084"/>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1970" y="4221479"/>
            <a:ext cx="3072148" cy="1843289"/>
          </a:xfrm>
          <a:prstGeom prst="rect">
            <a:avLst/>
          </a:prstGeom>
        </p:spPr>
      </p:pic>
      <p:pic>
        <p:nvPicPr>
          <p:cNvPr id="11" name="Picture 10"/>
          <p:cNvPicPr>
            <a:picLocks noChangeAspect="1"/>
          </p:cNvPicPr>
          <p:nvPr/>
        </p:nvPicPr>
        <p:blipFill rotWithShape="1">
          <a:blip r:embed="rId7" cstate="print">
            <a:extLst>
              <a:ext uri="{28A0092B-C50C-407E-A947-70E740481C1C}">
                <a14:useLocalDpi xmlns:a14="http://schemas.microsoft.com/office/drawing/2010/main" val="0"/>
              </a:ext>
            </a:extLst>
          </a:blip>
          <a:srcRect l="-878" t="976" r="46789" b="-976"/>
          <a:stretch/>
        </p:blipFill>
        <p:spPr>
          <a:xfrm>
            <a:off x="4021896" y="2940568"/>
            <a:ext cx="2816411" cy="3124200"/>
          </a:xfrm>
          <a:prstGeom prst="rect">
            <a:avLst/>
          </a:prstGeom>
        </p:spPr>
      </p:pic>
    </p:spTree>
    <p:extLst>
      <p:ext uri="{BB962C8B-B14F-4D97-AF65-F5344CB8AC3E}">
        <p14:creationId xmlns:p14="http://schemas.microsoft.com/office/powerpoint/2010/main" val="12771675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844160" y="980902"/>
            <a:ext cx="10204586" cy="5065886"/>
          </a:xfrm>
          <a:prstGeom prst="rect">
            <a:avLst/>
          </a:prstGeom>
        </p:spPr>
      </p:pic>
      <p:sp>
        <p:nvSpPr>
          <p:cNvPr id="3" name="Title 2"/>
          <p:cNvSpPr>
            <a:spLocks noGrp="1"/>
          </p:cNvSpPr>
          <p:nvPr>
            <p:ph type="title"/>
          </p:nvPr>
        </p:nvSpPr>
        <p:spPr/>
        <p:txBody>
          <a:bodyPr/>
          <a:lstStyle/>
          <a:p>
            <a:r>
              <a:rPr lang="en-GB" dirty="0" smtClean="0"/>
              <a:t>Making </a:t>
            </a:r>
            <a:r>
              <a:rPr lang="en-GB" dirty="0" err="1" smtClean="0"/>
              <a:t>offerable</a:t>
            </a:r>
            <a:endParaRPr lang="en-GB" dirty="0"/>
          </a:p>
        </p:txBody>
      </p:sp>
    </p:spTree>
    <p:extLst>
      <p:ext uri="{BB962C8B-B14F-4D97-AF65-F5344CB8AC3E}">
        <p14:creationId xmlns:p14="http://schemas.microsoft.com/office/powerpoint/2010/main" val="2815449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224" y="336848"/>
            <a:ext cx="8229600" cy="767570"/>
          </a:xfrm>
        </p:spPr>
        <p:txBody>
          <a:bodyPr>
            <a:normAutofit/>
          </a:bodyPr>
          <a:lstStyle/>
          <a:p>
            <a:r>
              <a:rPr lang="en-GB" dirty="0" smtClean="0"/>
              <a:t>Advertising</a:t>
            </a:r>
            <a:endParaRPr lang="en-GB" dirty="0"/>
          </a:p>
        </p:txBody>
      </p:sp>
      <p:sp>
        <p:nvSpPr>
          <p:cNvPr id="4" name="Rectangle 3"/>
          <p:cNvSpPr/>
          <p:nvPr/>
        </p:nvSpPr>
        <p:spPr>
          <a:xfrm>
            <a:off x="2207568" y="1124744"/>
            <a:ext cx="7200800" cy="369332"/>
          </a:xfrm>
          <a:prstGeom prst="rect">
            <a:avLst/>
          </a:prstGeom>
        </p:spPr>
        <p:txBody>
          <a:bodyPr wrap="square">
            <a:spAutoFit/>
          </a:bodyPr>
          <a:lstStyle/>
          <a:p>
            <a:pPr marL="171450" indent="-171450" fontAlgn="ctr">
              <a:buFont typeface="Arial" panose="020B0604020202020204" pitchFamily="34" charset="0"/>
              <a:buChar char="•"/>
            </a:pPr>
            <a:endParaRPr lang="en-GB" dirty="0">
              <a:solidFill>
                <a:schemeClr val="dk1"/>
              </a:solidFill>
            </a:endParaRPr>
          </a:p>
        </p:txBody>
      </p:sp>
      <p:pic>
        <p:nvPicPr>
          <p:cNvPr id="5" name="Picture 4"/>
          <p:cNvPicPr>
            <a:picLocks noChangeAspect="1"/>
          </p:cNvPicPr>
          <p:nvPr/>
        </p:nvPicPr>
        <p:blipFill>
          <a:blip r:embed="rId3"/>
          <a:stretch>
            <a:fillRect/>
          </a:stretch>
        </p:blipFill>
        <p:spPr>
          <a:xfrm>
            <a:off x="526634" y="1700462"/>
            <a:ext cx="10164905" cy="2988567"/>
          </a:xfrm>
          <a:prstGeom prst="rect">
            <a:avLst/>
          </a:prstGeom>
        </p:spPr>
      </p:pic>
    </p:spTree>
    <p:extLst>
      <p:ext uri="{BB962C8B-B14F-4D97-AF65-F5344CB8AC3E}">
        <p14:creationId xmlns:p14="http://schemas.microsoft.com/office/powerpoint/2010/main" val="7217662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698" y="517322"/>
            <a:ext cx="8229600" cy="792088"/>
          </a:xfrm>
        </p:spPr>
        <p:txBody>
          <a:bodyPr>
            <a:normAutofit/>
          </a:bodyPr>
          <a:lstStyle/>
          <a:p>
            <a:r>
              <a:rPr lang="en-GB" dirty="0" smtClean="0"/>
              <a:t>Shortlisting/ Viewing </a:t>
            </a:r>
            <a:endParaRPr lang="en-GB" dirty="0"/>
          </a:p>
        </p:txBody>
      </p:sp>
      <p:sp>
        <p:nvSpPr>
          <p:cNvPr id="4" name="Rectangle 3"/>
          <p:cNvSpPr/>
          <p:nvPr/>
        </p:nvSpPr>
        <p:spPr>
          <a:xfrm>
            <a:off x="2207568" y="1124744"/>
            <a:ext cx="7200800" cy="369332"/>
          </a:xfrm>
          <a:prstGeom prst="rect">
            <a:avLst/>
          </a:prstGeom>
        </p:spPr>
        <p:txBody>
          <a:bodyPr wrap="square">
            <a:spAutoFit/>
          </a:bodyPr>
          <a:lstStyle/>
          <a:p>
            <a:pPr marL="171450" indent="-171450" fontAlgn="ctr">
              <a:buFont typeface="Arial" panose="020B0604020202020204" pitchFamily="34" charset="0"/>
              <a:buChar char="•"/>
            </a:pPr>
            <a:endParaRPr lang="en-GB" dirty="0">
              <a:solidFill>
                <a:schemeClr val="dk1"/>
              </a:solidFill>
            </a:endParaRPr>
          </a:p>
        </p:txBody>
      </p:sp>
      <p:pic>
        <p:nvPicPr>
          <p:cNvPr id="5" name="Picture 4"/>
          <p:cNvPicPr>
            <a:picLocks noChangeAspect="1"/>
          </p:cNvPicPr>
          <p:nvPr/>
        </p:nvPicPr>
        <p:blipFill>
          <a:blip r:embed="rId3"/>
          <a:stretch>
            <a:fillRect/>
          </a:stretch>
        </p:blipFill>
        <p:spPr>
          <a:xfrm>
            <a:off x="1006736" y="1456478"/>
            <a:ext cx="5292463" cy="4200367"/>
          </a:xfrm>
          <a:prstGeom prst="rect">
            <a:avLst/>
          </a:prstGeom>
        </p:spPr>
      </p:pic>
      <p:pic>
        <p:nvPicPr>
          <p:cNvPr id="6" name="Picture 5"/>
          <p:cNvPicPr>
            <a:picLocks noChangeAspect="1"/>
          </p:cNvPicPr>
          <p:nvPr/>
        </p:nvPicPr>
        <p:blipFill rotWithShape="1">
          <a:blip r:embed="rId4"/>
          <a:srcRect b="6558"/>
          <a:stretch/>
        </p:blipFill>
        <p:spPr>
          <a:xfrm>
            <a:off x="6945014" y="370255"/>
            <a:ext cx="3584199" cy="5172590"/>
          </a:xfrm>
          <a:prstGeom prst="rect">
            <a:avLst/>
          </a:prstGeom>
        </p:spPr>
      </p:pic>
    </p:spTree>
    <p:extLst>
      <p:ext uri="{BB962C8B-B14F-4D97-AF65-F5344CB8AC3E}">
        <p14:creationId xmlns:p14="http://schemas.microsoft.com/office/powerpoint/2010/main" val="21973815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955" y="116632"/>
            <a:ext cx="8229600" cy="576064"/>
          </a:xfrm>
        </p:spPr>
        <p:txBody>
          <a:bodyPr>
            <a:normAutofit/>
          </a:bodyPr>
          <a:lstStyle/>
          <a:p>
            <a:r>
              <a:rPr lang="en-GB" dirty="0" smtClean="0"/>
              <a:t>New Tenant – new home</a:t>
            </a:r>
            <a:endParaRPr lang="en-GB" dirty="0"/>
          </a:p>
        </p:txBody>
      </p:sp>
      <p:sp>
        <p:nvSpPr>
          <p:cNvPr id="4" name="Rectangle 3"/>
          <p:cNvSpPr/>
          <p:nvPr/>
        </p:nvSpPr>
        <p:spPr>
          <a:xfrm>
            <a:off x="2207568" y="1124744"/>
            <a:ext cx="7200800" cy="369332"/>
          </a:xfrm>
          <a:prstGeom prst="rect">
            <a:avLst/>
          </a:prstGeom>
        </p:spPr>
        <p:txBody>
          <a:bodyPr wrap="square">
            <a:spAutoFit/>
          </a:bodyPr>
          <a:lstStyle/>
          <a:p>
            <a:pPr marL="171450" indent="-171450" fontAlgn="ctr">
              <a:buFont typeface="Arial" panose="020B0604020202020204" pitchFamily="34" charset="0"/>
              <a:buChar char="•"/>
            </a:pPr>
            <a:endParaRPr lang="en-GB" dirty="0">
              <a:solidFill>
                <a:schemeClr val="dk1"/>
              </a:solidFill>
            </a:endParaRPr>
          </a:p>
        </p:txBody>
      </p:sp>
      <p:pic>
        <p:nvPicPr>
          <p:cNvPr id="3" name="Picture 2"/>
          <p:cNvPicPr>
            <a:picLocks noChangeAspect="1"/>
          </p:cNvPicPr>
          <p:nvPr/>
        </p:nvPicPr>
        <p:blipFill>
          <a:blip r:embed="rId3"/>
          <a:stretch>
            <a:fillRect/>
          </a:stretch>
        </p:blipFill>
        <p:spPr>
          <a:xfrm>
            <a:off x="388977" y="809694"/>
            <a:ext cx="5674544" cy="2330346"/>
          </a:xfrm>
          <a:prstGeom prst="rect">
            <a:avLst/>
          </a:prstGeom>
        </p:spPr>
      </p:pic>
      <p:sp>
        <p:nvSpPr>
          <p:cNvPr id="6" name="Right Arrow 5"/>
          <p:cNvSpPr/>
          <p:nvPr/>
        </p:nvSpPr>
        <p:spPr>
          <a:xfrm>
            <a:off x="659567" y="5421909"/>
            <a:ext cx="10807908" cy="629586"/>
          </a:xfrm>
          <a:prstGeom prst="rightArrow">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rotWithShape="1">
          <a:blip r:embed="rId4"/>
          <a:srcRect l="41055"/>
          <a:stretch/>
        </p:blipFill>
        <p:spPr>
          <a:xfrm>
            <a:off x="8347597" y="809694"/>
            <a:ext cx="3119878" cy="3556167"/>
          </a:xfrm>
          <a:prstGeom prst="rect">
            <a:avLst/>
          </a:prstGeom>
        </p:spPr>
      </p:pic>
      <p:pic>
        <p:nvPicPr>
          <p:cNvPr id="9" name="Picture 8"/>
          <p:cNvPicPr>
            <a:picLocks noChangeAspect="1"/>
          </p:cNvPicPr>
          <p:nvPr/>
        </p:nvPicPr>
        <p:blipFill rotWithShape="1">
          <a:blip r:embed="rId5"/>
          <a:srcRect b="14258"/>
          <a:stretch/>
        </p:blipFill>
        <p:spPr>
          <a:xfrm>
            <a:off x="1927391" y="3557244"/>
            <a:ext cx="1506570" cy="1391131"/>
          </a:xfrm>
          <a:prstGeom prst="rect">
            <a:avLst/>
          </a:prstGeom>
        </p:spPr>
      </p:pic>
      <p:pic>
        <p:nvPicPr>
          <p:cNvPr id="10" name="Picture 9"/>
          <p:cNvPicPr>
            <a:picLocks noChangeAspect="1"/>
          </p:cNvPicPr>
          <p:nvPr/>
        </p:nvPicPr>
        <p:blipFill>
          <a:blip r:embed="rId6"/>
          <a:stretch>
            <a:fillRect/>
          </a:stretch>
        </p:blipFill>
        <p:spPr>
          <a:xfrm>
            <a:off x="501955" y="3634716"/>
            <a:ext cx="1292517" cy="1292517"/>
          </a:xfrm>
          <a:prstGeom prst="rect">
            <a:avLst/>
          </a:prstGeom>
        </p:spPr>
      </p:pic>
      <p:pic>
        <p:nvPicPr>
          <p:cNvPr id="11" name="Picture 10"/>
          <p:cNvPicPr>
            <a:picLocks noChangeAspect="1"/>
          </p:cNvPicPr>
          <p:nvPr/>
        </p:nvPicPr>
        <p:blipFill rotWithShape="1">
          <a:blip r:embed="rId7"/>
          <a:srcRect r="27335" b="24236"/>
          <a:stretch/>
        </p:blipFill>
        <p:spPr>
          <a:xfrm>
            <a:off x="3495145" y="3512542"/>
            <a:ext cx="1977824" cy="1463178"/>
          </a:xfrm>
          <a:prstGeom prst="rect">
            <a:avLst/>
          </a:prstGeom>
        </p:spPr>
      </p:pic>
      <p:pic>
        <p:nvPicPr>
          <p:cNvPr id="7" name="Picture 6"/>
          <p:cNvPicPr>
            <a:picLocks noChangeAspect="1"/>
          </p:cNvPicPr>
          <p:nvPr/>
        </p:nvPicPr>
        <p:blipFill>
          <a:blip r:embed="rId8"/>
          <a:stretch>
            <a:fillRect/>
          </a:stretch>
        </p:blipFill>
        <p:spPr>
          <a:xfrm>
            <a:off x="5928776" y="3613574"/>
            <a:ext cx="2857500" cy="1333500"/>
          </a:xfrm>
          <a:prstGeom prst="rect">
            <a:avLst/>
          </a:prstGeom>
        </p:spPr>
      </p:pic>
    </p:spTree>
    <p:extLst>
      <p:ext uri="{BB962C8B-B14F-4D97-AF65-F5344CB8AC3E}">
        <p14:creationId xmlns:p14="http://schemas.microsoft.com/office/powerpoint/2010/main" val="30053814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The Hub</a:t>
            </a:r>
            <a:endParaRPr lang="en-GB" dirty="0"/>
          </a:p>
        </p:txBody>
      </p:sp>
      <p:pic>
        <p:nvPicPr>
          <p:cNvPr id="2" name="Picture 1"/>
          <p:cNvPicPr>
            <a:picLocks noChangeAspect="1"/>
          </p:cNvPicPr>
          <p:nvPr/>
        </p:nvPicPr>
        <p:blipFill>
          <a:blip r:embed="rId3"/>
          <a:stretch>
            <a:fillRect/>
          </a:stretch>
        </p:blipFill>
        <p:spPr>
          <a:xfrm>
            <a:off x="3008587" y="274638"/>
            <a:ext cx="8200695" cy="5757337"/>
          </a:xfrm>
          <a:prstGeom prst="rect">
            <a:avLst/>
          </a:prstGeom>
        </p:spPr>
      </p:pic>
    </p:spTree>
    <p:extLst>
      <p:ext uri="{BB962C8B-B14F-4D97-AF65-F5344CB8AC3E}">
        <p14:creationId xmlns:p14="http://schemas.microsoft.com/office/powerpoint/2010/main" val="42333816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 y="137160"/>
            <a:ext cx="8229600" cy="764704"/>
          </a:xfrm>
        </p:spPr>
        <p:txBody>
          <a:bodyPr>
            <a:normAutofit/>
          </a:bodyPr>
          <a:lstStyle/>
          <a:p>
            <a:pPr algn="l"/>
            <a:r>
              <a:rPr lang="en-GB" sz="3200" dirty="0"/>
              <a:t>Who does what?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06832959"/>
              </p:ext>
            </p:extLst>
          </p:nvPr>
        </p:nvGraphicFramePr>
        <p:xfrm>
          <a:off x="541019" y="712921"/>
          <a:ext cx="11284187" cy="5486400"/>
        </p:xfrm>
        <a:graphic>
          <a:graphicData uri="http://schemas.openxmlformats.org/drawingml/2006/table">
            <a:tbl>
              <a:tblPr firstRow="1" bandRow="1">
                <a:tableStyleId>{3B4B98B0-60AC-42C2-AFA5-B58CD77FA1E5}</a:tableStyleId>
              </a:tblPr>
              <a:tblGrid>
                <a:gridCol w="3469917">
                  <a:extLst>
                    <a:ext uri="{9D8B030D-6E8A-4147-A177-3AD203B41FA5}">
                      <a16:colId xmlns:a16="http://schemas.microsoft.com/office/drawing/2014/main" val="977584246"/>
                    </a:ext>
                  </a:extLst>
                </a:gridCol>
                <a:gridCol w="7814270">
                  <a:extLst>
                    <a:ext uri="{9D8B030D-6E8A-4147-A177-3AD203B41FA5}">
                      <a16:colId xmlns:a16="http://schemas.microsoft.com/office/drawing/2014/main" val="695375222"/>
                    </a:ext>
                  </a:extLst>
                </a:gridCol>
              </a:tblGrid>
              <a:tr h="1732280">
                <a:tc>
                  <a:txBody>
                    <a:bodyPr/>
                    <a:lstStyle/>
                    <a:p>
                      <a:r>
                        <a:rPr lang="en-GB" sz="1600" dirty="0" smtClean="0"/>
                        <a:t>Neighbourhood</a:t>
                      </a:r>
                      <a:r>
                        <a:rPr lang="en-GB" sz="1600" baseline="0" dirty="0" smtClean="0"/>
                        <a:t> Housing Officer – Moving in/ out</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smtClean="0"/>
                        <a:t>Understand property as home</a:t>
                      </a:r>
                    </a:p>
                    <a:p>
                      <a:r>
                        <a:rPr lang="en-GB" sz="1600" baseline="0" dirty="0" smtClean="0"/>
                        <a:t>Point of contact whilst works ongoing</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600" baseline="0" dirty="0" smtClean="0"/>
                        <a:t>Updating Northgate with key stages, including adding in an expected end date, ending the tenancy, when to advertise, when prop accepted, tenancy date</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600" baseline="0" dirty="0" smtClean="0"/>
                        <a:t>Viewings</a:t>
                      </a:r>
                      <a:endParaRPr lang="en-GB" sz="1600" dirty="0" smtClean="0"/>
                    </a:p>
                    <a:p>
                      <a:r>
                        <a:rPr lang="en-GB" sz="1600" baseline="0" dirty="0" smtClean="0"/>
                        <a:t>Setting up new tenant cleanly in new home</a:t>
                      </a:r>
                    </a:p>
                    <a:p>
                      <a:r>
                        <a:rPr lang="en-GB" sz="1600" baseline="0" dirty="0" smtClean="0"/>
                        <a:t>Monitoring moving in cases on Landlord Case 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7162153"/>
                  </a:ext>
                </a:extLst>
              </a:tr>
              <a:tr h="1027624">
                <a:tc>
                  <a:txBody>
                    <a:bodyPr/>
                    <a:lstStyle/>
                    <a:p>
                      <a:r>
                        <a:rPr lang="en-GB" sz="1600" dirty="0" smtClean="0"/>
                        <a:t>District Voids</a:t>
                      </a:r>
                      <a:r>
                        <a:rPr lang="en-GB" sz="1600" baseline="0" dirty="0" smtClean="0"/>
                        <a:t> Supervisor/ voids admin</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smtClean="0"/>
                        <a:t>Managing</a:t>
                      </a:r>
                      <a:r>
                        <a:rPr lang="en-GB" sz="1600" baseline="0" dirty="0" smtClean="0"/>
                        <a:t> works in properties on redesign patch with contractors/ trades</a:t>
                      </a:r>
                    </a:p>
                    <a:p>
                      <a:r>
                        <a:rPr lang="en-GB" sz="1600" baseline="0" dirty="0" smtClean="0"/>
                        <a:t>Linking in with Neighbourhood Housing Officer about live works progress and timescales.  Decorating allowances if applicable</a:t>
                      </a:r>
                    </a:p>
                    <a:p>
                      <a:r>
                        <a:rPr lang="en-GB" sz="1600" baseline="0" dirty="0" smtClean="0"/>
                        <a:t>Updating Rapid (Repairs) with live notes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6387365"/>
                  </a:ext>
                </a:extLst>
              </a:tr>
              <a:tr h="1732280">
                <a:tc>
                  <a:txBody>
                    <a:bodyPr/>
                    <a:lstStyle/>
                    <a:p>
                      <a:r>
                        <a:rPr lang="en-GB" sz="1600" dirty="0" smtClean="0"/>
                        <a:t>HNG</a:t>
                      </a:r>
                      <a:r>
                        <a:rPr lang="en-GB" sz="1600" baseline="0" dirty="0" smtClean="0"/>
                        <a:t> Officers</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smtClean="0"/>
                        <a:t>Linking in with Neighbourhood</a:t>
                      </a:r>
                      <a:r>
                        <a:rPr lang="en-GB" sz="1600" baseline="0" dirty="0" smtClean="0"/>
                        <a:t> Housing Officer </a:t>
                      </a:r>
                      <a:r>
                        <a:rPr lang="en-GB" sz="1600" dirty="0" smtClean="0"/>
                        <a:t>when</a:t>
                      </a:r>
                      <a:r>
                        <a:rPr lang="en-GB" sz="1600" baseline="0" dirty="0" smtClean="0"/>
                        <a:t> property ready for direct offer or advertising</a:t>
                      </a:r>
                    </a:p>
                    <a:p>
                      <a:r>
                        <a:rPr lang="en-GB" sz="1600" baseline="0" dirty="0" smtClean="0"/>
                        <a:t>Advertising</a:t>
                      </a:r>
                    </a:p>
                    <a:p>
                      <a:r>
                        <a:rPr lang="en-GB" sz="1600" baseline="0" dirty="0" smtClean="0"/>
                        <a:t>Pulling shortlist (Tuesday morning)</a:t>
                      </a:r>
                    </a:p>
                    <a:p>
                      <a:r>
                        <a:rPr lang="en-GB" sz="1600" baseline="0" dirty="0" smtClean="0"/>
                        <a:t>Contacting bidders </a:t>
                      </a:r>
                    </a:p>
                    <a:p>
                      <a:r>
                        <a:rPr lang="en-GB" sz="1600" baseline="0" dirty="0" smtClean="0"/>
                        <a:t>Verification</a:t>
                      </a:r>
                    </a:p>
                    <a:p>
                      <a:r>
                        <a:rPr lang="en-GB" sz="1600" baseline="0" dirty="0" smtClean="0"/>
                        <a:t>Updating application on Northgate – e.g. Offer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8263472"/>
                  </a:ext>
                </a:extLst>
              </a:tr>
              <a:tr h="792738">
                <a:tc>
                  <a:txBody>
                    <a:bodyPr/>
                    <a:lstStyle/>
                    <a:p>
                      <a:r>
                        <a:rPr lang="en-GB" sz="1600" dirty="0" smtClean="0"/>
                        <a:t>Neighbourhood</a:t>
                      </a:r>
                      <a:r>
                        <a:rPr lang="en-GB" sz="1600" baseline="0" dirty="0" smtClean="0"/>
                        <a:t> Housing Managers</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smtClean="0"/>
                        <a:t>Monitoring</a:t>
                      </a:r>
                      <a:r>
                        <a:rPr lang="en-GB" sz="1600" baseline="0" dirty="0" smtClean="0"/>
                        <a:t> overall voids in each area – </a:t>
                      </a:r>
                      <a:r>
                        <a:rPr lang="en-GB" sz="1600" baseline="0" dirty="0" err="1" smtClean="0"/>
                        <a:t>Qlikview</a:t>
                      </a:r>
                      <a:r>
                        <a:rPr lang="en-GB" sz="1600" baseline="0" dirty="0" smtClean="0"/>
                        <a:t> and both Rapid systems</a:t>
                      </a:r>
                    </a:p>
                    <a:p>
                      <a:r>
                        <a:rPr lang="en-GB" sz="1600" baseline="0" dirty="0" smtClean="0"/>
                        <a:t>Spotting patterns and trends in performance, unblocking system barriers – e.g. key issues. </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4145648"/>
                  </a:ext>
                </a:extLst>
              </a:tr>
            </a:tbl>
          </a:graphicData>
        </a:graphic>
      </p:graphicFrame>
    </p:spTree>
    <p:extLst>
      <p:ext uri="{BB962C8B-B14F-4D97-AF65-F5344CB8AC3E}">
        <p14:creationId xmlns:p14="http://schemas.microsoft.com/office/powerpoint/2010/main" val="21767615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9154" y="1939142"/>
            <a:ext cx="9024079" cy="1613526"/>
          </a:xfrm>
        </p:spPr>
        <p:txBody>
          <a:bodyPr/>
          <a:lstStyle/>
          <a:p>
            <a:pPr algn="ctr"/>
            <a:r>
              <a:rPr lang="en-GB" sz="4800" b="1" dirty="0" smtClean="0">
                <a:solidFill>
                  <a:schemeClr val="accent1"/>
                </a:solidFill>
              </a:rPr>
              <a:t>Any Questions?</a:t>
            </a:r>
          </a:p>
          <a:p>
            <a:pPr algn="ctr"/>
            <a:r>
              <a:rPr lang="en-GB" sz="4800" b="1" dirty="0" smtClean="0">
                <a:solidFill>
                  <a:schemeClr val="accent1"/>
                </a:solidFill>
              </a:rPr>
              <a:t>And Homework…… </a:t>
            </a:r>
          </a:p>
          <a:p>
            <a:pPr algn="ctr"/>
            <a:endParaRPr lang="en-GB" sz="4800" b="1" dirty="0">
              <a:solidFill>
                <a:schemeClr val="accent1"/>
              </a:solidFill>
            </a:endParaRPr>
          </a:p>
          <a:p>
            <a:pPr algn="ctr"/>
            <a:r>
              <a:rPr lang="en-GB" sz="3600" b="1" dirty="0" smtClean="0">
                <a:solidFill>
                  <a:schemeClr val="accent6">
                    <a:lumMod val="60000"/>
                    <a:lumOff val="40000"/>
                  </a:schemeClr>
                </a:solidFill>
                <a:hlinkClick r:id="rId3"/>
              </a:rPr>
              <a:t>The Hub</a:t>
            </a:r>
            <a:endParaRPr lang="en-GB" sz="3600" b="1" dirty="0">
              <a:solidFill>
                <a:schemeClr val="accent6">
                  <a:lumMod val="60000"/>
                  <a:lumOff val="40000"/>
                </a:schemeClr>
              </a:solidFill>
            </a:endParaRPr>
          </a:p>
        </p:txBody>
      </p:sp>
    </p:spTree>
    <p:extLst>
      <p:ext uri="{BB962C8B-B14F-4D97-AF65-F5344CB8AC3E}">
        <p14:creationId xmlns:p14="http://schemas.microsoft.com/office/powerpoint/2010/main" val="27739944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26186" y="901931"/>
            <a:ext cx="10923753" cy="4446588"/>
          </a:xfrm>
          <a:prstGeom prst="rect">
            <a:avLst/>
          </a:prstGeom>
        </p:spPr>
      </p:pic>
    </p:spTree>
    <p:extLst>
      <p:ext uri="{BB962C8B-B14F-4D97-AF65-F5344CB8AC3E}">
        <p14:creationId xmlns:p14="http://schemas.microsoft.com/office/powerpoint/2010/main" val="147401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888434" y="258259"/>
            <a:ext cx="8269357" cy="5805074"/>
          </a:xfrm>
          <a:prstGeom prst="rect">
            <a:avLst/>
          </a:prstGeom>
        </p:spPr>
      </p:pic>
    </p:spTree>
    <p:extLst>
      <p:ext uri="{BB962C8B-B14F-4D97-AF65-F5344CB8AC3E}">
        <p14:creationId xmlns:p14="http://schemas.microsoft.com/office/powerpoint/2010/main" val="8199335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71500" y="519113"/>
            <a:ext cx="11049000" cy="5648932"/>
          </a:xfrm>
          <a:prstGeom prst="rect">
            <a:avLst/>
          </a:prstGeom>
        </p:spPr>
      </p:pic>
    </p:spTree>
    <p:extLst>
      <p:ext uri="{BB962C8B-B14F-4D97-AF65-F5344CB8AC3E}">
        <p14:creationId xmlns:p14="http://schemas.microsoft.com/office/powerpoint/2010/main" val="29953779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buFont typeface="Arial" panose="020B0604020202020204" pitchFamily="34" charset="0"/>
              <a:buChar char="•"/>
            </a:pPr>
            <a:r>
              <a:rPr lang="en-GB" dirty="0" smtClean="0"/>
              <a:t>Housing crisis/lack of affordable social housing</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Rent loss</a:t>
            </a:r>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Vandalism</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smtClean="0"/>
              <a:t>Squatting</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smtClean="0"/>
              <a:t>Reputation of the Council</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smtClean="0"/>
              <a:t>Lots of other reasons</a:t>
            </a:r>
          </a:p>
          <a:p>
            <a:endParaRPr lang="en-GB" dirty="0"/>
          </a:p>
          <a:p>
            <a:endParaRPr lang="en-GB" dirty="0"/>
          </a:p>
        </p:txBody>
      </p:sp>
      <p:sp>
        <p:nvSpPr>
          <p:cNvPr id="3" name="Title 2"/>
          <p:cNvSpPr>
            <a:spLocks noGrp="1"/>
          </p:cNvSpPr>
          <p:nvPr>
            <p:ph type="title"/>
          </p:nvPr>
        </p:nvSpPr>
        <p:spPr/>
        <p:txBody>
          <a:bodyPr/>
          <a:lstStyle/>
          <a:p>
            <a:r>
              <a:rPr lang="en-GB" dirty="0" smtClean="0"/>
              <a:t>Why is letting voids important?</a:t>
            </a:r>
            <a:endParaRPr lang="en-GB" dirty="0"/>
          </a:p>
        </p:txBody>
      </p:sp>
    </p:spTree>
    <p:extLst>
      <p:ext uri="{BB962C8B-B14F-4D97-AF65-F5344CB8AC3E}">
        <p14:creationId xmlns:p14="http://schemas.microsoft.com/office/powerpoint/2010/main" val="67706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anim calcmode="lin" valueType="num">
                                      <p:cBhvr>
                                        <p:cTn id="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500"/>
                                        <p:tgtEl>
                                          <p:spTgt spid="2">
                                            <p:txEl>
                                              <p:pRg st="2" end="2"/>
                                            </p:txEl>
                                          </p:spTgt>
                                        </p:tgtEl>
                                      </p:cBhvr>
                                    </p:animEffect>
                                    <p:anim calcmode="lin" valueType="num">
                                      <p:cBhvr>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anim calcmode="lin" valueType="num">
                                      <p:cBhvr>
                                        <p:cTn id="22"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5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500"/>
                                        <p:tgtEl>
                                          <p:spTgt spid="2">
                                            <p:txEl>
                                              <p:pRg st="6" end="6"/>
                                            </p:txEl>
                                          </p:spTgt>
                                        </p:tgtEl>
                                      </p:cBhvr>
                                    </p:animEffect>
                                    <p:anim calcmode="lin" valueType="num">
                                      <p:cBhvr>
                                        <p:cTn id="2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0" dur="5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fade">
                                      <p:cBhvr>
                                        <p:cTn id="35" dur="500"/>
                                        <p:tgtEl>
                                          <p:spTgt spid="2">
                                            <p:txEl>
                                              <p:pRg st="8" end="8"/>
                                            </p:txEl>
                                          </p:spTgt>
                                        </p:tgtEl>
                                      </p:cBhvr>
                                    </p:animEffect>
                                    <p:anim calcmode="lin" valueType="num">
                                      <p:cBhvr>
                                        <p:cTn id="36"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10" end="10"/>
                                            </p:txEl>
                                          </p:spTgt>
                                        </p:tgtEl>
                                        <p:attrNameLst>
                                          <p:attrName>style.visibility</p:attrName>
                                        </p:attrNameLst>
                                      </p:cBhvr>
                                      <p:to>
                                        <p:strVal val="visible"/>
                                      </p:to>
                                    </p:set>
                                    <p:animEffect transition="in" filter="fade">
                                      <p:cBhvr>
                                        <p:cTn id="42" dur="500"/>
                                        <p:tgtEl>
                                          <p:spTgt spid="2">
                                            <p:txEl>
                                              <p:pRg st="10" end="10"/>
                                            </p:txEl>
                                          </p:spTgt>
                                        </p:tgtEl>
                                      </p:cBhvr>
                                    </p:animEffect>
                                    <p:anim calcmode="lin" valueType="num">
                                      <p:cBhvr>
                                        <p:cTn id="43"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44" dur="5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955" y="116632"/>
            <a:ext cx="10965520" cy="1030466"/>
          </a:xfrm>
        </p:spPr>
        <p:txBody>
          <a:bodyPr>
            <a:normAutofit fontScale="90000"/>
          </a:bodyPr>
          <a:lstStyle/>
          <a:p>
            <a:r>
              <a:rPr lang="en-GB" dirty="0"/>
              <a:t>The right people, in the right homes – set up to succeed in their </a:t>
            </a:r>
            <a:r>
              <a:rPr lang="en-GB" dirty="0" smtClean="0"/>
              <a:t>tenancies </a:t>
            </a:r>
            <a:endParaRPr lang="en-GB" dirty="0"/>
          </a:p>
        </p:txBody>
      </p:sp>
      <p:sp>
        <p:nvSpPr>
          <p:cNvPr id="4" name="Rectangle 3"/>
          <p:cNvSpPr/>
          <p:nvPr/>
        </p:nvSpPr>
        <p:spPr>
          <a:xfrm>
            <a:off x="2207568" y="1124744"/>
            <a:ext cx="7200800" cy="369332"/>
          </a:xfrm>
          <a:prstGeom prst="rect">
            <a:avLst/>
          </a:prstGeom>
        </p:spPr>
        <p:txBody>
          <a:bodyPr wrap="square">
            <a:spAutoFit/>
          </a:bodyPr>
          <a:lstStyle/>
          <a:p>
            <a:pPr marL="171450" indent="-171450" fontAlgn="ctr">
              <a:buFont typeface="Arial" panose="020B0604020202020204" pitchFamily="34" charset="0"/>
              <a:buChar char="•"/>
            </a:pPr>
            <a:endParaRPr lang="en-GB" dirty="0">
              <a:solidFill>
                <a:schemeClr val="dk1"/>
              </a:solidFill>
            </a:endParaRPr>
          </a:p>
        </p:txBody>
      </p:sp>
      <p:pic>
        <p:nvPicPr>
          <p:cNvPr id="3" name="Picture 2"/>
          <p:cNvPicPr>
            <a:picLocks noChangeAspect="1"/>
          </p:cNvPicPr>
          <p:nvPr/>
        </p:nvPicPr>
        <p:blipFill>
          <a:blip r:embed="rId3"/>
          <a:stretch>
            <a:fillRect/>
          </a:stretch>
        </p:blipFill>
        <p:spPr>
          <a:xfrm>
            <a:off x="501955" y="1370192"/>
            <a:ext cx="4971014" cy="2041430"/>
          </a:xfrm>
          <a:prstGeom prst="rect">
            <a:avLst/>
          </a:prstGeom>
        </p:spPr>
      </p:pic>
      <p:sp>
        <p:nvSpPr>
          <p:cNvPr id="6" name="Right Arrow 5"/>
          <p:cNvSpPr/>
          <p:nvPr/>
        </p:nvSpPr>
        <p:spPr>
          <a:xfrm>
            <a:off x="659567" y="5421909"/>
            <a:ext cx="10807908" cy="629586"/>
          </a:xfrm>
          <a:prstGeom prst="rightArrow">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rotWithShape="1">
          <a:blip r:embed="rId4"/>
          <a:srcRect l="41055"/>
          <a:stretch/>
        </p:blipFill>
        <p:spPr>
          <a:xfrm>
            <a:off x="8347597" y="809694"/>
            <a:ext cx="3119878" cy="3556167"/>
          </a:xfrm>
          <a:prstGeom prst="rect">
            <a:avLst/>
          </a:prstGeom>
        </p:spPr>
      </p:pic>
      <p:pic>
        <p:nvPicPr>
          <p:cNvPr id="9" name="Picture 8"/>
          <p:cNvPicPr>
            <a:picLocks noChangeAspect="1"/>
          </p:cNvPicPr>
          <p:nvPr/>
        </p:nvPicPr>
        <p:blipFill rotWithShape="1">
          <a:blip r:embed="rId5"/>
          <a:srcRect b="14258"/>
          <a:stretch/>
        </p:blipFill>
        <p:spPr>
          <a:xfrm>
            <a:off x="1927391" y="3557244"/>
            <a:ext cx="1506570" cy="1391131"/>
          </a:xfrm>
          <a:prstGeom prst="rect">
            <a:avLst/>
          </a:prstGeom>
        </p:spPr>
      </p:pic>
      <p:pic>
        <p:nvPicPr>
          <p:cNvPr id="10" name="Picture 9"/>
          <p:cNvPicPr>
            <a:picLocks noChangeAspect="1"/>
          </p:cNvPicPr>
          <p:nvPr/>
        </p:nvPicPr>
        <p:blipFill>
          <a:blip r:embed="rId6"/>
          <a:stretch>
            <a:fillRect/>
          </a:stretch>
        </p:blipFill>
        <p:spPr>
          <a:xfrm>
            <a:off x="501955" y="3634716"/>
            <a:ext cx="1292517" cy="1292517"/>
          </a:xfrm>
          <a:prstGeom prst="rect">
            <a:avLst/>
          </a:prstGeom>
        </p:spPr>
      </p:pic>
      <p:pic>
        <p:nvPicPr>
          <p:cNvPr id="11" name="Picture 10"/>
          <p:cNvPicPr>
            <a:picLocks noChangeAspect="1"/>
          </p:cNvPicPr>
          <p:nvPr/>
        </p:nvPicPr>
        <p:blipFill rotWithShape="1">
          <a:blip r:embed="rId7"/>
          <a:srcRect r="27335" b="24236"/>
          <a:stretch/>
        </p:blipFill>
        <p:spPr>
          <a:xfrm>
            <a:off x="3495145" y="3512542"/>
            <a:ext cx="1977824" cy="1463178"/>
          </a:xfrm>
          <a:prstGeom prst="rect">
            <a:avLst/>
          </a:prstGeom>
        </p:spPr>
      </p:pic>
      <p:pic>
        <p:nvPicPr>
          <p:cNvPr id="7" name="Picture 6"/>
          <p:cNvPicPr>
            <a:picLocks noChangeAspect="1"/>
          </p:cNvPicPr>
          <p:nvPr/>
        </p:nvPicPr>
        <p:blipFill>
          <a:blip r:embed="rId8"/>
          <a:stretch>
            <a:fillRect/>
          </a:stretch>
        </p:blipFill>
        <p:spPr>
          <a:xfrm>
            <a:off x="5928776" y="3613574"/>
            <a:ext cx="2857500" cy="1333500"/>
          </a:xfrm>
          <a:prstGeom prst="rect">
            <a:avLst/>
          </a:prstGeom>
        </p:spPr>
      </p:pic>
    </p:spTree>
    <p:extLst>
      <p:ext uri="{BB962C8B-B14F-4D97-AF65-F5344CB8AC3E}">
        <p14:creationId xmlns:p14="http://schemas.microsoft.com/office/powerpoint/2010/main" val="38859761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2520" y="121088"/>
            <a:ext cx="11369040" cy="630942"/>
          </a:xfrm>
          <a:prstGeom prst="rect">
            <a:avLst/>
          </a:prstGeom>
          <a:noFill/>
        </p:spPr>
        <p:txBody>
          <a:bodyPr wrap="square" rtlCol="0">
            <a:spAutoFit/>
          </a:bodyPr>
          <a:lstStyle/>
          <a:p>
            <a:pPr defTabSz="457200">
              <a:spcBef>
                <a:spcPct val="0"/>
              </a:spcBef>
            </a:pPr>
            <a:r>
              <a:rPr lang="en-GB" sz="3500" b="1" dirty="0" smtClean="0">
                <a:solidFill>
                  <a:schemeClr val="accent1"/>
                </a:solidFill>
                <a:latin typeface="Arial"/>
                <a:ea typeface="+mj-ea"/>
                <a:cs typeface="Arial"/>
              </a:rPr>
              <a:t>Flow of work</a:t>
            </a:r>
            <a:endParaRPr lang="en-GB" sz="3500" b="1" dirty="0">
              <a:solidFill>
                <a:schemeClr val="accent1"/>
              </a:solidFill>
              <a:latin typeface="Arial"/>
              <a:ea typeface="+mj-ea"/>
              <a:cs typeface="Arial"/>
            </a:endParaRPr>
          </a:p>
        </p:txBody>
      </p:sp>
      <p:sp>
        <p:nvSpPr>
          <p:cNvPr id="55" name="Rectangle 54"/>
          <p:cNvSpPr/>
          <p:nvPr/>
        </p:nvSpPr>
        <p:spPr>
          <a:xfrm>
            <a:off x="1845040" y="1529248"/>
            <a:ext cx="802100" cy="1200329"/>
          </a:xfrm>
          <a:prstGeom prst="rect">
            <a:avLst/>
          </a:prstGeom>
        </p:spPr>
        <p:txBody>
          <a:bodyPr wrap="square">
            <a:spAutoFit/>
          </a:bodyPr>
          <a:lstStyle/>
          <a:p>
            <a:pPr algn="ctr" fontAlgn="t"/>
            <a:r>
              <a:rPr lang="en-GB" sz="1200" dirty="0">
                <a:solidFill>
                  <a:prstClr val="black"/>
                </a:solidFill>
                <a:latin typeface="Arial"/>
              </a:rPr>
              <a:t>Person gives notice they are leaving home</a:t>
            </a:r>
          </a:p>
        </p:txBody>
      </p:sp>
      <p:sp>
        <p:nvSpPr>
          <p:cNvPr id="56" name="Rectangle 55"/>
          <p:cNvSpPr/>
          <p:nvPr/>
        </p:nvSpPr>
        <p:spPr>
          <a:xfrm>
            <a:off x="4374822" y="1455439"/>
            <a:ext cx="1215723" cy="1384995"/>
          </a:xfrm>
          <a:prstGeom prst="rect">
            <a:avLst/>
          </a:prstGeom>
        </p:spPr>
        <p:txBody>
          <a:bodyPr wrap="square">
            <a:spAutoFit/>
          </a:bodyPr>
          <a:lstStyle/>
          <a:p>
            <a:pPr algn="ctr" fontAlgn="t">
              <a:defRPr/>
            </a:pPr>
            <a:r>
              <a:rPr lang="en-GB" sz="1200" dirty="0">
                <a:solidFill>
                  <a:prstClr val="black"/>
                </a:solidFill>
                <a:latin typeface="Arial"/>
              </a:rPr>
              <a:t>Visit and understand property; conversation about logistics; specify works to be done</a:t>
            </a:r>
          </a:p>
        </p:txBody>
      </p:sp>
      <p:sp>
        <p:nvSpPr>
          <p:cNvPr id="57" name="Rectangle 56"/>
          <p:cNvSpPr/>
          <p:nvPr/>
        </p:nvSpPr>
        <p:spPr>
          <a:xfrm>
            <a:off x="3273672" y="1659197"/>
            <a:ext cx="688009" cy="276999"/>
          </a:xfrm>
          <a:prstGeom prst="rect">
            <a:avLst/>
          </a:prstGeom>
        </p:spPr>
        <p:txBody>
          <a:bodyPr wrap="none">
            <a:spAutoFit/>
          </a:bodyPr>
          <a:lstStyle/>
          <a:p>
            <a:pPr algn="ctr" fontAlgn="t"/>
            <a:r>
              <a:rPr lang="en-GB" sz="1200" dirty="0">
                <a:solidFill>
                  <a:prstClr val="black"/>
                </a:solidFill>
                <a:latin typeface="Arial"/>
              </a:rPr>
              <a:t>Keys in</a:t>
            </a:r>
          </a:p>
        </p:txBody>
      </p:sp>
      <p:sp>
        <p:nvSpPr>
          <p:cNvPr id="58" name="Rectangle 57"/>
          <p:cNvSpPr/>
          <p:nvPr/>
        </p:nvSpPr>
        <p:spPr>
          <a:xfrm>
            <a:off x="5805481" y="1492067"/>
            <a:ext cx="1107835" cy="461665"/>
          </a:xfrm>
          <a:prstGeom prst="rect">
            <a:avLst/>
          </a:prstGeom>
        </p:spPr>
        <p:txBody>
          <a:bodyPr wrap="square">
            <a:spAutoFit/>
          </a:bodyPr>
          <a:lstStyle/>
          <a:p>
            <a:pPr algn="ctr" fontAlgn="t"/>
            <a:r>
              <a:rPr lang="en-GB" sz="1200" dirty="0">
                <a:solidFill>
                  <a:prstClr val="black"/>
                </a:solidFill>
                <a:latin typeface="Arial"/>
              </a:rPr>
              <a:t>Keys to void trades </a:t>
            </a:r>
          </a:p>
        </p:txBody>
      </p:sp>
      <p:sp>
        <p:nvSpPr>
          <p:cNvPr id="59" name="Rectangle 58"/>
          <p:cNvSpPr/>
          <p:nvPr/>
        </p:nvSpPr>
        <p:spPr>
          <a:xfrm>
            <a:off x="5531931" y="2457208"/>
            <a:ext cx="3920940" cy="461665"/>
          </a:xfrm>
          <a:prstGeom prst="rect">
            <a:avLst/>
          </a:prstGeom>
        </p:spPr>
        <p:txBody>
          <a:bodyPr wrap="square">
            <a:spAutoFit/>
          </a:bodyPr>
          <a:lstStyle/>
          <a:p>
            <a:pPr algn="ctr" fontAlgn="t"/>
            <a:r>
              <a:rPr lang="en-GB" sz="1200" dirty="0">
                <a:solidFill>
                  <a:prstClr val="black"/>
                </a:solidFill>
                <a:latin typeface="Arial"/>
              </a:rPr>
              <a:t>Find suitable new tenant with housing </a:t>
            </a:r>
            <a:r>
              <a:rPr lang="en-GB" sz="1200" dirty="0" smtClean="0">
                <a:solidFill>
                  <a:prstClr val="black"/>
                </a:solidFill>
                <a:latin typeface="Arial"/>
              </a:rPr>
              <a:t>need, set up with what they need to succeed</a:t>
            </a:r>
            <a:endParaRPr lang="en-GB" sz="1200" dirty="0">
              <a:solidFill>
                <a:prstClr val="black"/>
              </a:solidFill>
              <a:latin typeface="Arial"/>
            </a:endParaRPr>
          </a:p>
        </p:txBody>
      </p:sp>
      <p:sp>
        <p:nvSpPr>
          <p:cNvPr id="60" name="Rectangle 59"/>
          <p:cNvSpPr/>
          <p:nvPr/>
        </p:nvSpPr>
        <p:spPr>
          <a:xfrm>
            <a:off x="7373720" y="1566865"/>
            <a:ext cx="641348" cy="461665"/>
          </a:xfrm>
          <a:prstGeom prst="rect">
            <a:avLst/>
          </a:prstGeom>
        </p:spPr>
        <p:txBody>
          <a:bodyPr wrap="square">
            <a:spAutoFit/>
          </a:bodyPr>
          <a:lstStyle/>
          <a:p>
            <a:pPr algn="ctr" fontAlgn="t"/>
            <a:r>
              <a:rPr lang="en-GB" sz="1200" dirty="0">
                <a:solidFill>
                  <a:prstClr val="black"/>
                </a:solidFill>
                <a:latin typeface="Arial"/>
              </a:rPr>
              <a:t>Work done</a:t>
            </a:r>
          </a:p>
        </p:txBody>
      </p:sp>
      <p:sp>
        <p:nvSpPr>
          <p:cNvPr id="61" name="Rectangle 60"/>
          <p:cNvSpPr/>
          <p:nvPr/>
        </p:nvSpPr>
        <p:spPr>
          <a:xfrm>
            <a:off x="8253752" y="1569594"/>
            <a:ext cx="648072" cy="461665"/>
          </a:xfrm>
          <a:prstGeom prst="rect">
            <a:avLst/>
          </a:prstGeom>
        </p:spPr>
        <p:txBody>
          <a:bodyPr wrap="square">
            <a:spAutoFit/>
          </a:bodyPr>
          <a:lstStyle/>
          <a:p>
            <a:pPr algn="ctr" fontAlgn="t"/>
            <a:r>
              <a:rPr lang="en-GB" sz="1200" dirty="0">
                <a:solidFill>
                  <a:prstClr val="black"/>
                </a:solidFill>
                <a:latin typeface="Arial"/>
              </a:rPr>
              <a:t>Keys back</a:t>
            </a:r>
          </a:p>
        </p:txBody>
      </p:sp>
      <p:sp>
        <p:nvSpPr>
          <p:cNvPr id="62" name="Rectangle 61"/>
          <p:cNvSpPr/>
          <p:nvPr/>
        </p:nvSpPr>
        <p:spPr>
          <a:xfrm>
            <a:off x="9452871" y="1574049"/>
            <a:ext cx="936104" cy="461665"/>
          </a:xfrm>
          <a:prstGeom prst="rect">
            <a:avLst/>
          </a:prstGeom>
        </p:spPr>
        <p:txBody>
          <a:bodyPr wrap="square">
            <a:spAutoFit/>
          </a:bodyPr>
          <a:lstStyle/>
          <a:p>
            <a:pPr algn="ctr" fontAlgn="t"/>
            <a:r>
              <a:rPr lang="en-GB" sz="1200" dirty="0">
                <a:solidFill>
                  <a:prstClr val="black"/>
                </a:solidFill>
                <a:latin typeface="Arial"/>
              </a:rPr>
              <a:t>Tenancy starts</a:t>
            </a:r>
          </a:p>
        </p:txBody>
      </p:sp>
      <p:sp>
        <p:nvSpPr>
          <p:cNvPr id="13" name="Right Arrow 12"/>
          <p:cNvSpPr/>
          <p:nvPr/>
        </p:nvSpPr>
        <p:spPr>
          <a:xfrm>
            <a:off x="2696533" y="1599210"/>
            <a:ext cx="581201" cy="432048"/>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14" name="Right Arrow 13"/>
          <p:cNvSpPr/>
          <p:nvPr/>
        </p:nvSpPr>
        <p:spPr>
          <a:xfrm>
            <a:off x="3954710" y="1532881"/>
            <a:ext cx="581201" cy="432048"/>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15" name="Right Arrow 14"/>
          <p:cNvSpPr/>
          <p:nvPr/>
        </p:nvSpPr>
        <p:spPr>
          <a:xfrm>
            <a:off x="5413370" y="1567634"/>
            <a:ext cx="581201" cy="432048"/>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16" name="Right Arrow 15"/>
          <p:cNvSpPr/>
          <p:nvPr/>
        </p:nvSpPr>
        <p:spPr>
          <a:xfrm>
            <a:off x="6792520" y="1567634"/>
            <a:ext cx="581201" cy="432048"/>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17" name="Right Arrow 16"/>
          <p:cNvSpPr/>
          <p:nvPr/>
        </p:nvSpPr>
        <p:spPr>
          <a:xfrm>
            <a:off x="7963152" y="1566864"/>
            <a:ext cx="434617" cy="432048"/>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18" name="Right Arrow 17"/>
          <p:cNvSpPr/>
          <p:nvPr/>
        </p:nvSpPr>
        <p:spPr>
          <a:xfrm>
            <a:off x="8924273" y="1599210"/>
            <a:ext cx="434617" cy="432048"/>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19" name="Right Arrow 18"/>
          <p:cNvSpPr/>
          <p:nvPr/>
        </p:nvSpPr>
        <p:spPr>
          <a:xfrm rot="2904735">
            <a:off x="5397008" y="2033843"/>
            <a:ext cx="600987" cy="432048"/>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20" name="Right Arrow 19"/>
          <p:cNvSpPr/>
          <p:nvPr/>
        </p:nvSpPr>
        <p:spPr>
          <a:xfrm rot="19547293">
            <a:off x="7750171" y="2033843"/>
            <a:ext cx="600987" cy="432048"/>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21" name="Rectangle 20"/>
          <p:cNvSpPr/>
          <p:nvPr/>
        </p:nvSpPr>
        <p:spPr>
          <a:xfrm>
            <a:off x="9477888" y="1490930"/>
            <a:ext cx="911088" cy="67451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22" name="Rectangle 21"/>
          <p:cNvSpPr/>
          <p:nvPr/>
        </p:nvSpPr>
        <p:spPr>
          <a:xfrm>
            <a:off x="1845040" y="1497534"/>
            <a:ext cx="802100" cy="122362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
        <p:nvSpPr>
          <p:cNvPr id="2" name="Right Brace 1"/>
          <p:cNvSpPr/>
          <p:nvPr/>
        </p:nvSpPr>
        <p:spPr>
          <a:xfrm rot="16200000">
            <a:off x="5793109" y="-602783"/>
            <a:ext cx="607862" cy="8503999"/>
          </a:xfrm>
          <a:prstGeom prst="rightBrace">
            <a:avLst/>
          </a:prstGeom>
          <a:ln>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latin typeface="Calibri"/>
            </a:endParaRPr>
          </a:p>
        </p:txBody>
      </p:sp>
      <p:sp>
        <p:nvSpPr>
          <p:cNvPr id="24" name="Rectangle 23"/>
          <p:cNvSpPr/>
          <p:nvPr/>
        </p:nvSpPr>
        <p:spPr>
          <a:xfrm>
            <a:off x="2833668" y="3646150"/>
            <a:ext cx="6414641" cy="276999"/>
          </a:xfrm>
          <a:prstGeom prst="rect">
            <a:avLst/>
          </a:prstGeom>
        </p:spPr>
        <p:txBody>
          <a:bodyPr wrap="none">
            <a:spAutoFit/>
          </a:bodyPr>
          <a:lstStyle/>
          <a:p>
            <a:pPr algn="ctr" fontAlgn="t"/>
            <a:r>
              <a:rPr lang="en-GB" sz="1200" dirty="0">
                <a:solidFill>
                  <a:prstClr val="black"/>
                </a:solidFill>
                <a:latin typeface="Arial"/>
              </a:rPr>
              <a:t>‘End to end’ </a:t>
            </a:r>
            <a:r>
              <a:rPr lang="en-GB" sz="1200" dirty="0" smtClean="0">
                <a:solidFill>
                  <a:prstClr val="black"/>
                </a:solidFill>
                <a:latin typeface="Arial"/>
              </a:rPr>
              <a:t>ownership </a:t>
            </a:r>
            <a:r>
              <a:rPr lang="en-GB" sz="1200" dirty="0">
                <a:solidFill>
                  <a:prstClr val="black"/>
                </a:solidFill>
                <a:latin typeface="Arial"/>
              </a:rPr>
              <a:t>by </a:t>
            </a:r>
            <a:r>
              <a:rPr lang="en-GB" sz="1200" b="1" dirty="0">
                <a:solidFill>
                  <a:prstClr val="black"/>
                </a:solidFill>
                <a:latin typeface="Arial"/>
              </a:rPr>
              <a:t>Neighbourhood Housing Officer</a:t>
            </a:r>
            <a:r>
              <a:rPr lang="en-GB" sz="1200" dirty="0">
                <a:solidFill>
                  <a:prstClr val="black"/>
                </a:solidFill>
                <a:latin typeface="Arial"/>
              </a:rPr>
              <a:t>, pulling in support as needed</a:t>
            </a:r>
          </a:p>
        </p:txBody>
      </p:sp>
      <p:sp>
        <p:nvSpPr>
          <p:cNvPr id="8" name="Rectangle 7"/>
          <p:cNvSpPr/>
          <p:nvPr/>
        </p:nvSpPr>
        <p:spPr>
          <a:xfrm>
            <a:off x="2718980" y="5394067"/>
            <a:ext cx="6205292" cy="36004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GB" sz="1600" dirty="0">
                <a:solidFill>
                  <a:prstClr val="black"/>
                </a:solidFill>
                <a:latin typeface="Arial" panose="020B0604020202020204" pitchFamily="34" charset="0"/>
                <a:cs typeface="Arial" panose="020B0604020202020204" pitchFamily="34" charset="0"/>
              </a:rPr>
              <a:t>Works completed by trades </a:t>
            </a:r>
          </a:p>
        </p:txBody>
      </p:sp>
      <p:sp>
        <p:nvSpPr>
          <p:cNvPr id="35" name="TextBox 34"/>
          <p:cNvSpPr txBox="1"/>
          <p:nvPr/>
        </p:nvSpPr>
        <p:spPr>
          <a:xfrm>
            <a:off x="3676513" y="4376542"/>
            <a:ext cx="4503946" cy="461665"/>
          </a:xfrm>
          <a:prstGeom prst="rect">
            <a:avLst/>
          </a:prstGeom>
          <a:noFill/>
          <a:ln>
            <a:solidFill>
              <a:srgbClr val="00B0F0"/>
            </a:solidFill>
          </a:ln>
        </p:spPr>
        <p:txBody>
          <a:bodyPr wrap="square" rtlCol="0">
            <a:spAutoFit/>
          </a:bodyPr>
          <a:lstStyle/>
          <a:p>
            <a:pPr algn="ctr"/>
            <a:r>
              <a:rPr lang="en-GB" sz="1200" b="1" dirty="0">
                <a:solidFill>
                  <a:prstClr val="black"/>
                </a:solidFill>
                <a:latin typeface="Arial" panose="020B0604020202020204" pitchFamily="34" charset="0"/>
                <a:cs typeface="Arial" panose="020B0604020202020204" pitchFamily="34" charset="0"/>
              </a:rPr>
              <a:t>District Voids Supervisor </a:t>
            </a:r>
            <a:r>
              <a:rPr lang="en-GB" sz="1200" dirty="0">
                <a:solidFill>
                  <a:prstClr val="black"/>
                </a:solidFill>
                <a:latin typeface="Arial" panose="020B0604020202020204" pitchFamily="34" charset="0"/>
                <a:cs typeface="Arial" panose="020B0604020202020204" pitchFamily="34" charset="0"/>
              </a:rPr>
              <a:t>liaises with contractor and trades, modifying specifications as required by new tenant.</a:t>
            </a:r>
          </a:p>
        </p:txBody>
      </p:sp>
      <p:cxnSp>
        <p:nvCxnSpPr>
          <p:cNvPr id="5" name="Straight Arrow Connector 4"/>
          <p:cNvCxnSpPr/>
          <p:nvPr/>
        </p:nvCxnSpPr>
        <p:spPr>
          <a:xfrm>
            <a:off x="5942929" y="2868606"/>
            <a:ext cx="30788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942930" y="3020416"/>
            <a:ext cx="4458989" cy="276999"/>
          </a:xfrm>
          <a:prstGeom prst="rect">
            <a:avLst/>
          </a:prstGeom>
          <a:noFill/>
          <a:ln>
            <a:solidFill>
              <a:schemeClr val="accent1"/>
            </a:solidFill>
          </a:ln>
        </p:spPr>
        <p:txBody>
          <a:bodyPr wrap="square" rtlCol="0">
            <a:spAutoFit/>
          </a:bodyPr>
          <a:lstStyle/>
          <a:p>
            <a:r>
              <a:rPr lang="en-GB" sz="1200" b="1" dirty="0">
                <a:solidFill>
                  <a:prstClr val="black"/>
                </a:solidFill>
                <a:latin typeface="Arial" panose="020B0604020202020204" pitchFamily="34" charset="0"/>
                <a:cs typeface="Arial" panose="020B0604020202020204" pitchFamily="34" charset="0"/>
              </a:rPr>
              <a:t>HNG officer </a:t>
            </a:r>
            <a:r>
              <a:rPr lang="en-GB" sz="1200" dirty="0">
                <a:solidFill>
                  <a:prstClr val="black"/>
                </a:solidFill>
                <a:latin typeface="Arial" panose="020B0604020202020204" pitchFamily="34" charset="0"/>
                <a:cs typeface="Arial" panose="020B0604020202020204" pitchFamily="34" charset="0"/>
              </a:rPr>
              <a:t>advertises (if CBL), shortlist and verify as required </a:t>
            </a:r>
          </a:p>
        </p:txBody>
      </p:sp>
      <p:sp>
        <p:nvSpPr>
          <p:cNvPr id="28" name="Right Arrow 27"/>
          <p:cNvSpPr/>
          <p:nvPr/>
        </p:nvSpPr>
        <p:spPr>
          <a:xfrm rot="16200000">
            <a:off x="5579599" y="3971099"/>
            <a:ext cx="451762" cy="2343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a:endParaRPr>
          </a:p>
        </p:txBody>
      </p:sp>
    </p:spTree>
    <p:extLst>
      <p:ext uri="{BB962C8B-B14F-4D97-AF65-F5344CB8AC3E}">
        <p14:creationId xmlns:p14="http://schemas.microsoft.com/office/powerpoint/2010/main" val="41134837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113905"/>
            <a:ext cx="10972800" cy="4932646"/>
          </a:xfrm>
        </p:spPr>
        <p:txBody>
          <a:bodyPr/>
          <a:lstStyle/>
          <a:p>
            <a:pPr marL="342900" indent="-342900">
              <a:buFont typeface="Arial" panose="020B0604020202020204" pitchFamily="34" charset="0"/>
              <a:buChar char="•"/>
            </a:pPr>
            <a:r>
              <a:rPr lang="en-GB" sz="3200" dirty="0" smtClean="0"/>
              <a:t>Tenancy conditions say should give 4 weeks notice (with exceptions).</a:t>
            </a:r>
          </a:p>
          <a:p>
            <a:pPr marL="342900" indent="-342900">
              <a:buFont typeface="Arial" panose="020B0604020202020204" pitchFamily="34" charset="0"/>
              <a:buChar char="•"/>
            </a:pPr>
            <a:r>
              <a:rPr lang="en-GB" sz="3200" dirty="0" smtClean="0"/>
              <a:t>If we get notice that someone is leaving (or has died) – add expected end date to Northgate (not transfers).</a:t>
            </a:r>
          </a:p>
          <a:p>
            <a:pPr marL="342900" indent="-342900">
              <a:buFont typeface="Arial" panose="020B0604020202020204" pitchFamily="34" charset="0"/>
              <a:buChar char="•"/>
            </a:pPr>
            <a:r>
              <a:rPr lang="en-GB" sz="3200" dirty="0" smtClean="0"/>
              <a:t>Be flexible with notice and discuss </a:t>
            </a:r>
            <a:r>
              <a:rPr lang="en-GB" sz="3200" dirty="0" smtClean="0">
                <a:hlinkClick r:id="rId3"/>
              </a:rPr>
              <a:t>clearance</a:t>
            </a:r>
            <a:r>
              <a:rPr lang="en-GB" sz="3200" dirty="0" smtClean="0"/>
              <a:t>;</a:t>
            </a:r>
          </a:p>
          <a:p>
            <a:pPr marL="342900" indent="-342900">
              <a:buFont typeface="Arial" panose="020B0604020202020204" pitchFamily="34" charset="0"/>
              <a:buChar char="•"/>
            </a:pPr>
            <a:r>
              <a:rPr lang="en-GB" sz="3200" dirty="0" smtClean="0"/>
              <a:t>Keys come in – tenant is given a notice of vacation (NOV)</a:t>
            </a:r>
          </a:p>
          <a:p>
            <a:pPr marL="342900" indent="-342900">
              <a:buFont typeface="Arial" panose="020B0604020202020204" pitchFamily="34" charset="0"/>
              <a:buChar char="•"/>
            </a:pPr>
            <a:r>
              <a:rPr lang="en-GB" sz="3200" dirty="0" smtClean="0"/>
              <a:t>End tenancy on Northgate, and collect keys (5PS);</a:t>
            </a:r>
          </a:p>
          <a:p>
            <a:pPr marL="342900" indent="-342900">
              <a:buFont typeface="Arial" panose="020B0604020202020204" pitchFamily="34" charset="0"/>
              <a:buChar char="•"/>
            </a:pPr>
            <a:r>
              <a:rPr lang="en-GB" sz="3200" dirty="0" smtClean="0"/>
              <a:t>Set up as a case on Landlord Case Management.</a:t>
            </a:r>
          </a:p>
          <a:p>
            <a:pPr marL="342900" indent="-342900">
              <a:buFont typeface="Arial" panose="020B0604020202020204" pitchFamily="34" charset="0"/>
              <a:buChar char="•"/>
            </a:pPr>
            <a:r>
              <a:rPr lang="en-GB" sz="3200" dirty="0" smtClean="0"/>
              <a:t>Confirm void on Northgate </a:t>
            </a:r>
            <a:endParaRPr lang="en-GB" sz="3200" dirty="0"/>
          </a:p>
        </p:txBody>
      </p:sp>
      <p:sp>
        <p:nvSpPr>
          <p:cNvPr id="3" name="Title 2"/>
          <p:cNvSpPr>
            <a:spLocks noGrp="1"/>
          </p:cNvSpPr>
          <p:nvPr>
            <p:ph type="title"/>
          </p:nvPr>
        </p:nvSpPr>
        <p:spPr>
          <a:xfrm>
            <a:off x="609600" y="274638"/>
            <a:ext cx="10972800" cy="533082"/>
          </a:xfrm>
        </p:spPr>
        <p:txBody>
          <a:bodyPr/>
          <a:lstStyle/>
          <a:p>
            <a:r>
              <a:rPr lang="en-GB" dirty="0" smtClean="0"/>
              <a:t>Keys in/ notice received</a:t>
            </a:r>
            <a:endParaRPr lang="en-GB" dirty="0"/>
          </a:p>
        </p:txBody>
      </p:sp>
    </p:spTree>
    <p:extLst>
      <p:ext uri="{BB962C8B-B14F-4D97-AF65-F5344CB8AC3E}">
        <p14:creationId xmlns:p14="http://schemas.microsoft.com/office/powerpoint/2010/main" val="197969635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Camden colours">
      <a:dk1>
        <a:srgbClr val="000000"/>
      </a:dk1>
      <a:lt1>
        <a:sysClr val="window" lastClr="FFFFFF"/>
      </a:lt1>
      <a:dk2>
        <a:srgbClr val="5F6062"/>
      </a:dk2>
      <a:lt2>
        <a:srgbClr val="EEECE1"/>
      </a:lt2>
      <a:accent1>
        <a:srgbClr val="00B259"/>
      </a:accent1>
      <a:accent2>
        <a:srgbClr val="5F6062"/>
      </a:accent2>
      <a:accent3>
        <a:srgbClr val="F16D9A"/>
      </a:accent3>
      <a:accent4>
        <a:srgbClr val="F5866C"/>
      </a:accent4>
      <a:accent5>
        <a:srgbClr val="A04276"/>
      </a:accent5>
      <a:accent6>
        <a:srgbClr val="522E9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3C80985FC49A9418AB2BB66DFD32E0C" ma:contentTypeVersion="11" ma:contentTypeDescription="Create a new document." ma:contentTypeScope="" ma:versionID="5d057a47bd38373678901a7a1e72c6cf">
  <xsd:schema xmlns:xsd="http://www.w3.org/2001/XMLSchema" xmlns:xs="http://www.w3.org/2001/XMLSchema" xmlns:p="http://schemas.microsoft.com/office/2006/metadata/properties" xmlns:ns3="8c741c87-a0b8-4c6e-b907-805fd2ebf6b9" xmlns:ns4="003e94be-f717-46dc-898a-63b0fcdbdbc9" targetNamespace="http://schemas.microsoft.com/office/2006/metadata/properties" ma:root="true" ma:fieldsID="89c4722277cc1e719f674c5c7ac13a62" ns3:_="" ns4:_="">
    <xsd:import namespace="8c741c87-a0b8-4c6e-b907-805fd2ebf6b9"/>
    <xsd:import namespace="003e94be-f717-46dc-898a-63b0fcdbdbc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741c87-a0b8-4c6e-b907-805fd2ebf6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3e94be-f717-46dc-898a-63b0fcdbdbc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09D26D8-AF94-4433-B61F-F8776A88F50E}">
  <ds:schemaRefs>
    <ds:schemaRef ds:uri="http://schemas.microsoft.com/sharepoint/v3/contenttype/forms"/>
  </ds:schemaRefs>
</ds:datastoreItem>
</file>

<file path=customXml/itemProps2.xml><?xml version="1.0" encoding="utf-8"?>
<ds:datastoreItem xmlns:ds="http://schemas.openxmlformats.org/officeDocument/2006/customXml" ds:itemID="{FD9331C6-71BA-4598-BF35-466798E497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741c87-a0b8-4c6e-b907-805fd2ebf6b9"/>
    <ds:schemaRef ds:uri="003e94be-f717-46dc-898a-63b0fcdbdb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9B504E8-9E07-439C-95DE-547C79EF2421}">
  <ds:schemaRefs>
    <ds:schemaRef ds:uri="http://schemas.microsoft.com/office/2006/metadata/properties"/>
    <ds:schemaRef ds:uri="http://schemas.microsoft.com/office/infopath/2007/PartnerControls"/>
    <ds:schemaRef ds:uri="8c741c87-a0b8-4c6e-b907-805fd2ebf6b9"/>
    <ds:schemaRef ds:uri="http://purl.org/dc/elements/1.1/"/>
    <ds:schemaRef ds:uri="http://purl.org/dc/dcmitype/"/>
    <ds:schemaRef ds:uri="http://schemas.microsoft.com/office/2006/documentManagement/types"/>
    <ds:schemaRef ds:uri="http://schemas.openxmlformats.org/package/2006/metadata/core-properties"/>
    <ds:schemaRef ds:uri="003e94be-f717-46dc-898a-63b0fcdbdbc9"/>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2666</TotalTime>
  <Words>1376</Words>
  <Application>Microsoft Office PowerPoint</Application>
  <PresentationFormat>Widescreen</PresentationFormat>
  <Paragraphs>233</Paragraphs>
  <Slides>21</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Default Theme</vt:lpstr>
      <vt:lpstr>Moving in and out: Voids workshop</vt:lpstr>
      <vt:lpstr>The Hub</vt:lpstr>
      <vt:lpstr>PowerPoint Presentation</vt:lpstr>
      <vt:lpstr>PowerPoint Presentation</vt:lpstr>
      <vt:lpstr>PowerPoint Presentation</vt:lpstr>
      <vt:lpstr>Why is letting voids important?</vt:lpstr>
      <vt:lpstr>The right people, in the right homes – set up to succeed in their tenancies </vt:lpstr>
      <vt:lpstr>PowerPoint Presentation</vt:lpstr>
      <vt:lpstr>Keys in/ notice received</vt:lpstr>
      <vt:lpstr>Visit/ Understand Property </vt:lpstr>
      <vt:lpstr>Void elements and other info</vt:lpstr>
      <vt:lpstr>Complete void form for voids supervisor</vt:lpstr>
      <vt:lpstr>Conditions</vt:lpstr>
      <vt:lpstr>Conditions</vt:lpstr>
      <vt:lpstr>Works ongoing - Completed</vt:lpstr>
      <vt:lpstr>Making offerable</vt:lpstr>
      <vt:lpstr>Advertising</vt:lpstr>
      <vt:lpstr>Shortlisting/ Viewing </vt:lpstr>
      <vt:lpstr>New Tenant – new home</vt:lpstr>
      <vt:lpstr>Who does what? </vt:lpstr>
      <vt:lpstr>PowerPoint Presentation</vt:lpstr>
    </vt:vector>
  </TitlesOfParts>
  <Company>London Borough of Camden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want to move”</dc:title>
  <dc:creator>McGivern, Holly</dc:creator>
  <cp:lastModifiedBy>Armstrong, Cath</cp:lastModifiedBy>
  <cp:revision>124</cp:revision>
  <cp:lastPrinted>2019-06-14T08:33:37Z</cp:lastPrinted>
  <dcterms:created xsi:type="dcterms:W3CDTF">2019-06-10T12:32:51Z</dcterms:created>
  <dcterms:modified xsi:type="dcterms:W3CDTF">2019-09-25T11:49:10Z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0x01010063C80985FC49A9418AB2BB66DFD32E0C</vt:lpwstr>
  </property>
</Properties>
</file>