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7"/>
  </p:notesMasterIdLst>
  <p:sldIdLst>
    <p:sldId id="257" r:id="rId5"/>
    <p:sldId id="300" r:id="rId6"/>
    <p:sldId id="306" r:id="rId7"/>
    <p:sldId id="305" r:id="rId8"/>
    <p:sldId id="301" r:id="rId9"/>
    <p:sldId id="299" r:id="rId10"/>
    <p:sldId id="275" r:id="rId11"/>
    <p:sldId id="294" r:id="rId12"/>
    <p:sldId id="296" r:id="rId13"/>
    <p:sldId id="303" r:id="rId14"/>
    <p:sldId id="304" r:id="rId15"/>
    <p:sldId id="302" r:id="rId16"/>
  </p:sldIdLst>
  <p:sldSz cx="12192000" cy="6858000"/>
  <p:notesSz cx="6805613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19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080777C-75C0-4BEE-BCE9-1645939D4B97}" type="doc">
      <dgm:prSet loTypeId="urn:microsoft.com/office/officeart/2005/8/layout/cycle3" loCatId="cycle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23CEE70A-0A4B-4631-BE62-946DEC5D1F6B}">
      <dgm:prSet phldrT="[Text]"/>
      <dgm:spPr/>
      <dgm:t>
        <a:bodyPr/>
        <a:lstStyle/>
        <a:p>
          <a:r>
            <a:rPr lang="en-US" dirty="0" smtClean="0"/>
            <a:t>1. Decide what to measure</a:t>
          </a:r>
          <a:endParaRPr lang="en-US" dirty="0"/>
        </a:p>
      </dgm:t>
    </dgm:pt>
    <dgm:pt modelId="{86C7D38B-1BF5-4F70-8A7C-9880B6057E3F}" type="parTrans" cxnId="{81A06FCD-F1C6-4BCE-90DA-F646CAF48248}">
      <dgm:prSet/>
      <dgm:spPr/>
      <dgm:t>
        <a:bodyPr/>
        <a:lstStyle/>
        <a:p>
          <a:endParaRPr lang="en-US"/>
        </a:p>
      </dgm:t>
    </dgm:pt>
    <dgm:pt modelId="{06D9E49F-0017-426A-A0DD-1CD87BA4D3D5}" type="sibTrans" cxnId="{81A06FCD-F1C6-4BCE-90DA-F646CAF48248}">
      <dgm:prSet/>
      <dgm:spPr/>
      <dgm:t>
        <a:bodyPr/>
        <a:lstStyle/>
        <a:p>
          <a:endParaRPr lang="en-US"/>
        </a:p>
      </dgm:t>
    </dgm:pt>
    <dgm:pt modelId="{B83C88E9-1554-43F5-B6A1-B28CFDF2D11C}">
      <dgm:prSet phldrT="[Text]"/>
      <dgm:spPr/>
      <dgm:t>
        <a:bodyPr/>
        <a:lstStyle/>
        <a:p>
          <a:r>
            <a:rPr lang="en-US" dirty="0" smtClean="0"/>
            <a:t>2. Get accurate data</a:t>
          </a:r>
          <a:endParaRPr lang="en-US" dirty="0"/>
        </a:p>
      </dgm:t>
    </dgm:pt>
    <dgm:pt modelId="{D084C8D1-ED8A-467A-BAC0-F52327DC48DD}" type="parTrans" cxnId="{FD14FEB5-E6BD-4533-816A-26FD4BCDB11C}">
      <dgm:prSet/>
      <dgm:spPr/>
      <dgm:t>
        <a:bodyPr/>
        <a:lstStyle/>
        <a:p>
          <a:endParaRPr lang="en-US"/>
        </a:p>
      </dgm:t>
    </dgm:pt>
    <dgm:pt modelId="{0BE7AD00-C560-46C1-B4EA-85CA8622D6A4}" type="sibTrans" cxnId="{FD14FEB5-E6BD-4533-816A-26FD4BCDB11C}">
      <dgm:prSet/>
      <dgm:spPr/>
      <dgm:t>
        <a:bodyPr/>
        <a:lstStyle/>
        <a:p>
          <a:endParaRPr lang="en-US"/>
        </a:p>
      </dgm:t>
    </dgm:pt>
    <dgm:pt modelId="{12B0F89C-278E-404B-849E-9CDF1A645768}">
      <dgm:prSet phldrT="[Text]"/>
      <dgm:spPr/>
      <dgm:t>
        <a:bodyPr/>
        <a:lstStyle/>
        <a:p>
          <a:r>
            <a:rPr lang="en-US" dirty="0" smtClean="0"/>
            <a:t>3. Put it in the right format</a:t>
          </a:r>
          <a:endParaRPr lang="en-US" dirty="0"/>
        </a:p>
      </dgm:t>
    </dgm:pt>
    <dgm:pt modelId="{3652677A-B605-4A84-B4E6-57486613C3B9}" type="parTrans" cxnId="{07125839-B018-4956-9A9B-035CCBEF1E76}">
      <dgm:prSet/>
      <dgm:spPr/>
      <dgm:t>
        <a:bodyPr/>
        <a:lstStyle/>
        <a:p>
          <a:endParaRPr lang="en-US"/>
        </a:p>
      </dgm:t>
    </dgm:pt>
    <dgm:pt modelId="{847AF484-36D8-4038-858C-8EBFBE7D85FE}" type="sibTrans" cxnId="{07125839-B018-4956-9A9B-035CCBEF1E76}">
      <dgm:prSet/>
      <dgm:spPr/>
      <dgm:t>
        <a:bodyPr/>
        <a:lstStyle/>
        <a:p>
          <a:endParaRPr lang="en-US"/>
        </a:p>
      </dgm:t>
    </dgm:pt>
    <dgm:pt modelId="{AD3FF4EB-F560-42BC-A01F-B72C92398BD8}">
      <dgm:prSet phldrT="[Text]"/>
      <dgm:spPr/>
      <dgm:t>
        <a:bodyPr/>
        <a:lstStyle/>
        <a:p>
          <a:r>
            <a:rPr lang="en-US" dirty="0" smtClean="0"/>
            <a:t>4. Give access to right people</a:t>
          </a:r>
          <a:endParaRPr lang="en-US" dirty="0"/>
        </a:p>
      </dgm:t>
    </dgm:pt>
    <dgm:pt modelId="{87727898-7FA6-4F20-8F9D-5B502167CEAD}" type="parTrans" cxnId="{436A3FD7-5017-4DA9-AF3A-BE6DCC0B6B73}">
      <dgm:prSet/>
      <dgm:spPr/>
      <dgm:t>
        <a:bodyPr/>
        <a:lstStyle/>
        <a:p>
          <a:endParaRPr lang="en-US"/>
        </a:p>
      </dgm:t>
    </dgm:pt>
    <dgm:pt modelId="{15B8A3AC-EEED-4B29-B6DF-F67D9FC67FDD}" type="sibTrans" cxnId="{436A3FD7-5017-4DA9-AF3A-BE6DCC0B6B73}">
      <dgm:prSet/>
      <dgm:spPr/>
      <dgm:t>
        <a:bodyPr/>
        <a:lstStyle/>
        <a:p>
          <a:endParaRPr lang="en-US"/>
        </a:p>
      </dgm:t>
    </dgm:pt>
    <dgm:pt modelId="{94930E56-3119-4A15-AC3F-AFFC6C331A77}">
      <dgm:prSet phldrT="[Text]"/>
      <dgm:spPr/>
      <dgm:t>
        <a:bodyPr/>
        <a:lstStyle/>
        <a:p>
          <a:r>
            <a:rPr lang="en-US" dirty="0" smtClean="0"/>
            <a:t>5. Use it to learn &amp; improve</a:t>
          </a:r>
          <a:endParaRPr lang="en-US" dirty="0"/>
        </a:p>
      </dgm:t>
    </dgm:pt>
    <dgm:pt modelId="{A451B7C8-E901-4906-8FBF-914940FAA303}" type="parTrans" cxnId="{500A0EE1-3AF0-4CD5-B894-5E31622CBA3E}">
      <dgm:prSet/>
      <dgm:spPr/>
      <dgm:t>
        <a:bodyPr/>
        <a:lstStyle/>
        <a:p>
          <a:endParaRPr lang="en-US"/>
        </a:p>
      </dgm:t>
    </dgm:pt>
    <dgm:pt modelId="{FB93C515-8F29-4BE2-AB86-2BC1D6A2A639}" type="sibTrans" cxnId="{500A0EE1-3AF0-4CD5-B894-5E31622CBA3E}">
      <dgm:prSet/>
      <dgm:spPr/>
      <dgm:t>
        <a:bodyPr/>
        <a:lstStyle/>
        <a:p>
          <a:endParaRPr lang="en-US"/>
        </a:p>
      </dgm:t>
    </dgm:pt>
    <dgm:pt modelId="{ACDC5794-5BCF-4DE6-AE09-372DDB1B4F2F}" type="pres">
      <dgm:prSet presAssocID="{D080777C-75C0-4BEE-BCE9-1645939D4B9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0BF48FE-6595-44AE-A6A1-438734A5D99A}" type="pres">
      <dgm:prSet presAssocID="{D080777C-75C0-4BEE-BCE9-1645939D4B97}" presName="cycle" presStyleCnt="0"/>
      <dgm:spPr/>
    </dgm:pt>
    <dgm:pt modelId="{B8F091C7-A04C-480D-A5AA-63F5236B9018}" type="pres">
      <dgm:prSet presAssocID="{23CEE70A-0A4B-4631-BE62-946DEC5D1F6B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6EC32C-E40B-4987-BD6E-B46517624AD0}" type="pres">
      <dgm:prSet presAssocID="{06D9E49F-0017-426A-A0DD-1CD87BA4D3D5}" presName="sibTransFirstNode" presStyleLbl="bgShp" presStyleIdx="0" presStyleCnt="1"/>
      <dgm:spPr/>
      <dgm:t>
        <a:bodyPr/>
        <a:lstStyle/>
        <a:p>
          <a:endParaRPr lang="en-US"/>
        </a:p>
      </dgm:t>
    </dgm:pt>
    <dgm:pt modelId="{759E0D86-F0C8-4A5F-AC23-6C64BBC49806}" type="pres">
      <dgm:prSet presAssocID="{B83C88E9-1554-43F5-B6A1-B28CFDF2D11C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8FFF3C-EF3C-4D78-9693-8BA0C719663D}" type="pres">
      <dgm:prSet presAssocID="{12B0F89C-278E-404B-849E-9CDF1A645768}" presName="nodeFollowingNodes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80A713-FC77-4B6B-B5D5-66CC2888A61C}" type="pres">
      <dgm:prSet presAssocID="{AD3FF4EB-F560-42BC-A01F-B72C92398BD8}" presName="nodeFollowingNodes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AD1093-F96C-44BD-855F-70BF7CA81741}" type="pres">
      <dgm:prSet presAssocID="{94930E56-3119-4A15-AC3F-AFFC6C331A77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EDD5F6B-363B-40C4-9462-460EB802792C}" type="presOf" srcId="{12B0F89C-278E-404B-849E-9CDF1A645768}" destId="{2E8FFF3C-EF3C-4D78-9693-8BA0C719663D}" srcOrd="0" destOrd="0" presId="urn:microsoft.com/office/officeart/2005/8/layout/cycle3"/>
    <dgm:cxn modelId="{3D6CFB5C-06A8-4D17-9F71-1B4E76B6AB17}" type="presOf" srcId="{23CEE70A-0A4B-4631-BE62-946DEC5D1F6B}" destId="{B8F091C7-A04C-480D-A5AA-63F5236B9018}" srcOrd="0" destOrd="0" presId="urn:microsoft.com/office/officeart/2005/8/layout/cycle3"/>
    <dgm:cxn modelId="{FD14FEB5-E6BD-4533-816A-26FD4BCDB11C}" srcId="{D080777C-75C0-4BEE-BCE9-1645939D4B97}" destId="{B83C88E9-1554-43F5-B6A1-B28CFDF2D11C}" srcOrd="1" destOrd="0" parTransId="{D084C8D1-ED8A-467A-BAC0-F52327DC48DD}" sibTransId="{0BE7AD00-C560-46C1-B4EA-85CA8622D6A4}"/>
    <dgm:cxn modelId="{A125CF3B-EC34-4548-B6F9-5E21620D9EBA}" type="presOf" srcId="{B83C88E9-1554-43F5-B6A1-B28CFDF2D11C}" destId="{759E0D86-F0C8-4A5F-AC23-6C64BBC49806}" srcOrd="0" destOrd="0" presId="urn:microsoft.com/office/officeart/2005/8/layout/cycle3"/>
    <dgm:cxn modelId="{12D99035-865A-472E-AE6C-C3257A428437}" type="presOf" srcId="{AD3FF4EB-F560-42BC-A01F-B72C92398BD8}" destId="{3980A713-FC77-4B6B-B5D5-66CC2888A61C}" srcOrd="0" destOrd="0" presId="urn:microsoft.com/office/officeart/2005/8/layout/cycle3"/>
    <dgm:cxn modelId="{436A3FD7-5017-4DA9-AF3A-BE6DCC0B6B73}" srcId="{D080777C-75C0-4BEE-BCE9-1645939D4B97}" destId="{AD3FF4EB-F560-42BC-A01F-B72C92398BD8}" srcOrd="3" destOrd="0" parTransId="{87727898-7FA6-4F20-8F9D-5B502167CEAD}" sibTransId="{15B8A3AC-EEED-4B29-B6DF-F67D9FC67FDD}"/>
    <dgm:cxn modelId="{81A06FCD-F1C6-4BCE-90DA-F646CAF48248}" srcId="{D080777C-75C0-4BEE-BCE9-1645939D4B97}" destId="{23CEE70A-0A4B-4631-BE62-946DEC5D1F6B}" srcOrd="0" destOrd="0" parTransId="{86C7D38B-1BF5-4F70-8A7C-9880B6057E3F}" sibTransId="{06D9E49F-0017-426A-A0DD-1CD87BA4D3D5}"/>
    <dgm:cxn modelId="{07125839-B018-4956-9A9B-035CCBEF1E76}" srcId="{D080777C-75C0-4BEE-BCE9-1645939D4B97}" destId="{12B0F89C-278E-404B-849E-9CDF1A645768}" srcOrd="2" destOrd="0" parTransId="{3652677A-B605-4A84-B4E6-57486613C3B9}" sibTransId="{847AF484-36D8-4038-858C-8EBFBE7D85FE}"/>
    <dgm:cxn modelId="{500A0EE1-3AF0-4CD5-B894-5E31622CBA3E}" srcId="{D080777C-75C0-4BEE-BCE9-1645939D4B97}" destId="{94930E56-3119-4A15-AC3F-AFFC6C331A77}" srcOrd="4" destOrd="0" parTransId="{A451B7C8-E901-4906-8FBF-914940FAA303}" sibTransId="{FB93C515-8F29-4BE2-AB86-2BC1D6A2A639}"/>
    <dgm:cxn modelId="{F2C5A3D3-30CB-4C7C-A9D9-03606B61BCB0}" type="presOf" srcId="{D080777C-75C0-4BEE-BCE9-1645939D4B97}" destId="{ACDC5794-5BCF-4DE6-AE09-372DDB1B4F2F}" srcOrd="0" destOrd="0" presId="urn:microsoft.com/office/officeart/2005/8/layout/cycle3"/>
    <dgm:cxn modelId="{C68B2362-94AB-4DE3-A7D2-D883DFAE8BCA}" type="presOf" srcId="{94930E56-3119-4A15-AC3F-AFFC6C331A77}" destId="{C8AD1093-F96C-44BD-855F-70BF7CA81741}" srcOrd="0" destOrd="0" presId="urn:microsoft.com/office/officeart/2005/8/layout/cycle3"/>
    <dgm:cxn modelId="{7A31A6F2-6F8B-4637-8B0C-256DDD786549}" type="presOf" srcId="{06D9E49F-0017-426A-A0DD-1CD87BA4D3D5}" destId="{6F6EC32C-E40B-4987-BD6E-B46517624AD0}" srcOrd="0" destOrd="0" presId="urn:microsoft.com/office/officeart/2005/8/layout/cycle3"/>
    <dgm:cxn modelId="{3A740B63-5758-434D-86DB-FCFF24D5B73B}" type="presParOf" srcId="{ACDC5794-5BCF-4DE6-AE09-372DDB1B4F2F}" destId="{00BF48FE-6595-44AE-A6A1-438734A5D99A}" srcOrd="0" destOrd="0" presId="urn:microsoft.com/office/officeart/2005/8/layout/cycle3"/>
    <dgm:cxn modelId="{4AF8F36A-FE09-4F12-875A-65259601BDD4}" type="presParOf" srcId="{00BF48FE-6595-44AE-A6A1-438734A5D99A}" destId="{B8F091C7-A04C-480D-A5AA-63F5236B9018}" srcOrd="0" destOrd="0" presId="urn:microsoft.com/office/officeart/2005/8/layout/cycle3"/>
    <dgm:cxn modelId="{0BC03D2A-E911-423D-9541-D6026FC5DDCB}" type="presParOf" srcId="{00BF48FE-6595-44AE-A6A1-438734A5D99A}" destId="{6F6EC32C-E40B-4987-BD6E-B46517624AD0}" srcOrd="1" destOrd="0" presId="urn:microsoft.com/office/officeart/2005/8/layout/cycle3"/>
    <dgm:cxn modelId="{8EE5D991-D488-4187-B0A8-78939DD98803}" type="presParOf" srcId="{00BF48FE-6595-44AE-A6A1-438734A5D99A}" destId="{759E0D86-F0C8-4A5F-AC23-6C64BBC49806}" srcOrd="2" destOrd="0" presId="urn:microsoft.com/office/officeart/2005/8/layout/cycle3"/>
    <dgm:cxn modelId="{63A55C38-79D2-45A3-A0BF-5645573ADD9C}" type="presParOf" srcId="{00BF48FE-6595-44AE-A6A1-438734A5D99A}" destId="{2E8FFF3C-EF3C-4D78-9693-8BA0C719663D}" srcOrd="3" destOrd="0" presId="urn:microsoft.com/office/officeart/2005/8/layout/cycle3"/>
    <dgm:cxn modelId="{2F11421E-B8BE-4A14-BE58-692D8469B58D}" type="presParOf" srcId="{00BF48FE-6595-44AE-A6A1-438734A5D99A}" destId="{3980A713-FC77-4B6B-B5D5-66CC2888A61C}" srcOrd="4" destOrd="0" presId="urn:microsoft.com/office/officeart/2005/8/layout/cycle3"/>
    <dgm:cxn modelId="{DEED4554-9069-4BCE-998D-132C2D99048B}" type="presParOf" srcId="{00BF48FE-6595-44AE-A6A1-438734A5D99A}" destId="{C8AD1093-F96C-44BD-855F-70BF7CA81741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080777C-75C0-4BEE-BCE9-1645939D4B97}" type="doc">
      <dgm:prSet loTypeId="urn:microsoft.com/office/officeart/2005/8/layout/cycle3" loCatId="cycle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23CEE70A-0A4B-4631-BE62-946DEC5D1F6B}">
      <dgm:prSet phldrT="[Text]"/>
      <dgm:spPr/>
      <dgm:t>
        <a:bodyPr/>
        <a:lstStyle/>
        <a:p>
          <a:r>
            <a:rPr lang="en-US" dirty="0" smtClean="0"/>
            <a:t>1. Decide what to measure</a:t>
          </a:r>
          <a:endParaRPr lang="en-US" dirty="0"/>
        </a:p>
      </dgm:t>
    </dgm:pt>
    <dgm:pt modelId="{86C7D38B-1BF5-4F70-8A7C-9880B6057E3F}" type="parTrans" cxnId="{81A06FCD-F1C6-4BCE-90DA-F646CAF48248}">
      <dgm:prSet/>
      <dgm:spPr/>
      <dgm:t>
        <a:bodyPr/>
        <a:lstStyle/>
        <a:p>
          <a:endParaRPr lang="en-US"/>
        </a:p>
      </dgm:t>
    </dgm:pt>
    <dgm:pt modelId="{06D9E49F-0017-426A-A0DD-1CD87BA4D3D5}" type="sibTrans" cxnId="{81A06FCD-F1C6-4BCE-90DA-F646CAF48248}">
      <dgm:prSet/>
      <dgm:spPr/>
      <dgm:t>
        <a:bodyPr/>
        <a:lstStyle/>
        <a:p>
          <a:endParaRPr lang="en-US"/>
        </a:p>
      </dgm:t>
    </dgm:pt>
    <dgm:pt modelId="{B83C88E9-1554-43F5-B6A1-B28CFDF2D11C}">
      <dgm:prSet phldrT="[Text]"/>
      <dgm:spPr/>
      <dgm:t>
        <a:bodyPr/>
        <a:lstStyle/>
        <a:p>
          <a:r>
            <a:rPr lang="en-US" dirty="0" smtClean="0"/>
            <a:t>2. Get accurate data</a:t>
          </a:r>
          <a:endParaRPr lang="en-US" dirty="0"/>
        </a:p>
      </dgm:t>
    </dgm:pt>
    <dgm:pt modelId="{D084C8D1-ED8A-467A-BAC0-F52327DC48DD}" type="parTrans" cxnId="{FD14FEB5-E6BD-4533-816A-26FD4BCDB11C}">
      <dgm:prSet/>
      <dgm:spPr/>
      <dgm:t>
        <a:bodyPr/>
        <a:lstStyle/>
        <a:p>
          <a:endParaRPr lang="en-US"/>
        </a:p>
      </dgm:t>
    </dgm:pt>
    <dgm:pt modelId="{0BE7AD00-C560-46C1-B4EA-85CA8622D6A4}" type="sibTrans" cxnId="{FD14FEB5-E6BD-4533-816A-26FD4BCDB11C}">
      <dgm:prSet/>
      <dgm:spPr/>
      <dgm:t>
        <a:bodyPr/>
        <a:lstStyle/>
        <a:p>
          <a:endParaRPr lang="en-US"/>
        </a:p>
      </dgm:t>
    </dgm:pt>
    <dgm:pt modelId="{12B0F89C-278E-404B-849E-9CDF1A645768}">
      <dgm:prSet phldrT="[Text]"/>
      <dgm:spPr/>
      <dgm:t>
        <a:bodyPr/>
        <a:lstStyle/>
        <a:p>
          <a:r>
            <a:rPr lang="en-US" dirty="0" smtClean="0"/>
            <a:t>3. Put it in the right format</a:t>
          </a:r>
          <a:endParaRPr lang="en-US" dirty="0"/>
        </a:p>
      </dgm:t>
    </dgm:pt>
    <dgm:pt modelId="{3652677A-B605-4A84-B4E6-57486613C3B9}" type="parTrans" cxnId="{07125839-B018-4956-9A9B-035CCBEF1E76}">
      <dgm:prSet/>
      <dgm:spPr/>
      <dgm:t>
        <a:bodyPr/>
        <a:lstStyle/>
        <a:p>
          <a:endParaRPr lang="en-US"/>
        </a:p>
      </dgm:t>
    </dgm:pt>
    <dgm:pt modelId="{847AF484-36D8-4038-858C-8EBFBE7D85FE}" type="sibTrans" cxnId="{07125839-B018-4956-9A9B-035CCBEF1E76}">
      <dgm:prSet/>
      <dgm:spPr/>
      <dgm:t>
        <a:bodyPr/>
        <a:lstStyle/>
        <a:p>
          <a:endParaRPr lang="en-US"/>
        </a:p>
      </dgm:t>
    </dgm:pt>
    <dgm:pt modelId="{AD3FF4EB-F560-42BC-A01F-B72C92398BD8}">
      <dgm:prSet phldrT="[Text]"/>
      <dgm:spPr/>
      <dgm:t>
        <a:bodyPr/>
        <a:lstStyle/>
        <a:p>
          <a:r>
            <a:rPr lang="en-US" dirty="0" smtClean="0"/>
            <a:t>4. Give access to right people</a:t>
          </a:r>
          <a:endParaRPr lang="en-US" dirty="0"/>
        </a:p>
      </dgm:t>
    </dgm:pt>
    <dgm:pt modelId="{87727898-7FA6-4F20-8F9D-5B502167CEAD}" type="parTrans" cxnId="{436A3FD7-5017-4DA9-AF3A-BE6DCC0B6B73}">
      <dgm:prSet/>
      <dgm:spPr/>
      <dgm:t>
        <a:bodyPr/>
        <a:lstStyle/>
        <a:p>
          <a:endParaRPr lang="en-US"/>
        </a:p>
      </dgm:t>
    </dgm:pt>
    <dgm:pt modelId="{15B8A3AC-EEED-4B29-B6DF-F67D9FC67FDD}" type="sibTrans" cxnId="{436A3FD7-5017-4DA9-AF3A-BE6DCC0B6B73}">
      <dgm:prSet/>
      <dgm:spPr/>
      <dgm:t>
        <a:bodyPr/>
        <a:lstStyle/>
        <a:p>
          <a:endParaRPr lang="en-US"/>
        </a:p>
      </dgm:t>
    </dgm:pt>
    <dgm:pt modelId="{94930E56-3119-4A15-AC3F-AFFC6C331A77}">
      <dgm:prSet phldrT="[Text]"/>
      <dgm:spPr/>
      <dgm:t>
        <a:bodyPr/>
        <a:lstStyle/>
        <a:p>
          <a:r>
            <a:rPr lang="en-US" dirty="0" smtClean="0"/>
            <a:t>5. Use it to learn &amp; improve</a:t>
          </a:r>
          <a:endParaRPr lang="en-US" dirty="0"/>
        </a:p>
      </dgm:t>
    </dgm:pt>
    <dgm:pt modelId="{A451B7C8-E901-4906-8FBF-914940FAA303}" type="parTrans" cxnId="{500A0EE1-3AF0-4CD5-B894-5E31622CBA3E}">
      <dgm:prSet/>
      <dgm:spPr/>
      <dgm:t>
        <a:bodyPr/>
        <a:lstStyle/>
        <a:p>
          <a:endParaRPr lang="en-US"/>
        </a:p>
      </dgm:t>
    </dgm:pt>
    <dgm:pt modelId="{FB93C515-8F29-4BE2-AB86-2BC1D6A2A639}" type="sibTrans" cxnId="{500A0EE1-3AF0-4CD5-B894-5E31622CBA3E}">
      <dgm:prSet/>
      <dgm:spPr/>
      <dgm:t>
        <a:bodyPr/>
        <a:lstStyle/>
        <a:p>
          <a:endParaRPr lang="en-US"/>
        </a:p>
      </dgm:t>
    </dgm:pt>
    <dgm:pt modelId="{ACDC5794-5BCF-4DE6-AE09-372DDB1B4F2F}" type="pres">
      <dgm:prSet presAssocID="{D080777C-75C0-4BEE-BCE9-1645939D4B9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0BF48FE-6595-44AE-A6A1-438734A5D99A}" type="pres">
      <dgm:prSet presAssocID="{D080777C-75C0-4BEE-BCE9-1645939D4B97}" presName="cycle" presStyleCnt="0"/>
      <dgm:spPr/>
    </dgm:pt>
    <dgm:pt modelId="{B8F091C7-A04C-480D-A5AA-63F5236B9018}" type="pres">
      <dgm:prSet presAssocID="{23CEE70A-0A4B-4631-BE62-946DEC5D1F6B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6EC32C-E40B-4987-BD6E-B46517624AD0}" type="pres">
      <dgm:prSet presAssocID="{06D9E49F-0017-426A-A0DD-1CD87BA4D3D5}" presName="sibTransFirstNode" presStyleLbl="bgShp" presStyleIdx="0" presStyleCnt="1"/>
      <dgm:spPr/>
      <dgm:t>
        <a:bodyPr/>
        <a:lstStyle/>
        <a:p>
          <a:endParaRPr lang="en-US"/>
        </a:p>
      </dgm:t>
    </dgm:pt>
    <dgm:pt modelId="{759E0D86-F0C8-4A5F-AC23-6C64BBC49806}" type="pres">
      <dgm:prSet presAssocID="{B83C88E9-1554-43F5-B6A1-B28CFDF2D11C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8FFF3C-EF3C-4D78-9693-8BA0C719663D}" type="pres">
      <dgm:prSet presAssocID="{12B0F89C-278E-404B-849E-9CDF1A645768}" presName="nodeFollowingNodes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80A713-FC77-4B6B-B5D5-66CC2888A61C}" type="pres">
      <dgm:prSet presAssocID="{AD3FF4EB-F560-42BC-A01F-B72C92398BD8}" presName="nodeFollowingNodes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AD1093-F96C-44BD-855F-70BF7CA81741}" type="pres">
      <dgm:prSet presAssocID="{94930E56-3119-4A15-AC3F-AFFC6C331A77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EDD5F6B-363B-40C4-9462-460EB802792C}" type="presOf" srcId="{12B0F89C-278E-404B-849E-9CDF1A645768}" destId="{2E8FFF3C-EF3C-4D78-9693-8BA0C719663D}" srcOrd="0" destOrd="0" presId="urn:microsoft.com/office/officeart/2005/8/layout/cycle3"/>
    <dgm:cxn modelId="{3D6CFB5C-06A8-4D17-9F71-1B4E76B6AB17}" type="presOf" srcId="{23CEE70A-0A4B-4631-BE62-946DEC5D1F6B}" destId="{B8F091C7-A04C-480D-A5AA-63F5236B9018}" srcOrd="0" destOrd="0" presId="urn:microsoft.com/office/officeart/2005/8/layout/cycle3"/>
    <dgm:cxn modelId="{FD14FEB5-E6BD-4533-816A-26FD4BCDB11C}" srcId="{D080777C-75C0-4BEE-BCE9-1645939D4B97}" destId="{B83C88E9-1554-43F5-B6A1-B28CFDF2D11C}" srcOrd="1" destOrd="0" parTransId="{D084C8D1-ED8A-467A-BAC0-F52327DC48DD}" sibTransId="{0BE7AD00-C560-46C1-B4EA-85CA8622D6A4}"/>
    <dgm:cxn modelId="{A125CF3B-EC34-4548-B6F9-5E21620D9EBA}" type="presOf" srcId="{B83C88E9-1554-43F5-B6A1-B28CFDF2D11C}" destId="{759E0D86-F0C8-4A5F-AC23-6C64BBC49806}" srcOrd="0" destOrd="0" presId="urn:microsoft.com/office/officeart/2005/8/layout/cycle3"/>
    <dgm:cxn modelId="{12D99035-865A-472E-AE6C-C3257A428437}" type="presOf" srcId="{AD3FF4EB-F560-42BC-A01F-B72C92398BD8}" destId="{3980A713-FC77-4B6B-B5D5-66CC2888A61C}" srcOrd="0" destOrd="0" presId="urn:microsoft.com/office/officeart/2005/8/layout/cycle3"/>
    <dgm:cxn modelId="{436A3FD7-5017-4DA9-AF3A-BE6DCC0B6B73}" srcId="{D080777C-75C0-4BEE-BCE9-1645939D4B97}" destId="{AD3FF4EB-F560-42BC-A01F-B72C92398BD8}" srcOrd="3" destOrd="0" parTransId="{87727898-7FA6-4F20-8F9D-5B502167CEAD}" sibTransId="{15B8A3AC-EEED-4B29-B6DF-F67D9FC67FDD}"/>
    <dgm:cxn modelId="{81A06FCD-F1C6-4BCE-90DA-F646CAF48248}" srcId="{D080777C-75C0-4BEE-BCE9-1645939D4B97}" destId="{23CEE70A-0A4B-4631-BE62-946DEC5D1F6B}" srcOrd="0" destOrd="0" parTransId="{86C7D38B-1BF5-4F70-8A7C-9880B6057E3F}" sibTransId="{06D9E49F-0017-426A-A0DD-1CD87BA4D3D5}"/>
    <dgm:cxn modelId="{07125839-B018-4956-9A9B-035CCBEF1E76}" srcId="{D080777C-75C0-4BEE-BCE9-1645939D4B97}" destId="{12B0F89C-278E-404B-849E-9CDF1A645768}" srcOrd="2" destOrd="0" parTransId="{3652677A-B605-4A84-B4E6-57486613C3B9}" sibTransId="{847AF484-36D8-4038-858C-8EBFBE7D85FE}"/>
    <dgm:cxn modelId="{500A0EE1-3AF0-4CD5-B894-5E31622CBA3E}" srcId="{D080777C-75C0-4BEE-BCE9-1645939D4B97}" destId="{94930E56-3119-4A15-AC3F-AFFC6C331A77}" srcOrd="4" destOrd="0" parTransId="{A451B7C8-E901-4906-8FBF-914940FAA303}" sibTransId="{FB93C515-8F29-4BE2-AB86-2BC1D6A2A639}"/>
    <dgm:cxn modelId="{F2C5A3D3-30CB-4C7C-A9D9-03606B61BCB0}" type="presOf" srcId="{D080777C-75C0-4BEE-BCE9-1645939D4B97}" destId="{ACDC5794-5BCF-4DE6-AE09-372DDB1B4F2F}" srcOrd="0" destOrd="0" presId="urn:microsoft.com/office/officeart/2005/8/layout/cycle3"/>
    <dgm:cxn modelId="{C68B2362-94AB-4DE3-A7D2-D883DFAE8BCA}" type="presOf" srcId="{94930E56-3119-4A15-AC3F-AFFC6C331A77}" destId="{C8AD1093-F96C-44BD-855F-70BF7CA81741}" srcOrd="0" destOrd="0" presId="urn:microsoft.com/office/officeart/2005/8/layout/cycle3"/>
    <dgm:cxn modelId="{7A31A6F2-6F8B-4637-8B0C-256DDD786549}" type="presOf" srcId="{06D9E49F-0017-426A-A0DD-1CD87BA4D3D5}" destId="{6F6EC32C-E40B-4987-BD6E-B46517624AD0}" srcOrd="0" destOrd="0" presId="urn:microsoft.com/office/officeart/2005/8/layout/cycle3"/>
    <dgm:cxn modelId="{3A740B63-5758-434D-86DB-FCFF24D5B73B}" type="presParOf" srcId="{ACDC5794-5BCF-4DE6-AE09-372DDB1B4F2F}" destId="{00BF48FE-6595-44AE-A6A1-438734A5D99A}" srcOrd="0" destOrd="0" presId="urn:microsoft.com/office/officeart/2005/8/layout/cycle3"/>
    <dgm:cxn modelId="{4AF8F36A-FE09-4F12-875A-65259601BDD4}" type="presParOf" srcId="{00BF48FE-6595-44AE-A6A1-438734A5D99A}" destId="{B8F091C7-A04C-480D-A5AA-63F5236B9018}" srcOrd="0" destOrd="0" presId="urn:microsoft.com/office/officeart/2005/8/layout/cycle3"/>
    <dgm:cxn modelId="{0BC03D2A-E911-423D-9541-D6026FC5DDCB}" type="presParOf" srcId="{00BF48FE-6595-44AE-A6A1-438734A5D99A}" destId="{6F6EC32C-E40B-4987-BD6E-B46517624AD0}" srcOrd="1" destOrd="0" presId="urn:microsoft.com/office/officeart/2005/8/layout/cycle3"/>
    <dgm:cxn modelId="{8EE5D991-D488-4187-B0A8-78939DD98803}" type="presParOf" srcId="{00BF48FE-6595-44AE-A6A1-438734A5D99A}" destId="{759E0D86-F0C8-4A5F-AC23-6C64BBC49806}" srcOrd="2" destOrd="0" presId="urn:microsoft.com/office/officeart/2005/8/layout/cycle3"/>
    <dgm:cxn modelId="{63A55C38-79D2-45A3-A0BF-5645573ADD9C}" type="presParOf" srcId="{00BF48FE-6595-44AE-A6A1-438734A5D99A}" destId="{2E8FFF3C-EF3C-4D78-9693-8BA0C719663D}" srcOrd="3" destOrd="0" presId="urn:microsoft.com/office/officeart/2005/8/layout/cycle3"/>
    <dgm:cxn modelId="{2F11421E-B8BE-4A14-BE58-692D8469B58D}" type="presParOf" srcId="{00BF48FE-6595-44AE-A6A1-438734A5D99A}" destId="{3980A713-FC77-4B6B-B5D5-66CC2888A61C}" srcOrd="4" destOrd="0" presId="urn:microsoft.com/office/officeart/2005/8/layout/cycle3"/>
    <dgm:cxn modelId="{DEED4554-9069-4BCE-998D-132C2D99048B}" type="presParOf" srcId="{00BF48FE-6595-44AE-A6A1-438734A5D99A}" destId="{C8AD1093-F96C-44BD-855F-70BF7CA81741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6EC32C-E40B-4987-BD6E-B46517624AD0}">
      <dsp:nvSpPr>
        <dsp:cNvPr id="0" name=""/>
        <dsp:cNvSpPr/>
      </dsp:nvSpPr>
      <dsp:spPr>
        <a:xfrm>
          <a:off x="1462926" y="-34351"/>
          <a:ext cx="5623060" cy="5623060"/>
        </a:xfrm>
        <a:prstGeom prst="circularArrow">
          <a:avLst>
            <a:gd name="adj1" fmla="val 5544"/>
            <a:gd name="adj2" fmla="val 330680"/>
            <a:gd name="adj3" fmla="val 13764100"/>
            <a:gd name="adj4" fmla="val 17393165"/>
            <a:gd name="adj5" fmla="val 5757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F091C7-A04C-480D-A5AA-63F5236B9018}">
      <dsp:nvSpPr>
        <dsp:cNvPr id="0" name=""/>
        <dsp:cNvSpPr/>
      </dsp:nvSpPr>
      <dsp:spPr>
        <a:xfrm>
          <a:off x="2951212" y="1766"/>
          <a:ext cx="2646489" cy="1323244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1. Decide what to measure</a:t>
          </a:r>
          <a:endParaRPr lang="en-US" sz="2600" kern="1200" dirty="0"/>
        </a:p>
      </dsp:txBody>
      <dsp:txXfrm>
        <a:off x="3015807" y="66361"/>
        <a:ext cx="2517299" cy="1194054"/>
      </dsp:txXfrm>
    </dsp:sp>
    <dsp:sp modelId="{759E0D86-F0C8-4A5F-AC23-6C64BBC49806}">
      <dsp:nvSpPr>
        <dsp:cNvPr id="0" name=""/>
        <dsp:cNvSpPr/>
      </dsp:nvSpPr>
      <dsp:spPr>
        <a:xfrm>
          <a:off x="5231744" y="1658670"/>
          <a:ext cx="2646489" cy="1323244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2. Get accurate data</a:t>
          </a:r>
          <a:endParaRPr lang="en-US" sz="2600" kern="1200" dirty="0"/>
        </a:p>
      </dsp:txBody>
      <dsp:txXfrm>
        <a:off x="5296339" y="1723265"/>
        <a:ext cx="2517299" cy="1194054"/>
      </dsp:txXfrm>
    </dsp:sp>
    <dsp:sp modelId="{2E8FFF3C-EF3C-4D78-9693-8BA0C719663D}">
      <dsp:nvSpPr>
        <dsp:cNvPr id="0" name=""/>
        <dsp:cNvSpPr/>
      </dsp:nvSpPr>
      <dsp:spPr>
        <a:xfrm>
          <a:off x="4360658" y="4339596"/>
          <a:ext cx="2646489" cy="1323244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3. Put it in the right format</a:t>
          </a:r>
          <a:endParaRPr lang="en-US" sz="2600" kern="1200" dirty="0"/>
        </a:p>
      </dsp:txBody>
      <dsp:txXfrm>
        <a:off x="4425253" y="4404191"/>
        <a:ext cx="2517299" cy="1194054"/>
      </dsp:txXfrm>
    </dsp:sp>
    <dsp:sp modelId="{3980A713-FC77-4B6B-B5D5-66CC2888A61C}">
      <dsp:nvSpPr>
        <dsp:cNvPr id="0" name=""/>
        <dsp:cNvSpPr/>
      </dsp:nvSpPr>
      <dsp:spPr>
        <a:xfrm>
          <a:off x="1541765" y="4339596"/>
          <a:ext cx="2646489" cy="1323244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4. Give access to right people</a:t>
          </a:r>
          <a:endParaRPr lang="en-US" sz="2600" kern="1200" dirty="0"/>
        </a:p>
      </dsp:txBody>
      <dsp:txXfrm>
        <a:off x="1606360" y="4404191"/>
        <a:ext cx="2517299" cy="1194054"/>
      </dsp:txXfrm>
    </dsp:sp>
    <dsp:sp modelId="{C8AD1093-F96C-44BD-855F-70BF7CA81741}">
      <dsp:nvSpPr>
        <dsp:cNvPr id="0" name=""/>
        <dsp:cNvSpPr/>
      </dsp:nvSpPr>
      <dsp:spPr>
        <a:xfrm>
          <a:off x="670679" y="1658670"/>
          <a:ext cx="2646489" cy="1323244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5. Use it to learn &amp; improve</a:t>
          </a:r>
          <a:endParaRPr lang="en-US" sz="2600" kern="1200" dirty="0"/>
        </a:p>
      </dsp:txBody>
      <dsp:txXfrm>
        <a:off x="735274" y="1723265"/>
        <a:ext cx="2517299" cy="11940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6EC32C-E40B-4987-BD6E-B46517624AD0}">
      <dsp:nvSpPr>
        <dsp:cNvPr id="0" name=""/>
        <dsp:cNvSpPr/>
      </dsp:nvSpPr>
      <dsp:spPr>
        <a:xfrm>
          <a:off x="1462926" y="-34351"/>
          <a:ext cx="5623060" cy="5623060"/>
        </a:xfrm>
        <a:prstGeom prst="circularArrow">
          <a:avLst>
            <a:gd name="adj1" fmla="val 5544"/>
            <a:gd name="adj2" fmla="val 330680"/>
            <a:gd name="adj3" fmla="val 13764100"/>
            <a:gd name="adj4" fmla="val 17393165"/>
            <a:gd name="adj5" fmla="val 5757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F091C7-A04C-480D-A5AA-63F5236B9018}">
      <dsp:nvSpPr>
        <dsp:cNvPr id="0" name=""/>
        <dsp:cNvSpPr/>
      </dsp:nvSpPr>
      <dsp:spPr>
        <a:xfrm>
          <a:off x="2951212" y="1766"/>
          <a:ext cx="2646489" cy="1323244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1. Decide what to measure</a:t>
          </a:r>
          <a:endParaRPr lang="en-US" sz="2600" kern="1200" dirty="0"/>
        </a:p>
      </dsp:txBody>
      <dsp:txXfrm>
        <a:off x="3015807" y="66361"/>
        <a:ext cx="2517299" cy="1194054"/>
      </dsp:txXfrm>
    </dsp:sp>
    <dsp:sp modelId="{759E0D86-F0C8-4A5F-AC23-6C64BBC49806}">
      <dsp:nvSpPr>
        <dsp:cNvPr id="0" name=""/>
        <dsp:cNvSpPr/>
      </dsp:nvSpPr>
      <dsp:spPr>
        <a:xfrm>
          <a:off x="5231744" y="1658670"/>
          <a:ext cx="2646489" cy="1323244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2. Get accurate data</a:t>
          </a:r>
          <a:endParaRPr lang="en-US" sz="2600" kern="1200" dirty="0"/>
        </a:p>
      </dsp:txBody>
      <dsp:txXfrm>
        <a:off x="5296339" y="1723265"/>
        <a:ext cx="2517299" cy="1194054"/>
      </dsp:txXfrm>
    </dsp:sp>
    <dsp:sp modelId="{2E8FFF3C-EF3C-4D78-9693-8BA0C719663D}">
      <dsp:nvSpPr>
        <dsp:cNvPr id="0" name=""/>
        <dsp:cNvSpPr/>
      </dsp:nvSpPr>
      <dsp:spPr>
        <a:xfrm>
          <a:off x="4360658" y="4339596"/>
          <a:ext cx="2646489" cy="1323244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3. Put it in the right format</a:t>
          </a:r>
          <a:endParaRPr lang="en-US" sz="2600" kern="1200" dirty="0"/>
        </a:p>
      </dsp:txBody>
      <dsp:txXfrm>
        <a:off x="4425253" y="4404191"/>
        <a:ext cx="2517299" cy="1194054"/>
      </dsp:txXfrm>
    </dsp:sp>
    <dsp:sp modelId="{3980A713-FC77-4B6B-B5D5-66CC2888A61C}">
      <dsp:nvSpPr>
        <dsp:cNvPr id="0" name=""/>
        <dsp:cNvSpPr/>
      </dsp:nvSpPr>
      <dsp:spPr>
        <a:xfrm>
          <a:off x="1541765" y="4339596"/>
          <a:ext cx="2646489" cy="1323244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4. Give access to right people</a:t>
          </a:r>
          <a:endParaRPr lang="en-US" sz="2600" kern="1200" dirty="0"/>
        </a:p>
      </dsp:txBody>
      <dsp:txXfrm>
        <a:off x="1606360" y="4404191"/>
        <a:ext cx="2517299" cy="1194054"/>
      </dsp:txXfrm>
    </dsp:sp>
    <dsp:sp modelId="{C8AD1093-F96C-44BD-855F-70BF7CA81741}">
      <dsp:nvSpPr>
        <dsp:cNvPr id="0" name=""/>
        <dsp:cNvSpPr/>
      </dsp:nvSpPr>
      <dsp:spPr>
        <a:xfrm>
          <a:off x="670679" y="1658670"/>
          <a:ext cx="2646489" cy="1323244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5. Use it to learn &amp; improve</a:t>
          </a:r>
          <a:endParaRPr lang="en-US" sz="2600" kern="1200" dirty="0"/>
        </a:p>
      </dsp:txBody>
      <dsp:txXfrm>
        <a:off x="735274" y="1723265"/>
        <a:ext cx="2517299" cy="11940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FA7208-D0AE-49CD-AC8D-188522E304A0}" type="datetimeFigureOut">
              <a:rPr lang="en-GB" smtClean="0"/>
              <a:t>24/09/2019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1063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83307"/>
            <a:ext cx="544449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09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0647"/>
            <a:ext cx="294909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F534D3-8B2F-4ABE-9F19-035E4D898D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19235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Money and work cases, cases will be electronically</a:t>
            </a:r>
            <a:r>
              <a:rPr lang="en-GB" baseline="0" dirty="0" smtClean="0"/>
              <a:t> </a:t>
            </a:r>
            <a:r>
              <a:rPr lang="en-GB" dirty="0" smtClean="0"/>
              <a:t>identified</a:t>
            </a:r>
            <a:r>
              <a:rPr lang="en-GB" baseline="0" dirty="0" smtClean="0"/>
              <a:t> as behind in their instalments and will automatically populate individual Neighbourhood officer work streams. Still early days staff getting used to the system and deciding how to analyse the data</a:t>
            </a:r>
          </a:p>
          <a:p>
            <a:r>
              <a:rPr lang="en-GB" baseline="0" dirty="0" smtClean="0"/>
              <a:t>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464793-996F-4735-8F2B-05B05AA3A806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7170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5" y="1449732"/>
            <a:ext cx="8578679" cy="1752600"/>
          </a:xfrm>
        </p:spPr>
        <p:txBody>
          <a:bodyPr lIns="0" tIns="0" bIns="0">
            <a:noAutofit/>
          </a:bodyPr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 smtClean="0"/>
              <a:t>Click to edit Master subtitle style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 b="1"/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36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4190" y="1600203"/>
            <a:ext cx="10988210" cy="4446347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 b="1"/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881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5" y="1168763"/>
            <a:ext cx="10716684" cy="1500187"/>
          </a:xfrm>
        </p:spPr>
        <p:txBody>
          <a:bodyPr anchor="t" anchorCtr="0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 b="1"/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760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1" y="1600201"/>
            <a:ext cx="5384800" cy="4525962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147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 b="1"/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4" y="1535113"/>
            <a:ext cx="5386918" cy="639762"/>
          </a:xfrm>
        </p:spPr>
        <p:txBody>
          <a:bodyPr anchor="t" anchorCtr="0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4" y="2174875"/>
            <a:ext cx="5386918" cy="395128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3" cy="639762"/>
          </a:xfrm>
        </p:spPr>
        <p:txBody>
          <a:bodyPr anchor="t" anchorCtr="0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3" cy="395128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731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67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88553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44634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3EB7D7-DCB5-CE42-AD92-E5608697895E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1" y="635635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8EF890-2F00-2E43-AE80-83CB67A152E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6209388"/>
            <a:ext cx="12192000" cy="65947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accent5"/>
              </a:solidFill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609600" y="6438078"/>
            <a:ext cx="5023734" cy="215444"/>
          </a:xfrm>
          <a:prstGeom prst="rect">
            <a:avLst/>
          </a:prstGeom>
          <a:noFill/>
        </p:spPr>
        <p:txBody>
          <a:bodyPr wrap="square" lIns="0" tIns="0" bIns="0" rtlCol="0">
            <a:spAutoFit/>
          </a:bodyPr>
          <a:lstStyle/>
          <a:p>
            <a:r>
              <a:rPr lang="en-US" sz="1400" b="1" dirty="0" err="1" smtClean="0">
                <a:solidFill>
                  <a:schemeClr val="bg1"/>
                </a:solidFill>
                <a:latin typeface=""/>
              </a:rPr>
              <a:t>camden.gov.uk</a:t>
            </a:r>
            <a:endParaRPr lang="en-US" sz="1400" b="1" dirty="0">
              <a:solidFill>
                <a:schemeClr val="bg1"/>
              </a:solidFill>
              <a:latin typeface=""/>
            </a:endParaRPr>
          </a:p>
        </p:txBody>
      </p:sp>
      <p:pic>
        <p:nvPicPr>
          <p:cNvPr id="10" name="Picture 9" descr="camden.png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6426" y="6417698"/>
            <a:ext cx="1708398" cy="283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7922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xStyles>
    <p:titleStyle>
      <a:lvl1pPr algn="l" defTabSz="457200" rtl="0" eaLnBrk="1" latinLnBrk="0" hangingPunct="1">
        <a:spcBef>
          <a:spcPct val="0"/>
        </a:spcBef>
        <a:buNone/>
        <a:defRPr sz="3500" b="1" kern="1200">
          <a:ln>
            <a:noFill/>
          </a:ln>
          <a:solidFill>
            <a:schemeClr val="accent1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Tx/>
        <a:buNone/>
        <a:defRPr sz="20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66567" y="1668580"/>
            <a:ext cx="8829679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b="1" dirty="0" smtClean="0">
                <a:latin typeface="Calibri" panose="020F0502020204030204" pitchFamily="34" charset="0"/>
              </a:rPr>
              <a:t>Measures </a:t>
            </a:r>
          </a:p>
          <a:p>
            <a:r>
              <a:rPr lang="en-GB" sz="3200" b="1" dirty="0" smtClean="0">
                <a:latin typeface="Calibri" panose="020F0502020204030204" pitchFamily="34" charset="0"/>
              </a:rPr>
              <a:t>Landlord Service</a:t>
            </a:r>
            <a:endParaRPr lang="en-GB" sz="1400" b="1" dirty="0">
              <a:latin typeface="Calibri" panose="020F0502020204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66567" y="3866336"/>
            <a:ext cx="45509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16</a:t>
            </a:r>
            <a:r>
              <a:rPr lang="en-GB" baseline="30000" dirty="0" smtClean="0"/>
              <a:t>th</a:t>
            </a:r>
            <a:r>
              <a:rPr lang="en-GB" dirty="0" smtClean="0"/>
              <a:t> August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1699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2183" y="213678"/>
            <a:ext cx="3675017" cy="1143000"/>
          </a:xfrm>
        </p:spPr>
        <p:txBody>
          <a:bodyPr/>
          <a:lstStyle/>
          <a:p>
            <a:r>
              <a:rPr lang="en-GB" dirty="0" smtClean="0"/>
              <a:t>5 steps to make better use of measures data </a:t>
            </a:r>
            <a:endParaRPr lang="en-GB" dirty="0"/>
          </a:p>
        </p:txBody>
      </p:sp>
      <p:graphicFrame>
        <p:nvGraphicFramePr>
          <p:cNvPr id="5" name="Diagram 4"/>
          <p:cNvGraphicFramePr/>
          <p:nvPr>
            <p:extLst/>
          </p:nvPr>
        </p:nvGraphicFramePr>
        <p:xfrm>
          <a:off x="3187337" y="274638"/>
          <a:ext cx="8548914" cy="5664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/>
          <p:cNvSpPr/>
          <p:nvPr/>
        </p:nvSpPr>
        <p:spPr>
          <a:xfrm>
            <a:off x="515006" y="3725946"/>
            <a:ext cx="33422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Where is the Landlord Service up to on this wheel?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288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80079" y="2141545"/>
            <a:ext cx="941525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4000" b="1" dirty="0"/>
          </a:p>
          <a:p>
            <a:endParaRPr lang="en-GB" sz="1000" b="1" i="1" dirty="0"/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568104" y="379742"/>
            <a:ext cx="9201150" cy="912894"/>
          </a:xfrm>
        </p:spPr>
        <p:txBody>
          <a:bodyPr/>
          <a:lstStyle/>
          <a:p>
            <a:r>
              <a:rPr lang="en-GB" dirty="0" smtClean="0"/>
              <a:t>To consider:</a:t>
            </a:r>
            <a:endParaRPr lang="en-GB" dirty="0"/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580079" y="1164602"/>
            <a:ext cx="11424200" cy="4692764"/>
          </a:xfrm>
        </p:spPr>
        <p:txBody>
          <a:bodyPr/>
          <a:lstStyle/>
          <a:p>
            <a:endParaRPr lang="en-GB" dirty="0"/>
          </a:p>
          <a:p>
            <a:pPr marL="457200" indent="-457200">
              <a:buAutoNum type="arabicParenR"/>
            </a:pPr>
            <a:r>
              <a:rPr lang="en-GB" dirty="0" smtClean="0"/>
              <a:t>How </a:t>
            </a:r>
            <a:r>
              <a:rPr lang="en-GB" dirty="0"/>
              <a:t>well would you say </a:t>
            </a:r>
            <a:r>
              <a:rPr lang="en-GB" dirty="0" smtClean="0"/>
              <a:t>the service is meeting its purpose </a:t>
            </a:r>
            <a:r>
              <a:rPr lang="en-GB" dirty="0"/>
              <a:t>at the moment?  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2)  What </a:t>
            </a:r>
            <a:r>
              <a:rPr lang="en-GB" dirty="0"/>
              <a:t>is working well</a:t>
            </a:r>
            <a:r>
              <a:rPr lang="en-GB" dirty="0" smtClean="0"/>
              <a:t>? (and how do you know?)</a:t>
            </a:r>
          </a:p>
          <a:p>
            <a:endParaRPr lang="en-GB" dirty="0"/>
          </a:p>
          <a:p>
            <a:r>
              <a:rPr lang="en-GB" dirty="0" smtClean="0"/>
              <a:t>3)  What </a:t>
            </a:r>
            <a:r>
              <a:rPr lang="en-GB" dirty="0"/>
              <a:t>isn't working so well?  </a:t>
            </a:r>
            <a:r>
              <a:rPr lang="en-GB" dirty="0" smtClean="0"/>
              <a:t>(and how do you know?)</a:t>
            </a:r>
          </a:p>
          <a:p>
            <a:endParaRPr lang="en-GB" dirty="0"/>
          </a:p>
          <a:p>
            <a:r>
              <a:rPr lang="en-GB" dirty="0" smtClean="0"/>
              <a:t>4)  Is </a:t>
            </a:r>
            <a:r>
              <a:rPr lang="en-GB" dirty="0"/>
              <a:t>this the right list of things to measure?  (please suggest amendments/additions)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 smtClean="0"/>
          </a:p>
          <a:p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81556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80079" y="2141545"/>
            <a:ext cx="941525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4000" b="1" dirty="0"/>
          </a:p>
          <a:p>
            <a:endParaRPr lang="en-GB" sz="1000" b="1" i="1" dirty="0"/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423370" y="442804"/>
            <a:ext cx="9201150" cy="912894"/>
          </a:xfrm>
        </p:spPr>
        <p:txBody>
          <a:bodyPr/>
          <a:lstStyle/>
          <a:p>
            <a:r>
              <a:rPr lang="en-GB" dirty="0" smtClean="0"/>
              <a:t>Some potential other questions</a:t>
            </a:r>
            <a:endParaRPr lang="en-GB" dirty="0"/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580079" y="1280216"/>
            <a:ext cx="11424200" cy="4692764"/>
          </a:xfrm>
        </p:spPr>
        <p:txBody>
          <a:bodyPr/>
          <a:lstStyle/>
          <a:p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Who should use the measures going forward?</a:t>
            </a:r>
          </a:p>
          <a:p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How should they use them?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3323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4161" y="1048469"/>
            <a:ext cx="9415258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/>
              <a:t>Purpose of </a:t>
            </a:r>
            <a:r>
              <a:rPr lang="en-GB" sz="3600" b="1" dirty="0" smtClean="0"/>
              <a:t>this session</a:t>
            </a:r>
          </a:p>
          <a:p>
            <a:endParaRPr lang="en-GB" sz="2800" dirty="0" smtClean="0"/>
          </a:p>
          <a:p>
            <a:endParaRPr lang="en-GB" sz="2800" dirty="0"/>
          </a:p>
          <a:p>
            <a:r>
              <a:rPr lang="en-GB" sz="2800" dirty="0"/>
              <a:t>For Landlord leaders to be clear </a:t>
            </a:r>
            <a:r>
              <a:rPr lang="en-GB" sz="2800" dirty="0" smtClean="0"/>
              <a:t>on:</a:t>
            </a:r>
          </a:p>
          <a:p>
            <a:pPr marL="457200" indent="-457200">
              <a:buFontTx/>
              <a:buChar char="-"/>
            </a:pPr>
            <a:r>
              <a:rPr lang="en-GB" sz="2800" dirty="0"/>
              <a:t>why the measures </a:t>
            </a:r>
            <a:r>
              <a:rPr lang="en-GB" sz="2800" dirty="0" smtClean="0"/>
              <a:t>matter</a:t>
            </a:r>
          </a:p>
          <a:p>
            <a:pPr marL="457200" indent="-457200">
              <a:buFontTx/>
              <a:buChar char="-"/>
            </a:pPr>
            <a:r>
              <a:rPr lang="en-GB" sz="2800" dirty="0" smtClean="0"/>
              <a:t>what </a:t>
            </a:r>
            <a:r>
              <a:rPr lang="en-GB" sz="2800" dirty="0"/>
              <a:t>the new measures </a:t>
            </a:r>
            <a:r>
              <a:rPr lang="en-GB" sz="2800" dirty="0" smtClean="0"/>
              <a:t>are</a:t>
            </a:r>
          </a:p>
          <a:p>
            <a:pPr marL="457200" indent="-457200">
              <a:buFontTx/>
              <a:buChar char="-"/>
            </a:pPr>
            <a:r>
              <a:rPr lang="en-GB" sz="2800" dirty="0" smtClean="0"/>
              <a:t>how </a:t>
            </a:r>
            <a:r>
              <a:rPr lang="en-GB" sz="2800" dirty="0"/>
              <a:t>they might </a:t>
            </a:r>
            <a:r>
              <a:rPr lang="en-GB" sz="2800" dirty="0" smtClean="0"/>
              <a:t>use the measures going </a:t>
            </a:r>
            <a:r>
              <a:rPr lang="en-GB" sz="2800" dirty="0"/>
              <a:t>forward.  </a:t>
            </a:r>
          </a:p>
        </p:txBody>
      </p:sp>
    </p:spTree>
    <p:extLst>
      <p:ext uri="{BB962C8B-B14F-4D97-AF65-F5344CB8AC3E}">
        <p14:creationId xmlns:p14="http://schemas.microsoft.com/office/powerpoint/2010/main" val="30755743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80079" y="2141545"/>
            <a:ext cx="94152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/>
              <a:t>Why might we want to measure stuff?</a:t>
            </a:r>
            <a:endParaRPr lang="en-GB" sz="1000" b="1" i="1" dirty="0"/>
          </a:p>
        </p:txBody>
      </p:sp>
    </p:spTree>
    <p:extLst>
      <p:ext uri="{BB962C8B-B14F-4D97-AF65-F5344CB8AC3E}">
        <p14:creationId xmlns:p14="http://schemas.microsoft.com/office/powerpoint/2010/main" val="3238123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8814650" y="4797520"/>
            <a:ext cx="2284176" cy="14978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149"/>
            <a:r>
              <a:rPr lang="en-GB" dirty="0">
                <a:solidFill>
                  <a:srgbClr val="000000"/>
                </a:solidFill>
                <a:latin typeface="Arial"/>
              </a:rPr>
              <a:t>Repairs specialist </a:t>
            </a:r>
            <a:r>
              <a:rPr lang="en-GB" dirty="0" smtClean="0">
                <a:solidFill>
                  <a:srgbClr val="000000"/>
                </a:solidFill>
                <a:latin typeface="Arial"/>
              </a:rPr>
              <a:t>joined </a:t>
            </a:r>
            <a:r>
              <a:rPr lang="en-GB" dirty="0">
                <a:solidFill>
                  <a:srgbClr val="000000"/>
                </a:solidFill>
                <a:latin typeface="Arial"/>
              </a:rPr>
              <a:t>the team</a:t>
            </a:r>
          </a:p>
          <a:p>
            <a:pPr defTabSz="457149"/>
            <a:endParaRPr lang="en-GB" sz="2012" dirty="0">
              <a:solidFill>
                <a:srgbClr val="000000"/>
              </a:solidFill>
              <a:latin typeface="Arial"/>
            </a:endParaRPr>
          </a:p>
          <a:p>
            <a:pPr defTabSz="457149"/>
            <a:endParaRPr lang="en-GB" sz="2012" dirty="0">
              <a:solidFill>
                <a:srgbClr val="000000"/>
              </a:solidFill>
              <a:latin typeface="Arial"/>
            </a:endParaRPr>
          </a:p>
          <a:p>
            <a:pPr defTabSz="457149"/>
            <a:endParaRPr lang="en-GB" sz="1509" dirty="0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3195689" y="1322053"/>
            <a:ext cx="4876256" cy="4422667"/>
            <a:chOff x="1282806" y="1746489"/>
            <a:chExt cx="4235832" cy="3989971"/>
          </a:xfrm>
        </p:grpSpPr>
        <p:pic>
          <p:nvPicPr>
            <p:cNvPr id="4" name="Picture 10" descr="Related image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82806" y="1746489"/>
              <a:ext cx="4129336" cy="39899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TextBox 4"/>
            <p:cNvSpPr txBox="1"/>
            <p:nvPr/>
          </p:nvSpPr>
          <p:spPr>
            <a:xfrm>
              <a:off x="1309821" y="1785200"/>
              <a:ext cx="1938205" cy="6344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39601" indent="-239601" defTabSz="457149">
                <a:buFont typeface="Arial" panose="020B0604020202020204" pitchFamily="34" charset="0"/>
                <a:buChar char="•"/>
              </a:pPr>
              <a:r>
                <a:rPr lang="en-GB" sz="1174" dirty="0">
                  <a:solidFill>
                    <a:srgbClr val="000000"/>
                  </a:solidFill>
                  <a:latin typeface="Arial"/>
                </a:rPr>
                <a:t>I can’t pay my rent</a:t>
              </a:r>
            </a:p>
            <a:p>
              <a:pPr marL="239601" indent="-239601" defTabSz="457149">
                <a:buFont typeface="Arial" panose="020B0604020202020204" pitchFamily="34" charset="0"/>
                <a:buChar char="•"/>
              </a:pPr>
              <a:r>
                <a:rPr lang="en-GB" sz="1174" dirty="0">
                  <a:solidFill>
                    <a:srgbClr val="000000"/>
                  </a:solidFill>
                  <a:latin typeface="Arial"/>
                </a:rPr>
                <a:t>Neighbour Issues</a:t>
              </a:r>
            </a:p>
            <a:p>
              <a:pPr marL="239601" indent="-239601" defTabSz="457149">
                <a:buFont typeface="Arial" panose="020B0604020202020204" pitchFamily="34" charset="0"/>
                <a:buChar char="•"/>
              </a:pPr>
              <a:r>
                <a:rPr lang="en-GB" sz="1174" dirty="0">
                  <a:solidFill>
                    <a:srgbClr val="000000"/>
                  </a:solidFill>
                  <a:latin typeface="Arial"/>
                </a:rPr>
                <a:t>I want to move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382094" y="2393842"/>
              <a:ext cx="896829" cy="4019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457149"/>
              <a:r>
                <a:rPr lang="en-GB" sz="2012" dirty="0">
                  <a:solidFill>
                    <a:srgbClr val="000000"/>
                  </a:solidFill>
                  <a:latin typeface="Arial"/>
                </a:rPr>
                <a:t>81%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309820" y="3856675"/>
              <a:ext cx="1156730" cy="6602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457149"/>
              <a:r>
                <a:rPr lang="en-GB" sz="1174" b="1" dirty="0">
                  <a:solidFill>
                    <a:prstClr val="white"/>
                  </a:solidFill>
                  <a:latin typeface="Arial"/>
                </a:rPr>
                <a:t>Health Issues (incl. MH)</a:t>
              </a:r>
            </a:p>
            <a:p>
              <a:pPr algn="ctr" defTabSz="457149"/>
              <a:r>
                <a:rPr lang="en-GB" sz="1342" b="1" dirty="0">
                  <a:solidFill>
                    <a:prstClr val="white"/>
                  </a:solidFill>
                  <a:latin typeface="Arial"/>
                </a:rPr>
                <a:t>29%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255412" y="4930690"/>
              <a:ext cx="1156730" cy="4278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457149"/>
              <a:r>
                <a:rPr lang="en-GB" sz="1006" b="1" dirty="0">
                  <a:solidFill>
                    <a:prstClr val="white"/>
                  </a:solidFill>
                  <a:latin typeface="Arial"/>
                </a:rPr>
                <a:t>Repairs</a:t>
              </a:r>
            </a:p>
            <a:p>
              <a:pPr algn="ctr" defTabSz="457149"/>
              <a:r>
                <a:rPr lang="en-GB" sz="1174" b="1" dirty="0">
                  <a:solidFill>
                    <a:prstClr val="white"/>
                  </a:solidFill>
                  <a:latin typeface="Arial"/>
                </a:rPr>
                <a:t>15%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236684" y="3856675"/>
              <a:ext cx="1156730" cy="6602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457149"/>
              <a:r>
                <a:rPr lang="en-GB" sz="1174" b="1" dirty="0">
                  <a:solidFill>
                    <a:prstClr val="white"/>
                  </a:solidFill>
                  <a:latin typeface="Arial"/>
                </a:rPr>
                <a:t>Benefits and Debt help</a:t>
              </a:r>
            </a:p>
            <a:p>
              <a:pPr algn="ctr" defTabSz="457149"/>
              <a:r>
                <a:rPr lang="en-GB" sz="1342" b="1" dirty="0">
                  <a:solidFill>
                    <a:prstClr val="white"/>
                  </a:solidFill>
                  <a:latin typeface="Arial"/>
                </a:rPr>
                <a:t>29%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417085" y="4856396"/>
              <a:ext cx="1156730" cy="6602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457149"/>
              <a:r>
                <a:rPr lang="en-GB" sz="1174" b="1" dirty="0">
                  <a:solidFill>
                    <a:prstClr val="white"/>
                  </a:solidFill>
                  <a:latin typeface="Arial"/>
                </a:rPr>
                <a:t>Other (Noise, DV etc.)</a:t>
              </a:r>
            </a:p>
            <a:p>
              <a:pPr algn="ctr" defTabSz="457149"/>
              <a:r>
                <a:rPr lang="en-GB" sz="1342" b="1" dirty="0">
                  <a:solidFill>
                    <a:prstClr val="white"/>
                  </a:solidFill>
                  <a:latin typeface="Arial"/>
                </a:rPr>
                <a:t>29%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717654" y="1836818"/>
              <a:ext cx="602707" cy="2730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457149"/>
              <a:r>
                <a:rPr lang="en-GB" sz="1174" dirty="0">
                  <a:solidFill>
                    <a:srgbClr val="000000"/>
                  </a:solidFill>
                  <a:latin typeface="Arial"/>
                </a:rPr>
                <a:t>Other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621809" y="2059716"/>
              <a:ext cx="896829" cy="4019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457149"/>
              <a:r>
                <a:rPr lang="en-GB" sz="2012" dirty="0">
                  <a:solidFill>
                    <a:srgbClr val="000000"/>
                  </a:solidFill>
                  <a:latin typeface="Arial"/>
                </a:rPr>
                <a:t>19%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689317" y="2498802"/>
              <a:ext cx="1395082" cy="5568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457149"/>
              <a:r>
                <a:rPr lang="en-GB" sz="1509" dirty="0">
                  <a:solidFill>
                    <a:srgbClr val="000000"/>
                  </a:solidFill>
                  <a:latin typeface="Arial"/>
                </a:rPr>
                <a:t>Presenting Demand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548510" y="3341445"/>
              <a:ext cx="1673462" cy="8149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457149"/>
              <a:r>
                <a:rPr lang="en-GB" sz="2348" dirty="0">
                  <a:solidFill>
                    <a:prstClr val="white"/>
                  </a:solidFill>
                  <a:latin typeface="Arial"/>
                </a:rPr>
                <a:t>Contextual Demand</a:t>
              </a:r>
            </a:p>
          </p:txBody>
        </p:sp>
      </p:grpSp>
      <p:sp>
        <p:nvSpPr>
          <p:cNvPr id="17" name="Title 2"/>
          <p:cNvSpPr>
            <a:spLocks noGrp="1"/>
          </p:cNvSpPr>
          <p:nvPr>
            <p:ph type="title"/>
          </p:nvPr>
        </p:nvSpPr>
        <p:spPr>
          <a:xfrm>
            <a:off x="340258" y="346417"/>
            <a:ext cx="11736128" cy="489918"/>
          </a:xfrm>
        </p:spPr>
        <p:txBody>
          <a:bodyPr/>
          <a:lstStyle/>
          <a:p>
            <a:r>
              <a:rPr lang="en-GB" dirty="0" smtClean="0"/>
              <a:t>We have used data to design the new service…</a:t>
            </a:r>
            <a:endParaRPr lang="en-GB" dirty="0"/>
          </a:p>
        </p:txBody>
      </p:sp>
      <p:sp>
        <p:nvSpPr>
          <p:cNvPr id="20" name="Right Arrow 19"/>
          <p:cNvSpPr/>
          <p:nvPr/>
        </p:nvSpPr>
        <p:spPr>
          <a:xfrm rot="10800000">
            <a:off x="2317898" y="3786317"/>
            <a:ext cx="673344" cy="357352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782014" y="3503328"/>
            <a:ext cx="20047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149"/>
            <a:r>
              <a:rPr lang="en-GB" dirty="0">
                <a:solidFill>
                  <a:srgbClr val="000000"/>
                </a:solidFill>
              </a:rPr>
              <a:t>Mental health professional </a:t>
            </a:r>
            <a:r>
              <a:rPr lang="en-GB" dirty="0" smtClean="0">
                <a:solidFill>
                  <a:srgbClr val="000000"/>
                </a:solidFill>
              </a:rPr>
              <a:t>joined teams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8796598" y="3565338"/>
            <a:ext cx="286734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149"/>
            <a:r>
              <a:rPr lang="en-GB" dirty="0" smtClean="0">
                <a:solidFill>
                  <a:srgbClr val="000000"/>
                </a:solidFill>
              </a:rPr>
              <a:t>Linked debt and welfare rights advisors to the teams</a:t>
            </a:r>
            <a:endParaRPr lang="en-GB" i="1" dirty="0">
              <a:solidFill>
                <a:srgbClr val="FF0000"/>
              </a:solidFill>
            </a:endParaRPr>
          </a:p>
        </p:txBody>
      </p:sp>
      <p:sp>
        <p:nvSpPr>
          <p:cNvPr id="24" name="Right Arrow 23"/>
          <p:cNvSpPr/>
          <p:nvPr/>
        </p:nvSpPr>
        <p:spPr>
          <a:xfrm>
            <a:off x="8036301" y="3808748"/>
            <a:ext cx="673344" cy="357352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ight Arrow 24"/>
          <p:cNvSpPr/>
          <p:nvPr/>
        </p:nvSpPr>
        <p:spPr>
          <a:xfrm>
            <a:off x="8045327" y="4906835"/>
            <a:ext cx="673344" cy="357352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ight Arrow 25"/>
          <p:cNvSpPr/>
          <p:nvPr/>
        </p:nvSpPr>
        <p:spPr>
          <a:xfrm rot="10800000">
            <a:off x="2350659" y="1710813"/>
            <a:ext cx="673344" cy="357352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482966" y="1502535"/>
            <a:ext cx="20047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149"/>
            <a:r>
              <a:rPr lang="en-GB" dirty="0" smtClean="0">
                <a:solidFill>
                  <a:srgbClr val="000000"/>
                </a:solidFill>
              </a:rPr>
              <a:t>Getting co-located Housing Needs colleagues in the teams</a:t>
            </a:r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9205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28935" y="388932"/>
            <a:ext cx="9305128" cy="525911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GB">
              <a:solidFill>
                <a:schemeClr val="bg1"/>
              </a:solidFill>
              <a:latin typeface="Arial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841801" y="4563185"/>
            <a:ext cx="2879725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buChar char="–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buChar char="–"/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defTabSz="457200" eaLnBrk="1" hangingPunct="1"/>
            <a:r>
              <a:rPr lang="en-GB" altLang="en-US" sz="4400" b="1" dirty="0">
                <a:solidFill>
                  <a:schemeClr val="bg1"/>
                </a:solidFill>
                <a:cs typeface="Arial" charset="0"/>
              </a:rPr>
              <a:t>Method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891584" y="2644515"/>
            <a:ext cx="2879725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buChar char="–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buChar char="–"/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defTabSz="457200" eaLnBrk="1" hangingPunct="1"/>
            <a:r>
              <a:rPr lang="en-GB" altLang="en-US" sz="4400" b="1" dirty="0">
                <a:solidFill>
                  <a:schemeClr val="bg1"/>
                </a:solidFill>
                <a:cs typeface="Arial" charset="0"/>
              </a:rPr>
              <a:t>Measures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914889" y="665046"/>
            <a:ext cx="2879725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buChar char="–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buChar char="–"/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defTabSz="457200" eaLnBrk="1" hangingPunct="1"/>
            <a:r>
              <a:rPr lang="en-GB" altLang="en-US" sz="4400" b="1" dirty="0">
                <a:solidFill>
                  <a:schemeClr val="bg1"/>
                </a:solidFill>
                <a:cs typeface="Arial" charset="0"/>
              </a:rPr>
              <a:t>Purpose</a:t>
            </a:r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6081499" y="911267"/>
            <a:ext cx="392286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buChar char="–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buChar char="–"/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defTabSz="457200" eaLnBrk="1" hangingPunct="1"/>
            <a:r>
              <a:rPr lang="en-GB" altLang="en-US" dirty="0">
                <a:solidFill>
                  <a:schemeClr val="bg1"/>
                </a:solidFill>
                <a:cs typeface="Arial" charset="0"/>
              </a:rPr>
              <a:t>What we are here to do</a:t>
            </a:r>
            <a:endParaRPr lang="en-US" altLang="en-US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6326520" y="2541433"/>
            <a:ext cx="367784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buChar char="–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buChar char="–"/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defTabSz="457200" eaLnBrk="1" hangingPunct="1"/>
            <a:r>
              <a:rPr lang="en-GB" altLang="en-US" dirty="0">
                <a:solidFill>
                  <a:schemeClr val="bg1"/>
                </a:solidFill>
                <a:cs typeface="Arial" charset="0"/>
              </a:rPr>
              <a:t>How we know how well are doing it</a:t>
            </a:r>
            <a:endParaRPr lang="en-US" altLang="en-US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6921472" y="4602486"/>
            <a:ext cx="224292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buChar char="–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buChar char="–"/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defTabSz="457200" eaLnBrk="1" hangingPunct="1"/>
            <a:r>
              <a:rPr lang="en-GB" altLang="en-US" dirty="0">
                <a:solidFill>
                  <a:schemeClr val="bg1"/>
                </a:solidFill>
                <a:cs typeface="Arial" charset="0"/>
              </a:rPr>
              <a:t>How we do it</a:t>
            </a:r>
            <a:endParaRPr lang="en-US" altLang="en-US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1" name="Right Arrow 10"/>
          <p:cNvSpPr/>
          <p:nvPr/>
        </p:nvSpPr>
        <p:spPr>
          <a:xfrm rot="5400000">
            <a:off x="2846848" y="1857894"/>
            <a:ext cx="969194" cy="540060"/>
          </a:xfrm>
          <a:prstGeom prst="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GB">
              <a:solidFill>
                <a:schemeClr val="bg1"/>
              </a:solidFill>
              <a:latin typeface="Arial"/>
            </a:endParaRPr>
          </a:p>
        </p:txBody>
      </p:sp>
      <p:sp>
        <p:nvSpPr>
          <p:cNvPr id="12" name="Right Arrow 11"/>
          <p:cNvSpPr/>
          <p:nvPr/>
        </p:nvSpPr>
        <p:spPr>
          <a:xfrm rot="5400000">
            <a:off x="2845261" y="3738673"/>
            <a:ext cx="969194" cy="540060"/>
          </a:xfrm>
          <a:prstGeom prst="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GB">
              <a:solidFill>
                <a:schemeClr val="bg1"/>
              </a:solidFill>
              <a:latin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996855" y="5801045"/>
            <a:ext cx="29849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smtClean="0"/>
              <a:t>Why not targets?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3795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2183" y="213678"/>
            <a:ext cx="3675017" cy="1143000"/>
          </a:xfrm>
        </p:spPr>
        <p:txBody>
          <a:bodyPr/>
          <a:lstStyle/>
          <a:p>
            <a:r>
              <a:rPr lang="en-GB" dirty="0" smtClean="0"/>
              <a:t>5 steps to make better use of measures data </a:t>
            </a:r>
            <a:endParaRPr lang="en-GB" dirty="0"/>
          </a:p>
        </p:txBody>
      </p:sp>
      <p:graphicFrame>
        <p:nvGraphicFramePr>
          <p:cNvPr id="5" name="Diagram 4"/>
          <p:cNvGraphicFramePr/>
          <p:nvPr>
            <p:extLst/>
          </p:nvPr>
        </p:nvGraphicFramePr>
        <p:xfrm>
          <a:off x="3187337" y="274638"/>
          <a:ext cx="8548914" cy="5664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6724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80079" y="2141545"/>
            <a:ext cx="94152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/>
              <a:t>How will we know whether we’re meeting purpose?</a:t>
            </a:r>
            <a:endParaRPr lang="en-GB" sz="1000" b="1" i="1" dirty="0"/>
          </a:p>
        </p:txBody>
      </p:sp>
    </p:spTree>
    <p:extLst>
      <p:ext uri="{BB962C8B-B14F-4D97-AF65-F5344CB8AC3E}">
        <p14:creationId xmlns:p14="http://schemas.microsoft.com/office/powerpoint/2010/main" val="10257086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ounded Rectangle 24"/>
          <p:cNvSpPr/>
          <p:nvPr/>
        </p:nvSpPr>
        <p:spPr>
          <a:xfrm>
            <a:off x="9212117" y="734049"/>
            <a:ext cx="2464876" cy="796167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ounded Rectangle 23"/>
          <p:cNvSpPr/>
          <p:nvPr/>
        </p:nvSpPr>
        <p:spPr>
          <a:xfrm>
            <a:off x="5207600" y="736983"/>
            <a:ext cx="2025219" cy="34356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ounded Rectangle 22"/>
          <p:cNvSpPr/>
          <p:nvPr/>
        </p:nvSpPr>
        <p:spPr>
          <a:xfrm>
            <a:off x="1062778" y="3194909"/>
            <a:ext cx="3520797" cy="749611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ounded Rectangle 21"/>
          <p:cNvSpPr/>
          <p:nvPr/>
        </p:nvSpPr>
        <p:spPr>
          <a:xfrm>
            <a:off x="1742739" y="5164280"/>
            <a:ext cx="9165515" cy="100289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4805091" y="2356563"/>
            <a:ext cx="2726044" cy="1818064"/>
          </a:xfrm>
          <a:prstGeom prst="rect">
            <a:avLst/>
          </a:prstGeom>
          <a:noFill/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151083" y="647155"/>
            <a:ext cx="37877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chemeClr val="accent4"/>
                </a:solidFill>
              </a:rPr>
              <a:t>Measures:</a:t>
            </a:r>
            <a:endParaRPr lang="en-GB" sz="700" b="1" i="1" dirty="0">
              <a:solidFill>
                <a:schemeClr val="accent4"/>
              </a:solidFill>
            </a:endParaRPr>
          </a:p>
        </p:txBody>
      </p:sp>
      <p:sp>
        <p:nvSpPr>
          <p:cNvPr id="5" name="Isosceles Triangle 4"/>
          <p:cNvSpPr/>
          <p:nvPr/>
        </p:nvSpPr>
        <p:spPr>
          <a:xfrm>
            <a:off x="4825775" y="1490136"/>
            <a:ext cx="2717390" cy="793065"/>
          </a:xfrm>
          <a:prstGeom prst="triangle">
            <a:avLst/>
          </a:prstGeom>
          <a:noFill/>
          <a:ln w="254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ight Arrow 5"/>
          <p:cNvSpPr/>
          <p:nvPr/>
        </p:nvSpPr>
        <p:spPr>
          <a:xfrm>
            <a:off x="1535575" y="2550666"/>
            <a:ext cx="3048000" cy="671332"/>
          </a:xfrm>
          <a:prstGeom prst="rightArrow">
            <a:avLst/>
          </a:prstGeom>
          <a:solidFill>
            <a:schemeClr val="accent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Moving in</a:t>
            </a:r>
            <a:endParaRPr lang="en-GB" dirty="0"/>
          </a:p>
        </p:txBody>
      </p:sp>
      <p:sp>
        <p:nvSpPr>
          <p:cNvPr id="7" name="Right Arrow 6"/>
          <p:cNvSpPr/>
          <p:nvPr/>
        </p:nvSpPr>
        <p:spPr>
          <a:xfrm>
            <a:off x="7752650" y="2600935"/>
            <a:ext cx="2918935" cy="671332"/>
          </a:xfrm>
          <a:prstGeom prst="rightArrow">
            <a:avLst/>
          </a:prstGeom>
          <a:solidFill>
            <a:schemeClr val="accent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Moving out</a:t>
            </a:r>
            <a:endParaRPr lang="en-GB" dirty="0"/>
          </a:p>
        </p:txBody>
      </p:sp>
      <p:sp>
        <p:nvSpPr>
          <p:cNvPr id="9" name="Curved Right Arrow 8"/>
          <p:cNvSpPr/>
          <p:nvPr/>
        </p:nvSpPr>
        <p:spPr>
          <a:xfrm rot="5400000">
            <a:off x="5314069" y="-2857118"/>
            <a:ext cx="1355877" cy="9359153"/>
          </a:xfrm>
          <a:prstGeom prst="curvedRightArrow">
            <a:avLst/>
          </a:prstGeom>
          <a:solidFill>
            <a:schemeClr val="accent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356833" y="787253"/>
            <a:ext cx="172675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1400" dirty="0" smtClean="0"/>
              <a:t>End to end time</a:t>
            </a:r>
            <a:endParaRPr lang="en-GB" sz="1400" dirty="0"/>
          </a:p>
        </p:txBody>
      </p:sp>
      <p:sp>
        <p:nvSpPr>
          <p:cNvPr id="11" name="Right Arrow 10"/>
          <p:cNvSpPr/>
          <p:nvPr/>
        </p:nvSpPr>
        <p:spPr>
          <a:xfrm rot="5400000">
            <a:off x="5733261" y="2532196"/>
            <a:ext cx="889114" cy="4375053"/>
          </a:xfrm>
          <a:prstGeom prst="rightArrow">
            <a:avLst/>
          </a:prstGeom>
          <a:solidFill>
            <a:schemeClr val="accent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5492875" y="4376784"/>
            <a:ext cx="14546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chemeClr val="bg1"/>
                </a:solidFill>
              </a:rPr>
              <a:t>Help me</a:t>
            </a:r>
            <a:endParaRPr lang="en-GB" sz="1600" dirty="0">
              <a:solidFill>
                <a:schemeClr val="bg1"/>
              </a:solidFill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476"/>
          <a:stretch/>
        </p:blipFill>
        <p:spPr>
          <a:xfrm>
            <a:off x="4984264" y="2745488"/>
            <a:ext cx="2388497" cy="966952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>
          <a:xfrm>
            <a:off x="1884410" y="5232114"/>
            <a:ext cx="546765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ctr">
              <a:buFont typeface="Wingdings" panose="05000000000000000000" pitchFamily="2" charset="2"/>
              <a:buChar char="Ø"/>
            </a:pPr>
            <a:r>
              <a:rPr lang="en-GB" sz="1400" dirty="0" smtClean="0"/>
              <a:t>Help me demands (type, frequency, presenting and contextual) and how we responded (% for which we could we help, how long did it take, number of interactions with citizen and other officers)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9212117" y="791552"/>
            <a:ext cx="256937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fontAlgn="ctr">
              <a:buFont typeface="Wingdings" panose="05000000000000000000" pitchFamily="2" charset="2"/>
              <a:buChar char="Ø"/>
            </a:pPr>
            <a:r>
              <a:rPr lang="en-GB" sz="1400" dirty="0" smtClean="0"/>
              <a:t>What </a:t>
            </a:r>
            <a:r>
              <a:rPr lang="en-GB" sz="1400" dirty="0"/>
              <a:t>work is </a:t>
            </a:r>
            <a:r>
              <a:rPr lang="en-GB" sz="1400" dirty="0" smtClean="0"/>
              <a:t>needed to the property; </a:t>
            </a:r>
            <a:r>
              <a:rPr lang="en-GB" sz="1400" dirty="0"/>
              <a:t>what work is done and if not why not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124313" y="3214324"/>
            <a:ext cx="387052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ctr">
              <a:buFont typeface="Wingdings" panose="05000000000000000000" pitchFamily="2" charset="2"/>
              <a:buChar char="Ø"/>
            </a:pPr>
            <a:r>
              <a:rPr lang="en-GB" sz="1400" dirty="0" smtClean="0"/>
              <a:t>% of new tenants paying </a:t>
            </a:r>
            <a:r>
              <a:rPr lang="en-GB" sz="1400" dirty="0"/>
              <a:t>as </a:t>
            </a:r>
            <a:r>
              <a:rPr lang="en-GB" sz="1400" dirty="0" smtClean="0"/>
              <a:t>agreed</a:t>
            </a:r>
          </a:p>
          <a:p>
            <a:pPr marL="342900" indent="-342900" fontAlgn="ctr">
              <a:buFont typeface="Wingdings" panose="05000000000000000000" pitchFamily="2" charset="2"/>
              <a:buChar char="Ø"/>
            </a:pPr>
            <a:r>
              <a:rPr lang="en-GB" sz="1400" dirty="0" smtClean="0"/>
              <a:t>Repairs after tenancy start </a:t>
            </a:r>
          </a:p>
          <a:p>
            <a:pPr marL="342900" indent="-342900" fontAlgn="ctr">
              <a:buFont typeface="Wingdings" panose="05000000000000000000" pitchFamily="2" charset="2"/>
              <a:buChar char="Ø"/>
            </a:pPr>
            <a:r>
              <a:rPr lang="en-GB" sz="1400" dirty="0" smtClean="0"/>
              <a:t>Help </a:t>
            </a:r>
            <a:r>
              <a:rPr lang="en-GB" sz="1400" dirty="0"/>
              <a:t>me demands after move in</a:t>
            </a:r>
          </a:p>
        </p:txBody>
      </p:sp>
      <p:sp>
        <p:nvSpPr>
          <p:cNvPr id="21" name="Rectangle 20"/>
          <p:cNvSpPr/>
          <p:nvPr/>
        </p:nvSpPr>
        <p:spPr>
          <a:xfrm>
            <a:off x="7419363" y="5245346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fontAlgn="ctr">
              <a:buFont typeface="Wingdings" panose="05000000000000000000" pitchFamily="2" charset="2"/>
              <a:buChar char="Ø"/>
            </a:pPr>
            <a:r>
              <a:rPr lang="en-GB" sz="1400" dirty="0"/>
              <a:t>% of tenants paying as </a:t>
            </a:r>
            <a:r>
              <a:rPr lang="en-GB" sz="1400" dirty="0" smtClean="0"/>
              <a:t>agreed </a:t>
            </a:r>
            <a:endParaRPr lang="en-GB" sz="1400" dirty="0"/>
          </a:p>
          <a:p>
            <a:pPr marL="342900" indent="-342900" fontAlgn="ctr">
              <a:buFont typeface="Wingdings" panose="05000000000000000000" pitchFamily="2" charset="2"/>
              <a:buChar char="Ø"/>
            </a:pPr>
            <a:r>
              <a:rPr lang="en-GB" sz="1400" dirty="0"/>
              <a:t>Genuine citizen satisfaction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1884411" y="122300"/>
            <a:ext cx="10144296" cy="380534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Enable me to live in a suitable home that meets my ongoing needs and help me when I need it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51084" y="43832"/>
            <a:ext cx="37877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chemeClr val="bg1">
                    <a:lumMod val="50000"/>
                  </a:schemeClr>
                </a:solidFill>
              </a:rPr>
              <a:t>Purpose:</a:t>
            </a:r>
            <a:endParaRPr lang="en-GB" sz="700" b="1" i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49381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68104" y="1154092"/>
            <a:ext cx="11424200" cy="4692764"/>
          </a:xfrm>
        </p:spPr>
        <p:txBody>
          <a:bodyPr/>
          <a:lstStyle/>
          <a:p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 smtClean="0"/>
              <a:t>The top 3 demands since June are Money and Work 56%, Neighbour issues 13%, Tenancy matters 10%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lvl="0" indent="-285750" fontAlgn="ctr">
              <a:buFont typeface="Arial" panose="020B0604020202020204" pitchFamily="34" charset="0"/>
              <a:buChar char="•"/>
            </a:pPr>
            <a:r>
              <a:rPr lang="en-GB" sz="1800" dirty="0"/>
              <a:t>The number of officers involved in the moving-out moving-in process has reduced by 75</a:t>
            </a:r>
            <a:r>
              <a:rPr lang="en-GB" sz="1800" dirty="0" smtClean="0"/>
              <a:t>%</a:t>
            </a:r>
          </a:p>
          <a:p>
            <a:pPr lvl="0" fontAlgn="ctr"/>
            <a:endParaRPr lang="en-GB" sz="1800" dirty="0"/>
          </a:p>
          <a:p>
            <a:pPr marL="285750" lvl="0" indent="-285750" fontAlgn="ctr">
              <a:buFont typeface="Arial" panose="020B0604020202020204" pitchFamily="34" charset="0"/>
              <a:buChar char="•"/>
            </a:pPr>
            <a:r>
              <a:rPr lang="en-GB" sz="1800" dirty="0" smtClean="0"/>
              <a:t>Hardly any repairs needed within three months of someone moving in (used to be 78%) </a:t>
            </a:r>
          </a:p>
          <a:p>
            <a:pPr marL="285750" lvl="0" indent="-285750" fontAlgn="ctr">
              <a:buFont typeface="Arial" panose="020B0604020202020204" pitchFamily="34" charset="0"/>
              <a:buChar char="•"/>
            </a:pPr>
            <a:endParaRPr lang="en-GB" sz="1800" dirty="0"/>
          </a:p>
          <a:p>
            <a:pPr marL="285750" lvl="0" indent="-285750" fontAlgn="ctr">
              <a:buFont typeface="Arial" panose="020B0604020202020204" pitchFamily="34" charset="0"/>
              <a:buChar char="•"/>
            </a:pPr>
            <a:r>
              <a:rPr lang="en-GB" sz="1800" dirty="0" smtClean="0"/>
              <a:t>End to end times for the moving out/moving in process have halved </a:t>
            </a:r>
            <a:r>
              <a:rPr lang="en-GB" sz="1800" dirty="0"/>
              <a:t>where the works have been done </a:t>
            </a:r>
            <a:r>
              <a:rPr lang="en-GB" sz="1800" dirty="0" smtClean="0"/>
              <a:t>in-house</a:t>
            </a:r>
            <a:r>
              <a:rPr lang="en-GB" sz="1800" dirty="0"/>
              <a:t>  </a:t>
            </a:r>
            <a:endParaRPr lang="en-GB" sz="1800" dirty="0" smtClean="0"/>
          </a:p>
          <a:p>
            <a:pPr lvl="0" fontAlgn="ctr"/>
            <a:endParaRPr lang="en-GB" sz="1800" dirty="0"/>
          </a:p>
          <a:p>
            <a:pPr marL="285750" lvl="0" indent="-285750" fontAlgn="ctr">
              <a:buFont typeface="Arial" panose="020B0604020202020204" pitchFamily="34" charset="0"/>
              <a:buChar char="•"/>
            </a:pPr>
            <a:r>
              <a:rPr lang="en-GB" sz="1800" dirty="0"/>
              <a:t>New tenants have had lower rent arrears than usual.  </a:t>
            </a:r>
            <a:endParaRPr lang="en-GB" sz="1800" dirty="0" smtClean="0"/>
          </a:p>
          <a:p>
            <a:pPr marL="285750" lvl="0" indent="-285750" fontAlgn="ctr">
              <a:buFont typeface="Arial" panose="020B0604020202020204" pitchFamily="34" charset="0"/>
              <a:buChar char="•"/>
            </a:pPr>
            <a:endParaRPr lang="en-GB" sz="1800" dirty="0"/>
          </a:p>
          <a:p>
            <a:pPr marL="285750" lvl="0" indent="-285750" fontAlgn="ctr">
              <a:buFont typeface="Arial" panose="020B0604020202020204" pitchFamily="34" charset="0"/>
              <a:buChar char="•"/>
            </a:pPr>
            <a:r>
              <a:rPr lang="en-GB" sz="1800" dirty="0" smtClean="0"/>
              <a:t>New </a:t>
            </a:r>
            <a:r>
              <a:rPr lang="en-GB" sz="1800" dirty="0"/>
              <a:t>tenants who want to move again within the first year of their tenancy has reduced from 15% to 8</a:t>
            </a:r>
            <a:r>
              <a:rPr lang="en-GB" sz="1800" dirty="0" smtClean="0"/>
              <a:t>%</a:t>
            </a:r>
            <a:endParaRPr lang="en-GB" sz="1800" dirty="0"/>
          </a:p>
          <a:p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13163" y="337700"/>
            <a:ext cx="9201150" cy="912894"/>
          </a:xfrm>
        </p:spPr>
        <p:txBody>
          <a:bodyPr/>
          <a:lstStyle/>
          <a:p>
            <a:r>
              <a:rPr lang="en-GB" dirty="0" smtClean="0"/>
              <a:t>What the data is telling us to date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886633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Camden colours">
      <a:dk1>
        <a:srgbClr val="000000"/>
      </a:dk1>
      <a:lt1>
        <a:sysClr val="window" lastClr="FFFFFF"/>
      </a:lt1>
      <a:dk2>
        <a:srgbClr val="5F6062"/>
      </a:dk2>
      <a:lt2>
        <a:srgbClr val="EEECE1"/>
      </a:lt2>
      <a:accent1>
        <a:srgbClr val="00B259"/>
      </a:accent1>
      <a:accent2>
        <a:srgbClr val="5F6062"/>
      </a:accent2>
      <a:accent3>
        <a:srgbClr val="F16D9A"/>
      </a:accent3>
      <a:accent4>
        <a:srgbClr val="F5866C"/>
      </a:accent4>
      <a:accent5>
        <a:srgbClr val="A04276"/>
      </a:accent5>
      <a:accent6>
        <a:srgbClr val="522E91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512CF4743EC6B45B3C8E131ED7A28D3" ma:contentTypeVersion="10" ma:contentTypeDescription="Create a new document." ma:contentTypeScope="" ma:versionID="1724d2d237660b7149ce6e6047f1a55c">
  <xsd:schema xmlns:xsd="http://www.w3.org/2001/XMLSchema" xmlns:xs="http://www.w3.org/2001/XMLSchema" xmlns:p="http://schemas.microsoft.com/office/2006/metadata/properties" xmlns:ns3="fe5e8f82-d788-4582-a6d7-5599f9c0e593" xmlns:ns4="baed20a7-9706-43c1-a147-5044c3bd58a0" targetNamespace="http://schemas.microsoft.com/office/2006/metadata/properties" ma:root="true" ma:fieldsID="77add1a9e03d14a2dc3a07f12430075a" ns3:_="" ns4:_="">
    <xsd:import namespace="fe5e8f82-d788-4582-a6d7-5599f9c0e593"/>
    <xsd:import namespace="baed20a7-9706-43c1-a147-5044c3bd58a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5e8f82-d788-4582-a6d7-5599f9c0e59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ed20a7-9706-43c1-a147-5044c3bd58a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F190D0A-69AE-44FE-B525-528BE498CDC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A9BC4FE-85F0-4734-85FA-7A03163083D2}">
  <ds:schemaRefs>
    <ds:schemaRef ds:uri="http://schemas.microsoft.com/office/infopath/2007/PartnerControls"/>
    <ds:schemaRef ds:uri="http://purl.org/dc/dcmitype/"/>
    <ds:schemaRef ds:uri="baed20a7-9706-43c1-a147-5044c3bd58a0"/>
    <ds:schemaRef ds:uri="http://www.w3.org/XML/1998/namespace"/>
    <ds:schemaRef ds:uri="http://schemas.microsoft.com/office/2006/documentManagement/types"/>
    <ds:schemaRef ds:uri="http://purl.org/dc/terms/"/>
    <ds:schemaRef ds:uri="http://purl.org/dc/elements/1.1/"/>
    <ds:schemaRef ds:uri="http://schemas.openxmlformats.org/package/2006/metadata/core-properties"/>
    <ds:schemaRef ds:uri="fe5e8f82-d788-4582-a6d7-5599f9c0e593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0B190729-F0C0-427C-8A20-A443C959BB7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e5e8f82-d788-4582-a6d7-5599f9c0e593"/>
    <ds:schemaRef ds:uri="baed20a7-9706-43c1-a147-5044c3bd58a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1879</TotalTime>
  <Words>579</Words>
  <Application>Microsoft Office PowerPoint</Application>
  <PresentationFormat>Widescreen</PresentationFormat>
  <Paragraphs>108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ＭＳ Ｐゴシック</vt:lpstr>
      <vt:lpstr>Arial</vt:lpstr>
      <vt:lpstr>Calibri</vt:lpstr>
      <vt:lpstr>Wingdings</vt:lpstr>
      <vt:lpstr>Default Theme</vt:lpstr>
      <vt:lpstr>PowerPoint Presentation</vt:lpstr>
      <vt:lpstr>PowerPoint Presentation</vt:lpstr>
      <vt:lpstr>PowerPoint Presentation</vt:lpstr>
      <vt:lpstr>We have used data to design the new service…</vt:lpstr>
      <vt:lpstr>PowerPoint Presentation</vt:lpstr>
      <vt:lpstr>5 steps to make better use of measures data </vt:lpstr>
      <vt:lpstr>PowerPoint Presentation</vt:lpstr>
      <vt:lpstr>PowerPoint Presentation</vt:lpstr>
      <vt:lpstr>What the data is telling us to date</vt:lpstr>
      <vt:lpstr>5 steps to make better use of measures data </vt:lpstr>
      <vt:lpstr>To consider:</vt:lpstr>
      <vt:lpstr>Some potential other questions</vt:lpstr>
    </vt:vector>
  </TitlesOfParts>
  <Company>London Borough of Camden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Akushie, Alice</dc:creator>
  <cp:lastModifiedBy>Lyons, Meg</cp:lastModifiedBy>
  <cp:revision>133</cp:revision>
  <cp:lastPrinted>2018-10-02T11:04:16Z</cp:lastPrinted>
  <dcterms:created xsi:type="dcterms:W3CDTF">2018-07-16T12:53:16Z</dcterms:created>
  <dcterms:modified xsi:type="dcterms:W3CDTF">2019-09-24T08:45:15Z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0x010100E512CF4743EC6B45B3C8E131ED7A28D3</vt:lpwstr>
  </property>
  <property fmtid="{D5CDD505-2E9C-101B-9397-08002B2CF9AE}" pid="3" name="Category">
    <vt:lpwstr>84;#Measures|ecb58cc8-14f8-4416-83bf-5caadd71da15</vt:lpwstr>
  </property>
</Properties>
</file>