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258" r:id="rId4"/>
    <p:sldId id="300" r:id="rId5"/>
    <p:sldId id="301" r:id="rId6"/>
    <p:sldId id="302" r:id="rId7"/>
    <p:sldId id="303" r:id="rId8"/>
    <p:sldId id="304" r:id="rId9"/>
    <p:sldId id="305" r:id="rId10"/>
    <p:sldId id="284" r:id="rId11"/>
    <p:sldId id="287" r:id="rId12"/>
    <p:sldId id="274" r:id="rId13"/>
    <p:sldId id="291" r:id="rId14"/>
    <p:sldId id="292" r:id="rId15"/>
    <p:sldId id="285" r:id="rId16"/>
    <p:sldId id="293" r:id="rId17"/>
    <p:sldId id="294" r:id="rId18"/>
    <p:sldId id="295" r:id="rId19"/>
    <p:sldId id="296" r:id="rId20"/>
    <p:sldId id="297" r:id="rId21"/>
    <p:sldId id="298" r:id="rId22"/>
    <p:sldId id="299" r:id="rId23"/>
    <p:sldId id="271" r:id="rId24"/>
    <p:sldId id="289" r:id="rId25"/>
  </p:sldIdLst>
  <p:sldSz cx="12192000" cy="6858000"/>
  <p:notesSz cx="6858000" cy="2124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983E7-7CFB-BE1A-D6C4-25E63536EE1E}" v="17" dt="2019-07-24T11:23:45.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Gemma" userId="S::gemma.mitchell@camden.gov.uk::2b3e2d50-a4b3-4462-b864-1b95e2004142" providerId="AD" clId="Web-{949983E7-7CFB-BE1A-D6C4-25E63536EE1E}"/>
    <pc:docChg chg="delSld modSld">
      <pc:chgData name="Mitchell, Gemma" userId="S::gemma.mitchell@camden.gov.uk::2b3e2d50-a4b3-4462-b864-1b95e2004142" providerId="AD" clId="Web-{949983E7-7CFB-BE1A-D6C4-25E63536EE1E}" dt="2019-07-24T11:36:44.288" v="976"/>
      <pc:docMkLst>
        <pc:docMk/>
      </pc:docMkLst>
      <pc:sldChg chg="modNotes">
        <pc:chgData name="Mitchell, Gemma" userId="S::gemma.mitchell@camden.gov.uk::2b3e2d50-a4b3-4462-b864-1b95e2004142" providerId="AD" clId="Web-{949983E7-7CFB-BE1A-D6C4-25E63536EE1E}" dt="2019-07-24T11:36:44.288" v="976"/>
        <pc:sldMkLst>
          <pc:docMk/>
          <pc:sldMk cId="4122539588" sldId="274"/>
        </pc:sldMkLst>
      </pc:sldChg>
      <pc:sldChg chg="modSp del">
        <pc:chgData name="Mitchell, Gemma" userId="S::gemma.mitchell@camden.gov.uk::2b3e2d50-a4b3-4462-b864-1b95e2004142" providerId="AD" clId="Web-{949983E7-7CFB-BE1A-D6C4-25E63536EE1E}" dt="2019-07-24T09:14:48.220" v="86"/>
        <pc:sldMkLst>
          <pc:docMk/>
          <pc:sldMk cId="4151928770" sldId="276"/>
        </pc:sldMkLst>
        <pc:spChg chg="mod">
          <ac:chgData name="Mitchell, Gemma" userId="S::gemma.mitchell@camden.gov.uk::2b3e2d50-a4b3-4462-b864-1b95e2004142" providerId="AD" clId="Web-{949983E7-7CFB-BE1A-D6C4-25E63536EE1E}" dt="2019-07-24T09:14:40.673" v="82" actId="20577"/>
          <ac:spMkLst>
            <pc:docMk/>
            <pc:sldMk cId="4151928770" sldId="276"/>
            <ac:spMk id="3" creationId="{00000000-0000-0000-0000-000000000000}"/>
          </ac:spMkLst>
        </pc:spChg>
      </pc:sldChg>
      <pc:sldChg chg="modSp">
        <pc:chgData name="Mitchell, Gemma" userId="S::gemma.mitchell@camden.gov.uk::2b3e2d50-a4b3-4462-b864-1b95e2004142" providerId="AD" clId="Web-{949983E7-7CFB-BE1A-D6C4-25E63536EE1E}" dt="2019-07-24T09:06:52.590" v="52" actId="20577"/>
        <pc:sldMkLst>
          <pc:docMk/>
          <pc:sldMk cId="728360281" sldId="284"/>
        </pc:sldMkLst>
        <pc:spChg chg="mod">
          <ac:chgData name="Mitchell, Gemma" userId="S::gemma.mitchell@camden.gov.uk::2b3e2d50-a4b3-4462-b864-1b95e2004142" providerId="AD" clId="Web-{949983E7-7CFB-BE1A-D6C4-25E63536EE1E}" dt="2019-07-24T09:06:52.590" v="52" actId="20577"/>
          <ac:spMkLst>
            <pc:docMk/>
            <pc:sldMk cId="728360281" sldId="284"/>
            <ac:spMk id="2" creationId="{00000000-0000-0000-0000-000000000000}"/>
          </ac:spMkLst>
        </pc:spChg>
      </pc:sldChg>
      <pc:sldChg chg="delSp modSp">
        <pc:chgData name="Mitchell, Gemma" userId="S::gemma.mitchell@camden.gov.uk::2b3e2d50-a4b3-4462-b864-1b95e2004142" providerId="AD" clId="Web-{949983E7-7CFB-BE1A-D6C4-25E63536EE1E}" dt="2019-07-24T09:45:43.253" v="140" actId="14100"/>
        <pc:sldMkLst>
          <pc:docMk/>
          <pc:sldMk cId="327355156" sldId="285"/>
        </pc:sldMkLst>
        <pc:spChg chg="mod">
          <ac:chgData name="Mitchell, Gemma" userId="S::gemma.mitchell@camden.gov.uk::2b3e2d50-a4b3-4462-b864-1b95e2004142" providerId="AD" clId="Web-{949983E7-7CFB-BE1A-D6C4-25E63536EE1E}" dt="2019-07-24T09:45:43.253" v="140" actId="14100"/>
          <ac:spMkLst>
            <pc:docMk/>
            <pc:sldMk cId="327355156" sldId="285"/>
            <ac:spMk id="2" creationId="{00000000-0000-0000-0000-000000000000}"/>
          </ac:spMkLst>
        </pc:spChg>
        <pc:spChg chg="del">
          <ac:chgData name="Mitchell, Gemma" userId="S::gemma.mitchell@camden.gov.uk::2b3e2d50-a4b3-4462-b864-1b95e2004142" providerId="AD" clId="Web-{949983E7-7CFB-BE1A-D6C4-25E63536EE1E}" dt="2019-07-24T09:45:30.738" v="137"/>
          <ac:spMkLst>
            <pc:docMk/>
            <pc:sldMk cId="327355156" sldId="285"/>
            <ac:spMk id="3" creationId="{00000000-0000-0000-0000-000000000000}"/>
          </ac:spMkLst>
        </pc:spChg>
      </pc:sldChg>
      <pc:sldChg chg="modSp modNotes">
        <pc:chgData name="Mitchell, Gemma" userId="S::gemma.mitchell@camden.gov.uk::2b3e2d50-a4b3-4462-b864-1b95e2004142" providerId="AD" clId="Web-{949983E7-7CFB-BE1A-D6C4-25E63536EE1E}" dt="2019-07-24T11:19:01.267" v="754"/>
        <pc:sldMkLst>
          <pc:docMk/>
          <pc:sldMk cId="3786196304" sldId="289"/>
        </pc:sldMkLst>
        <pc:spChg chg="mod">
          <ac:chgData name="Mitchell, Gemma" userId="S::gemma.mitchell@camden.gov.uk::2b3e2d50-a4b3-4462-b864-1b95e2004142" providerId="AD" clId="Web-{949983E7-7CFB-BE1A-D6C4-25E63536EE1E}" dt="2019-07-24T11:17:33.985" v="749" actId="20577"/>
          <ac:spMkLst>
            <pc:docMk/>
            <pc:sldMk cId="3786196304" sldId="289"/>
            <ac:spMk id="3" creationId="{00000000-0000-0000-0000-000000000000}"/>
          </ac:spMkLst>
        </pc:spChg>
      </pc:sldChg>
      <pc:sldChg chg="modNotes">
        <pc:chgData name="Mitchell, Gemma" userId="S::gemma.mitchell@camden.gov.uk::2b3e2d50-a4b3-4462-b864-1b95e2004142" providerId="AD" clId="Web-{949983E7-7CFB-BE1A-D6C4-25E63536EE1E}" dt="2019-07-24T09:48:40.802" v="150"/>
        <pc:sldMkLst>
          <pc:docMk/>
          <pc:sldMk cId="2240030506" sldId="290"/>
        </pc:sldMkLst>
      </pc:sldChg>
      <pc:sldChg chg="addSp modSp modNotes">
        <pc:chgData name="Mitchell, Gemma" userId="S::gemma.mitchell@camden.gov.uk::2b3e2d50-a4b3-4462-b864-1b95e2004142" providerId="AD" clId="Web-{949983E7-7CFB-BE1A-D6C4-25E63536EE1E}" dt="2019-07-24T09:14:45.970" v="85"/>
        <pc:sldMkLst>
          <pc:docMk/>
          <pc:sldMk cId="1610072498" sldId="291"/>
        </pc:sldMkLst>
        <pc:spChg chg="add mod">
          <ac:chgData name="Mitchell, Gemma" userId="S::gemma.mitchell@camden.gov.uk::2b3e2d50-a4b3-4462-b864-1b95e2004142" providerId="AD" clId="Web-{949983E7-7CFB-BE1A-D6C4-25E63536EE1E}" dt="2019-07-24T09:14:18.126" v="80" actId="1076"/>
          <ac:spMkLst>
            <pc:docMk/>
            <pc:sldMk cId="1610072498" sldId="291"/>
            <ac:spMk id="4" creationId="{3F55894D-7332-4471-B277-281A1976A5BE}"/>
          </ac:spMkLst>
        </pc:spChg>
        <pc:picChg chg="add mod">
          <ac:chgData name="Mitchell, Gemma" userId="S::gemma.mitchell@camden.gov.uk::2b3e2d50-a4b3-4462-b864-1b95e2004142" providerId="AD" clId="Web-{949983E7-7CFB-BE1A-D6C4-25E63536EE1E}" dt="2019-07-24T09:13:40.548" v="70" actId="14100"/>
          <ac:picMkLst>
            <pc:docMk/>
            <pc:sldMk cId="1610072498" sldId="291"/>
            <ac:picMk id="2" creationId="{EC89A681-36E7-44E8-BA5C-EAE812024734}"/>
          </ac:picMkLst>
        </pc:picChg>
      </pc:sldChg>
      <pc:sldChg chg="modSp">
        <pc:chgData name="Mitchell, Gemma" userId="S::gemma.mitchell@camden.gov.uk::2b3e2d50-a4b3-4462-b864-1b95e2004142" providerId="AD" clId="Web-{949983E7-7CFB-BE1A-D6C4-25E63536EE1E}" dt="2019-07-24T11:23:45.925" v="767" actId="20577"/>
        <pc:sldMkLst>
          <pc:docMk/>
          <pc:sldMk cId="3112760409" sldId="300"/>
        </pc:sldMkLst>
        <pc:spChg chg="mod">
          <ac:chgData name="Mitchell, Gemma" userId="S::gemma.mitchell@camden.gov.uk::2b3e2d50-a4b3-4462-b864-1b95e2004142" providerId="AD" clId="Web-{949983E7-7CFB-BE1A-D6C4-25E63536EE1E}" dt="2019-07-24T11:23:45.925" v="767" actId="20577"/>
          <ac:spMkLst>
            <pc:docMk/>
            <pc:sldMk cId="3112760409" sldId="300"/>
            <ac:spMk id="3" creationId="{00000000-0000-0000-0000-000000000000}"/>
          </ac:spMkLst>
        </pc:spChg>
      </pc:sldChg>
      <pc:sldChg chg="modNotes">
        <pc:chgData name="Mitchell, Gemma" userId="S::gemma.mitchell@camden.gov.uk::2b3e2d50-a4b3-4462-b864-1b95e2004142" providerId="AD" clId="Web-{949983E7-7CFB-BE1A-D6C4-25E63536EE1E}" dt="2019-07-24T11:28:19.426" v="849"/>
        <pc:sldMkLst>
          <pc:docMk/>
          <pc:sldMk cId="1035945652" sldId="301"/>
        </pc:sldMkLst>
      </pc:sldChg>
      <pc:sldChg chg="modNotes">
        <pc:chgData name="Mitchell, Gemma" userId="S::gemma.mitchell@camden.gov.uk::2b3e2d50-a4b3-4462-b864-1b95e2004142" providerId="AD" clId="Web-{949983E7-7CFB-BE1A-D6C4-25E63536EE1E}" dt="2019-07-24T11:29:01.145" v="894"/>
        <pc:sldMkLst>
          <pc:docMk/>
          <pc:sldMk cId="3071915862" sldId="302"/>
        </pc:sldMkLst>
      </pc:sldChg>
    </pc:docChg>
  </pc:docChgLst>
  <pc:docChgLst>
    <pc:chgData name="Mitchell, Gemma" userId="S::gemma.mitchell@camden.gov.uk::2b3e2d50-a4b3-4462-b864-1b95e2004142" providerId="AD" clId="Web-{CBE8B0B8-5945-199C-D17D-17C42B872AA5}"/>
    <pc:docChg chg="addSld delSld modSld">
      <pc:chgData name="Mitchell, Gemma" userId="S::gemma.mitchell@camden.gov.uk::2b3e2d50-a4b3-4462-b864-1b95e2004142" providerId="AD" clId="Web-{CBE8B0B8-5945-199C-D17D-17C42B872AA5}" dt="2019-07-23T16:48:21.482" v="77" actId="14100"/>
      <pc:docMkLst>
        <pc:docMk/>
      </pc:docMkLst>
      <pc:sldChg chg="modSp del">
        <pc:chgData name="Mitchell, Gemma" userId="S::gemma.mitchell@camden.gov.uk::2b3e2d50-a4b3-4462-b864-1b95e2004142" providerId="AD" clId="Web-{CBE8B0B8-5945-199C-D17D-17C42B872AA5}" dt="2019-07-23T16:25:44.145" v="76"/>
        <pc:sldMkLst>
          <pc:docMk/>
          <pc:sldMk cId="2235531709" sldId="275"/>
        </pc:sldMkLst>
        <pc:spChg chg="mod">
          <ac:chgData name="Mitchell, Gemma" userId="S::gemma.mitchell@camden.gov.uk::2b3e2d50-a4b3-4462-b864-1b95e2004142" providerId="AD" clId="Web-{CBE8B0B8-5945-199C-D17D-17C42B872AA5}" dt="2019-07-23T16:24:35.566" v="69" actId="20577"/>
          <ac:spMkLst>
            <pc:docMk/>
            <pc:sldMk cId="2235531709" sldId="275"/>
            <ac:spMk id="3" creationId="{00000000-0000-0000-0000-000000000000}"/>
          </ac:spMkLst>
        </pc:spChg>
      </pc:sldChg>
      <pc:sldChg chg="addSp delSp modSp new mod setBg modNotes">
        <pc:chgData name="Mitchell, Gemma" userId="S::gemma.mitchell@camden.gov.uk::2b3e2d50-a4b3-4462-b864-1b95e2004142" providerId="AD" clId="Web-{CBE8B0B8-5945-199C-D17D-17C42B872AA5}" dt="2019-07-23T16:48:21.482" v="77" actId="14100"/>
        <pc:sldMkLst>
          <pc:docMk/>
          <pc:sldMk cId="2705270540" sldId="292"/>
        </pc:sldMkLst>
        <pc:spChg chg="mod">
          <ac:chgData name="Mitchell, Gemma" userId="S::gemma.mitchell@camden.gov.uk::2b3e2d50-a4b3-4462-b864-1b95e2004142" providerId="AD" clId="Web-{CBE8B0B8-5945-199C-D17D-17C42B872AA5}" dt="2019-07-23T16:24:16.957" v="65" actId="14100"/>
          <ac:spMkLst>
            <pc:docMk/>
            <pc:sldMk cId="2705270540" sldId="292"/>
            <ac:spMk id="2" creationId="{D1599780-9888-42C1-B0ED-467FE32C9F4B}"/>
          </ac:spMkLst>
        </pc:spChg>
        <pc:spChg chg="del">
          <ac:chgData name="Mitchell, Gemma" userId="S::gemma.mitchell@camden.gov.uk::2b3e2d50-a4b3-4462-b864-1b95e2004142" providerId="AD" clId="Web-{CBE8B0B8-5945-199C-D17D-17C42B872AA5}" dt="2019-07-23T16:23:29.160" v="1"/>
          <ac:spMkLst>
            <pc:docMk/>
            <pc:sldMk cId="2705270540" sldId="292"/>
            <ac:spMk id="3" creationId="{404C26B3-0A8F-4C11-94D1-1B551D4A10B0}"/>
          </ac:spMkLst>
        </pc:spChg>
        <pc:spChg chg="add del">
          <ac:chgData name="Mitchell, Gemma" userId="S::gemma.mitchell@camden.gov.uk::2b3e2d50-a4b3-4462-b864-1b95e2004142" providerId="AD" clId="Web-{CBE8B0B8-5945-199C-D17D-17C42B872AA5}" dt="2019-07-23T16:23:48.738" v="5"/>
          <ac:spMkLst>
            <pc:docMk/>
            <pc:sldMk cId="2705270540" sldId="292"/>
            <ac:spMk id="6" creationId="{261EC4C6-40E7-4B91-BF0C-514A654E9628}"/>
          </ac:spMkLst>
        </pc:spChg>
        <pc:spChg chg="add del">
          <ac:chgData name="Mitchell, Gemma" userId="S::gemma.mitchell@camden.gov.uk::2b3e2d50-a4b3-4462-b864-1b95e2004142" providerId="AD" clId="Web-{CBE8B0B8-5945-199C-D17D-17C42B872AA5}" dt="2019-07-23T16:23:42.004" v="3"/>
          <ac:spMkLst>
            <pc:docMk/>
            <pc:sldMk cId="2705270540" sldId="292"/>
            <ac:spMk id="9" creationId="{FA651616-6007-4FE7-8E06-5C60EE890F04}"/>
          </ac:spMkLst>
        </pc:spChg>
        <pc:picChg chg="add del mod ord">
          <ac:chgData name="Mitchell, Gemma" userId="S::gemma.mitchell@camden.gov.uk::2b3e2d50-a4b3-4462-b864-1b95e2004142" providerId="AD" clId="Web-{CBE8B0B8-5945-199C-D17D-17C42B872AA5}" dt="2019-07-23T16:23:42.066" v="4"/>
          <ac:picMkLst>
            <pc:docMk/>
            <pc:sldMk cId="2705270540" sldId="292"/>
            <ac:picMk id="4" creationId="{9432002A-C0C7-402F-ACE0-FFFCD813DA81}"/>
          </ac:picMkLst>
        </pc:picChg>
        <pc:picChg chg="add del">
          <ac:chgData name="Mitchell, Gemma" userId="S::gemma.mitchell@camden.gov.uk::2b3e2d50-a4b3-4462-b864-1b95e2004142" providerId="AD" clId="Web-{CBE8B0B8-5945-199C-D17D-17C42B872AA5}" dt="2019-07-23T16:23:42.004" v="3"/>
          <ac:picMkLst>
            <pc:docMk/>
            <pc:sldMk cId="2705270540" sldId="292"/>
            <ac:picMk id="7" creationId="{9432002A-C0C7-402F-ACE0-FFFCD813DA81}"/>
          </ac:picMkLst>
        </pc:picChg>
        <pc:picChg chg="add mod">
          <ac:chgData name="Mitchell, Gemma" userId="S::gemma.mitchell@camden.gov.uk::2b3e2d50-a4b3-4462-b864-1b95e2004142" providerId="AD" clId="Web-{CBE8B0B8-5945-199C-D17D-17C42B872AA5}" dt="2019-07-23T16:48:21.482" v="77" actId="14100"/>
          <ac:picMkLst>
            <pc:docMk/>
            <pc:sldMk cId="2705270540" sldId="292"/>
            <ac:picMk id="8" creationId="{9432002A-C0C7-402F-ACE0-FFFCD813DA8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2" cy="1063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5" y="1"/>
            <a:ext cx="2971802" cy="106363"/>
          </a:xfrm>
          <a:prstGeom prst="rect">
            <a:avLst/>
          </a:prstGeom>
        </p:spPr>
        <p:txBody>
          <a:bodyPr vert="horz" lIns="91440" tIns="45720" rIns="91440" bIns="45720" rtlCol="0"/>
          <a:lstStyle>
            <a:lvl1pPr algn="r">
              <a:defRPr sz="1200"/>
            </a:lvl1pPr>
          </a:lstStyle>
          <a:p>
            <a:fld id="{0FD22E16-8140-41C1-B1C5-E8CAB82B0F4D}" type="datetimeFigureOut">
              <a:rPr lang="en-GB" smtClean="0"/>
              <a:t>24/07/2019</a:t>
            </a:fld>
            <a:endParaRPr lang="en-GB"/>
          </a:p>
        </p:txBody>
      </p:sp>
      <p:sp>
        <p:nvSpPr>
          <p:cNvPr id="4" name="Footer Placeholder 3"/>
          <p:cNvSpPr>
            <a:spLocks noGrp="1"/>
          </p:cNvSpPr>
          <p:nvPr>
            <p:ph type="ftr" sz="quarter" idx="2"/>
          </p:nvPr>
        </p:nvSpPr>
        <p:spPr>
          <a:xfrm>
            <a:off x="1" y="2017713"/>
            <a:ext cx="2971802" cy="1063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5" y="2017713"/>
            <a:ext cx="2971802" cy="106362"/>
          </a:xfrm>
          <a:prstGeom prst="rect">
            <a:avLst/>
          </a:prstGeom>
        </p:spPr>
        <p:txBody>
          <a:bodyPr vert="horz" lIns="91440" tIns="45720" rIns="91440" bIns="45720" rtlCol="0" anchor="b"/>
          <a:lstStyle>
            <a:lvl1pPr algn="r">
              <a:defRPr sz="1200"/>
            </a:lvl1pPr>
          </a:lstStyle>
          <a:p>
            <a:fld id="{CD34D9D8-BD9C-4DDD-80BE-29A66E833FAE}" type="slidenum">
              <a:rPr lang="en-GB" smtClean="0"/>
              <a:t>‹#›</a:t>
            </a:fld>
            <a:endParaRPr lang="en-GB"/>
          </a:p>
        </p:txBody>
      </p:sp>
    </p:spTree>
    <p:extLst>
      <p:ext uri="{BB962C8B-B14F-4D97-AF65-F5344CB8AC3E}">
        <p14:creationId xmlns:p14="http://schemas.microsoft.com/office/powerpoint/2010/main" val="4290379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2"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5" y="0"/>
            <a:ext cx="2971802" cy="458788"/>
          </a:xfrm>
          <a:prstGeom prst="rect">
            <a:avLst/>
          </a:prstGeom>
        </p:spPr>
        <p:txBody>
          <a:bodyPr vert="horz" lIns="91440" tIns="45720" rIns="91440" bIns="45720" rtlCol="0"/>
          <a:lstStyle>
            <a:lvl1pPr algn="r">
              <a:defRPr sz="1200"/>
            </a:lvl1pPr>
          </a:lstStyle>
          <a:p>
            <a:fld id="{C97190D9-ED2E-4B1E-8780-EDA8461278F9}" type="datetimeFigureOut">
              <a:rPr lang="en-GB" smtClean="0"/>
              <a:t>24/07/2019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2"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685214"/>
            <a:ext cx="2971802"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5" y="8685214"/>
            <a:ext cx="2971802" cy="458787"/>
          </a:xfrm>
          <a:prstGeom prst="rect">
            <a:avLst/>
          </a:prstGeom>
        </p:spPr>
        <p:txBody>
          <a:bodyPr vert="horz" lIns="91440" tIns="45720" rIns="91440" bIns="45720" rtlCol="0" anchor="b"/>
          <a:lstStyle>
            <a:lvl1pPr algn="r">
              <a:defRPr sz="1200"/>
            </a:lvl1pPr>
          </a:lstStyle>
          <a:p>
            <a:fld id="{E6F4373C-D321-404F-8ADF-9DD00D9BF827}" type="slidenum">
              <a:rPr lang="en-GB" smtClean="0"/>
              <a:t>‹#›</a:t>
            </a:fld>
            <a:endParaRPr lang="en-GB"/>
          </a:p>
        </p:txBody>
      </p:sp>
    </p:spTree>
    <p:extLst>
      <p:ext uri="{BB962C8B-B14F-4D97-AF65-F5344CB8AC3E}">
        <p14:creationId xmlns:p14="http://schemas.microsoft.com/office/powerpoint/2010/main" val="237495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bcamden-my.sharepoint.com/:x:/r/personal/anna_smart_camden_gov_uk/_layouts/15/doc2.aspx?sourcedoc=%7B35D27828-ADB2-46D1-B41A-A33184342A11%7D&amp;file=Landlord%20Service%20Barrier%20Board.xlsx&amp;action=default&amp;mobileredirect=true&amp;cid=4000e346-5006-4f41-af6e-a5407d59ffe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4373C-D321-404F-8ADF-9DD00D9BF827}" type="slidenum">
              <a:rPr lang="en-GB" smtClean="0"/>
              <a:t>1</a:t>
            </a:fld>
            <a:endParaRPr lang="en-GB"/>
          </a:p>
        </p:txBody>
      </p:sp>
    </p:spTree>
    <p:extLst>
      <p:ext uri="{BB962C8B-B14F-4D97-AF65-F5344CB8AC3E}">
        <p14:creationId xmlns:p14="http://schemas.microsoft.com/office/powerpoint/2010/main" val="1052218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 – 5-10mins</a:t>
            </a:r>
          </a:p>
          <a:p>
            <a:r>
              <a:rPr lang="en-GB"/>
              <a:t>Referring back to the idea</a:t>
            </a:r>
            <a:r>
              <a:rPr lang="en-GB" baseline="0"/>
              <a:t> of establishing the Team as a Secure Base discussion at Workshop #2…  </a:t>
            </a:r>
          </a:p>
          <a:p>
            <a:endParaRPr lang="en-GB" baseline="0"/>
          </a:p>
          <a:p>
            <a:r>
              <a:rPr lang="en-GB" sz="1200" b="1"/>
              <a:t>Availability</a:t>
            </a:r>
            <a:r>
              <a:rPr lang="en-GB" sz="1200"/>
              <a:t> - Regular and repetitive opportunities for team to meet and reflect,</a:t>
            </a:r>
            <a:r>
              <a:rPr lang="en-GB" sz="1200" baseline="0"/>
              <a:t> </a:t>
            </a:r>
            <a:r>
              <a:rPr lang="en-GB" sz="1200"/>
              <a:t>Formal and informal,</a:t>
            </a:r>
            <a:r>
              <a:rPr lang="en-GB" sz="1200" baseline="0"/>
              <a:t> </a:t>
            </a:r>
            <a:r>
              <a:rPr lang="en-GB" sz="1200"/>
              <a:t>In person and via other avenues.</a:t>
            </a:r>
          </a:p>
          <a:p>
            <a:endParaRPr lang="en-GB" sz="1200"/>
          </a:p>
          <a:p>
            <a:r>
              <a:rPr lang="en-GB" sz="1200" b="1"/>
              <a:t>Sensitivity</a:t>
            </a:r>
            <a:r>
              <a:rPr lang="en-GB" sz="1200"/>
              <a:t> - Staff need to feel heard and understood, which means feelings can be managed more effectively. Supervisors and managers to be ‘tuned in’ and sensitive to what team members might be feeling and thinking.</a:t>
            </a:r>
            <a:r>
              <a:rPr lang="en-GB" sz="1200" baseline="0"/>
              <a:t>  </a:t>
            </a:r>
            <a:r>
              <a:rPr lang="en-GB" sz="1200"/>
              <a:t>Validation of feelings </a:t>
            </a:r>
            <a:r>
              <a:rPr lang="en-GB" sz="1200" i="1"/>
              <a:t>"I can hear that you are feeling xxx”.</a:t>
            </a:r>
            <a:r>
              <a:rPr lang="en-GB" sz="1200" i="1" baseline="0"/>
              <a:t>  </a:t>
            </a:r>
            <a:r>
              <a:rPr lang="en-GB" sz="1200"/>
              <a:t>Checking in with people – “how did that make you feel?” “What were you thinking when that happened?”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Acceptance</a:t>
            </a:r>
            <a:r>
              <a:rPr lang="en-GB" sz="1200"/>
              <a:t> – positive feedback, feeling not-judged, Regular opportunities to review the work they are doing </a:t>
            </a:r>
          </a:p>
          <a:p>
            <a:pPr lvl="0"/>
            <a:endParaRPr lang="en-GB" b="1" baseline="0"/>
          </a:p>
          <a:p>
            <a:pPr lvl="0"/>
            <a:r>
              <a:rPr lang="en-GB" b="1" baseline="0"/>
              <a:t>Co-operation</a:t>
            </a:r>
            <a:r>
              <a:rPr lang="en-GB" baseline="0"/>
              <a:t> - </a:t>
            </a:r>
            <a:r>
              <a:rPr lang="en-GB" sz="1200"/>
              <a:t>When colleagues and supervisors provide opportunities to work together, this helps facilitate independent but supported practice.</a:t>
            </a:r>
            <a:r>
              <a:rPr lang="en-GB" sz="1200" baseline="0"/>
              <a:t>  </a:t>
            </a:r>
            <a:r>
              <a:rPr lang="en-GB" sz="1200"/>
              <a:t>Practice improves through sharing ideas with experienced colleagues.</a:t>
            </a:r>
            <a:r>
              <a:rPr lang="en-GB" sz="1200" baseline="0"/>
              <a:t>  </a:t>
            </a:r>
            <a:r>
              <a:rPr lang="en-GB" sz="1200"/>
              <a:t>Staff value collaborative styles of supervision - promotes feeling heard - rather than receiving instructions or reprimands. Asking questions rather than giving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Team Membership</a:t>
            </a:r>
            <a:r>
              <a:rPr lang="en-GB" baseline="0"/>
              <a:t> - </a:t>
            </a:r>
            <a:r>
              <a:rPr lang="en-GB" sz="1200"/>
              <a:t>feeling that the team care for staff(everyone), Regular and frequent contact with each other to help deal with feelings of isolation, Reflective group supervision provides an opportunity for creating team membership and learning from one another.  </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7BC03B-0DAB-4CE7-862E-5833E3B215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4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Gemma – 5-10 mins</a:t>
            </a:r>
          </a:p>
          <a:p>
            <a:endParaRPr lang="en-GB" baseline="0"/>
          </a:p>
          <a:p>
            <a:r>
              <a:rPr lang="en-GB">
                <a:cs typeface="Calibri" panose="020F0502020204030204"/>
              </a:rPr>
              <a:t>Here we have a drawing of the system.  </a:t>
            </a:r>
          </a:p>
          <a:p>
            <a:r>
              <a:rPr lang="en-GB"/>
              <a:t>We have work flow coming </a:t>
            </a:r>
            <a:r>
              <a:rPr lang="en-GB" b="1"/>
              <a:t>in</a:t>
            </a:r>
            <a:r>
              <a:rPr lang="en-GB"/>
              <a:t> – residents (</a:t>
            </a:r>
            <a:r>
              <a:rPr lang="en-GB" b="1"/>
              <a:t>circles</a:t>
            </a:r>
            <a:r>
              <a:rPr lang="en-GB"/>
              <a:t>) connect to their NHO (</a:t>
            </a:r>
            <a:r>
              <a:rPr lang="en-GB" b="1"/>
              <a:t>sponges</a:t>
            </a:r>
            <a:r>
              <a:rPr lang="en-GB"/>
              <a:t>) - and we hope that this is where the work happens.  We want to build a relationship with our residents, so that we are able to have some effect on them / their lives and circumstances, and then the work comes to a close (</a:t>
            </a:r>
            <a:r>
              <a:rPr lang="en-GB" b="1"/>
              <a:t>out</a:t>
            </a:r>
            <a:r>
              <a:rPr lang="en-GB"/>
              <a:t>). </a:t>
            </a:r>
          </a:p>
          <a:p>
            <a:r>
              <a:rPr lang="en-GB"/>
              <a:t> </a:t>
            </a:r>
            <a:endParaRPr lang="en-GB">
              <a:cs typeface="Calibri" panose="020F0502020204030204"/>
            </a:endParaRPr>
          </a:p>
          <a:p>
            <a:r>
              <a:rPr lang="en-GB"/>
              <a:t>Because of the nature of relationships and being human, this effect does not just happen in one direction (</a:t>
            </a:r>
            <a:r>
              <a:rPr lang="en-GB" b="1"/>
              <a:t>two way arrows</a:t>
            </a:r>
            <a:r>
              <a:rPr lang="en-GB"/>
              <a:t>) – our residents will effect us, as we hope to effect them.  </a:t>
            </a:r>
          </a:p>
          <a:p>
            <a:endParaRPr lang="en-GB"/>
          </a:p>
          <a:p>
            <a:r>
              <a:rPr lang="en-GB"/>
              <a:t>Our NHOs will experience sometimes strong feelings and uncomfortable thoughts in response to the residents they work with and the circumstances of their lives they are in touch with.  </a:t>
            </a:r>
          </a:p>
          <a:p>
            <a:r>
              <a:rPr lang="en-GB"/>
              <a:t>We have to pay attention to the human realities of service provision – the work might effect staff’s capacity to think about what they are supposed to be doing and remain emotionally available to engage in the work… </a:t>
            </a:r>
          </a:p>
          <a:p>
            <a:endParaRPr lang="en-GB">
              <a:cs typeface="Calibri" panose="020F0502020204030204"/>
            </a:endParaRPr>
          </a:p>
          <a:p>
            <a:r>
              <a:rPr lang="en-GB"/>
              <a:t>Like </a:t>
            </a:r>
            <a:r>
              <a:rPr lang="en-GB" b="1"/>
              <a:t>Sponges</a:t>
            </a:r>
            <a:r>
              <a:rPr lang="en-GB"/>
              <a:t>, Front-line staff are ‘permeable’ to the experiences of the residents’ lives.  We need to provide opportunities for thinking – this looks like a conversation.  </a:t>
            </a:r>
            <a:endParaRPr lang="en-US"/>
          </a:p>
          <a:p>
            <a:r>
              <a:rPr lang="en-GB"/>
              <a:t>We need time to think and reflect on what residents explicitly communicate, and how we can be left feeling, and the thoughts we can be left thinking, once we've spent time with them. </a:t>
            </a:r>
            <a:endParaRPr lang="en-US">
              <a:cs typeface="Calibri"/>
            </a:endParaRPr>
          </a:p>
          <a:p>
            <a:endParaRPr lang="en-GB"/>
          </a:p>
          <a:p>
            <a:r>
              <a:rPr lang="en-GB"/>
              <a:t>When we attempt to think together (through CONVERSATIONS) in a team, (when we try to understand what is going on for a staff member in their relationship with a resident), it becomes possible to translate this information and understanding into decisions designed to help people using the service, as well as develop our staff.  </a:t>
            </a:r>
            <a:endParaRPr lang="en-US"/>
          </a:p>
          <a:p>
            <a:r>
              <a:rPr lang="en-GB"/>
              <a:t>Reflective case discussions can help us consider how to </a:t>
            </a:r>
            <a:r>
              <a:rPr lang="en-GB" b="1"/>
              <a:t>thoughtfully act in response to a resident / situation</a:t>
            </a:r>
            <a:r>
              <a:rPr lang="en-GB"/>
              <a:t>.  </a:t>
            </a:r>
          </a:p>
          <a:p>
            <a:endParaRPr lang="en-GB"/>
          </a:p>
          <a:p>
            <a:r>
              <a:rPr lang="en-GB"/>
              <a:t>The experiences of the team can be seen to be a representation of the experiences of the residents.  This is useful information.</a:t>
            </a:r>
            <a:endParaRPr lang="en-GB">
              <a:cs typeface="Calibri"/>
            </a:endParaRPr>
          </a:p>
          <a:p>
            <a:endParaRPr lang="en-GB"/>
          </a:p>
          <a:p>
            <a:r>
              <a:rPr lang="en-GB"/>
              <a:t>As a manager, it is therefore helpful to gather information from the team as a whole about the experience of the work.  </a:t>
            </a:r>
          </a:p>
          <a:p>
            <a:endParaRPr lang="en-GB">
              <a:cs typeface="Calibri" panose="020F0502020204030204"/>
            </a:endParaRPr>
          </a:p>
          <a:p>
            <a:r>
              <a:rPr lang="en-GB"/>
              <a:t>Ideally the manager is also present to pick up the feedback from the impact on the staff, which can help managers make useful decisions.  “I wonder what this means?”… and they can gather information to help them update</a:t>
            </a:r>
            <a:r>
              <a:rPr lang="en-GB" b="1"/>
              <a:t> the system of work</a:t>
            </a:r>
            <a:r>
              <a:rPr lang="en-GB"/>
              <a:t>.</a:t>
            </a:r>
            <a:endParaRPr lang="en-US"/>
          </a:p>
          <a:p>
            <a:endParaRPr lang="en-GB">
              <a:cs typeface="Calibri" panose="020F0502020204030204"/>
            </a:endParaRPr>
          </a:p>
          <a:p>
            <a:r>
              <a:rPr lang="en-GB">
                <a:cs typeface="Calibri" panose="020F0502020204030204"/>
              </a:rPr>
              <a:t>The outer boundaries are the higher levels and structure of the organisation.  The role of Neighbourhood Team Managers (</a:t>
            </a:r>
            <a:r>
              <a:rPr lang="en-GB" b="1">
                <a:cs typeface="Calibri" panose="020F0502020204030204"/>
              </a:rPr>
              <a:t>dash - - line</a:t>
            </a:r>
            <a:r>
              <a:rPr lang="en-GB">
                <a:cs typeface="Calibri" panose="020F0502020204030204"/>
              </a:rPr>
              <a:t>) is to act as a filter - to pass up the information from the team to update the organisations' system of work, as well as to contain the front line staff from some of the environmental and organisational pressures. </a:t>
            </a:r>
          </a:p>
          <a:p>
            <a:endParaRPr lang="en-GB" baseline="0">
              <a:cs typeface="Calibri" panose="020F0502020204030204"/>
            </a:endParaRPr>
          </a:p>
          <a:p>
            <a:endParaRPr lang="en-GB">
              <a:cs typeface="Calibri"/>
            </a:endParaRPr>
          </a:p>
          <a:p>
            <a:endParaRPr lang="en-GB">
              <a:cs typeface="Calibri"/>
            </a:endParaRPr>
          </a:p>
          <a:p>
            <a:endParaRPr lang="en-GB"/>
          </a:p>
          <a:p>
            <a:endParaRPr lang="en-GB"/>
          </a:p>
          <a:p>
            <a:r>
              <a:rPr lang="en-GB" baseline="0" err="1"/>
              <a:t>Bion’s</a:t>
            </a:r>
            <a:r>
              <a:rPr lang="en-GB" baseline="0"/>
              <a:t> ‘container’ – The team can act as a container (not the job of the team manager alone) for the confusing, challenging communication and lives of the people we work with.  </a:t>
            </a:r>
          </a:p>
          <a:p>
            <a:r>
              <a:rPr lang="en-GB" sz="1200" kern="1200">
                <a:solidFill>
                  <a:schemeClr val="tx1"/>
                </a:solidFill>
                <a:effectLst/>
                <a:latin typeface="+mn-lt"/>
                <a:ea typeface="+mn-ea"/>
                <a:cs typeface="+mn-cs"/>
              </a:rPr>
              <a:t>Within this container, relationships occur - our work is done through communication, talking, modelling behaviour, listening to our residents.</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We need time to make some sense of what they communicate to us. </a:t>
            </a:r>
          </a:p>
          <a:p>
            <a:r>
              <a:rPr lang="en-GB"/>
              <a:t> </a:t>
            </a:r>
            <a:endParaRPr lang="en-GB" sz="1200" kern="1200">
              <a:solidFill>
                <a:schemeClr val="tx1"/>
              </a:solidFill>
              <a:effectLst/>
              <a:latin typeface="+mn-lt"/>
              <a:cs typeface="Calibri"/>
            </a:endParaRPr>
          </a:p>
          <a:p>
            <a:r>
              <a:rPr lang="en-GB" sz="1200" kern="1200">
                <a:solidFill>
                  <a:schemeClr val="tx1"/>
                </a:solidFill>
                <a:effectLst/>
                <a:latin typeface="+mn-lt"/>
                <a:ea typeface="+mn-ea"/>
                <a:cs typeface="+mn-cs"/>
              </a:rPr>
              <a:t>This is why it's important to consider the impact of the work on individuals and the team.</a:t>
            </a:r>
            <a:r>
              <a:rPr lang="en-GB">
                <a:cs typeface="Calibri"/>
              </a:rPr>
              <a:t> </a:t>
            </a:r>
            <a:endParaRPr lang="en-GB" sz="1200" kern="1200">
              <a:solidFill>
                <a:schemeClr val="tx1"/>
              </a:solidFill>
              <a:effectLst/>
              <a:latin typeface="+mn-lt"/>
              <a:cs typeface="Calibri"/>
            </a:endParaRPr>
          </a:p>
          <a:p>
            <a:endParaRPr lang="en-GB"/>
          </a:p>
        </p:txBody>
      </p:sp>
      <p:sp>
        <p:nvSpPr>
          <p:cNvPr id="4" name="Slide Number Placeholder 3"/>
          <p:cNvSpPr>
            <a:spLocks noGrp="1"/>
          </p:cNvSpPr>
          <p:nvPr>
            <p:ph type="sldNum" sz="quarter" idx="10"/>
          </p:nvPr>
        </p:nvSpPr>
        <p:spPr/>
        <p:txBody>
          <a:bodyPr/>
          <a:lstStyle/>
          <a:p>
            <a:fld id="{E6F4373C-D321-404F-8ADF-9DD00D9BF827}" type="slidenum">
              <a:rPr lang="en-GB" smtClean="0"/>
              <a:t>11</a:t>
            </a:fld>
            <a:endParaRPr lang="en-GB"/>
          </a:p>
        </p:txBody>
      </p:sp>
    </p:spTree>
    <p:extLst>
      <p:ext uri="{BB962C8B-B14F-4D97-AF65-F5344CB8AC3E}">
        <p14:creationId xmlns:p14="http://schemas.microsoft.com/office/powerpoint/2010/main" val="133418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i="1"/>
              <a:t>“The greatest gift a manager can give to their staff team when they are clamouring for an answer is to say ‘I don’t know.  I really don’t know’ and then to remain silent and stay with the anxiety that follows.  Out of this anxiety comes possibility and, above all, thinking”</a:t>
            </a:r>
            <a:endParaRPr lang="en-US"/>
          </a:p>
          <a:p>
            <a:pPr>
              <a:lnSpc>
                <a:spcPct val="90000"/>
              </a:lnSpc>
              <a:spcBef>
                <a:spcPts val="1000"/>
              </a:spcBef>
            </a:pPr>
            <a:endParaRPr lang="en-GB"/>
          </a:p>
          <a:p>
            <a:pPr marL="285750" indent="-285750">
              <a:lnSpc>
                <a:spcPct val="90000"/>
              </a:lnSpc>
              <a:spcBef>
                <a:spcPts val="1000"/>
              </a:spcBef>
              <a:buFont typeface="Arial"/>
              <a:buChar char="•"/>
            </a:pPr>
            <a:r>
              <a:rPr lang="en-GB"/>
              <a:t>A highly important ability to hold the tension of being at the edge of knowledge and understanding</a:t>
            </a:r>
            <a:endParaRPr lang="en-US"/>
          </a:p>
          <a:p>
            <a:pPr marL="285750" indent="-285750">
              <a:lnSpc>
                <a:spcPct val="90000"/>
              </a:lnSpc>
              <a:spcBef>
                <a:spcPts val="1000"/>
              </a:spcBef>
              <a:buFont typeface="Arial"/>
              <a:buChar char="•"/>
            </a:pPr>
            <a:r>
              <a:rPr lang="en-GB"/>
              <a:t>An especially important and difficult position for a manager to take up, when the pressure to ‘do something’ is almost unbearable at times. </a:t>
            </a:r>
            <a:endParaRPr lang="en-US"/>
          </a:p>
          <a:p>
            <a:pPr marL="285750" indent="-285750">
              <a:lnSpc>
                <a:spcPct val="90000"/>
              </a:lnSpc>
              <a:spcBef>
                <a:spcPts val="1000"/>
              </a:spcBef>
              <a:buFont typeface="Arial"/>
              <a:buChar char="•"/>
            </a:pPr>
            <a:r>
              <a:rPr lang="en-GB"/>
              <a:t>The team will look to their manager to rescue them from anxiety</a:t>
            </a:r>
            <a:endParaRPr lang="en-US"/>
          </a:p>
        </p:txBody>
      </p:sp>
      <p:sp>
        <p:nvSpPr>
          <p:cNvPr id="4" name="Slide Number Placeholder 3"/>
          <p:cNvSpPr>
            <a:spLocks noGrp="1"/>
          </p:cNvSpPr>
          <p:nvPr>
            <p:ph type="sldNum" sz="quarter" idx="5"/>
          </p:nvPr>
        </p:nvSpPr>
        <p:spPr/>
        <p:txBody>
          <a:bodyPr/>
          <a:lstStyle/>
          <a:p>
            <a:fld id="{E6F4373C-D321-404F-8ADF-9DD00D9BF827}" type="slidenum">
              <a:rPr lang="en-GB" smtClean="0"/>
              <a:t>12</a:t>
            </a:fld>
            <a:endParaRPr lang="en-GB"/>
          </a:p>
        </p:txBody>
      </p:sp>
    </p:spTree>
    <p:extLst>
      <p:ext uri="{BB962C8B-B14F-4D97-AF65-F5344CB8AC3E}">
        <p14:creationId xmlns:p14="http://schemas.microsoft.com/office/powerpoint/2010/main" val="617895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a:t>‘Not knowing’ what to do is a helpful position to find yourself in</a:t>
            </a:r>
            <a:endParaRPr lang="en-US"/>
          </a:p>
          <a:p>
            <a:pPr marL="285750" indent="-285750">
              <a:lnSpc>
                <a:spcPct val="90000"/>
              </a:lnSpc>
              <a:spcBef>
                <a:spcPts val="1000"/>
              </a:spcBef>
              <a:buFont typeface="Arial"/>
              <a:buChar char="•"/>
            </a:pPr>
            <a:r>
              <a:rPr lang="en-GB"/>
              <a:t>Curiosity - to explore an issue, hold own ideas 'lightly' and flexibly</a:t>
            </a:r>
            <a:endParaRPr lang="en-US"/>
          </a:p>
          <a:p>
            <a:pPr marL="285750" indent="-285750">
              <a:lnSpc>
                <a:spcPct val="90000"/>
              </a:lnSpc>
              <a:spcBef>
                <a:spcPts val="1000"/>
              </a:spcBef>
              <a:buFont typeface="Arial"/>
              <a:buChar char="•"/>
            </a:pPr>
            <a:r>
              <a:rPr lang="en-GB"/>
              <a:t>Checking in at the beginning of the conversation to ask what practitioners would find useful from a conversation</a:t>
            </a:r>
            <a:endParaRPr lang="en-US"/>
          </a:p>
          <a:p>
            <a:pPr marL="285750" indent="-285750">
              <a:lnSpc>
                <a:spcPct val="90000"/>
              </a:lnSpc>
              <a:spcBef>
                <a:spcPts val="1000"/>
              </a:spcBef>
              <a:buFont typeface="Arial"/>
              <a:buChar char="•"/>
            </a:pPr>
            <a:r>
              <a:rPr lang="en-GB"/>
              <a:t>We’re attempting to ‘make meaning’ - “what does this </a:t>
            </a:r>
            <a:r>
              <a:rPr lang="en-GB" i="1"/>
              <a:t>mean</a:t>
            </a:r>
            <a:r>
              <a:rPr lang="en-GB"/>
              <a:t>?”</a:t>
            </a:r>
            <a:endParaRPr lang="en-US"/>
          </a:p>
          <a:p>
            <a:pPr marL="285750" indent="-285750">
              <a:lnSpc>
                <a:spcPct val="90000"/>
              </a:lnSpc>
              <a:spcBef>
                <a:spcPts val="1000"/>
              </a:spcBef>
              <a:buFont typeface="Arial"/>
              <a:buChar char="•"/>
            </a:pPr>
            <a:r>
              <a:rPr lang="en-GB"/>
              <a:t>Offer tentative and speculative ideas  (avoid giving advice, instruction or an expert position)</a:t>
            </a:r>
            <a:endParaRPr lang="en-US"/>
          </a:p>
          <a:p>
            <a:pPr marL="285750" indent="-285750">
              <a:lnSpc>
                <a:spcPct val="90000"/>
              </a:lnSpc>
              <a:spcBef>
                <a:spcPts val="1000"/>
              </a:spcBef>
              <a:buFont typeface="Arial"/>
              <a:buChar char="•"/>
            </a:pPr>
            <a:r>
              <a:rPr lang="en-GB"/>
              <a:t>Asking questions rather than giving answers or suggestions </a:t>
            </a:r>
            <a:endParaRPr lang="en-US"/>
          </a:p>
          <a:p>
            <a:pPr marL="285750" indent="-285750">
              <a:lnSpc>
                <a:spcPct val="90000"/>
              </a:lnSpc>
              <a:spcBef>
                <a:spcPts val="1000"/>
              </a:spcBef>
              <a:buFont typeface="Arial"/>
              <a:buChar char="•"/>
            </a:pPr>
            <a:r>
              <a:rPr lang="en-GB"/>
              <a:t>We are sharing experiences with each other and talking about what it is like to do the work that the team does. </a:t>
            </a:r>
          </a:p>
          <a:p>
            <a:pPr marL="285750" indent="-285750">
              <a:lnSpc>
                <a:spcPct val="90000"/>
              </a:lnSpc>
              <a:spcBef>
                <a:spcPts val="1000"/>
              </a:spcBef>
              <a:buFont typeface="Arial"/>
              <a:buChar char="•"/>
            </a:pPr>
            <a:r>
              <a:rPr lang="en-GB"/>
              <a:t>Hold an attitude of learning</a:t>
            </a:r>
            <a:endParaRPr lang="en-US"/>
          </a:p>
          <a:p>
            <a:pPr marL="285750" indent="-285750">
              <a:lnSpc>
                <a:spcPct val="90000"/>
              </a:lnSpc>
              <a:spcBef>
                <a:spcPts val="1000"/>
              </a:spcBef>
              <a:buFont typeface="Arial"/>
              <a:buChar char="•"/>
            </a:pPr>
            <a:endParaRPr lang="en-GB"/>
          </a:p>
          <a:p>
            <a:pPr marL="171450" indent="-171450">
              <a:buFont typeface="Arial"/>
              <a:buChar char="•"/>
            </a:pPr>
            <a:r>
              <a:rPr lang="en-GB" b="1"/>
              <a:t>Asking questions rather than giving answers – Examples:</a:t>
            </a:r>
            <a:endParaRPr lang="en-US">
              <a:cs typeface="Calibri" panose="020F0502020204030204"/>
            </a:endParaRPr>
          </a:p>
          <a:p>
            <a:pPr marL="171450" indent="-171450">
              <a:buFont typeface="Arial"/>
              <a:buChar char="•"/>
            </a:pPr>
            <a:r>
              <a:rPr lang="en-GB" i="1"/>
              <a:t>what ideas have you already had, </a:t>
            </a:r>
            <a:endParaRPr lang="en-US"/>
          </a:p>
          <a:p>
            <a:pPr marL="171450" indent="-171450">
              <a:buFont typeface="Arial"/>
              <a:buChar char="•"/>
            </a:pPr>
            <a:r>
              <a:rPr lang="en-GB" i="1"/>
              <a:t>what have you already tried, </a:t>
            </a:r>
            <a:endParaRPr lang="en-US"/>
          </a:p>
          <a:p>
            <a:pPr marL="171450" indent="-171450">
              <a:buFont typeface="Arial"/>
              <a:buChar char="•"/>
            </a:pPr>
            <a:r>
              <a:rPr lang="en-GB" i="1"/>
              <a:t>what might other people in the network think/suggest?”</a:t>
            </a:r>
            <a:endParaRPr lang="en-US"/>
          </a:p>
          <a:p>
            <a:pPr marL="171450" indent="-171450">
              <a:buFont typeface="Arial"/>
              <a:buChar char="•"/>
            </a:pPr>
            <a:endParaRPr lang="en-GB"/>
          </a:p>
          <a:p>
            <a:pPr marL="171450" indent="-171450">
              <a:buFont typeface="Arial"/>
              <a:buChar char="•"/>
            </a:pPr>
            <a:r>
              <a:rPr lang="en-GB" i="1"/>
              <a:t>I wonder what the effect would be of doing XXX, or of trying YYY?</a:t>
            </a:r>
            <a:endParaRPr lang="en-US"/>
          </a:p>
          <a:p>
            <a:pPr marL="171450" indent="-171450">
              <a:buFont typeface="Arial"/>
              <a:buChar char="•"/>
            </a:pPr>
            <a:r>
              <a:rPr lang="en-GB" i="1"/>
              <a:t>I wonder how things would change if XXX happened, or if YYY did this …?</a:t>
            </a:r>
            <a:endParaRPr lang="en-US"/>
          </a:p>
          <a:p>
            <a:pPr marL="171450" indent="-171450">
              <a:buFont typeface="Arial"/>
              <a:buChar char="•"/>
            </a:pPr>
            <a:r>
              <a:rPr lang="en-GB" i="1"/>
              <a:t>One idea that has come into my mind is ZZZ</a:t>
            </a:r>
            <a:endParaRPr lang="en-US"/>
          </a:p>
          <a:p>
            <a:pPr marL="171450" indent="-171450">
              <a:buFont typeface="Arial"/>
              <a:buChar char="•"/>
            </a:pPr>
            <a:r>
              <a:rPr lang="en-GB" i="1"/>
              <a:t>It makes me think of a similar situation I had, and I did ZZZ, which had this effect … </a:t>
            </a:r>
            <a:endParaRPr lang="en-GB"/>
          </a:p>
          <a:p>
            <a:pPr marL="171450" indent="-171450">
              <a:lnSpc>
                <a:spcPct val="107000"/>
              </a:lnSpc>
              <a:spcAft>
                <a:spcPts val="800"/>
              </a:spcAft>
              <a:buFont typeface="Arial"/>
              <a:buChar char="•"/>
            </a:pPr>
            <a:endParaRPr lang="en-GB"/>
          </a:p>
          <a:p>
            <a:pPr marL="171450" indent="-171450">
              <a:lnSpc>
                <a:spcPct val="107000"/>
              </a:lnSpc>
              <a:spcAft>
                <a:spcPts val="800"/>
              </a:spcAft>
              <a:buFont typeface="Arial"/>
              <a:buChar char="•"/>
            </a:pPr>
            <a:r>
              <a:rPr lang="en-GB"/>
              <a:t>When someone is sharing their experience of the work, do not make suggestions.  </a:t>
            </a:r>
            <a:endParaRPr lang="en-US"/>
          </a:p>
          <a:p>
            <a:pPr marL="171450" indent="-171450">
              <a:lnSpc>
                <a:spcPct val="107000"/>
              </a:lnSpc>
              <a:spcAft>
                <a:spcPts val="800"/>
              </a:spcAft>
              <a:buFont typeface="Arial"/>
              <a:buChar char="•"/>
            </a:pPr>
            <a:r>
              <a:rPr lang="en-GB"/>
              <a:t>We are sharing experiences with each other and reflecting on what it is like to do the work that the team does. </a:t>
            </a:r>
            <a:endParaRPr lang="en-US"/>
          </a:p>
          <a:p>
            <a:pPr marL="171450" indent="-171450">
              <a:buFont typeface="Arial"/>
              <a:buChar char="•"/>
            </a:pPr>
            <a:endParaRPr lang="en-GB"/>
          </a:p>
          <a:p>
            <a:pPr marL="171450" indent="-171450">
              <a:buFont typeface="Arial"/>
              <a:buChar char="•"/>
            </a:pPr>
            <a:endParaRPr lang="en-GB"/>
          </a:p>
          <a:p>
            <a:pPr marL="285750" indent="-285750">
              <a:lnSpc>
                <a:spcPct val="90000"/>
              </a:lnSpc>
              <a:spcBef>
                <a:spcPts val="1000"/>
              </a:spcBef>
              <a:buFont typeface="Arial"/>
              <a:buChar char="•"/>
            </a:pPr>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6F4373C-D321-404F-8ADF-9DD00D9BF827}" type="slidenum">
              <a:rPr lang="en-GB" smtClean="0"/>
              <a:t>13</a:t>
            </a:fld>
            <a:endParaRPr lang="en-GB"/>
          </a:p>
        </p:txBody>
      </p:sp>
    </p:spTree>
    <p:extLst>
      <p:ext uri="{BB962C8B-B14F-4D97-AF65-F5344CB8AC3E}">
        <p14:creationId xmlns:p14="http://schemas.microsoft.com/office/powerpoint/2010/main" val="169788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4373C-D321-404F-8ADF-9DD00D9BF827}" type="slidenum">
              <a:rPr lang="en-GB" smtClean="0"/>
              <a:t>14</a:t>
            </a:fld>
            <a:endParaRPr lang="en-GB"/>
          </a:p>
        </p:txBody>
      </p:sp>
    </p:spTree>
    <p:extLst>
      <p:ext uri="{BB962C8B-B14F-4D97-AF65-F5344CB8AC3E}">
        <p14:creationId xmlns:p14="http://schemas.microsoft.com/office/powerpoint/2010/main" val="163192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8DEE3D-4CED-4650-AA80-0DEA236E09E5}" type="slidenum">
              <a:rPr lang="en-GB">
                <a:solidFill>
                  <a:prstClr val="black"/>
                </a:solidFill>
              </a:rPr>
              <a:pPr/>
              <a:t>15</a:t>
            </a:fld>
            <a:endParaRPr lang="en-GB">
              <a:solidFill>
                <a:prstClr val="black"/>
              </a:solidFill>
            </a:endParaRPr>
          </a:p>
        </p:txBody>
      </p:sp>
      <p:sp>
        <p:nvSpPr>
          <p:cNvPr id="373762" name="Rectangle 7"/>
          <p:cNvSpPr txBox="1">
            <a:spLocks noGrp="1" noChangeArrowheads="1"/>
          </p:cNvSpPr>
          <p:nvPr/>
        </p:nvSpPr>
        <p:spPr bwMode="auto">
          <a:xfrm>
            <a:off x="3884615" y="8685213"/>
            <a:ext cx="29718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457200"/>
            <a:fld id="{6DD6FE7F-75DF-4857-BCBE-1BD2B538BAAE}" type="slidenum">
              <a:rPr lang="en-GB" sz="1200">
                <a:solidFill>
                  <a:prstClr val="black"/>
                </a:solidFill>
                <a:ea typeface="ＭＳ Ｐゴシック" charset="-128"/>
              </a:rPr>
              <a:pPr algn="r" defTabSz="457200"/>
              <a:t>15</a:t>
            </a:fld>
            <a:endParaRPr lang="en-GB" sz="1200">
              <a:solidFill>
                <a:prstClr val="black"/>
              </a:solidFill>
              <a:ea typeface="ＭＳ Ｐゴシック" charset="-128"/>
            </a:endParaRPr>
          </a:p>
        </p:txBody>
      </p:sp>
      <p:sp>
        <p:nvSpPr>
          <p:cNvPr id="373763" name="Rectangle 2"/>
          <p:cNvSpPr>
            <a:spLocks noGrp="1" noRot="1" noChangeAspect="1" noChangeArrowheads="1" noTextEdit="1"/>
          </p:cNvSpPr>
          <p:nvPr>
            <p:ph type="sldImg"/>
          </p:nvPr>
        </p:nvSpPr>
        <p:spPr>
          <a:xfrm>
            <a:off x="381000" y="685800"/>
            <a:ext cx="6096000" cy="3429000"/>
          </a:xfrm>
          <a:ln/>
        </p:spPr>
      </p:sp>
      <p:sp>
        <p:nvSpPr>
          <p:cNvPr id="3737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Describe Thinking Together and ways in which this might link</a:t>
            </a:r>
            <a:r>
              <a:rPr lang="en-US" baseline="0"/>
              <a:t> to some of the reflections raised by watching Thinking Apart</a:t>
            </a:r>
            <a:endParaRPr lang="en-US"/>
          </a:p>
        </p:txBody>
      </p:sp>
    </p:spTree>
    <p:extLst>
      <p:ext uri="{BB962C8B-B14F-4D97-AF65-F5344CB8AC3E}">
        <p14:creationId xmlns:p14="http://schemas.microsoft.com/office/powerpoint/2010/main" val="314846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a:t>Sometimes well-intentioned</a:t>
            </a:r>
            <a:r>
              <a:rPr lang="en-GB" baseline="0"/>
              <a:t> helpers have their own ideas about what would help their colleague. Unless there is explicit discussion about what help is being sought at the beginning of the conversation, these interactions can easily go off track: the helper thinks that their colleague needs ideas about what to do, when they already had an idea but wanted to check it out; the colleague actually wanted an idea, not just to be validated etc. </a:t>
            </a:r>
          </a:p>
          <a:p>
            <a:endParaRPr lang="en-GB" baseline="0"/>
          </a:p>
          <a:p>
            <a:r>
              <a:rPr lang="en-GB" baseline="0"/>
              <a:t>Due to the nature of the state of mind that is associated with experiencing a dilemma (</a:t>
            </a:r>
            <a:r>
              <a:rPr lang="en-GB" baseline="0" err="1"/>
              <a:t>ie</a:t>
            </a:r>
            <a:r>
              <a:rPr lang="en-GB" baseline="0"/>
              <a:t>. Accompanied by emotional arousal), the person with the dilemma may not know what they want to get out of the conversation. This is unlikely to be worked out through telling the story, where the worker may become even more overwhelmed and confused. </a:t>
            </a:r>
          </a:p>
          <a:p>
            <a:r>
              <a:rPr lang="en-GB" baseline="0"/>
              <a:t>Holding a clear boundary about the need to negotiate the task before story-telling can be a challenge for both parties and the helper stating their intention to want to be helpful “I want to understand what you want the help with, so that I can make sure I’m as helpful to you as I can be” is really important. </a:t>
            </a:r>
          </a:p>
          <a:p>
            <a:endParaRPr lang="en-GB" baseline="0"/>
          </a:p>
          <a:p>
            <a:pPr marL="160735" indent="-160735">
              <a:buFont typeface="Arial" panose="020B0604020202020204" pitchFamily="34" charset="0"/>
              <a:buChar char="•"/>
            </a:pPr>
            <a:endParaRPr lang="en-GB" sz="1200">
              <a:solidFill>
                <a:srgbClr val="796E65"/>
              </a:solidFill>
            </a:endParaRPr>
          </a:p>
          <a:p>
            <a:r>
              <a:rPr lang="en-GB" sz="1200" u="sng">
                <a:solidFill>
                  <a:srgbClr val="796E65"/>
                </a:solidFill>
              </a:rPr>
              <a:t>Considerations when selecting a helper</a:t>
            </a:r>
          </a:p>
          <a:p>
            <a:pPr marL="160735" indent="-160735">
              <a:buFont typeface="Arial" panose="020B0604020202020204" pitchFamily="34" charset="0"/>
              <a:buChar char="•"/>
            </a:pPr>
            <a:r>
              <a:rPr lang="en-GB" sz="1200">
                <a:solidFill>
                  <a:srgbClr val="796E65"/>
                </a:solidFill>
              </a:rPr>
              <a:t>Be aware that those with an existing relationship to the situation being discussed </a:t>
            </a:r>
            <a:r>
              <a:rPr lang="en-GB" sz="1200" i="1">
                <a:solidFill>
                  <a:srgbClr val="796E65"/>
                </a:solidFill>
              </a:rPr>
              <a:t>may</a:t>
            </a:r>
            <a:r>
              <a:rPr lang="en-GB" sz="1200">
                <a:solidFill>
                  <a:srgbClr val="796E65"/>
                </a:solidFill>
              </a:rPr>
              <a:t> find it difficult to truly take up an “edge of the pond” position in relation to the dilemma, which may mean that their own capacity to </a:t>
            </a:r>
            <a:r>
              <a:rPr lang="en-GB" sz="1200" err="1">
                <a:solidFill>
                  <a:srgbClr val="796E65"/>
                </a:solidFill>
              </a:rPr>
              <a:t>mentalize</a:t>
            </a:r>
            <a:r>
              <a:rPr lang="en-GB" sz="1200">
                <a:solidFill>
                  <a:srgbClr val="796E65"/>
                </a:solidFill>
              </a:rPr>
              <a:t> is compromised. Selecting someone who does not know much or who has a low involvement may be more helpful. </a:t>
            </a:r>
          </a:p>
          <a:p>
            <a:endParaRPr lang="en-GB"/>
          </a:p>
        </p:txBody>
      </p:sp>
      <p:sp>
        <p:nvSpPr>
          <p:cNvPr id="4" name="Slide Number Placeholder 3"/>
          <p:cNvSpPr>
            <a:spLocks noGrp="1"/>
          </p:cNvSpPr>
          <p:nvPr>
            <p:ph type="sldNum" sz="quarter" idx="10"/>
          </p:nvPr>
        </p:nvSpPr>
        <p:spPr/>
        <p:txBody>
          <a:bodyPr/>
          <a:lstStyle/>
          <a:p>
            <a:fld id="{ABF03033-33A9-4656-A63F-6EC99FECD052}"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161149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735" indent="-160735" defTabSz="685800">
              <a:buFont typeface="Arial" panose="020B0604020202020204" pitchFamily="34" charset="0"/>
              <a:buChar char="•"/>
            </a:pPr>
            <a:r>
              <a:rPr lang="en-GB" sz="1200">
                <a:solidFill>
                  <a:srgbClr val="796E65"/>
                </a:solidFill>
              </a:rPr>
              <a:t>The helper’s job is to elicit the bare bones, not necessarily to ask lots of exploratory questions</a:t>
            </a:r>
          </a:p>
          <a:p>
            <a:pPr marL="160735" indent="-160735" defTabSz="685800">
              <a:buFont typeface="Arial" panose="020B0604020202020204" pitchFamily="34" charset="0"/>
              <a:buChar char="•"/>
            </a:pPr>
            <a:r>
              <a:rPr lang="en-GB" sz="1200">
                <a:solidFill>
                  <a:srgbClr val="796E65"/>
                </a:solidFill>
              </a:rPr>
              <a:t>It can be helpful for the helper to offer frequent summaries to check “Here’s what I’m understanding so far – is that right? What else do you think I need to know in order to be able to help?”</a:t>
            </a:r>
          </a:p>
          <a:p>
            <a:pPr marL="160735" indent="-160735" defTabSz="685800">
              <a:buFont typeface="Arial" panose="020B0604020202020204" pitchFamily="34" charset="0"/>
              <a:buChar char="•"/>
            </a:pPr>
            <a:r>
              <a:rPr lang="en-GB" sz="1200">
                <a:solidFill>
                  <a:srgbClr val="796E65"/>
                </a:solidFill>
              </a:rPr>
              <a:t>The emphasis is getting to the point of both parties agreeing that the helper has got “enough” (rather than all the) information to be able to help with the current task</a:t>
            </a:r>
          </a:p>
          <a:p>
            <a:pPr marL="160735" indent="-160735" defTabSz="685800">
              <a:buFont typeface="Arial" panose="020B0604020202020204" pitchFamily="34" charset="0"/>
              <a:buChar char="•"/>
            </a:pPr>
            <a:r>
              <a:rPr lang="en-GB" sz="1200">
                <a:solidFill>
                  <a:srgbClr val="796E65"/>
                </a:solidFill>
              </a:rPr>
              <a:t> The helper might have to be strict – the worker may struggle to stick to the “bare bones”!</a:t>
            </a:r>
          </a:p>
          <a:p>
            <a:endParaRPr lang="en-GB"/>
          </a:p>
        </p:txBody>
      </p:sp>
      <p:sp>
        <p:nvSpPr>
          <p:cNvPr id="4" name="Slide Number Placeholder 3"/>
          <p:cNvSpPr>
            <a:spLocks noGrp="1"/>
          </p:cNvSpPr>
          <p:nvPr>
            <p:ph type="sldNum" sz="quarter" idx="10"/>
          </p:nvPr>
        </p:nvSpPr>
        <p:spPr/>
        <p:txBody>
          <a:bodyPr/>
          <a:lstStyle/>
          <a:p>
            <a:fld id="{26F2082C-31B8-AB44-8099-091513F65D2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94603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735" indent="-160735">
              <a:buFont typeface="Arial" panose="020B0604020202020204" pitchFamily="34" charset="0"/>
              <a:buChar char="•"/>
            </a:pPr>
            <a:r>
              <a:rPr lang="en-GB" sz="1200">
                <a:solidFill>
                  <a:srgbClr val="796E65"/>
                </a:solidFill>
              </a:rPr>
              <a:t>Mentalize the worker first – the client isn’t there!</a:t>
            </a:r>
          </a:p>
          <a:p>
            <a:pPr marL="160735" indent="-160735">
              <a:buFont typeface="Arial" panose="020B0604020202020204" pitchFamily="34" charset="0"/>
              <a:buChar char="•"/>
            </a:pPr>
            <a:r>
              <a:rPr lang="en-GB" sz="1200">
                <a:solidFill>
                  <a:srgbClr val="796E65"/>
                </a:solidFill>
              </a:rPr>
              <a:t>Supporting the worker to restore their own capacity to mentalize (through being understood) will help them to more accurately mentalize others</a:t>
            </a:r>
          </a:p>
          <a:p>
            <a:pPr marL="160735" indent="-160735">
              <a:buFont typeface="Arial" panose="020B0604020202020204" pitchFamily="34" charset="0"/>
              <a:buChar char="•"/>
            </a:pPr>
            <a:r>
              <a:rPr lang="en-GB" sz="1200">
                <a:solidFill>
                  <a:srgbClr val="796E65"/>
                </a:solidFill>
              </a:rPr>
              <a:t>Helper checks out whether worker feels ready to move on to Step 4 – Return to Purpose, where next steps can be discussed</a:t>
            </a:r>
          </a:p>
          <a:p>
            <a:endParaRPr lang="en-GB"/>
          </a:p>
        </p:txBody>
      </p:sp>
      <p:sp>
        <p:nvSpPr>
          <p:cNvPr id="4" name="Slide Number Placeholder 3"/>
          <p:cNvSpPr>
            <a:spLocks noGrp="1"/>
          </p:cNvSpPr>
          <p:nvPr>
            <p:ph type="sldNum" sz="quarter" idx="10"/>
          </p:nvPr>
        </p:nvSpPr>
        <p:spPr/>
        <p:txBody>
          <a:bodyPr/>
          <a:lstStyle/>
          <a:p>
            <a:fld id="{26F2082C-31B8-AB44-8099-091513F65D2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59206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pPr>
            <a:r>
              <a:rPr lang="en-GB" sz="1200">
                <a:solidFill>
                  <a:prstClr val="black"/>
                </a:solidFill>
              </a:rPr>
              <a:t>Worker might share some new insights into the situation or ideas about what they could do</a:t>
            </a:r>
          </a:p>
          <a:p>
            <a:pPr marL="214313" indent="-214313">
              <a:buFont typeface="Arial" panose="020B0604020202020204" pitchFamily="34" charset="0"/>
              <a:buChar char="•"/>
            </a:pPr>
            <a:r>
              <a:rPr lang="en-GB" sz="1200">
                <a:solidFill>
                  <a:prstClr val="black"/>
                </a:solidFill>
              </a:rPr>
              <a:t>Shifts in perspective and </a:t>
            </a:r>
            <a:r>
              <a:rPr lang="en-GB" sz="1050">
                <a:solidFill>
                  <a:prstClr val="black"/>
                </a:solidFill>
              </a:rPr>
              <a:t>thinking</a:t>
            </a:r>
            <a:r>
              <a:rPr lang="en-GB" sz="1200">
                <a:solidFill>
                  <a:prstClr val="black"/>
                </a:solidFill>
              </a:rPr>
              <a:t> are as helpful as concrete actions</a:t>
            </a:r>
          </a:p>
          <a:p>
            <a:pPr marL="214313" indent="-214313">
              <a:buFont typeface="Arial" panose="020B0604020202020204" pitchFamily="34" charset="0"/>
              <a:buChar char="•"/>
            </a:pPr>
            <a:r>
              <a:rPr lang="en-GB" sz="1200">
                <a:solidFill>
                  <a:prstClr val="black"/>
                </a:solidFill>
              </a:rPr>
              <a:t>Helper can ask worker if they would like any additional ideas or whether they feel satisfied with what they have identified</a:t>
            </a:r>
          </a:p>
          <a:p>
            <a:pPr marL="214313" indent="-214313">
              <a:buFont typeface="Arial" panose="020B0604020202020204" pitchFamily="34" charset="0"/>
              <a:buChar char="•"/>
            </a:pPr>
            <a:r>
              <a:rPr lang="en-GB" sz="1200">
                <a:solidFill>
                  <a:prstClr val="black"/>
                </a:solidFill>
              </a:rPr>
              <a:t>Again, helper needs to remain attuned to whether the worker has got what they need – lots of additional ideas/perspectives from the helper (however well-intentioned) may not be required!</a:t>
            </a:r>
          </a:p>
          <a:p>
            <a:endParaRPr lang="en-GB"/>
          </a:p>
        </p:txBody>
      </p:sp>
      <p:sp>
        <p:nvSpPr>
          <p:cNvPr id="4" name="Slide Number Placeholder 3"/>
          <p:cNvSpPr>
            <a:spLocks noGrp="1"/>
          </p:cNvSpPr>
          <p:nvPr>
            <p:ph type="sldNum" sz="quarter" idx="10"/>
          </p:nvPr>
        </p:nvSpPr>
        <p:spPr/>
        <p:txBody>
          <a:bodyPr/>
          <a:lstStyle/>
          <a:p>
            <a:fld id="{26F2082C-31B8-AB44-8099-091513F65D2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3081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10mins (5mins in pairs, 5mins</a:t>
            </a:r>
            <a:r>
              <a:rPr lang="en-GB" baseline="0"/>
              <a:t> feedback)  This gives them an opportunity to experience the small – to – large group issue discussion process.</a:t>
            </a:r>
            <a:endParaRPr lang="en-GB"/>
          </a:p>
          <a:p>
            <a:endParaRPr lang="en-GB"/>
          </a:p>
          <a:p>
            <a:r>
              <a:rPr lang="en-GB"/>
              <a:t>Write up ideas on</a:t>
            </a:r>
            <a:r>
              <a:rPr lang="en-GB" baseline="0"/>
              <a:t> flip chart</a:t>
            </a:r>
            <a:endParaRPr lang="en-GB"/>
          </a:p>
          <a:p>
            <a:endParaRPr lang="en-GB"/>
          </a:p>
          <a:p>
            <a:r>
              <a:rPr lang="en-GB"/>
              <a:t>e.g. </a:t>
            </a:r>
          </a:p>
          <a:p>
            <a:r>
              <a:rPr lang="en-GB"/>
              <a:t>T</a:t>
            </a:r>
            <a:r>
              <a:rPr lang="en-GB" baseline="0"/>
              <a:t>hey’ve listened</a:t>
            </a:r>
          </a:p>
          <a:p>
            <a:r>
              <a:rPr lang="en-GB" baseline="0"/>
              <a:t>They’ve asked questions to aid their understanding</a:t>
            </a:r>
          </a:p>
          <a:p>
            <a:r>
              <a:rPr lang="en-GB" baseline="0"/>
              <a:t>They’ve not just told you what to do</a:t>
            </a:r>
          </a:p>
          <a:p>
            <a:r>
              <a:rPr lang="en-GB" baseline="0"/>
              <a:t>They’ve paid attention to how you’ve felt</a:t>
            </a:r>
          </a:p>
          <a:p>
            <a:r>
              <a:rPr lang="en-GB" baseline="0"/>
              <a:t>They’ve offered some tentative ideas or opinions</a:t>
            </a:r>
          </a:p>
          <a:p>
            <a:r>
              <a:rPr lang="en-GB" baseline="0"/>
              <a:t>They’ve been non-judgemental</a:t>
            </a:r>
          </a:p>
          <a:p>
            <a:r>
              <a:rPr lang="en-GB"/>
              <a:t>Etc…</a:t>
            </a:r>
          </a:p>
          <a:p>
            <a:endParaRPr lang="en-GB"/>
          </a:p>
          <a:p>
            <a:r>
              <a:rPr lang="en-GB"/>
              <a:t>So: What does reflective practice mean?</a:t>
            </a:r>
          </a:p>
        </p:txBody>
      </p:sp>
      <p:sp>
        <p:nvSpPr>
          <p:cNvPr id="4" name="Slide Number Placeholder 3"/>
          <p:cNvSpPr>
            <a:spLocks noGrp="1"/>
          </p:cNvSpPr>
          <p:nvPr>
            <p:ph type="sldNum" sz="quarter" idx="10"/>
          </p:nvPr>
        </p:nvSpPr>
        <p:spPr/>
        <p:txBody>
          <a:bodyPr/>
          <a:lstStyle/>
          <a:p>
            <a:fld id="{E6F4373C-D321-404F-8ADF-9DD00D9BF827}" type="slidenum">
              <a:rPr lang="en-GB" smtClean="0"/>
              <a:t>2</a:t>
            </a:fld>
            <a:endParaRPr lang="en-GB"/>
          </a:p>
        </p:txBody>
      </p:sp>
    </p:spTree>
    <p:extLst>
      <p:ext uri="{BB962C8B-B14F-4D97-AF65-F5344CB8AC3E}">
        <p14:creationId xmlns:p14="http://schemas.microsoft.com/office/powerpoint/2010/main" val="362267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Trainer instructions:</a:t>
            </a:r>
          </a:p>
          <a:p>
            <a:endParaRPr lang="en-GB"/>
          </a:p>
          <a:p>
            <a:pPr marL="171450" indent="-171450">
              <a:buFont typeface="Arial" panose="020B0604020202020204" pitchFamily="34" charset="0"/>
              <a:buChar char="•"/>
            </a:pPr>
            <a:r>
              <a:rPr lang="en-GB"/>
              <a:t>Person A - Pick a genuine dilemma – a live one</a:t>
            </a:r>
            <a:r>
              <a:rPr lang="en-GB" baseline="0"/>
              <a:t> that is causing you some emotional reaction. Not one that you already know the answer to!</a:t>
            </a:r>
          </a:p>
          <a:p>
            <a:pPr marL="171450" indent="-171450">
              <a:buFont typeface="Arial" panose="020B0604020202020204" pitchFamily="34" charset="0"/>
              <a:buChar char="•"/>
            </a:pPr>
            <a:r>
              <a:rPr lang="en-GB" baseline="0"/>
              <a:t>Person B – be firm in following the steps. Do not start until you are clear on the Marked Task. Your job is not to problem solve or make suggestions (even if they are disguised as questions e.g. “have you thought about doing x?”). You can ask for help from C if you are getting stuck. </a:t>
            </a:r>
          </a:p>
          <a:p>
            <a:pPr marL="171450" indent="-171450">
              <a:buFont typeface="Arial" panose="020B0604020202020204" pitchFamily="34" charset="0"/>
              <a:buChar char="•"/>
            </a:pPr>
            <a:r>
              <a:rPr lang="en-GB" baseline="0"/>
              <a:t>Person C – interrupt and help out! Stop Person B if you don’t know which step they are on or if you notice any problem-solving creeping in!</a:t>
            </a:r>
            <a:endParaRPr lang="en-GB"/>
          </a:p>
        </p:txBody>
      </p:sp>
      <p:sp>
        <p:nvSpPr>
          <p:cNvPr id="4" name="Slide Number Placeholder 3"/>
          <p:cNvSpPr>
            <a:spLocks noGrp="1"/>
          </p:cNvSpPr>
          <p:nvPr>
            <p:ph type="sldNum" sz="quarter" idx="10"/>
          </p:nvPr>
        </p:nvSpPr>
        <p:spPr/>
        <p:txBody>
          <a:bodyPr/>
          <a:lstStyle/>
          <a:p>
            <a:fld id="{26F2082C-31B8-AB44-8099-091513F65D2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72291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Practice in threes.</a:t>
            </a:r>
            <a:r>
              <a:rPr lang="en-GB" baseline="0"/>
              <a:t> </a:t>
            </a:r>
            <a:endParaRPr lang="en-GB"/>
          </a:p>
          <a:p>
            <a:endParaRPr lang="en-GB"/>
          </a:p>
          <a:p>
            <a:r>
              <a:rPr lang="en-GB"/>
              <a:t>This is a</a:t>
            </a:r>
            <a:r>
              <a:rPr lang="en-GB" baseline="0"/>
              <a:t> framework from AMBIT which encourages a 4 step process for case discussion; although a prescribed process, it contains useful principles that can generally be applied to case discussion. </a:t>
            </a:r>
          </a:p>
          <a:p>
            <a:endParaRPr lang="en-GB" baseline="0"/>
          </a:p>
          <a:p>
            <a:pPr marL="171450" indent="-171450">
              <a:buFont typeface="Arial" panose="020B0604020202020204" pitchFamily="34" charset="0"/>
              <a:buChar char="•"/>
            </a:pPr>
            <a:r>
              <a:rPr lang="en-GB" baseline="0"/>
              <a:t>i.e. its useful for the discussion to have a clear purpose, so that everyone knows what the goal of the conversation is</a:t>
            </a:r>
          </a:p>
          <a:p>
            <a:pPr marL="171450" indent="-171450">
              <a:buFont typeface="Arial" panose="020B0604020202020204" pitchFamily="34" charset="0"/>
              <a:buChar char="•"/>
            </a:pPr>
            <a:r>
              <a:rPr lang="en-GB" baseline="0"/>
              <a:t>It’s useful to share information in a purposeful and relevant way – and recognise when “enough” information has been shared</a:t>
            </a:r>
          </a:p>
          <a:p>
            <a:pPr marL="171450" indent="-171450">
              <a:buFont typeface="Arial" panose="020B0604020202020204" pitchFamily="34" charset="0"/>
              <a:buChar char="•"/>
            </a:pPr>
            <a:r>
              <a:rPr lang="en-GB" baseline="0"/>
              <a:t>Focus on the state of mind of the person bringing the dilemma – its their dilemma you are attempting to assist with. Don’t get distracted by offering your own musings/perspectives/ideas/stories of how you’ve had something similar without checking in about whether this is helpful. </a:t>
            </a:r>
          </a:p>
          <a:p>
            <a:pPr marL="171450" indent="-171450">
              <a:buFont typeface="Arial" panose="020B0604020202020204" pitchFamily="34" charset="0"/>
              <a:buChar char="•"/>
            </a:pPr>
            <a:r>
              <a:rPr lang="en-GB" baseline="0"/>
              <a:t>If workers’ are feelings stressed/overwhelmed with emotion, they are unlikely to be able to think clearly; with some validation/exploration of this, they usually regain their own capacity to think about solutions. </a:t>
            </a:r>
          </a:p>
          <a:p>
            <a:pPr marL="171450" indent="-171450">
              <a:buFont typeface="Arial" panose="020B0604020202020204" pitchFamily="34" charset="0"/>
              <a:buChar char="•"/>
            </a:pPr>
            <a:r>
              <a:rPr lang="en-GB" baseline="0"/>
              <a:t>Don’t offer solutions without first understanding the problem – save this until the latter part of the conversation! Ask the person what they’ve already thought of before offering suggestions. Remain interested/pay attention to whether what you are offering is being received as helpful!</a:t>
            </a:r>
          </a:p>
          <a:p>
            <a:endParaRPr lang="en-GB" baseline="0"/>
          </a:p>
          <a:p>
            <a:endParaRPr lang="en-GB"/>
          </a:p>
        </p:txBody>
      </p:sp>
      <p:sp>
        <p:nvSpPr>
          <p:cNvPr id="4" name="Slide Number Placeholder 3"/>
          <p:cNvSpPr>
            <a:spLocks noGrp="1"/>
          </p:cNvSpPr>
          <p:nvPr>
            <p:ph type="sldNum" sz="quarter" idx="10"/>
          </p:nvPr>
        </p:nvSpPr>
        <p:spPr/>
        <p:txBody>
          <a:bodyPr/>
          <a:lstStyle/>
          <a:p>
            <a:fld id="{E5547708-43DF-4A7A-BCF1-4E2292BB3F0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686614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Guidelines:</a:t>
            </a:r>
          </a:p>
          <a:p>
            <a:pPr>
              <a:lnSpc>
                <a:spcPct val="107000"/>
              </a:lnSpc>
              <a:spcAft>
                <a:spcPts val="800"/>
              </a:spcAft>
            </a:pPr>
            <a:r>
              <a:rPr lang="en-GB" b="0">
                <a:latin typeface="Calibri" panose="020F0502020204030204" pitchFamily="34" charset="0"/>
                <a:ea typeface="Calibri" panose="020F0502020204030204" pitchFamily="34" charset="0"/>
                <a:cs typeface="Times New Roman" panose="02020603050405020304" pitchFamily="18" charset="0"/>
              </a:rPr>
              <a:t>Develop these with your team.  </a:t>
            </a:r>
          </a:p>
          <a:p>
            <a:pPr>
              <a:lnSpc>
                <a:spcPct val="107000"/>
              </a:lnSpc>
              <a:spcAft>
                <a:spcPts val="800"/>
              </a:spcAft>
            </a:pPr>
            <a:r>
              <a:rPr lang="en-GB" b="0">
                <a:latin typeface="Calibri" panose="020F0502020204030204" pitchFamily="34" charset="0"/>
                <a:ea typeface="Calibri" panose="020F0502020204030204" pitchFamily="34" charset="0"/>
                <a:cs typeface="Times New Roman" panose="02020603050405020304" pitchFamily="18" charset="0"/>
              </a:rPr>
              <a:t>Already begun on Induction days 1 &amp; 2 – refer back and build on</a:t>
            </a:r>
            <a:r>
              <a:rPr lang="en-GB" b="0" baseline="0">
                <a:latin typeface="Calibri" panose="020F0502020204030204" pitchFamily="34" charset="0"/>
                <a:ea typeface="Calibri" panose="020F0502020204030204" pitchFamily="34" charset="0"/>
                <a:cs typeface="Times New Roman" panose="02020603050405020304" pitchFamily="18" charset="0"/>
              </a:rPr>
              <a:t> these.  Have them up on the wall / flip chart for a reminder to everyone.</a:t>
            </a:r>
          </a:p>
          <a:p>
            <a:pPr>
              <a:lnSpc>
                <a:spcPct val="107000"/>
              </a:lnSpc>
              <a:spcAft>
                <a:spcPts val="800"/>
              </a:spcAft>
            </a:pPr>
            <a:r>
              <a:rPr lang="en-GB" b="0" baseline="0">
                <a:latin typeface="Calibri" panose="020F0502020204030204" pitchFamily="34" charset="0"/>
                <a:ea typeface="Calibri" panose="020F0502020204030204" pitchFamily="34" charset="0"/>
                <a:cs typeface="Times New Roman" panose="02020603050405020304" pitchFamily="18" charset="0"/>
              </a:rPr>
              <a:t>These will help manage team dynamics</a:t>
            </a:r>
          </a:p>
          <a:p>
            <a:pPr>
              <a:lnSpc>
                <a:spcPct val="107000"/>
              </a:lnSpc>
              <a:spcAft>
                <a:spcPts val="800"/>
              </a:spcAft>
            </a:pPr>
            <a:r>
              <a:rPr lang="en-GB" b="0" baseline="0">
                <a:latin typeface="Calibri" panose="020F0502020204030204" pitchFamily="34" charset="0"/>
                <a:ea typeface="Calibri" panose="020F0502020204030204" pitchFamily="34" charset="0"/>
                <a:cs typeface="Times New Roman" panose="02020603050405020304" pitchFamily="18" charset="0"/>
              </a:rPr>
              <a:t>Awareness of group development processes – </a:t>
            </a:r>
            <a:r>
              <a:rPr lang="en-GB" b="0" baseline="0" err="1">
                <a:latin typeface="Calibri" panose="020F0502020204030204" pitchFamily="34" charset="0"/>
                <a:ea typeface="Calibri" panose="020F0502020204030204" pitchFamily="34" charset="0"/>
                <a:cs typeface="Times New Roman" panose="02020603050405020304" pitchFamily="18" charset="0"/>
              </a:rPr>
              <a:t>in&amp;out</a:t>
            </a:r>
            <a:r>
              <a:rPr lang="en-GB" b="0" baseline="0">
                <a:latin typeface="Calibri" panose="020F0502020204030204" pitchFamily="34" charset="0"/>
                <a:ea typeface="Calibri" panose="020F0502020204030204" pitchFamily="34" charset="0"/>
                <a:cs typeface="Times New Roman" panose="02020603050405020304" pitchFamily="18" charset="0"/>
              </a:rPr>
              <a:t>, </a:t>
            </a:r>
            <a:r>
              <a:rPr lang="en-GB" b="0" baseline="0" err="1">
                <a:latin typeface="Calibri" panose="020F0502020204030204" pitchFamily="34" charset="0"/>
                <a:ea typeface="Calibri" panose="020F0502020204030204" pitchFamily="34" charset="0"/>
                <a:cs typeface="Times New Roman" panose="02020603050405020304" pitchFamily="18" charset="0"/>
              </a:rPr>
              <a:t>up&amp;down</a:t>
            </a:r>
            <a:r>
              <a:rPr lang="en-GB" b="0" baseline="0">
                <a:latin typeface="Calibri" panose="020F0502020204030204" pitchFamily="34" charset="0"/>
                <a:ea typeface="Calibri" panose="020F0502020204030204" pitchFamily="34" charset="0"/>
                <a:cs typeface="Times New Roman" panose="02020603050405020304" pitchFamily="18" charset="0"/>
              </a:rPr>
              <a:t>, </a:t>
            </a:r>
            <a:r>
              <a:rPr lang="en-GB" b="0" baseline="0" err="1">
                <a:latin typeface="Calibri" panose="020F0502020204030204" pitchFamily="34" charset="0"/>
                <a:ea typeface="Calibri" panose="020F0502020204030204" pitchFamily="34" charset="0"/>
                <a:cs typeface="Times New Roman" panose="02020603050405020304" pitchFamily="18" charset="0"/>
              </a:rPr>
              <a:t>near&amp;far</a:t>
            </a:r>
            <a:endParaRPr lang="en-GB" b="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Ideas for guidelines:</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e.g. – mobile phones off / silent</a:t>
            </a:r>
          </a:p>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any apologies for needing to leave before the end</a:t>
            </a:r>
          </a:p>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not interrupting when someone is talking </a:t>
            </a:r>
          </a:p>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being aware of how much you have spoken / given space for others to speak</a:t>
            </a:r>
          </a:p>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recognising that we all have different interpretations of circumstances, so even if we’ve been through the same experience, it might mean different things to each of us, and therefore we might feel differently about the same thing.  We need to accept that there will be differences of opinion, and that this is okay, and we can be the richer for hearing each other’s perspectives.</a:t>
            </a:r>
          </a:p>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How to indicate if you would like to add something</a:t>
            </a:r>
          </a:p>
          <a:p>
            <a:pPr>
              <a:lnSpc>
                <a:spcPct val="107000"/>
              </a:lnSpc>
              <a:spcAft>
                <a:spcPts val="800"/>
              </a:spcAft>
            </a:pP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Practical Arrangements:</a:t>
            </a:r>
          </a:p>
          <a:p>
            <a:pPr>
              <a:lnSpc>
                <a:spcPct val="107000"/>
              </a:lnSpc>
              <a:spcAft>
                <a:spcPts val="800"/>
              </a:spcAft>
            </a:pPr>
            <a:r>
              <a:rPr lang="en-GB"/>
              <a:t>Set day &amp; time for everyone to keep in their calendars</a:t>
            </a:r>
          </a:p>
          <a:p>
            <a:pPr>
              <a:lnSpc>
                <a:spcPct val="107000"/>
              </a:lnSpc>
              <a:spcAft>
                <a:spcPts val="800"/>
              </a:spcAft>
            </a:pPr>
            <a:r>
              <a:rPr lang="en-GB" b="0">
                <a:latin typeface="Calibri" panose="020F0502020204030204" pitchFamily="34" charset="0"/>
                <a:ea typeface="Calibri" panose="020F0502020204030204" pitchFamily="34" charset="0"/>
                <a:cs typeface="Times New Roman" panose="02020603050405020304" pitchFamily="18" charset="0"/>
              </a:rPr>
              <a:t>Book</a:t>
            </a:r>
            <a:r>
              <a:rPr lang="en-GB" b="0" baseline="0">
                <a:latin typeface="Calibri" panose="020F0502020204030204" pitchFamily="34" charset="0"/>
                <a:ea typeface="Calibri" panose="020F0502020204030204" pitchFamily="34" charset="0"/>
                <a:cs typeface="Times New Roman" panose="02020603050405020304" pitchFamily="18" charset="0"/>
              </a:rPr>
              <a:t> a room – ideally the same space is helpful</a:t>
            </a:r>
            <a:endParaRPr lang="en-GB" b="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Type</a:t>
            </a:r>
            <a:r>
              <a:rPr lang="en-GB" b="1" baseline="0">
                <a:latin typeface="Calibri" panose="020F0502020204030204" pitchFamily="34" charset="0"/>
                <a:ea typeface="Calibri" panose="020F0502020204030204" pitchFamily="34" charset="0"/>
                <a:cs typeface="Times New Roman" panose="02020603050405020304" pitchFamily="18" charset="0"/>
              </a:rPr>
              <a:t> of session: </a:t>
            </a:r>
          </a:p>
          <a:p>
            <a:pPr>
              <a:lnSpc>
                <a:spcPct val="107000"/>
              </a:lnSpc>
              <a:spcAft>
                <a:spcPts val="800"/>
              </a:spcAft>
            </a:pPr>
            <a:r>
              <a:rPr lang="en-GB" baseline="0">
                <a:latin typeface="Calibri" panose="020F0502020204030204" pitchFamily="34" charset="0"/>
                <a:ea typeface="Calibri" panose="020F0502020204030204" pitchFamily="34" charset="0"/>
                <a:cs typeface="Times New Roman" panose="02020603050405020304" pitchFamily="18" charset="0"/>
              </a:rPr>
              <a:t>Routine?</a:t>
            </a:r>
          </a:p>
          <a:p>
            <a:pPr>
              <a:lnSpc>
                <a:spcPct val="107000"/>
              </a:lnSpc>
              <a:spcAft>
                <a:spcPts val="800"/>
              </a:spcAft>
            </a:pPr>
            <a:r>
              <a:rPr lang="en-GB" baseline="0">
                <a:latin typeface="Calibri" panose="020F0502020204030204" pitchFamily="34" charset="0"/>
                <a:ea typeface="Calibri" panose="020F0502020204030204" pitchFamily="34" charset="0"/>
                <a:cs typeface="Times New Roman" panose="02020603050405020304" pitchFamily="18" charset="0"/>
              </a:rPr>
              <a:t>What about team meetings where you might need to impart information / discuss ‘business’?</a:t>
            </a:r>
          </a:p>
          <a:p>
            <a:pPr>
              <a:lnSpc>
                <a:spcPct val="107000"/>
              </a:lnSpc>
              <a:spcAft>
                <a:spcPts val="800"/>
              </a:spcAft>
            </a:pPr>
            <a:endParaRPr lang="en-GB" baseline="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baseline="0">
                <a:latin typeface="Calibri" panose="020F0502020204030204" pitchFamily="34" charset="0"/>
                <a:ea typeface="Calibri" panose="020F0502020204030204" pitchFamily="34" charset="0"/>
                <a:cs typeface="Times New Roman" panose="02020603050405020304" pitchFamily="18" charset="0"/>
              </a:rPr>
              <a:t>Preparation:</a:t>
            </a:r>
          </a:p>
          <a:p>
            <a:pPr>
              <a:lnSpc>
                <a:spcPct val="107000"/>
              </a:lnSpc>
              <a:spcAft>
                <a:spcPts val="800"/>
              </a:spcAft>
            </a:pPr>
            <a:r>
              <a:rPr lang="en-GB" b="0" baseline="0">
                <a:latin typeface="Calibri" panose="020F0502020204030204" pitchFamily="34" charset="0"/>
                <a:ea typeface="Calibri" panose="020F0502020204030204" pitchFamily="34" charset="0"/>
                <a:cs typeface="Times New Roman" panose="02020603050405020304" pitchFamily="18" charset="0"/>
              </a:rPr>
              <a:t>Work out in advance who is going to present a case / bring an issue.  </a:t>
            </a:r>
          </a:p>
          <a:p>
            <a:pPr>
              <a:lnSpc>
                <a:spcPct val="107000"/>
              </a:lnSpc>
              <a:spcAft>
                <a:spcPts val="800"/>
              </a:spcAft>
            </a:pPr>
            <a:r>
              <a:rPr lang="en-GB" b="0" baseline="0">
                <a:latin typeface="Calibri" panose="020F0502020204030204" pitchFamily="34" charset="0"/>
                <a:ea typeface="Calibri" panose="020F0502020204030204" pitchFamily="34" charset="0"/>
                <a:cs typeface="Times New Roman" panose="02020603050405020304" pitchFamily="18" charset="0"/>
              </a:rPr>
              <a:t>Have a rota for who will have different roles within the team</a:t>
            </a:r>
            <a:endParaRPr lang="en-GB" b="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6F4373C-D321-404F-8ADF-9DD00D9BF827}" type="slidenum">
              <a:rPr lang="en-GB" smtClean="0"/>
              <a:t>22</a:t>
            </a:fld>
            <a:endParaRPr lang="en-GB"/>
          </a:p>
        </p:txBody>
      </p:sp>
    </p:spTree>
    <p:extLst>
      <p:ext uri="{BB962C8B-B14F-4D97-AF65-F5344CB8AC3E}">
        <p14:creationId xmlns:p14="http://schemas.microsoft.com/office/powerpoint/2010/main" val="410207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15mins</a:t>
            </a:r>
          </a:p>
          <a:p>
            <a:endParaRPr lang="en-GB">
              <a:cs typeface="Calibri"/>
            </a:endParaRPr>
          </a:p>
          <a:p>
            <a:endParaRPr lang="en-GB">
              <a:cs typeface="Calibri"/>
            </a:endParaRPr>
          </a:p>
          <a:p>
            <a:endParaRPr lang="en-GB"/>
          </a:p>
          <a:p>
            <a:r>
              <a:rPr lang="en-GB"/>
              <a:t>How to evidence</a:t>
            </a:r>
            <a:r>
              <a:rPr lang="en-GB" baseline="0"/>
              <a:t> the usefulness of the time spent thinking?</a:t>
            </a:r>
          </a:p>
          <a:p>
            <a:r>
              <a:rPr lang="en-GB" baseline="0"/>
              <a:t>Have we learnt something?</a:t>
            </a:r>
          </a:p>
          <a:p>
            <a:r>
              <a:rPr lang="en-GB" baseline="0"/>
              <a:t>Have we progressed a case – are you leaving with some ideas to try out?  Has your thinking altered in relation to the case?</a:t>
            </a:r>
          </a:p>
          <a:p>
            <a:endParaRPr lang="en-GB" baseline="0"/>
          </a:p>
          <a:p>
            <a:r>
              <a:rPr lang="en-GB" baseline="0"/>
              <a:t>Is there somewhere we can save our shared learning / notes from discussions for us to refer back to again?</a:t>
            </a:r>
          </a:p>
          <a:p>
            <a:endParaRPr lang="en-GB"/>
          </a:p>
          <a:p>
            <a:endParaRPr lang="en-GB">
              <a:cs typeface="Calibri" panose="020F0502020204030204"/>
            </a:endParaRPr>
          </a:p>
        </p:txBody>
      </p:sp>
      <p:sp>
        <p:nvSpPr>
          <p:cNvPr id="4" name="Slide Number Placeholder 3"/>
          <p:cNvSpPr>
            <a:spLocks noGrp="1"/>
          </p:cNvSpPr>
          <p:nvPr>
            <p:ph type="sldNum" sz="quarter" idx="10"/>
          </p:nvPr>
        </p:nvSpPr>
        <p:spPr/>
        <p:txBody>
          <a:bodyPr/>
          <a:lstStyle/>
          <a:p>
            <a:fld id="{E6F4373C-D321-404F-8ADF-9DD00D9BF827}" type="slidenum">
              <a:rPr lang="en-GB" smtClean="0"/>
              <a:t>23</a:t>
            </a:fld>
            <a:endParaRPr lang="en-GB"/>
          </a:p>
        </p:txBody>
      </p:sp>
    </p:spTree>
    <p:extLst>
      <p:ext uri="{BB962C8B-B14F-4D97-AF65-F5344CB8AC3E}">
        <p14:creationId xmlns:p14="http://schemas.microsoft.com/office/powerpoint/2010/main" val="94339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4373C-D321-404F-8ADF-9DD00D9BF827}" type="slidenum">
              <a:rPr lang="en-GB" smtClean="0"/>
              <a:t>3</a:t>
            </a:fld>
            <a:endParaRPr lang="en-GB"/>
          </a:p>
        </p:txBody>
      </p:sp>
    </p:spTree>
    <p:extLst>
      <p:ext uri="{BB962C8B-B14F-4D97-AF65-F5344CB8AC3E}">
        <p14:creationId xmlns:p14="http://schemas.microsoft.com/office/powerpoint/2010/main" val="341116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one-hour process.  45 today</a:t>
            </a:r>
            <a:endParaRPr lang="en-GB" baseline="0"/>
          </a:p>
          <a:p>
            <a:r>
              <a:rPr lang="en-GB" baseline="0"/>
              <a:t>Facilitator needs to time-keep.</a:t>
            </a:r>
          </a:p>
          <a:p>
            <a:endParaRPr lang="en-GB" baseline="0"/>
          </a:p>
          <a:p>
            <a:endParaRPr lang="en-GB"/>
          </a:p>
        </p:txBody>
      </p:sp>
      <p:sp>
        <p:nvSpPr>
          <p:cNvPr id="4" name="Slide Number Placeholder 3"/>
          <p:cNvSpPr>
            <a:spLocks noGrp="1"/>
          </p:cNvSpPr>
          <p:nvPr>
            <p:ph type="sldNum" sz="quarter" idx="10"/>
          </p:nvPr>
        </p:nvSpPr>
        <p:spPr/>
        <p:txBody>
          <a:bodyPr/>
          <a:lstStyle/>
          <a:p>
            <a:fld id="{E6F4373C-D321-404F-8ADF-9DD00D9BF827}" type="slidenum">
              <a:rPr lang="en-GB" smtClean="0"/>
              <a:t>4</a:t>
            </a:fld>
            <a:endParaRPr lang="en-GB"/>
          </a:p>
        </p:txBody>
      </p:sp>
    </p:spTree>
    <p:extLst>
      <p:ext uri="{BB962C8B-B14F-4D97-AF65-F5344CB8AC3E}">
        <p14:creationId xmlns:p14="http://schemas.microsoft.com/office/powerpoint/2010/main" val="16667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cs typeface="Calibri"/>
              </a:rPr>
              <a:t>Present: 15</a:t>
            </a:r>
            <a:endParaRPr lang="en-GB"/>
          </a:p>
          <a:p>
            <a:pPr>
              <a:lnSpc>
                <a:spcPct val="90000"/>
              </a:lnSpc>
              <a:spcBef>
                <a:spcPts val="1000"/>
              </a:spcBef>
            </a:pPr>
            <a:endParaRPr lang="en-GB">
              <a:cs typeface="Calibri" panose="020F0502020204030204"/>
            </a:endParaRPr>
          </a:p>
          <a:p>
            <a:pPr>
              <a:lnSpc>
                <a:spcPct val="90000"/>
              </a:lnSpc>
              <a:spcBef>
                <a:spcPts val="1000"/>
              </a:spcBef>
            </a:pPr>
            <a:r>
              <a:rPr lang="en-GB">
                <a:cs typeface="Calibri" panose="020F0502020204030204"/>
              </a:rPr>
              <a:t>Clarify: 5</a:t>
            </a:r>
          </a:p>
          <a:p>
            <a:pPr marL="171450" indent="-171450">
              <a:lnSpc>
                <a:spcPct val="90000"/>
              </a:lnSpc>
              <a:spcBef>
                <a:spcPts val="1000"/>
              </a:spcBef>
              <a:buFont typeface="Arial"/>
              <a:buChar char="•"/>
            </a:pPr>
            <a:r>
              <a:rPr lang="en-GB"/>
              <a:t>What have you already tried?</a:t>
            </a:r>
            <a:endParaRPr lang="en-US"/>
          </a:p>
          <a:p>
            <a:pPr marL="171450" indent="-171450">
              <a:lnSpc>
                <a:spcPct val="90000"/>
              </a:lnSpc>
              <a:spcBef>
                <a:spcPts val="1000"/>
              </a:spcBef>
              <a:buFont typeface="Arial"/>
              <a:buChar char="•"/>
            </a:pPr>
            <a:r>
              <a:rPr lang="en-GB"/>
              <a:t>What ideas have you already had?</a:t>
            </a:r>
            <a:endParaRPr lang="en-US"/>
          </a:p>
          <a:p>
            <a:pPr marL="171450" indent="-171450">
              <a:lnSpc>
                <a:spcPct val="90000"/>
              </a:lnSpc>
              <a:spcBef>
                <a:spcPts val="1000"/>
              </a:spcBef>
              <a:buFont typeface="Arial"/>
              <a:buChar char="•"/>
            </a:pPr>
            <a:r>
              <a:rPr lang="en-GB"/>
              <a:t>for any examples that might help understand the situation</a:t>
            </a:r>
            <a:endParaRPr lang="en-US"/>
          </a:p>
          <a:p>
            <a:pPr marL="171450" indent="-171450">
              <a:lnSpc>
                <a:spcPct val="90000"/>
              </a:lnSpc>
              <a:spcBef>
                <a:spcPts val="1000"/>
              </a:spcBef>
              <a:buFont typeface="Arial"/>
              <a:buChar char="•"/>
            </a:pPr>
            <a:endParaRPr lang="en-GB"/>
          </a:p>
          <a:p>
            <a:pPr>
              <a:lnSpc>
                <a:spcPct val="90000"/>
              </a:lnSpc>
              <a:spcBef>
                <a:spcPts val="1000"/>
              </a:spcBef>
            </a:pPr>
            <a:r>
              <a:rPr lang="en-GB"/>
              <a:t>Widen the system</a:t>
            </a:r>
            <a:endParaRPr lang="en-US"/>
          </a:p>
          <a:p>
            <a:pPr marL="171450" indent="-171450">
              <a:lnSpc>
                <a:spcPct val="90000"/>
              </a:lnSpc>
              <a:spcBef>
                <a:spcPts val="1000"/>
              </a:spcBef>
              <a:buFont typeface="Arial"/>
              <a:buChar char="•"/>
            </a:pPr>
            <a:r>
              <a:rPr lang="en-GB"/>
              <a:t>Who else is involved, concerned, significant?</a:t>
            </a:r>
            <a:endParaRPr lang="en-US"/>
          </a:p>
          <a:p>
            <a:pPr marL="171450" indent="-171450">
              <a:lnSpc>
                <a:spcPct val="90000"/>
              </a:lnSpc>
              <a:spcBef>
                <a:spcPts val="1000"/>
              </a:spcBef>
              <a:buFont typeface="Arial"/>
              <a:buChar char="•"/>
            </a:pPr>
            <a:r>
              <a:rPr lang="en-GB"/>
              <a:t>Who else has a view?</a:t>
            </a:r>
            <a:endParaRPr lang="en-US"/>
          </a:p>
          <a:p>
            <a:pPr marL="171450" indent="-171450">
              <a:lnSpc>
                <a:spcPct val="90000"/>
              </a:lnSpc>
              <a:spcBef>
                <a:spcPts val="1000"/>
              </a:spcBef>
              <a:buFont typeface="Arial"/>
              <a:buChar char="•"/>
            </a:pPr>
            <a:r>
              <a:rPr lang="en-GB"/>
              <a:t>What might they say about this…?</a:t>
            </a:r>
            <a:endParaRPr lang="en-US">
              <a:cs typeface="Calibri" panose="020F0502020204030204"/>
            </a:endParaRPr>
          </a:p>
          <a:p>
            <a:pPr marL="171450" indent="-171450">
              <a:lnSpc>
                <a:spcPct val="90000"/>
              </a:lnSpc>
              <a:spcBef>
                <a:spcPts val="1000"/>
              </a:spcBef>
              <a:buFont typeface="Arial"/>
              <a:buChar char="•"/>
            </a:pPr>
            <a:endParaRPr lang="en-GB"/>
          </a:p>
          <a:p>
            <a:pPr marL="171450" indent="-171450">
              <a:lnSpc>
                <a:spcPct val="90000"/>
              </a:lnSpc>
              <a:spcBef>
                <a:spcPts val="1000"/>
              </a:spcBef>
              <a:buFont typeface="Arial"/>
              <a:buChar char="•"/>
            </a:pPr>
            <a:r>
              <a:rPr lang="en-GB"/>
              <a:t>How would you like the reflecting team to focus now? (remind of the dilemma)</a:t>
            </a:r>
            <a:endParaRPr lang="en-US"/>
          </a:p>
          <a:p>
            <a:pPr>
              <a:lnSpc>
                <a:spcPct val="90000"/>
              </a:lnSpc>
              <a:spcBef>
                <a:spcPts val="1000"/>
              </a:spcBef>
            </a:pPr>
            <a:endParaRPr lang="en-GB">
              <a:cs typeface="Calibri" panose="020F0502020204030204"/>
            </a:endParaRPr>
          </a:p>
          <a:p>
            <a:pPr>
              <a:lnSpc>
                <a:spcPct val="90000"/>
              </a:lnSpc>
              <a:spcBef>
                <a:spcPts val="1000"/>
              </a:spcBef>
            </a:pPr>
            <a:r>
              <a:rPr lang="en-GB">
                <a:cs typeface="Calibri" panose="020F0502020204030204"/>
              </a:rPr>
              <a:t>Reflect: 20</a:t>
            </a:r>
          </a:p>
          <a:p>
            <a:pPr>
              <a:lnSpc>
                <a:spcPct val="90000"/>
              </a:lnSpc>
              <a:spcBef>
                <a:spcPts val="1000"/>
              </a:spcBef>
            </a:pPr>
            <a:endParaRPr lang="en-GB">
              <a:cs typeface="Calibri" panose="020F0502020204030204"/>
            </a:endParaRPr>
          </a:p>
          <a:p>
            <a:pPr>
              <a:lnSpc>
                <a:spcPct val="90000"/>
              </a:lnSpc>
              <a:spcBef>
                <a:spcPts val="1000"/>
              </a:spcBef>
            </a:pPr>
            <a:r>
              <a:rPr lang="en-GB">
                <a:cs typeface="Calibri" panose="020F0502020204030204"/>
              </a:rPr>
              <a:t>Presenter reflects: 5</a:t>
            </a:r>
          </a:p>
          <a:p>
            <a:pPr>
              <a:lnSpc>
                <a:spcPct val="90000"/>
              </a:lnSpc>
              <a:spcBef>
                <a:spcPts val="1000"/>
              </a:spcBef>
            </a:pPr>
            <a:endParaRPr lang="en-GB">
              <a:cs typeface="Calibri" panose="020F0502020204030204"/>
            </a:endParaRPr>
          </a:p>
          <a:p>
            <a:pPr>
              <a:lnSpc>
                <a:spcPct val="90000"/>
              </a:lnSpc>
              <a:spcBef>
                <a:spcPts val="1000"/>
              </a:spcBef>
            </a:pPr>
            <a:r>
              <a:rPr lang="en-GB"/>
              <a:t>What has stood out to you from today's discussion?</a:t>
            </a:r>
            <a:endParaRPr lang="en-US">
              <a:cs typeface="Calibri" panose="020F0502020204030204"/>
            </a:endParaRPr>
          </a:p>
          <a:p>
            <a:pPr>
              <a:lnSpc>
                <a:spcPct val="90000"/>
              </a:lnSpc>
              <a:spcBef>
                <a:spcPts val="1000"/>
              </a:spcBef>
            </a:pPr>
            <a:r>
              <a:rPr lang="en-GB"/>
              <a:t>What particular ideas were most interesting to you?</a:t>
            </a:r>
            <a:endParaRPr lang="en-GB">
              <a:cs typeface="Calibri" panose="020F0502020204030204"/>
            </a:endParaRPr>
          </a:p>
          <a:p>
            <a:pPr>
              <a:lnSpc>
                <a:spcPct val="90000"/>
              </a:lnSpc>
              <a:spcBef>
                <a:spcPts val="1000"/>
              </a:spcBef>
            </a:pPr>
            <a:r>
              <a:rPr lang="en-GB"/>
              <a:t>How will these ideas play a part in your work?</a:t>
            </a:r>
          </a:p>
          <a:p>
            <a:pPr>
              <a:lnSpc>
                <a:spcPct val="90000"/>
              </a:lnSpc>
              <a:spcBef>
                <a:spcPts val="1000"/>
              </a:spcBef>
            </a:pPr>
            <a:endParaRPr lang="en-GB">
              <a:cs typeface="Calibri" panose="020F0502020204030204"/>
            </a:endParaRPr>
          </a:p>
          <a:p>
            <a:pPr>
              <a:lnSpc>
                <a:spcPct val="90000"/>
              </a:lnSpc>
              <a:spcBef>
                <a:spcPts val="1000"/>
              </a:spcBef>
            </a:pPr>
            <a:r>
              <a:rPr lang="en-GB">
                <a:cs typeface="Calibri" panose="020F0502020204030204"/>
              </a:rPr>
              <a:t>Observers reflect / other reflections from the group in terms of the process rather than the content.</a:t>
            </a:r>
          </a:p>
        </p:txBody>
      </p:sp>
      <p:sp>
        <p:nvSpPr>
          <p:cNvPr id="4" name="Slide Number Placeholder 3"/>
          <p:cNvSpPr>
            <a:spLocks noGrp="1"/>
          </p:cNvSpPr>
          <p:nvPr>
            <p:ph type="sldNum" sz="quarter" idx="5"/>
          </p:nvPr>
        </p:nvSpPr>
        <p:spPr/>
        <p:txBody>
          <a:bodyPr/>
          <a:lstStyle/>
          <a:p>
            <a:fld id="{E6F4373C-D321-404F-8ADF-9DD00D9BF827}" type="slidenum">
              <a:rPr lang="en-GB" smtClean="0"/>
              <a:t>5</a:t>
            </a:fld>
            <a:endParaRPr lang="en-GB"/>
          </a:p>
        </p:txBody>
      </p:sp>
    </p:spTree>
    <p:extLst>
      <p:ext uri="{BB962C8B-B14F-4D97-AF65-F5344CB8AC3E}">
        <p14:creationId xmlns:p14="http://schemas.microsoft.com/office/powerpoint/2010/main" val="33073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4373C-D321-404F-8ADF-9DD00D9BF827}" type="slidenum">
              <a:rPr lang="en-GB" smtClean="0"/>
              <a:t>6</a:t>
            </a:fld>
            <a:endParaRPr lang="en-GB"/>
          </a:p>
        </p:txBody>
      </p:sp>
    </p:spTree>
    <p:extLst>
      <p:ext uri="{BB962C8B-B14F-4D97-AF65-F5344CB8AC3E}">
        <p14:creationId xmlns:p14="http://schemas.microsoft.com/office/powerpoint/2010/main" val="271825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suggestions or ideas</a:t>
            </a:r>
            <a:r>
              <a:rPr lang="en-GB" baseline="0"/>
              <a:t> about the sorts of questions that could be useful to ask to get deeper into the dilemma and case.  </a:t>
            </a:r>
          </a:p>
          <a:p>
            <a:r>
              <a:rPr lang="en-GB" baseline="0"/>
              <a:t>It can help uncover areas that it could be helpful to find out more information about even if the presenter does not know all the information about a case.  </a:t>
            </a:r>
            <a:endParaRPr lang="en-GB"/>
          </a:p>
        </p:txBody>
      </p:sp>
      <p:sp>
        <p:nvSpPr>
          <p:cNvPr id="4" name="Slide Number Placeholder 3"/>
          <p:cNvSpPr>
            <a:spLocks noGrp="1"/>
          </p:cNvSpPr>
          <p:nvPr>
            <p:ph type="sldNum" sz="quarter" idx="10"/>
          </p:nvPr>
        </p:nvSpPr>
        <p:spPr/>
        <p:txBody>
          <a:bodyPr/>
          <a:lstStyle/>
          <a:p>
            <a:fld id="{E6F4373C-D321-404F-8ADF-9DD00D9BF827}" type="slidenum">
              <a:rPr lang="en-GB" smtClean="0"/>
              <a:t>7</a:t>
            </a:fld>
            <a:endParaRPr lang="en-GB"/>
          </a:p>
        </p:txBody>
      </p:sp>
    </p:spTree>
    <p:extLst>
      <p:ext uri="{BB962C8B-B14F-4D97-AF65-F5344CB8AC3E}">
        <p14:creationId xmlns:p14="http://schemas.microsoft.com/office/powerpoint/2010/main" val="26432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remaining team</a:t>
            </a:r>
            <a:r>
              <a:rPr lang="en-GB" baseline="0"/>
              <a:t> members can a conversation together, with the presenter just listening.  </a:t>
            </a:r>
            <a:endParaRPr lang="en-GB"/>
          </a:p>
        </p:txBody>
      </p:sp>
      <p:sp>
        <p:nvSpPr>
          <p:cNvPr id="4" name="Slide Number Placeholder 3"/>
          <p:cNvSpPr>
            <a:spLocks noGrp="1"/>
          </p:cNvSpPr>
          <p:nvPr>
            <p:ph type="sldNum" sz="quarter" idx="10"/>
          </p:nvPr>
        </p:nvSpPr>
        <p:spPr/>
        <p:txBody>
          <a:bodyPr/>
          <a:lstStyle/>
          <a:p>
            <a:fld id="{E6F4373C-D321-404F-8ADF-9DD00D9BF827}" type="slidenum">
              <a:rPr lang="en-GB" smtClean="0"/>
              <a:t>8</a:t>
            </a:fld>
            <a:endParaRPr lang="en-GB"/>
          </a:p>
        </p:txBody>
      </p:sp>
    </p:spTree>
    <p:extLst>
      <p:ext uri="{BB962C8B-B14F-4D97-AF65-F5344CB8AC3E}">
        <p14:creationId xmlns:p14="http://schemas.microsoft.com/office/powerpoint/2010/main" val="1031407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Discussion space?</a:t>
            </a:r>
          </a:p>
          <a:p>
            <a:r>
              <a:rPr lang="en-GB"/>
              <a:t>Holly – 2 jobs – doing the work and learning from the work</a:t>
            </a:r>
          </a:p>
          <a:p>
            <a:r>
              <a:rPr lang="en-GB"/>
              <a:t>Start with one case/ </a:t>
            </a:r>
            <a:r>
              <a:rPr lang="en-GB">
                <a:hlinkClick r:id="rId3"/>
              </a:rPr>
              <a:t>barrier</a:t>
            </a:r>
            <a:r>
              <a:rPr lang="en-GB"/>
              <a:t>/ trend</a:t>
            </a:r>
          </a:p>
          <a:p>
            <a:r>
              <a:rPr lang="en-GB"/>
              <a:t>How typical is this?</a:t>
            </a:r>
          </a:p>
          <a:p>
            <a:r>
              <a:rPr lang="en-GB"/>
              <a:t>What is the impact of this </a:t>
            </a:r>
          </a:p>
          <a:p>
            <a:r>
              <a:rPr lang="en-GB"/>
              <a:t>TSP?</a:t>
            </a:r>
          </a:p>
          <a:p>
            <a:r>
              <a:rPr lang="en-GB"/>
              <a:t>Problem solving framework – session on barriers coming up</a:t>
            </a:r>
          </a:p>
          <a:p>
            <a:r>
              <a:rPr lang="en-GB"/>
              <a:t>How reflective practice has shaped our work design so far</a:t>
            </a:r>
          </a:p>
          <a:p>
            <a:endParaRPr lang="en-GB"/>
          </a:p>
        </p:txBody>
      </p:sp>
      <p:sp>
        <p:nvSpPr>
          <p:cNvPr id="4" name="Slide Number Placeholder 3"/>
          <p:cNvSpPr>
            <a:spLocks noGrp="1"/>
          </p:cNvSpPr>
          <p:nvPr>
            <p:ph type="sldNum" sz="quarter" idx="10"/>
          </p:nvPr>
        </p:nvSpPr>
        <p:spPr/>
        <p:txBody>
          <a:bodyPr/>
          <a:lstStyle/>
          <a:p>
            <a:fld id="{E6F4373C-D321-404F-8ADF-9DD00D9BF827}" type="slidenum">
              <a:rPr lang="en-GB" smtClean="0"/>
              <a:t>9</a:t>
            </a:fld>
            <a:endParaRPr lang="en-GB"/>
          </a:p>
        </p:txBody>
      </p:sp>
    </p:spTree>
    <p:extLst>
      <p:ext uri="{BB962C8B-B14F-4D97-AF65-F5344CB8AC3E}">
        <p14:creationId xmlns:p14="http://schemas.microsoft.com/office/powerpoint/2010/main" val="102910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3329AB-3AC5-4EE0-8C65-754481BE24B3}"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216370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3329AB-3AC5-4EE0-8C65-754481BE24B3}"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98039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3329AB-3AC5-4EE0-8C65-754481BE24B3}"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3167929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477085" y="491437"/>
            <a:ext cx="5483153"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6285349" y="491437"/>
            <a:ext cx="5483153"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6181409" y="202721"/>
            <a:ext cx="4700100"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pPr defTabSz="457200"/>
            <a:r>
              <a:rPr lang="en-US">
                <a:solidFill>
                  <a:srgbClr val="796E65">
                    <a:tint val="75000"/>
                  </a:srgbClr>
                </a:solidFill>
              </a:rPr>
              <a:t>Presentation or section title here</a:t>
            </a:r>
          </a:p>
        </p:txBody>
      </p:sp>
      <p:sp>
        <p:nvSpPr>
          <p:cNvPr id="11" name="Slide Number Placeholder 5"/>
          <p:cNvSpPr>
            <a:spLocks noGrp="1"/>
          </p:cNvSpPr>
          <p:nvPr>
            <p:ph type="sldNum" sz="quarter" idx="4"/>
          </p:nvPr>
        </p:nvSpPr>
        <p:spPr>
          <a:xfrm>
            <a:off x="11131828" y="202721"/>
            <a:ext cx="705593"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a:solidFill>
                <a:srgbClr val="796E65">
                  <a:tint val="75000"/>
                </a:srgbClr>
              </a:solidFill>
            </a:endParaRPr>
          </a:p>
        </p:txBody>
      </p:sp>
      <p:sp>
        <p:nvSpPr>
          <p:cNvPr id="12" name="TextBox 11"/>
          <p:cNvSpPr txBox="1"/>
          <p:nvPr userDrawn="1"/>
        </p:nvSpPr>
        <p:spPr>
          <a:xfrm>
            <a:off x="374017" y="202720"/>
            <a:ext cx="5456945" cy="230832"/>
          </a:xfrm>
          <a:prstGeom prst="rect">
            <a:avLst/>
          </a:prstGeom>
          <a:noFill/>
        </p:spPr>
        <p:txBody>
          <a:bodyPr wrap="square" rtlCol="0">
            <a:spAutoFit/>
          </a:bodyPr>
          <a:lstStyle/>
          <a:p>
            <a:pPr defTabSz="457200"/>
            <a:r>
              <a:rPr lang="en-US" sz="900" b="1">
                <a:solidFill>
                  <a:srgbClr val="796E65"/>
                </a:solidFill>
                <a:cs typeface="Verdana"/>
              </a:rPr>
              <a:t>Anna Freud National Centre for Children and Families</a:t>
            </a:r>
          </a:p>
        </p:txBody>
      </p:sp>
      <p:pic>
        <p:nvPicPr>
          <p:cNvPr id="15" name="Picture 14" descr="AF-logo-Greyscale.png"/>
          <p:cNvPicPr>
            <a:picLocks noChangeAspect="1"/>
          </p:cNvPicPr>
          <p:nvPr userDrawn="1"/>
        </p:nvPicPr>
        <p:blipFill>
          <a:blip r:embed="rId2"/>
          <a:stretch>
            <a:fillRect/>
          </a:stretch>
        </p:blipFill>
        <p:spPr>
          <a:xfrm>
            <a:off x="459460" y="6248616"/>
            <a:ext cx="2106264" cy="358282"/>
          </a:xfrm>
          <a:prstGeom prst="rect">
            <a:avLst/>
          </a:prstGeom>
        </p:spPr>
      </p:pic>
    </p:spTree>
    <p:extLst>
      <p:ext uri="{BB962C8B-B14F-4D97-AF65-F5344CB8AC3E}">
        <p14:creationId xmlns:p14="http://schemas.microsoft.com/office/powerpoint/2010/main" val="84858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44755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7757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56388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77868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3831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3474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2828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3329AB-3AC5-4EE0-8C65-754481BE24B3}"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876341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5199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7/24/2019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43140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23960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96030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07353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6761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2129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3329AB-3AC5-4EE0-8C65-754481BE24B3}"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42333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3329AB-3AC5-4EE0-8C65-754481BE24B3}"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357272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3329AB-3AC5-4EE0-8C65-754481BE24B3}" type="datetimeFigureOut">
              <a:rPr lang="en-GB" smtClean="0"/>
              <a:t>24/07/2019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368092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3329AB-3AC5-4EE0-8C65-754481BE24B3}" type="datetimeFigureOut">
              <a:rPr lang="en-GB" smtClean="0"/>
              <a:t>24/07/2019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100090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329AB-3AC5-4EE0-8C65-754481BE24B3}" type="datetimeFigureOut">
              <a:rPr lang="en-GB" smtClean="0"/>
              <a:t>24/07/2019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229038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3329AB-3AC5-4EE0-8C65-754481BE24B3}"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266911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3329AB-3AC5-4EE0-8C65-754481BE24B3}"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7F59D-7B28-4655-BFCF-4455E50CCA45}" type="slidenum">
              <a:rPr lang="en-GB" smtClean="0"/>
              <a:t>‹#›</a:t>
            </a:fld>
            <a:endParaRPr lang="en-GB"/>
          </a:p>
        </p:txBody>
      </p:sp>
    </p:spTree>
    <p:extLst>
      <p:ext uri="{BB962C8B-B14F-4D97-AF65-F5344CB8AC3E}">
        <p14:creationId xmlns:p14="http://schemas.microsoft.com/office/powerpoint/2010/main" val="301918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329AB-3AC5-4EE0-8C65-754481BE24B3}" type="datetimeFigureOut">
              <a:rPr lang="en-GB" smtClean="0"/>
              <a:t>24/07/2019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7F59D-7B28-4655-BFCF-4455E50CCA45}" type="slidenum">
              <a:rPr lang="en-GB" smtClean="0"/>
              <a:t>‹#›</a:t>
            </a:fld>
            <a:endParaRPr lang="en-GB"/>
          </a:p>
        </p:txBody>
      </p:sp>
    </p:spTree>
    <p:extLst>
      <p:ext uri="{BB962C8B-B14F-4D97-AF65-F5344CB8AC3E}">
        <p14:creationId xmlns:p14="http://schemas.microsoft.com/office/powerpoint/2010/main" val="17214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7/24/2019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63467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Facilitating Reflective Practice Sessions</a:t>
            </a:r>
          </a:p>
        </p:txBody>
      </p:sp>
      <p:sp>
        <p:nvSpPr>
          <p:cNvPr id="3" name="Subtitle 2"/>
          <p:cNvSpPr>
            <a:spLocks noGrp="1"/>
          </p:cNvSpPr>
          <p:nvPr>
            <p:ph type="subTitle" idx="1"/>
          </p:nvPr>
        </p:nvSpPr>
        <p:spPr/>
        <p:txBody>
          <a:bodyPr>
            <a:normAutofit lnSpcReduction="10000"/>
          </a:bodyPr>
          <a:lstStyle/>
          <a:p>
            <a:r>
              <a:rPr lang="en-GB"/>
              <a:t>Team Manager Workshop</a:t>
            </a:r>
          </a:p>
          <a:p>
            <a:r>
              <a:rPr lang="en-GB"/>
              <a:t>Emma Haigh</a:t>
            </a:r>
          </a:p>
          <a:p>
            <a:r>
              <a:rPr lang="en-GB"/>
              <a:t>Gemma Mitchell</a:t>
            </a:r>
          </a:p>
          <a:p>
            <a:r>
              <a:rPr lang="en-GB"/>
              <a:t>Holly McGivern</a:t>
            </a:r>
          </a:p>
          <a:p>
            <a:endParaRPr lang="en-GB"/>
          </a:p>
          <a:p>
            <a:endParaRPr lang="en-GB"/>
          </a:p>
        </p:txBody>
      </p:sp>
    </p:spTree>
    <p:extLst>
      <p:ext uri="{BB962C8B-B14F-4D97-AF65-F5344CB8AC3E}">
        <p14:creationId xmlns:p14="http://schemas.microsoft.com/office/powerpoint/2010/main" val="4284672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3334870" y="1925644"/>
            <a:ext cx="8148917" cy="4712107"/>
          </a:xfrm>
          <a:prstGeom prst="rect">
            <a:avLst/>
          </a:prstGeom>
        </p:spPr>
      </p:pic>
      <p:sp>
        <p:nvSpPr>
          <p:cNvPr id="2" name="Title 1"/>
          <p:cNvSpPr>
            <a:spLocks noGrp="1"/>
          </p:cNvSpPr>
          <p:nvPr>
            <p:ph type="title"/>
          </p:nvPr>
        </p:nvSpPr>
        <p:spPr>
          <a:xfrm>
            <a:off x="800852" y="810259"/>
            <a:ext cx="10571998" cy="970450"/>
          </a:xfrm>
        </p:spPr>
        <p:txBody>
          <a:bodyPr/>
          <a:lstStyle/>
          <a:p>
            <a:r>
              <a:rPr lang="en-GB" sz="3600"/>
              <a:t>Why be …?</a:t>
            </a:r>
            <a:br>
              <a:rPr lang="en-GB" sz="3600"/>
            </a:br>
            <a:r>
              <a:rPr lang="en-GB" sz="3600"/>
              <a:t>What is the effect of being …?</a:t>
            </a:r>
            <a:br>
              <a:rPr lang="en-GB" sz="3600"/>
            </a:br>
            <a:r>
              <a:rPr lang="en-GB" sz="3600"/>
              <a:t>How do we show we are …?</a:t>
            </a:r>
          </a:p>
        </p:txBody>
      </p:sp>
      <p:sp>
        <p:nvSpPr>
          <p:cNvPr id="7" name="Rectangle 6"/>
          <p:cNvSpPr/>
          <p:nvPr/>
        </p:nvSpPr>
        <p:spPr>
          <a:xfrm>
            <a:off x="174812" y="2866938"/>
            <a:ext cx="3160058" cy="2554545"/>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2700" cmpd="sng">
                  <a:solidFill>
                    <a:srgbClr val="EFB251"/>
                  </a:solidFill>
                  <a:prstDash val="solid"/>
                </a:ln>
                <a:gradFill>
                  <a:gsLst>
                    <a:gs pos="0">
                      <a:srgbClr val="EFB251"/>
                    </a:gs>
                    <a:gs pos="4000">
                      <a:srgbClr val="EFB251">
                        <a:lumMod val="60000"/>
                        <a:lumOff val="40000"/>
                      </a:srgbClr>
                    </a:gs>
                    <a:gs pos="87000">
                      <a:srgbClr val="EFB251">
                        <a:lumMod val="20000"/>
                        <a:lumOff val="80000"/>
                      </a:srgbClr>
                    </a:gs>
                  </a:gsLst>
                  <a:lin ang="5400000"/>
                </a:gradFill>
                <a:effectLst/>
                <a:uLnTx/>
                <a:uFillTx/>
                <a:latin typeface="Century Gothic" panose="020B0502020202020204"/>
                <a:ea typeface="+mn-ea"/>
                <a:cs typeface="+mn-cs"/>
              </a:rPr>
              <a:t>Available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2700" cmpd="sng">
                  <a:solidFill>
                    <a:srgbClr val="EFB251"/>
                  </a:solidFill>
                  <a:prstDash val="solid"/>
                </a:ln>
                <a:gradFill>
                  <a:gsLst>
                    <a:gs pos="0">
                      <a:srgbClr val="EFB251"/>
                    </a:gs>
                    <a:gs pos="4000">
                      <a:srgbClr val="EFB251">
                        <a:lumMod val="60000"/>
                        <a:lumOff val="40000"/>
                      </a:srgbClr>
                    </a:gs>
                    <a:gs pos="87000">
                      <a:srgbClr val="EFB251">
                        <a:lumMod val="20000"/>
                        <a:lumOff val="80000"/>
                      </a:srgbClr>
                    </a:gs>
                  </a:gsLst>
                  <a:lin ang="5400000"/>
                </a:gradFill>
                <a:effectLst/>
                <a:uLnTx/>
                <a:uFillTx/>
                <a:latin typeface="Century Gothic" panose="020B0502020202020204"/>
                <a:ea typeface="+mn-ea"/>
                <a:cs typeface="+mn-cs"/>
              </a:rPr>
              <a:t>Sensitive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2700" cmpd="sng">
                  <a:solidFill>
                    <a:srgbClr val="EFB251"/>
                  </a:solidFill>
                  <a:prstDash val="solid"/>
                </a:ln>
                <a:gradFill>
                  <a:gsLst>
                    <a:gs pos="0">
                      <a:srgbClr val="EFB251"/>
                    </a:gs>
                    <a:gs pos="4000">
                      <a:srgbClr val="EFB251">
                        <a:lumMod val="60000"/>
                        <a:lumOff val="40000"/>
                      </a:srgbClr>
                    </a:gs>
                    <a:gs pos="87000">
                      <a:srgbClr val="EFB251">
                        <a:lumMod val="20000"/>
                        <a:lumOff val="80000"/>
                      </a:srgbClr>
                    </a:gs>
                  </a:gsLst>
                  <a:lin ang="5400000"/>
                </a:gradFill>
                <a:effectLst/>
                <a:uLnTx/>
                <a:uFillTx/>
                <a:latin typeface="Century Gothic" panose="020B0502020202020204"/>
                <a:ea typeface="+mn-ea"/>
                <a:cs typeface="+mn-cs"/>
              </a:rPr>
              <a:t>Accepting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2700" cmpd="sng">
                  <a:solidFill>
                    <a:srgbClr val="EFB251"/>
                  </a:solidFill>
                  <a:prstDash val="solid"/>
                </a:ln>
                <a:gradFill>
                  <a:gsLst>
                    <a:gs pos="0">
                      <a:srgbClr val="EFB251"/>
                    </a:gs>
                    <a:gs pos="4000">
                      <a:srgbClr val="EFB251">
                        <a:lumMod val="60000"/>
                        <a:lumOff val="40000"/>
                      </a:srgbClr>
                    </a:gs>
                    <a:gs pos="87000">
                      <a:srgbClr val="EFB251">
                        <a:lumMod val="20000"/>
                        <a:lumOff val="80000"/>
                      </a:srgbClr>
                    </a:gs>
                  </a:gsLst>
                  <a:lin ang="5400000"/>
                </a:gradFill>
                <a:effectLst/>
                <a:uLnTx/>
                <a:uFillTx/>
                <a:latin typeface="Century Gothic" panose="020B0502020202020204"/>
                <a:ea typeface="+mn-ea"/>
                <a:cs typeface="+mn-cs"/>
              </a:rPr>
              <a:t>Co-operative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2700" cmpd="sng">
                  <a:solidFill>
                    <a:srgbClr val="EFB251"/>
                  </a:solidFill>
                  <a:prstDash val="solid"/>
                </a:ln>
                <a:gradFill>
                  <a:gsLst>
                    <a:gs pos="0">
                      <a:srgbClr val="EFB251"/>
                    </a:gs>
                    <a:gs pos="4000">
                      <a:srgbClr val="EFB251">
                        <a:lumMod val="60000"/>
                        <a:lumOff val="40000"/>
                      </a:srgbClr>
                    </a:gs>
                    <a:gs pos="87000">
                      <a:srgbClr val="EFB251">
                        <a:lumMod val="20000"/>
                        <a:lumOff val="80000"/>
                      </a:srgbClr>
                    </a:gs>
                  </a:gsLst>
                  <a:lin ang="5400000"/>
                </a:gradFill>
                <a:effectLst/>
                <a:uLnTx/>
                <a:uFillTx/>
                <a:latin typeface="Century Gothic" panose="020B0502020202020204"/>
                <a:ea typeface="+mn-ea"/>
                <a:cs typeface="+mn-cs"/>
              </a:rPr>
              <a:t>Part of a Team </a:t>
            </a:r>
          </a:p>
        </p:txBody>
      </p:sp>
    </p:spTree>
    <p:extLst>
      <p:ext uri="{BB962C8B-B14F-4D97-AF65-F5344CB8AC3E}">
        <p14:creationId xmlns:p14="http://schemas.microsoft.com/office/powerpoint/2010/main" val="254261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3124" y="2017"/>
            <a:ext cx="11502385" cy="6855983"/>
          </a:xfrm>
          <a:prstGeom prst="rect">
            <a:avLst/>
          </a:prstGeom>
        </p:spPr>
      </p:pic>
    </p:spTree>
    <p:extLst>
      <p:ext uri="{BB962C8B-B14F-4D97-AF65-F5344CB8AC3E}">
        <p14:creationId xmlns:p14="http://schemas.microsoft.com/office/powerpoint/2010/main" val="412253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baby sitting on a table&#10;&#10;Description generated with high confidence">
            <a:extLst>
              <a:ext uri="{FF2B5EF4-FFF2-40B4-BE49-F238E27FC236}">
                <a16:creationId xmlns:a16="http://schemas.microsoft.com/office/drawing/2014/main" id="{EC89A681-36E7-44E8-BA5C-EAE812024734}"/>
              </a:ext>
            </a:extLst>
          </p:cNvPr>
          <p:cNvPicPr>
            <a:picLocks noChangeAspect="1"/>
          </p:cNvPicPr>
          <p:nvPr/>
        </p:nvPicPr>
        <p:blipFill>
          <a:blip r:embed="rId3"/>
          <a:stretch>
            <a:fillRect/>
          </a:stretch>
        </p:blipFill>
        <p:spPr>
          <a:xfrm>
            <a:off x="2626622" y="335102"/>
            <a:ext cx="6773101" cy="6055275"/>
          </a:xfrm>
          <a:prstGeom prst="rect">
            <a:avLst/>
          </a:prstGeom>
        </p:spPr>
      </p:pic>
      <p:sp>
        <p:nvSpPr>
          <p:cNvPr id="4" name="TextBox 3">
            <a:extLst>
              <a:ext uri="{FF2B5EF4-FFF2-40B4-BE49-F238E27FC236}">
                <a16:creationId xmlns:a16="http://schemas.microsoft.com/office/drawing/2014/main" id="{3F55894D-7332-4471-B277-281A1976A5BE}"/>
              </a:ext>
            </a:extLst>
          </p:cNvPr>
          <p:cNvSpPr txBox="1"/>
          <p:nvPr/>
        </p:nvSpPr>
        <p:spPr>
          <a:xfrm>
            <a:off x="3023705" y="538921"/>
            <a:ext cx="58464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b="1" u="none" strike="noStrike">
                <a:solidFill>
                  <a:schemeClr val="bg1"/>
                </a:solidFill>
                <a:latin typeface="Calibri Light"/>
              </a:rPr>
              <a:t>“I don’t know, I really don’t know”</a:t>
            </a:r>
            <a:endParaRPr lang="en-US" sz="3200" b="1">
              <a:solidFill>
                <a:schemeClr val="bg1"/>
              </a:solidFill>
            </a:endParaRPr>
          </a:p>
        </p:txBody>
      </p:sp>
    </p:spTree>
    <p:extLst>
      <p:ext uri="{BB962C8B-B14F-4D97-AF65-F5344CB8AC3E}">
        <p14:creationId xmlns:p14="http://schemas.microsoft.com/office/powerpoint/2010/main" val="161007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9780-9888-42C1-B0ED-467FE32C9F4B}"/>
              </a:ext>
            </a:extLst>
          </p:cNvPr>
          <p:cNvSpPr>
            <a:spLocks noGrp="1"/>
          </p:cNvSpPr>
          <p:nvPr>
            <p:ph type="title"/>
          </p:nvPr>
        </p:nvSpPr>
        <p:spPr>
          <a:xfrm>
            <a:off x="648929" y="629266"/>
            <a:ext cx="2877755" cy="3365856"/>
          </a:xfrm>
        </p:spPr>
        <p:txBody>
          <a:bodyPr>
            <a:normAutofit/>
          </a:bodyPr>
          <a:lstStyle/>
          <a:p>
            <a:r>
              <a:rPr lang="en-US">
                <a:cs typeface="Calibri Light"/>
              </a:rPr>
              <a:t>Underlying Principles and approach</a:t>
            </a:r>
            <a:endParaRPr lang="en-US"/>
          </a:p>
        </p:txBody>
      </p:sp>
      <p:pic>
        <p:nvPicPr>
          <p:cNvPr id="8" name="Picture 4">
            <a:extLst>
              <a:ext uri="{FF2B5EF4-FFF2-40B4-BE49-F238E27FC236}">
                <a16:creationId xmlns:a16="http://schemas.microsoft.com/office/drawing/2014/main" id="{9432002A-C0C7-402F-ACE0-FFFCD813DA81}"/>
              </a:ext>
            </a:extLst>
          </p:cNvPr>
          <p:cNvPicPr>
            <a:picLocks noChangeAspect="1"/>
          </p:cNvPicPr>
          <p:nvPr/>
        </p:nvPicPr>
        <p:blipFill rotWithShape="1">
          <a:blip r:embed="rId3"/>
          <a:srcRect r="-3" b="1928"/>
          <a:stretch/>
        </p:blipFill>
        <p:spPr>
          <a:xfrm>
            <a:off x="4006459" y="10"/>
            <a:ext cx="7184841" cy="6857990"/>
          </a:xfrm>
          <a:prstGeom prst="rect">
            <a:avLst/>
          </a:prstGeom>
          <a:effectLst/>
        </p:spPr>
      </p:pic>
    </p:spTree>
    <p:extLst>
      <p:ext uri="{BB962C8B-B14F-4D97-AF65-F5344CB8AC3E}">
        <p14:creationId xmlns:p14="http://schemas.microsoft.com/office/powerpoint/2010/main" val="270527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3305" y="1122363"/>
            <a:ext cx="10104781" cy="3635511"/>
          </a:xfrm>
        </p:spPr>
        <p:txBody>
          <a:bodyPr>
            <a:normAutofit/>
          </a:bodyPr>
          <a:lstStyle/>
          <a:p>
            <a:r>
              <a:rPr lang="en-GB"/>
              <a:t>How to encourage reflective thinking together</a:t>
            </a:r>
          </a:p>
        </p:txBody>
      </p:sp>
    </p:spTree>
    <p:extLst>
      <p:ext uri="{BB962C8B-B14F-4D97-AF65-F5344CB8AC3E}">
        <p14:creationId xmlns:p14="http://schemas.microsoft.com/office/powerpoint/2010/main" val="32735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ChangeArrowheads="1"/>
          </p:cNvSpPr>
          <p:nvPr/>
        </p:nvSpPr>
        <p:spPr bwMode="auto">
          <a:xfrm>
            <a:off x="800822" y="1395685"/>
            <a:ext cx="105165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1600" lvl="3" indent="-180975" defTabSz="457200">
              <a:lnSpc>
                <a:spcPct val="92000"/>
              </a:lnSpc>
              <a:spcBef>
                <a:spcPts val="600"/>
              </a:spcBef>
              <a:buFontTx/>
              <a:buChar char="•"/>
            </a:pPr>
            <a:r>
              <a:rPr lang="en-GB" sz="2200">
                <a:solidFill>
                  <a:srgbClr val="796E65"/>
                </a:solidFill>
              </a:rPr>
              <a:t>A 4-step process, to support workers to regain their capacity to </a:t>
            </a:r>
            <a:r>
              <a:rPr lang="en-GB" sz="2200" err="1">
                <a:solidFill>
                  <a:srgbClr val="796E65"/>
                </a:solidFill>
              </a:rPr>
              <a:t>mentalize</a:t>
            </a:r>
            <a:r>
              <a:rPr lang="en-GB" sz="2200">
                <a:solidFill>
                  <a:srgbClr val="796E65"/>
                </a:solidFill>
              </a:rPr>
              <a:t> </a:t>
            </a:r>
          </a:p>
          <a:p>
            <a:pPr marL="101600" lvl="3" indent="-180975" defTabSz="457200">
              <a:lnSpc>
                <a:spcPct val="92000"/>
              </a:lnSpc>
              <a:spcBef>
                <a:spcPts val="600"/>
              </a:spcBef>
              <a:buFontTx/>
              <a:buChar char="•"/>
            </a:pPr>
            <a:r>
              <a:rPr lang="en-GB" sz="2200">
                <a:solidFill>
                  <a:srgbClr val="796E65"/>
                </a:solidFill>
              </a:rPr>
              <a:t>A process that teams “sign up” to using to help each other with the work</a:t>
            </a:r>
          </a:p>
          <a:p>
            <a:pPr marL="0" lvl="3" defTabSz="457200">
              <a:lnSpc>
                <a:spcPct val="92000"/>
              </a:lnSpc>
              <a:spcBef>
                <a:spcPts val="600"/>
              </a:spcBef>
            </a:pPr>
            <a:endParaRPr lang="en-GB" sz="2200">
              <a:solidFill>
                <a:srgbClr val="796E65"/>
              </a:solidFill>
            </a:endParaRPr>
          </a:p>
          <a:p>
            <a:pPr marL="558800" lvl="4" indent="-180975" defTabSz="457200">
              <a:lnSpc>
                <a:spcPct val="92000"/>
              </a:lnSpc>
              <a:spcBef>
                <a:spcPts val="600"/>
              </a:spcBef>
              <a:buFontTx/>
              <a:buChar char="•"/>
            </a:pPr>
            <a:r>
              <a:rPr lang="en-GB" sz="2200" b="1">
                <a:solidFill>
                  <a:srgbClr val="009999"/>
                </a:solidFill>
              </a:rPr>
              <a:t>Marking the task</a:t>
            </a:r>
          </a:p>
          <a:p>
            <a:pPr marL="377825" lvl="4" defTabSz="457200">
              <a:lnSpc>
                <a:spcPct val="92000"/>
              </a:lnSpc>
              <a:spcBef>
                <a:spcPts val="600"/>
              </a:spcBef>
            </a:pPr>
            <a:endParaRPr lang="en-GB" sz="2200" b="1">
              <a:solidFill>
                <a:srgbClr val="009999"/>
              </a:solidFill>
            </a:endParaRPr>
          </a:p>
          <a:p>
            <a:pPr marL="558800" lvl="4" indent="-180975" defTabSz="457200">
              <a:lnSpc>
                <a:spcPct val="92000"/>
              </a:lnSpc>
              <a:spcBef>
                <a:spcPts val="600"/>
              </a:spcBef>
              <a:buFontTx/>
              <a:buChar char="•"/>
            </a:pPr>
            <a:r>
              <a:rPr lang="en-GB" sz="2200" b="1">
                <a:solidFill>
                  <a:srgbClr val="009999"/>
                </a:solidFill>
              </a:rPr>
              <a:t>Stating the case</a:t>
            </a:r>
          </a:p>
          <a:p>
            <a:pPr marL="377825" lvl="4" defTabSz="457200">
              <a:lnSpc>
                <a:spcPct val="92000"/>
              </a:lnSpc>
              <a:spcBef>
                <a:spcPts val="600"/>
              </a:spcBef>
            </a:pPr>
            <a:endParaRPr lang="en-GB" sz="2200" b="1">
              <a:solidFill>
                <a:srgbClr val="009999"/>
              </a:solidFill>
            </a:endParaRPr>
          </a:p>
          <a:p>
            <a:pPr marL="558800" lvl="4" indent="-180975" defTabSz="457200">
              <a:lnSpc>
                <a:spcPct val="92000"/>
              </a:lnSpc>
              <a:spcBef>
                <a:spcPts val="600"/>
              </a:spcBef>
              <a:buFontTx/>
              <a:buChar char="•"/>
            </a:pPr>
            <a:r>
              <a:rPr lang="en-GB" sz="2200" b="1">
                <a:solidFill>
                  <a:srgbClr val="009999"/>
                </a:solidFill>
              </a:rPr>
              <a:t>Mentalizing the moment</a:t>
            </a:r>
          </a:p>
          <a:p>
            <a:pPr marL="377825" lvl="4" defTabSz="457200">
              <a:lnSpc>
                <a:spcPct val="92000"/>
              </a:lnSpc>
              <a:spcBef>
                <a:spcPts val="600"/>
              </a:spcBef>
            </a:pPr>
            <a:endParaRPr lang="en-GB" sz="2200" b="1">
              <a:solidFill>
                <a:srgbClr val="009999"/>
              </a:solidFill>
            </a:endParaRPr>
          </a:p>
          <a:p>
            <a:pPr marL="558800" lvl="4" indent="-180975" defTabSz="457200">
              <a:lnSpc>
                <a:spcPct val="92000"/>
              </a:lnSpc>
              <a:spcBef>
                <a:spcPts val="600"/>
              </a:spcBef>
              <a:buFontTx/>
              <a:buChar char="•"/>
            </a:pPr>
            <a:r>
              <a:rPr lang="en-GB" sz="2200" b="1">
                <a:solidFill>
                  <a:srgbClr val="009999"/>
                </a:solidFill>
              </a:rPr>
              <a:t>Return to Purpose</a:t>
            </a:r>
            <a:endParaRPr lang="en-GB" sz="2900" b="1">
              <a:solidFill>
                <a:srgbClr val="000000"/>
              </a:solidFill>
            </a:endParaRPr>
          </a:p>
        </p:txBody>
      </p:sp>
      <p:sp>
        <p:nvSpPr>
          <p:cNvPr id="2" name="Title 1"/>
          <p:cNvSpPr>
            <a:spLocks noGrp="1"/>
          </p:cNvSpPr>
          <p:nvPr>
            <p:ph type="title"/>
          </p:nvPr>
        </p:nvSpPr>
        <p:spPr/>
        <p:txBody>
          <a:bodyPr/>
          <a:lstStyle/>
          <a:p>
            <a:r>
              <a:rPr lang="en-GB" sz="2400"/>
              <a:t>Thinking Together</a:t>
            </a:r>
          </a:p>
        </p:txBody>
      </p:sp>
    </p:spTree>
    <p:extLst>
      <p:ext uri="{BB962C8B-B14F-4D97-AF65-F5344CB8AC3E}">
        <p14:creationId xmlns:p14="http://schemas.microsoft.com/office/powerpoint/2010/main" val="176340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976" y="683383"/>
            <a:ext cx="8229600" cy="698344"/>
          </a:xfrm>
        </p:spPr>
        <p:txBody>
          <a:bodyPr/>
          <a:lstStyle/>
          <a:p>
            <a:r>
              <a:rPr lang="en-GB" sz="2400"/>
              <a:t>Thinking Together</a:t>
            </a:r>
          </a:p>
        </p:txBody>
      </p:sp>
      <p:sp>
        <p:nvSpPr>
          <p:cNvPr id="4" name="Footer Placeholder 3"/>
          <p:cNvSpPr>
            <a:spLocks noGrp="1"/>
          </p:cNvSpPr>
          <p:nvPr>
            <p:ph type="ftr" sz="quarter" idx="3"/>
          </p:nvPr>
        </p:nvSpPr>
        <p:spPr/>
        <p:txBody>
          <a:bodyPr/>
          <a:lstStyle/>
          <a:p>
            <a:pPr defTabSz="257175"/>
            <a:r>
              <a:rPr lang="en-US">
                <a:solidFill>
                  <a:srgbClr val="796E65">
                    <a:tint val="75000"/>
                  </a:srgbClr>
                </a:solidFill>
              </a:rPr>
              <a:t>Presentation or section title here</a:t>
            </a:r>
          </a:p>
        </p:txBody>
      </p:sp>
      <p:sp>
        <p:nvSpPr>
          <p:cNvPr id="5" name="Slide Number Placeholder 4"/>
          <p:cNvSpPr>
            <a:spLocks noGrp="1"/>
          </p:cNvSpPr>
          <p:nvPr>
            <p:ph type="sldNum" sz="quarter" idx="4"/>
          </p:nvPr>
        </p:nvSpPr>
        <p:spPr/>
        <p:txBody>
          <a:bodyPr/>
          <a:lstStyle/>
          <a:p>
            <a:fld id="{462AC695-DD95-4246-9D7F-71FDA65D9A0C}" type="slidenum">
              <a:rPr lang="en-US" smtClean="0">
                <a:solidFill>
                  <a:srgbClr val="796E65">
                    <a:tint val="75000"/>
                  </a:srgbClr>
                </a:solidFill>
              </a:rPr>
              <a:pPr/>
              <a:t>16</a:t>
            </a:fld>
            <a:endParaRPr lang="en-US">
              <a:solidFill>
                <a:srgbClr val="796E65">
                  <a:tint val="75000"/>
                </a:srgbClr>
              </a:solidFill>
            </a:endParaRPr>
          </a:p>
        </p:txBody>
      </p:sp>
      <p:sp>
        <p:nvSpPr>
          <p:cNvPr id="3" name="Content Placeholder 2"/>
          <p:cNvSpPr>
            <a:spLocks noGrp="1"/>
          </p:cNvSpPr>
          <p:nvPr>
            <p:ph idx="4294967295"/>
          </p:nvPr>
        </p:nvSpPr>
        <p:spPr>
          <a:xfrm>
            <a:off x="365760" y="1395686"/>
            <a:ext cx="11230495" cy="4749083"/>
          </a:xfrm>
        </p:spPr>
        <p:txBody>
          <a:bodyPr/>
          <a:lstStyle/>
          <a:p>
            <a:pPr>
              <a:buFont typeface="+mj-lt"/>
              <a:buAutoNum type="arabicPeriod"/>
            </a:pPr>
            <a:r>
              <a:rPr lang="en-GB" sz="2400" b="1"/>
              <a:t>Marking the Task </a:t>
            </a:r>
          </a:p>
          <a:p>
            <a:pPr marL="285750" indent="-285750">
              <a:buFont typeface="Arial" panose="020B0604020202020204" pitchFamily="34" charset="0"/>
              <a:buChar char="•"/>
            </a:pPr>
            <a:r>
              <a:rPr lang="en-GB" sz="2000">
                <a:solidFill>
                  <a:srgbClr val="796E65"/>
                </a:solidFill>
              </a:rPr>
              <a:t>Helper says </a:t>
            </a:r>
            <a:r>
              <a:rPr lang="en-GB" sz="2000" i="1">
                <a:solidFill>
                  <a:srgbClr val="796E65"/>
                </a:solidFill>
              </a:rPr>
              <a:t>“Let’s mark the task. What do you need out of this conversation?”</a:t>
            </a:r>
          </a:p>
          <a:p>
            <a:endParaRPr lang="en-GB" sz="2400"/>
          </a:p>
        </p:txBody>
      </p:sp>
      <p:pic>
        <p:nvPicPr>
          <p:cNvPr id="6" name="Picture 5"/>
          <p:cNvPicPr>
            <a:picLocks noChangeAspect="1"/>
          </p:cNvPicPr>
          <p:nvPr/>
        </p:nvPicPr>
        <p:blipFill>
          <a:blip r:embed="rId3"/>
          <a:stretch>
            <a:fillRect/>
          </a:stretch>
        </p:blipFill>
        <p:spPr>
          <a:xfrm>
            <a:off x="4265916" y="2351731"/>
            <a:ext cx="1528129" cy="2296416"/>
          </a:xfrm>
          <a:prstGeom prst="rect">
            <a:avLst/>
          </a:prstGeom>
        </p:spPr>
      </p:pic>
      <p:pic>
        <p:nvPicPr>
          <p:cNvPr id="7" name="Picture 6"/>
          <p:cNvPicPr>
            <a:picLocks noChangeAspect="1"/>
          </p:cNvPicPr>
          <p:nvPr/>
        </p:nvPicPr>
        <p:blipFill>
          <a:blip r:embed="rId4"/>
          <a:stretch>
            <a:fillRect/>
          </a:stretch>
        </p:blipFill>
        <p:spPr>
          <a:xfrm>
            <a:off x="5981007" y="2351731"/>
            <a:ext cx="1418848" cy="1418848"/>
          </a:xfrm>
          <a:prstGeom prst="rect">
            <a:avLst/>
          </a:prstGeom>
        </p:spPr>
      </p:pic>
      <p:sp>
        <p:nvSpPr>
          <p:cNvPr id="9" name="TextBox 8"/>
          <p:cNvSpPr txBox="1"/>
          <p:nvPr/>
        </p:nvSpPr>
        <p:spPr>
          <a:xfrm>
            <a:off x="706582" y="4726624"/>
            <a:ext cx="10174927" cy="1200329"/>
          </a:xfrm>
          <a:prstGeom prst="rect">
            <a:avLst/>
          </a:prstGeom>
          <a:noFill/>
        </p:spPr>
        <p:txBody>
          <a:bodyPr wrap="square" rtlCol="0">
            <a:spAutoFit/>
          </a:bodyPr>
          <a:lstStyle/>
          <a:p>
            <a:pPr marL="160735" indent="-160735" defTabSz="457200">
              <a:buFont typeface="Arial" panose="020B0604020202020204" pitchFamily="34" charset="0"/>
              <a:buChar char="•"/>
            </a:pPr>
            <a:r>
              <a:rPr lang="en-GB">
                <a:solidFill>
                  <a:srgbClr val="796E65"/>
                </a:solidFill>
              </a:rPr>
              <a:t>Enables the helper to be better able to help</a:t>
            </a:r>
          </a:p>
          <a:p>
            <a:pPr marL="160735" indent="-160735" defTabSz="457200">
              <a:buFont typeface="Arial" panose="020B0604020202020204" pitchFamily="34" charset="0"/>
              <a:buChar char="•"/>
            </a:pPr>
            <a:r>
              <a:rPr lang="en-GB">
                <a:solidFill>
                  <a:srgbClr val="796E65"/>
                </a:solidFill>
              </a:rPr>
              <a:t>Marking the task might take time – the worker might not know immediately</a:t>
            </a:r>
          </a:p>
          <a:p>
            <a:pPr marL="160735" indent="-160735" defTabSz="457200">
              <a:buFont typeface="Arial" panose="020B0604020202020204" pitchFamily="34" charset="0"/>
              <a:buChar char="•"/>
            </a:pPr>
            <a:r>
              <a:rPr lang="en-GB">
                <a:solidFill>
                  <a:srgbClr val="796E65"/>
                </a:solidFill>
              </a:rPr>
              <a:t>The helper might have to be strict – the worker may want to get on with telling the story!</a:t>
            </a:r>
          </a:p>
        </p:txBody>
      </p:sp>
    </p:spTree>
    <p:extLst>
      <p:ext uri="{BB962C8B-B14F-4D97-AF65-F5344CB8AC3E}">
        <p14:creationId xmlns:p14="http://schemas.microsoft.com/office/powerpoint/2010/main" val="18631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defTabSz="257175"/>
            <a:r>
              <a:rPr lang="en-US">
                <a:solidFill>
                  <a:srgbClr val="796E65">
                    <a:tint val="75000"/>
                  </a:srgbClr>
                </a:solidFill>
              </a:rPr>
              <a:t>Presentation or section title here</a:t>
            </a:r>
          </a:p>
        </p:txBody>
      </p:sp>
      <p:sp>
        <p:nvSpPr>
          <p:cNvPr id="5" name="Slide Number Placeholder 4"/>
          <p:cNvSpPr>
            <a:spLocks noGrp="1"/>
          </p:cNvSpPr>
          <p:nvPr>
            <p:ph type="sldNum" sz="quarter" idx="4"/>
          </p:nvPr>
        </p:nvSpPr>
        <p:spPr/>
        <p:txBody>
          <a:bodyPr/>
          <a:lstStyle/>
          <a:p>
            <a:fld id="{462AC695-DD95-4246-9D7F-71FDA65D9A0C}" type="slidenum">
              <a:rPr lang="en-US" smtClean="0">
                <a:solidFill>
                  <a:srgbClr val="796E65">
                    <a:tint val="75000"/>
                  </a:srgbClr>
                </a:solidFill>
              </a:rPr>
              <a:pPr/>
              <a:t>17</a:t>
            </a:fld>
            <a:endParaRPr lang="en-US">
              <a:solidFill>
                <a:srgbClr val="796E65">
                  <a:tint val="75000"/>
                </a:srgbClr>
              </a:solidFill>
            </a:endParaRPr>
          </a:p>
        </p:txBody>
      </p:sp>
      <p:sp>
        <p:nvSpPr>
          <p:cNvPr id="3" name="Content Placeholder 2"/>
          <p:cNvSpPr>
            <a:spLocks noGrp="1"/>
          </p:cNvSpPr>
          <p:nvPr>
            <p:ph idx="4294967295"/>
          </p:nvPr>
        </p:nvSpPr>
        <p:spPr>
          <a:xfrm>
            <a:off x="457200" y="655689"/>
            <a:ext cx="9944867" cy="4576431"/>
          </a:xfrm>
        </p:spPr>
        <p:txBody>
          <a:bodyPr/>
          <a:lstStyle/>
          <a:p>
            <a:pPr marL="0" indent="0">
              <a:buNone/>
            </a:pPr>
            <a:r>
              <a:rPr lang="en-GB"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2. Stating the case </a:t>
            </a:r>
          </a:p>
          <a:p>
            <a:pPr marL="0" indent="0">
              <a:buNone/>
            </a:pPr>
            <a:endParaRPr lang="en-GB"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r>
              <a:rPr lang="en-GB">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Worker tells the helper </a:t>
            </a:r>
            <a:r>
              <a:rPr lang="en-GB"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just enough </a:t>
            </a:r>
            <a:r>
              <a:rPr lang="en-GB">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information to enable them to assist with the task</a:t>
            </a:r>
          </a:p>
          <a:p>
            <a:endParaRPr lang="en-GB" b="1"/>
          </a:p>
          <a:p>
            <a:pPr marL="0" indent="0">
              <a:buNone/>
            </a:pPr>
            <a:endParaRPr lang="en-GB"/>
          </a:p>
        </p:txBody>
      </p:sp>
      <p:pic>
        <p:nvPicPr>
          <p:cNvPr id="6" name="Picture 5"/>
          <p:cNvPicPr>
            <a:picLocks noChangeAspect="1"/>
          </p:cNvPicPr>
          <p:nvPr/>
        </p:nvPicPr>
        <p:blipFill>
          <a:blip r:embed="rId3"/>
          <a:stretch>
            <a:fillRect/>
          </a:stretch>
        </p:blipFill>
        <p:spPr>
          <a:xfrm>
            <a:off x="4117684" y="2636756"/>
            <a:ext cx="2623897" cy="1703358"/>
          </a:xfrm>
          <a:prstGeom prst="rect">
            <a:avLst/>
          </a:prstGeom>
        </p:spPr>
      </p:pic>
      <p:sp>
        <p:nvSpPr>
          <p:cNvPr id="8" name="Multiply 7"/>
          <p:cNvSpPr/>
          <p:nvPr/>
        </p:nvSpPr>
        <p:spPr>
          <a:xfrm>
            <a:off x="4117684" y="2704968"/>
            <a:ext cx="2516690" cy="1684112"/>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GB" sz="1013">
              <a:solidFill>
                <a:srgbClr val="FFFFFF"/>
              </a:solidFill>
            </a:endParaRPr>
          </a:p>
        </p:txBody>
      </p:sp>
      <p:sp>
        <p:nvSpPr>
          <p:cNvPr id="9" name="TextBox 8"/>
          <p:cNvSpPr txBox="1"/>
          <p:nvPr/>
        </p:nvSpPr>
        <p:spPr>
          <a:xfrm>
            <a:off x="457200" y="4346224"/>
            <a:ext cx="9944867" cy="1908215"/>
          </a:xfrm>
          <a:prstGeom prst="rect">
            <a:avLst/>
          </a:prstGeom>
          <a:noFill/>
        </p:spPr>
        <p:txBody>
          <a:bodyPr wrap="square" rtlCol="0">
            <a:spAutoFit/>
          </a:bodyPr>
          <a:lstStyle/>
          <a:p>
            <a:pPr marL="160735" indent="-160735" defTabSz="685800">
              <a:buFont typeface="Arial" panose="020B0604020202020204" pitchFamily="34" charset="0"/>
              <a:buChar char="•"/>
            </a:pPr>
            <a:r>
              <a:rPr lang="en-GB" sz="2000">
                <a:solidFill>
                  <a:srgbClr val="796E65"/>
                </a:solidFill>
                <a:latin typeface="Verdana" panose="020B0604030504040204" pitchFamily="34" charset="0"/>
                <a:ea typeface="Verdana" panose="020B0604030504040204" pitchFamily="34" charset="0"/>
                <a:cs typeface="Verdana" panose="020B0604030504040204" pitchFamily="34" charset="0"/>
              </a:rPr>
              <a:t>The helper’s job is to elicit the bare bones</a:t>
            </a:r>
          </a:p>
          <a:p>
            <a:pPr marL="160735" indent="-160735" defTabSz="685800">
              <a:buFont typeface="Arial" panose="020B0604020202020204" pitchFamily="34" charset="0"/>
              <a:buChar char="•"/>
            </a:pPr>
            <a:r>
              <a:rPr lang="en-GB" sz="2000">
                <a:solidFill>
                  <a:srgbClr val="796E65"/>
                </a:solidFill>
                <a:latin typeface="Verdana" panose="020B0604030504040204" pitchFamily="34" charset="0"/>
                <a:ea typeface="Verdana" panose="020B0604030504040204" pitchFamily="34" charset="0"/>
                <a:cs typeface="Verdana" panose="020B0604030504040204" pitchFamily="34" charset="0"/>
              </a:rPr>
              <a:t>It can be helpful for the helper to offer frequent summaries to check for understanding</a:t>
            </a:r>
          </a:p>
          <a:p>
            <a:pPr marL="160735" indent="-160735" defTabSz="685800">
              <a:buFont typeface="Arial" panose="020B0604020202020204" pitchFamily="34" charset="0"/>
              <a:buChar char="•"/>
            </a:pPr>
            <a:r>
              <a:rPr lang="en-GB" sz="2000">
                <a:solidFill>
                  <a:srgbClr val="796E65"/>
                </a:solidFill>
                <a:latin typeface="Verdana" panose="020B0604030504040204" pitchFamily="34" charset="0"/>
                <a:ea typeface="Verdana" panose="020B0604030504040204" pitchFamily="34" charset="0"/>
                <a:cs typeface="Verdana" panose="020B0604030504040204" pitchFamily="34" charset="0"/>
              </a:rPr>
              <a:t>The helper might have to be strict – the worker may struggle to stick to the “bare bones”!</a:t>
            </a:r>
          </a:p>
          <a:p>
            <a:pPr marL="160735" indent="-160735" defTabSz="685800">
              <a:buFont typeface="Arial" panose="020B0604020202020204" pitchFamily="34" charset="0"/>
              <a:buChar char="•"/>
            </a:pPr>
            <a:endParaRPr lang="en-GB">
              <a:solidFill>
                <a:srgbClr val="796E65"/>
              </a:solidFill>
            </a:endParaRPr>
          </a:p>
        </p:txBody>
      </p:sp>
    </p:spTree>
    <p:extLst>
      <p:ext uri="{BB962C8B-B14F-4D97-AF65-F5344CB8AC3E}">
        <p14:creationId xmlns:p14="http://schemas.microsoft.com/office/powerpoint/2010/main" val="114989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defTabSz="257175"/>
            <a:r>
              <a:rPr lang="en-US">
                <a:solidFill>
                  <a:srgbClr val="796E65">
                    <a:tint val="75000"/>
                  </a:srgbClr>
                </a:solidFill>
              </a:rPr>
              <a:t>Presentation or section title here</a:t>
            </a:r>
          </a:p>
        </p:txBody>
      </p:sp>
      <p:sp>
        <p:nvSpPr>
          <p:cNvPr id="5" name="Slide Number Placeholder 4"/>
          <p:cNvSpPr>
            <a:spLocks noGrp="1"/>
          </p:cNvSpPr>
          <p:nvPr>
            <p:ph type="sldNum" sz="quarter" idx="4"/>
          </p:nvPr>
        </p:nvSpPr>
        <p:spPr/>
        <p:txBody>
          <a:bodyPr/>
          <a:lstStyle/>
          <a:p>
            <a:fld id="{462AC695-DD95-4246-9D7F-71FDA65D9A0C}" type="slidenum">
              <a:rPr lang="en-US" smtClean="0">
                <a:solidFill>
                  <a:srgbClr val="796E65">
                    <a:tint val="75000"/>
                  </a:srgbClr>
                </a:solidFill>
              </a:rPr>
              <a:pPr/>
              <a:t>18</a:t>
            </a:fld>
            <a:endParaRPr lang="en-US">
              <a:solidFill>
                <a:srgbClr val="796E65">
                  <a:tint val="75000"/>
                </a:srgbClr>
              </a:solidFill>
            </a:endParaRPr>
          </a:p>
        </p:txBody>
      </p:sp>
      <p:sp>
        <p:nvSpPr>
          <p:cNvPr id="3" name="Content Placeholder 2"/>
          <p:cNvSpPr>
            <a:spLocks noGrp="1"/>
          </p:cNvSpPr>
          <p:nvPr>
            <p:ph idx="4294967295"/>
          </p:nvPr>
        </p:nvSpPr>
        <p:spPr>
          <a:xfrm>
            <a:off x="581892" y="786385"/>
            <a:ext cx="9820176" cy="4667871"/>
          </a:xfrm>
        </p:spPr>
        <p:txBody>
          <a:bodyPr/>
          <a:lstStyle/>
          <a:p>
            <a:pPr marL="0" indent="0">
              <a:buNone/>
            </a:pPr>
            <a:r>
              <a:rPr lang="en-GB"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3. Mentalizing the Moment </a:t>
            </a:r>
          </a:p>
          <a:p>
            <a:pPr marL="0" indent="0">
              <a:buNone/>
            </a:pPr>
            <a:endParaRPr lang="en-GB">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r>
              <a:rPr lang="en-GB">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Helper asks worker “</a:t>
            </a:r>
            <a:r>
              <a:rPr lang="en-GB" i="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How are you feeling? What it’s like for you to be in this situation?” </a:t>
            </a:r>
          </a:p>
          <a:p>
            <a:r>
              <a:rPr lang="en-GB">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They can also make guesses “</a:t>
            </a:r>
            <a:r>
              <a:rPr lang="en-GB" i="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If I were you, I could imagine feeling….. Or thinking….?”</a:t>
            </a:r>
            <a:endParaRPr lang="en-GB">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r>
              <a:rPr lang="en-GB">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THEN, worker and helper consider how relevant others might be feeling/thinking?</a:t>
            </a:r>
          </a:p>
          <a:p>
            <a:endParaRPr lang="en-GB">
              <a:solidFill>
                <a:schemeClr val="tx1">
                  <a:lumMod val="50000"/>
                  <a:lumOff val="50000"/>
                </a:schemeClr>
              </a:solidFill>
            </a:endParaRPr>
          </a:p>
        </p:txBody>
      </p:sp>
      <p:pic>
        <p:nvPicPr>
          <p:cNvPr id="6" name="Picture 5"/>
          <p:cNvPicPr>
            <a:picLocks noChangeAspect="1"/>
          </p:cNvPicPr>
          <p:nvPr/>
        </p:nvPicPr>
        <p:blipFill>
          <a:blip r:embed="rId3"/>
          <a:stretch>
            <a:fillRect/>
          </a:stretch>
        </p:blipFill>
        <p:spPr>
          <a:xfrm>
            <a:off x="8141258" y="3445368"/>
            <a:ext cx="3163251" cy="3163251"/>
          </a:xfrm>
          <a:prstGeom prst="rect">
            <a:avLst/>
          </a:prstGeom>
        </p:spPr>
      </p:pic>
    </p:spTree>
    <p:extLst>
      <p:ext uri="{BB962C8B-B14F-4D97-AF65-F5344CB8AC3E}">
        <p14:creationId xmlns:p14="http://schemas.microsoft.com/office/powerpoint/2010/main" val="13004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defTabSz="257175"/>
            <a:r>
              <a:rPr lang="en-US">
                <a:solidFill>
                  <a:srgbClr val="796E65">
                    <a:tint val="75000"/>
                  </a:srgbClr>
                </a:solidFill>
              </a:rPr>
              <a:t>Presentation or section title here</a:t>
            </a:r>
          </a:p>
        </p:txBody>
      </p:sp>
      <p:sp>
        <p:nvSpPr>
          <p:cNvPr id="5" name="Slide Number Placeholder 4"/>
          <p:cNvSpPr>
            <a:spLocks noGrp="1"/>
          </p:cNvSpPr>
          <p:nvPr>
            <p:ph type="sldNum" sz="quarter" idx="4"/>
          </p:nvPr>
        </p:nvSpPr>
        <p:spPr/>
        <p:txBody>
          <a:bodyPr/>
          <a:lstStyle/>
          <a:p>
            <a:fld id="{462AC695-DD95-4246-9D7F-71FDA65D9A0C}" type="slidenum">
              <a:rPr lang="en-US" smtClean="0">
                <a:solidFill>
                  <a:srgbClr val="796E65">
                    <a:tint val="75000"/>
                  </a:srgbClr>
                </a:solidFill>
              </a:rPr>
              <a:pPr/>
              <a:t>19</a:t>
            </a:fld>
            <a:endParaRPr lang="en-US">
              <a:solidFill>
                <a:srgbClr val="796E65">
                  <a:tint val="75000"/>
                </a:srgbClr>
              </a:solidFill>
            </a:endParaRPr>
          </a:p>
        </p:txBody>
      </p:sp>
      <p:sp>
        <p:nvSpPr>
          <p:cNvPr id="3" name="Content Placeholder 2"/>
          <p:cNvSpPr>
            <a:spLocks noGrp="1"/>
          </p:cNvSpPr>
          <p:nvPr>
            <p:ph idx="4294967295"/>
          </p:nvPr>
        </p:nvSpPr>
        <p:spPr>
          <a:xfrm>
            <a:off x="360218" y="914401"/>
            <a:ext cx="9944100" cy="4539855"/>
          </a:xfrm>
        </p:spPr>
        <p:txBody>
          <a:bodyPr>
            <a:normAutofit/>
          </a:bodyPr>
          <a:lstStyle/>
          <a:p>
            <a:pPr marL="0" indent="0">
              <a:buNone/>
            </a:pPr>
            <a:r>
              <a:rPr lang="en-GB" sz="28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4. Return to purpose </a:t>
            </a:r>
          </a:p>
          <a:p>
            <a:pPr marL="0" indent="0">
              <a:buNone/>
            </a:pPr>
            <a:endParaRPr lang="en-GB"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r>
              <a:rPr lang="en-GB"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Helper asks worker to return to the original purpose of the conversation. They might ask</a:t>
            </a:r>
          </a:p>
          <a:p>
            <a:r>
              <a:rPr lang="en-GB" i="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Tell me a bit about what you’re thinking now in relation to our task? </a:t>
            </a:r>
          </a:p>
          <a:p>
            <a:r>
              <a:rPr lang="en-GB" i="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Where has this conversation taken you? </a:t>
            </a:r>
          </a:p>
          <a:p>
            <a:r>
              <a:rPr lang="en-GB" i="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What are the next steps?</a:t>
            </a:r>
          </a:p>
          <a:p>
            <a:r>
              <a:rPr lang="en-GB" i="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Do you need any additional ideas?</a:t>
            </a:r>
          </a:p>
        </p:txBody>
      </p:sp>
      <p:pic>
        <p:nvPicPr>
          <p:cNvPr id="6" name="Picture 5"/>
          <p:cNvPicPr>
            <a:picLocks noChangeAspect="1"/>
          </p:cNvPicPr>
          <p:nvPr/>
        </p:nvPicPr>
        <p:blipFill>
          <a:blip r:embed="rId3"/>
          <a:stretch>
            <a:fillRect/>
          </a:stretch>
        </p:blipFill>
        <p:spPr>
          <a:xfrm>
            <a:off x="8859080" y="4523250"/>
            <a:ext cx="2272749" cy="1862011"/>
          </a:xfrm>
          <a:prstGeom prst="rect">
            <a:avLst/>
          </a:prstGeom>
        </p:spPr>
      </p:pic>
    </p:spTree>
    <p:extLst>
      <p:ext uri="{BB962C8B-B14F-4D97-AF65-F5344CB8AC3E}">
        <p14:creationId xmlns:p14="http://schemas.microsoft.com/office/powerpoint/2010/main" val="8221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4381047"/>
          </a:xfrm>
        </p:spPr>
        <p:txBody>
          <a:bodyPr>
            <a:normAutofit/>
          </a:bodyPr>
          <a:lstStyle/>
          <a:p>
            <a:r>
              <a:rPr lang="en-GB"/>
              <a:t>If you talk to someone about a dilemma, and you find it a helpful conversation, what has the other person done, or shown you, within that conversation?</a:t>
            </a:r>
          </a:p>
        </p:txBody>
      </p:sp>
    </p:spTree>
    <p:extLst>
      <p:ext uri="{BB962C8B-B14F-4D97-AF65-F5344CB8AC3E}">
        <p14:creationId xmlns:p14="http://schemas.microsoft.com/office/powerpoint/2010/main" val="1527817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t>Practicing Thinking Together</a:t>
            </a:r>
          </a:p>
        </p:txBody>
      </p:sp>
      <p:sp>
        <p:nvSpPr>
          <p:cNvPr id="3" name="Content Placeholder 2"/>
          <p:cNvSpPr>
            <a:spLocks noGrp="1"/>
          </p:cNvSpPr>
          <p:nvPr>
            <p:ph idx="1"/>
          </p:nvPr>
        </p:nvSpPr>
        <p:spPr/>
        <p:txBody>
          <a:bodyPr/>
          <a:lstStyle/>
          <a:p>
            <a:r>
              <a:rPr lang="en-GB"/>
              <a:t>Get into 3s. </a:t>
            </a:r>
          </a:p>
          <a:p>
            <a:pPr marL="342900" indent="-342900">
              <a:buFont typeface="Arial" panose="020B0604020202020204" pitchFamily="34" charset="0"/>
              <a:buChar char="•"/>
            </a:pPr>
            <a:r>
              <a:rPr lang="en-GB"/>
              <a:t>Person A, Person B and Person C. </a:t>
            </a:r>
          </a:p>
          <a:p>
            <a:pPr marL="342900" indent="-342900">
              <a:buFont typeface="Arial" panose="020B0604020202020204" pitchFamily="34" charset="0"/>
              <a:buChar char="•"/>
            </a:pPr>
            <a:r>
              <a:rPr lang="en-GB"/>
              <a:t>Person A shares a dilemma with B. </a:t>
            </a:r>
          </a:p>
          <a:p>
            <a:pPr marL="342900" indent="-342900">
              <a:buFont typeface="Arial" panose="020B0604020202020204" pitchFamily="34" charset="0"/>
              <a:buChar char="•"/>
            </a:pPr>
            <a:r>
              <a:rPr lang="en-GB"/>
              <a:t>B takes A through the steps of Thinking Together (on next slide)</a:t>
            </a:r>
          </a:p>
          <a:p>
            <a:pPr marL="342900" indent="-342900">
              <a:buFont typeface="Arial" panose="020B0604020202020204" pitchFamily="34" charset="0"/>
              <a:buChar char="•"/>
            </a:pPr>
            <a:r>
              <a:rPr lang="en-GB"/>
              <a:t>C can help out</a:t>
            </a:r>
          </a:p>
        </p:txBody>
      </p:sp>
      <p:sp>
        <p:nvSpPr>
          <p:cNvPr id="4" name="Footer Placeholder 3"/>
          <p:cNvSpPr>
            <a:spLocks noGrp="1"/>
          </p:cNvSpPr>
          <p:nvPr>
            <p:ph type="ftr" sz="quarter" idx="4294967295"/>
          </p:nvPr>
        </p:nvSpPr>
        <p:spPr/>
        <p:txBody>
          <a:bodyPr/>
          <a:lstStyle/>
          <a:p>
            <a:r>
              <a:rPr lang="en-US">
                <a:solidFill>
                  <a:srgbClr val="796E65">
                    <a:tint val="75000"/>
                  </a:srgbClr>
                </a:solidFill>
              </a:rPr>
              <a:t>Presentation or section title here</a:t>
            </a:r>
          </a:p>
        </p:txBody>
      </p:sp>
      <p:sp>
        <p:nvSpPr>
          <p:cNvPr id="5" name="Slide Number Placeholder 4"/>
          <p:cNvSpPr>
            <a:spLocks noGrp="1"/>
          </p:cNvSpPr>
          <p:nvPr>
            <p:ph type="sldNum" sz="quarter" idx="4294967295"/>
          </p:nvPr>
        </p:nvSpPr>
        <p:spPr/>
        <p:txBody>
          <a:bodyPr/>
          <a:lstStyle/>
          <a:p>
            <a:fld id="{462AC695-DD95-4246-9D7F-71FDA65D9A0C}" type="slidenum">
              <a:rPr lang="en-US" smtClean="0">
                <a:solidFill>
                  <a:srgbClr val="796E65">
                    <a:tint val="75000"/>
                  </a:srgbClr>
                </a:solidFill>
              </a:rPr>
              <a:pPr/>
              <a:t>20</a:t>
            </a:fld>
            <a:endParaRPr lang="en-US">
              <a:solidFill>
                <a:srgbClr val="796E65">
                  <a:tint val="75000"/>
                </a:srgbClr>
              </a:solidFill>
            </a:endParaRPr>
          </a:p>
        </p:txBody>
      </p:sp>
    </p:spTree>
    <p:extLst>
      <p:ext uri="{BB962C8B-B14F-4D97-AF65-F5344CB8AC3E}">
        <p14:creationId xmlns:p14="http://schemas.microsoft.com/office/powerpoint/2010/main" val="405398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a:solidFill>
                  <a:schemeClr val="accent1"/>
                </a:solidFill>
              </a:rPr>
              <a:t>Thinking Together: a framework for case discussion</a:t>
            </a:r>
          </a:p>
        </p:txBody>
      </p:sp>
      <p:sp>
        <p:nvSpPr>
          <p:cNvPr id="3" name="Content Placeholder 2"/>
          <p:cNvSpPr>
            <a:spLocks noGrp="1"/>
          </p:cNvSpPr>
          <p:nvPr>
            <p:ph idx="1"/>
          </p:nvPr>
        </p:nvSpPr>
        <p:spPr/>
        <p:txBody>
          <a:bodyPr>
            <a:normAutofit/>
          </a:bodyPr>
          <a:lstStyle/>
          <a:p>
            <a:endParaRPr lang="en-GB" b="1"/>
          </a:p>
          <a:p>
            <a:endParaRPr lang="en-GB" b="1"/>
          </a:p>
          <a:p>
            <a:endParaRPr lang="en-GB" b="1"/>
          </a:p>
        </p:txBody>
      </p:sp>
      <p:sp>
        <p:nvSpPr>
          <p:cNvPr id="5" name="Slide Number Placeholder 4"/>
          <p:cNvSpPr>
            <a:spLocks noGrp="1"/>
          </p:cNvSpPr>
          <p:nvPr>
            <p:ph type="sldNum" sz="quarter" idx="4294967295"/>
          </p:nvPr>
        </p:nvSpPr>
        <p:spPr>
          <a:prstGeom prst="rect">
            <a:avLst/>
          </a:prstGeom>
        </p:spPr>
        <p:txBody>
          <a:bodyPr/>
          <a:lstStyle/>
          <a:p>
            <a:fld id="{462AC695-DD95-4246-9D7F-71FDA65D9A0C}" type="slidenum">
              <a:rPr lang="en-US" smtClean="0">
                <a:solidFill>
                  <a:srgbClr val="796E65">
                    <a:tint val="75000"/>
                  </a:srgbClr>
                </a:solidFill>
              </a:rPr>
              <a:pPr/>
              <a:t>21</a:t>
            </a:fld>
            <a:endParaRPr lang="en-US">
              <a:solidFill>
                <a:srgbClr val="796E65">
                  <a:tint val="75000"/>
                </a:srgbClr>
              </a:solidFill>
            </a:endParaRPr>
          </a:p>
        </p:txBody>
      </p:sp>
      <p:graphicFrame>
        <p:nvGraphicFramePr>
          <p:cNvPr id="7" name="Table 6"/>
          <p:cNvGraphicFramePr>
            <a:graphicFrameLocks noGrp="1"/>
          </p:cNvGraphicFramePr>
          <p:nvPr/>
        </p:nvGraphicFramePr>
        <p:xfrm>
          <a:off x="344568" y="1205035"/>
          <a:ext cx="11180618" cy="4681304"/>
        </p:xfrm>
        <a:graphic>
          <a:graphicData uri="http://schemas.openxmlformats.org/drawingml/2006/table">
            <a:tbl>
              <a:tblPr firstRow="1" bandRow="1">
                <a:tableStyleId>{5C22544A-7EE6-4342-B048-85BDC9FD1C3A}</a:tableStyleId>
              </a:tblPr>
              <a:tblGrid>
                <a:gridCol w="2602384">
                  <a:extLst>
                    <a:ext uri="{9D8B030D-6E8A-4147-A177-3AD203B41FA5}">
                      <a16:colId xmlns:a16="http://schemas.microsoft.com/office/drawing/2014/main" val="20000"/>
                    </a:ext>
                  </a:extLst>
                </a:gridCol>
                <a:gridCol w="8578234">
                  <a:extLst>
                    <a:ext uri="{9D8B030D-6E8A-4147-A177-3AD203B41FA5}">
                      <a16:colId xmlns:a16="http://schemas.microsoft.com/office/drawing/2014/main" val="20001"/>
                    </a:ext>
                  </a:extLst>
                </a:gridCol>
              </a:tblGrid>
              <a:tr h="417170">
                <a:tc>
                  <a:txBody>
                    <a:bodyPr/>
                    <a:lstStyle/>
                    <a:p>
                      <a:r>
                        <a:rPr lang="en-GB"/>
                        <a:t>Steps</a:t>
                      </a:r>
                    </a:p>
                  </a:txBody>
                  <a:tcPr/>
                </a:tc>
                <a:tc>
                  <a:txBody>
                    <a:bodyPr/>
                    <a:lstStyle/>
                    <a:p>
                      <a:r>
                        <a:rPr lang="en-GB"/>
                        <a:t>Description</a:t>
                      </a:r>
                    </a:p>
                  </a:txBody>
                  <a:tcPr/>
                </a:tc>
                <a:extLst>
                  <a:ext uri="{0D108BD9-81ED-4DB2-BD59-A6C34878D82A}">
                    <a16:rowId xmlns:a16="http://schemas.microsoft.com/office/drawing/2014/main" val="10000"/>
                  </a:ext>
                </a:extLst>
              </a:tr>
              <a:tr h="14708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a:t>Mark the task</a:t>
                      </a:r>
                    </a:p>
                    <a:p>
                      <a:endParaRPr lang="en-GB"/>
                    </a:p>
                  </a:txBody>
                  <a:tcPr/>
                </a:tc>
                <a:tc>
                  <a:txBody>
                    <a:bodyPr/>
                    <a:lstStyle/>
                    <a:p>
                      <a:pPr marL="342900" indent="-342900">
                        <a:buFont typeface="Arial" panose="020B0604020202020204" pitchFamily="34" charset="0"/>
                        <a:buChar char="•"/>
                      </a:pPr>
                      <a:r>
                        <a:rPr lang="en-GB"/>
                        <a:t>What does the worker need from the conversation?</a:t>
                      </a:r>
                    </a:p>
                    <a:p>
                      <a:pPr marL="342900" indent="-342900">
                        <a:buFont typeface="Arial" panose="020B0604020202020204" pitchFamily="34" charset="0"/>
                        <a:buChar char="•"/>
                      </a:pPr>
                      <a:r>
                        <a:rPr lang="en-GB"/>
                        <a:t>Kick-starting the worker’s “</a:t>
                      </a:r>
                      <a:r>
                        <a:rPr lang="en-GB" err="1"/>
                        <a:t>mentalizing</a:t>
                      </a:r>
                      <a:r>
                        <a:rPr lang="en-GB"/>
                        <a:t>” (i.e. capacity</a:t>
                      </a:r>
                      <a:r>
                        <a:rPr lang="en-GB" baseline="0"/>
                        <a:t> to be aware of their own state of mind)</a:t>
                      </a:r>
                      <a:endParaRPr lang="en-GB"/>
                    </a:p>
                    <a:p>
                      <a:pPr marL="342900" indent="-342900">
                        <a:buFont typeface="Arial" panose="020B0604020202020204" pitchFamily="34" charset="0"/>
                        <a:buChar char="•"/>
                      </a:pPr>
                      <a:r>
                        <a:rPr lang="en-GB"/>
                        <a:t>Increases likelihood of worker experiencing the conversation as helpful</a:t>
                      </a:r>
                    </a:p>
                  </a:txBody>
                  <a:tcPr/>
                </a:tc>
                <a:extLst>
                  <a:ext uri="{0D108BD9-81ED-4DB2-BD59-A6C34878D82A}">
                    <a16:rowId xmlns:a16="http://schemas.microsoft.com/office/drawing/2014/main" val="10001"/>
                  </a:ext>
                </a:extLst>
              </a:tr>
              <a:tr h="8845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a:t>State the case</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b="1">
                          <a:solidFill>
                            <a:srgbClr val="FF0000"/>
                          </a:solidFill>
                        </a:rPr>
                        <a:t>NO PROBLEM-SOLVING!</a:t>
                      </a:r>
                      <a:endParaRPr lang="en-GB" sz="1400"/>
                    </a:p>
                  </a:txBody>
                  <a:tcPr/>
                </a:tc>
                <a:tc>
                  <a:txBody>
                    <a:bodyPr/>
                    <a:lstStyle/>
                    <a:p>
                      <a:pPr marL="285750" indent="-285750">
                        <a:buFont typeface="Arial" panose="020B0604020202020204" pitchFamily="34" charset="0"/>
                        <a:buChar char="•"/>
                      </a:pPr>
                      <a:r>
                        <a:rPr lang="en-GB"/>
                        <a:t>Just the “bare</a:t>
                      </a:r>
                      <a:r>
                        <a:rPr lang="en-GB" baseline="0"/>
                        <a:t> bones”</a:t>
                      </a:r>
                    </a:p>
                    <a:p>
                      <a:pPr marL="285750" indent="-285750">
                        <a:buFont typeface="Arial" panose="020B0604020202020204" pitchFamily="34" charset="0"/>
                        <a:buChar char="•"/>
                      </a:pPr>
                      <a:r>
                        <a:rPr lang="en-GB" baseline="0"/>
                        <a:t>The information </a:t>
                      </a:r>
                      <a:r>
                        <a:rPr lang="en-GB" b="1" baseline="0"/>
                        <a:t>relevant</a:t>
                      </a:r>
                      <a:r>
                        <a:rPr lang="en-GB" baseline="0"/>
                        <a:t> to the task</a:t>
                      </a:r>
                      <a:endParaRPr lang="en-GB"/>
                    </a:p>
                  </a:txBody>
                  <a:tcPr/>
                </a:tc>
                <a:extLst>
                  <a:ext uri="{0D108BD9-81ED-4DB2-BD59-A6C34878D82A}">
                    <a16:rowId xmlns:a16="http://schemas.microsoft.com/office/drawing/2014/main" val="10002"/>
                  </a:ext>
                </a:extLst>
              </a:tr>
              <a:tr h="10286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err="1"/>
                        <a:t>Mentalize</a:t>
                      </a:r>
                      <a:r>
                        <a:rPr lang="en-GB" b="1"/>
                        <a:t> the Moment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FF0000"/>
                          </a:solidFill>
                        </a:rPr>
                        <a:t>NO PROBLEM-SOLVING!</a:t>
                      </a:r>
                    </a:p>
                    <a:p>
                      <a:endParaRPr lang="en-GB"/>
                    </a:p>
                  </a:txBody>
                  <a:tcPr/>
                </a:tc>
                <a:tc>
                  <a:txBody>
                    <a:bodyPr/>
                    <a:lstStyle/>
                    <a:p>
                      <a:pPr marL="285750" indent="-285750">
                        <a:buFont typeface="Arial" panose="020B0604020202020204" pitchFamily="34" charset="0"/>
                        <a:buChar char="•"/>
                      </a:pPr>
                      <a:r>
                        <a:rPr lang="en-GB"/>
                        <a:t>Ask A – how are you thinking/feeling</a:t>
                      </a:r>
                      <a:r>
                        <a:rPr lang="en-GB" baseline="0"/>
                        <a:t> about this?</a:t>
                      </a:r>
                      <a:endParaRPr lang="en-GB"/>
                    </a:p>
                    <a:p>
                      <a:pPr marL="285750" indent="-285750">
                        <a:buFont typeface="Arial" panose="020B0604020202020204" pitchFamily="34" charset="0"/>
                        <a:buChar char="•"/>
                      </a:pPr>
                      <a:r>
                        <a:rPr lang="en-GB"/>
                        <a:t>B can make some guesses about how might the worker be</a:t>
                      </a:r>
                      <a:r>
                        <a:rPr lang="en-GB" baseline="0"/>
                        <a:t> feeling / what might they be thinking about this? (If I was in your position, I might feel/think…)</a:t>
                      </a:r>
                    </a:p>
                    <a:p>
                      <a:pPr marL="285750" indent="-285750">
                        <a:buFont typeface="Arial" panose="020B0604020202020204" pitchFamily="34" charset="0"/>
                        <a:buChar char="•"/>
                      </a:pPr>
                      <a:r>
                        <a:rPr lang="en-GB" baseline="0"/>
                        <a:t>Then, </a:t>
                      </a:r>
                      <a:r>
                        <a:rPr lang="en-GB" baseline="0" err="1"/>
                        <a:t>mz</a:t>
                      </a:r>
                      <a:r>
                        <a:rPr lang="en-GB" baseline="0"/>
                        <a:t> relevant others (i.e. child, parent, prof)</a:t>
                      </a:r>
                      <a:endParaRPr lang="en-GB"/>
                    </a:p>
                  </a:txBody>
                  <a:tcPr/>
                </a:tc>
                <a:extLst>
                  <a:ext uri="{0D108BD9-81ED-4DB2-BD59-A6C34878D82A}">
                    <a16:rowId xmlns:a16="http://schemas.microsoft.com/office/drawing/2014/main" val="10003"/>
                  </a:ext>
                </a:extLst>
              </a:tr>
              <a:tr h="7200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a:t>Return to Purpose</a:t>
                      </a:r>
                    </a:p>
                    <a:p>
                      <a:endParaRPr lang="en-GB"/>
                    </a:p>
                  </a:txBody>
                  <a:tcPr/>
                </a:tc>
                <a:tc>
                  <a:txBody>
                    <a:bodyPr/>
                    <a:lstStyle/>
                    <a:p>
                      <a:pPr marL="285750" indent="-285750">
                        <a:buFont typeface="Arial" panose="020B0604020202020204" pitchFamily="34" charset="0"/>
                        <a:buChar char="•"/>
                      </a:pPr>
                      <a:r>
                        <a:rPr lang="en-GB"/>
                        <a:t>What does the worker think now in terms</a:t>
                      </a:r>
                      <a:r>
                        <a:rPr lang="en-GB" baseline="0"/>
                        <a:t> of ideas relevant to the marked task? Any ideas? </a:t>
                      </a:r>
                      <a:r>
                        <a:rPr lang="en-GB" b="1" baseline="0"/>
                        <a:t>THEN</a:t>
                      </a:r>
                      <a:r>
                        <a:rPr lang="en-GB" baseline="0"/>
                        <a:t>, person B can offer additional ideas</a:t>
                      </a:r>
                      <a:endParaRPr lang="en-GB"/>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3741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Structure and Boundaries</a:t>
            </a:r>
          </a:p>
        </p:txBody>
      </p:sp>
      <p:sp>
        <p:nvSpPr>
          <p:cNvPr id="3" name="Content Placeholder 2"/>
          <p:cNvSpPr>
            <a:spLocks noGrp="1"/>
          </p:cNvSpPr>
          <p:nvPr>
            <p:ph idx="1"/>
          </p:nvPr>
        </p:nvSpPr>
        <p:spPr/>
        <p:txBody>
          <a:bodyPr>
            <a:norm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Guidelines / contract of shared responsibilities and commitment to each other</a:t>
            </a:r>
          </a:p>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Practical arrangements </a:t>
            </a:r>
          </a:p>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Type of reflection session – case, issue, TSP, acting on barriers</a:t>
            </a:r>
          </a:p>
          <a:p>
            <a:r>
              <a:rPr lang="en-GB"/>
              <a:t>Preparation</a:t>
            </a:r>
          </a:p>
          <a:p>
            <a:pPr marL="0" indent="0">
              <a:buNone/>
            </a:pPr>
            <a:r>
              <a:rPr lang="en-GB"/>
              <a:t>Team members put forward in advance / or on a rota basis,  a case or issue that they'd like to discuss at reflection.  Managers can also keep this in mind through information of cases from 1-1 meetings etc.</a:t>
            </a:r>
          </a:p>
          <a:p>
            <a:pPr>
              <a:lnSpc>
                <a:spcPct val="107000"/>
              </a:lnSpc>
              <a:spcAft>
                <a:spcPts val="800"/>
              </a:spcAft>
            </a:pPr>
            <a:endParaRPr lang="en-GB">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124161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Reflections!</a:t>
            </a:r>
          </a:p>
        </p:txBody>
      </p:sp>
      <p:sp>
        <p:nvSpPr>
          <p:cNvPr id="3" name="Subtitle 2"/>
          <p:cNvSpPr>
            <a:spLocks noGrp="1"/>
          </p:cNvSpPr>
          <p:nvPr>
            <p:ph type="subTitle" idx="1"/>
          </p:nvPr>
        </p:nvSpPr>
        <p:spPr/>
        <p:txBody>
          <a:bodyPr vert="horz" lIns="91440" tIns="45720" rIns="91440" bIns="45720" rtlCol="0" anchor="t">
            <a:normAutofit/>
          </a:bodyPr>
          <a:lstStyle/>
          <a:p>
            <a:r>
              <a:rPr lang="en-GB"/>
              <a:t>One thing that stood out to you from today?</a:t>
            </a:r>
          </a:p>
          <a:p>
            <a:r>
              <a:rPr lang="en-GB"/>
              <a:t>What particular idea was most interesting to you?</a:t>
            </a:r>
            <a:endParaRPr lang="en-GB">
              <a:cs typeface="Calibri"/>
            </a:endParaRPr>
          </a:p>
          <a:p>
            <a:r>
              <a:rPr lang="en-GB"/>
              <a:t>How will these ideas play a part in your work?</a:t>
            </a:r>
          </a:p>
        </p:txBody>
      </p:sp>
    </p:spTree>
    <p:extLst>
      <p:ext uri="{BB962C8B-B14F-4D97-AF65-F5344CB8AC3E}">
        <p14:creationId xmlns:p14="http://schemas.microsoft.com/office/powerpoint/2010/main" val="378619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Team Case Reflection Roles:</a:t>
            </a:r>
          </a:p>
        </p:txBody>
      </p:sp>
      <p:sp>
        <p:nvSpPr>
          <p:cNvPr id="3" name="Content Placeholder 2"/>
          <p:cNvSpPr>
            <a:spLocks noGrp="1"/>
          </p:cNvSpPr>
          <p:nvPr>
            <p:ph idx="1"/>
          </p:nvPr>
        </p:nvSpPr>
        <p:spPr>
          <a:xfrm>
            <a:off x="838200" y="1527717"/>
            <a:ext cx="10515600" cy="4649246"/>
          </a:xfrm>
        </p:spPr>
        <p:txBody>
          <a:bodyPr vert="horz" lIns="91440" tIns="45720" rIns="91440" bIns="45720" rtlCol="0" anchor="t">
            <a:normAutofit lnSpcReduction="10000"/>
          </a:bodyPr>
          <a:lstStyle/>
          <a:p>
            <a:pPr fontAlgn="ctr"/>
            <a:r>
              <a:rPr lang="en-GB" sz="3200" u="sng"/>
              <a:t>Facilitator</a:t>
            </a:r>
            <a:r>
              <a:rPr lang="en-GB" sz="3200"/>
              <a:t> - likely to be the neighbourhood manager to begin with, but could be any team member in future.  Sometimes it might help to request a facilitator from outside the team (e.g. a systems thinking officer / Gemma for a MH related case)</a:t>
            </a:r>
            <a:endParaRPr lang="en-GB" sz="3200">
              <a:cs typeface="Calibri"/>
            </a:endParaRPr>
          </a:p>
          <a:p>
            <a:pPr fontAlgn="ctr"/>
            <a:r>
              <a:rPr lang="en-GB" sz="3200" u="sng"/>
              <a:t>Note taker</a:t>
            </a:r>
            <a:r>
              <a:rPr lang="en-GB" sz="3200"/>
              <a:t> (flip chart or laptop connected to big screen)</a:t>
            </a:r>
            <a:endParaRPr lang="en-GB" sz="3200">
              <a:cs typeface="Calibri"/>
            </a:endParaRPr>
          </a:p>
          <a:p>
            <a:pPr fontAlgn="ctr"/>
            <a:r>
              <a:rPr lang="en-GB" sz="3200" u="sng"/>
              <a:t>Presenter</a:t>
            </a:r>
            <a:endParaRPr lang="en-GB" sz="3200">
              <a:cs typeface="Calibri"/>
            </a:endParaRPr>
          </a:p>
          <a:p>
            <a:pPr fontAlgn="ctr"/>
            <a:r>
              <a:rPr lang="en-GB" sz="3200" u="sng"/>
              <a:t>The Team</a:t>
            </a:r>
            <a:r>
              <a:rPr lang="en-GB" sz="3200"/>
              <a:t> - Everyone else is there to listen actively, help the presenter to explore different perspectives and offer ideas and insights</a:t>
            </a:r>
            <a:endParaRPr lang="en-GB" sz="3200">
              <a:cs typeface="Calibri"/>
            </a:endParaRPr>
          </a:p>
          <a:p>
            <a:endParaRPr lang="en-GB"/>
          </a:p>
          <a:p>
            <a:endParaRPr lang="en-GB"/>
          </a:p>
        </p:txBody>
      </p:sp>
    </p:spTree>
    <p:extLst>
      <p:ext uri="{BB962C8B-B14F-4D97-AF65-F5344CB8AC3E}">
        <p14:creationId xmlns:p14="http://schemas.microsoft.com/office/powerpoint/2010/main" val="311276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reflection session:</a:t>
            </a:r>
          </a:p>
        </p:txBody>
      </p:sp>
      <p:sp>
        <p:nvSpPr>
          <p:cNvPr id="3" name="Content Placeholder 2"/>
          <p:cNvSpPr>
            <a:spLocks noGrp="1"/>
          </p:cNvSpPr>
          <p:nvPr>
            <p:ph idx="1"/>
          </p:nvPr>
        </p:nvSpPr>
        <p:spPr>
          <a:xfrm>
            <a:off x="838200" y="1504950"/>
            <a:ext cx="10515600" cy="4933950"/>
          </a:xfrm>
        </p:spPr>
        <p:txBody>
          <a:bodyPr>
            <a:normAutofit/>
          </a:bodyPr>
          <a:lstStyle/>
          <a:p>
            <a:pPr fontAlgn="ctr"/>
            <a:r>
              <a:rPr lang="en-GB" sz="3200"/>
              <a:t>Presenter shares the story of the resident, and says what they would like the team to focus on. 15 </a:t>
            </a:r>
            <a:r>
              <a:rPr lang="en-GB" sz="3200" err="1"/>
              <a:t>mins</a:t>
            </a:r>
            <a:r>
              <a:rPr lang="en-GB" sz="3200"/>
              <a:t>.</a:t>
            </a:r>
          </a:p>
          <a:p>
            <a:pPr fontAlgn="ctr"/>
            <a:r>
              <a:rPr lang="en-GB" sz="3200"/>
              <a:t>Facilitator ask questions of clarification 5 </a:t>
            </a:r>
            <a:r>
              <a:rPr lang="en-GB" sz="3200" err="1"/>
              <a:t>mins</a:t>
            </a:r>
            <a:r>
              <a:rPr lang="en-GB" sz="3200"/>
              <a:t>.</a:t>
            </a:r>
          </a:p>
          <a:p>
            <a:pPr fontAlgn="ctr"/>
            <a:r>
              <a:rPr lang="en-GB" sz="3200"/>
              <a:t>‘Fishbowl’ conversation between other team members 20mins.  (Presenter listens to this and does not say anything).  See guidelines on making reflections. </a:t>
            </a:r>
          </a:p>
          <a:p>
            <a:pPr fontAlgn="ctr"/>
            <a:r>
              <a:rPr lang="en-GB" sz="3200"/>
              <a:t>Presenter reflects on what they have heard in the discussion, what ideas stood out to them and how these ideas will be taken forward for action. 10mins</a:t>
            </a:r>
            <a:endParaRPr lang="en-GB"/>
          </a:p>
          <a:p>
            <a:endParaRPr lang="en-GB"/>
          </a:p>
        </p:txBody>
      </p:sp>
    </p:spTree>
    <p:extLst>
      <p:ext uri="{BB962C8B-B14F-4D97-AF65-F5344CB8AC3E}">
        <p14:creationId xmlns:p14="http://schemas.microsoft.com/office/powerpoint/2010/main" val="103594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Facilitator Role:</a:t>
            </a:r>
          </a:p>
        </p:txBody>
      </p:sp>
      <p:sp>
        <p:nvSpPr>
          <p:cNvPr id="3" name="Content Placeholder 2"/>
          <p:cNvSpPr>
            <a:spLocks noGrp="1"/>
          </p:cNvSpPr>
          <p:nvPr>
            <p:ph idx="1"/>
          </p:nvPr>
        </p:nvSpPr>
        <p:spPr>
          <a:xfrm>
            <a:off x="838200" y="1543050"/>
            <a:ext cx="10515600" cy="4633913"/>
          </a:xfrm>
        </p:spPr>
        <p:txBody>
          <a:bodyPr>
            <a:normAutofit/>
          </a:bodyPr>
          <a:lstStyle/>
          <a:p>
            <a:pPr fontAlgn="ctr"/>
            <a:r>
              <a:rPr lang="en-GB"/>
              <a:t>Ask the presenter to talk about the case, using the supporting sheet, if helpful.</a:t>
            </a:r>
          </a:p>
          <a:p>
            <a:pPr fontAlgn="ctr"/>
            <a:endParaRPr lang="en-GB"/>
          </a:p>
          <a:p>
            <a:pPr fontAlgn="ctr"/>
            <a:r>
              <a:rPr lang="en-GB"/>
              <a:t>Ask: ‘If we’ve had a </a:t>
            </a:r>
            <a:r>
              <a:rPr lang="en-GB" i="1"/>
              <a:t>useful</a:t>
            </a:r>
            <a:r>
              <a:rPr lang="en-GB"/>
              <a:t> discussion, what have we talked about?  What is clearer to you? What are you able to do?’</a:t>
            </a:r>
          </a:p>
          <a:p>
            <a:pPr fontAlgn="ctr"/>
            <a:endParaRPr lang="en-GB"/>
          </a:p>
          <a:p>
            <a:pPr fontAlgn="ctr"/>
            <a:r>
              <a:rPr lang="en-GB"/>
              <a:t>Summarise what the presenter would like clarity on, to check shared understanding</a:t>
            </a:r>
          </a:p>
          <a:p>
            <a:pPr lvl="0" fontAlgn="ctr"/>
            <a:endParaRPr lang="en-GB"/>
          </a:p>
        </p:txBody>
      </p:sp>
    </p:spTree>
    <p:extLst>
      <p:ext uri="{BB962C8B-B14F-4D97-AF65-F5344CB8AC3E}">
        <p14:creationId xmlns:p14="http://schemas.microsoft.com/office/powerpoint/2010/main" val="30719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Reflecting Team Role:</a:t>
            </a:r>
          </a:p>
        </p:txBody>
      </p:sp>
      <p:sp>
        <p:nvSpPr>
          <p:cNvPr id="5" name="Content Placeholder 4"/>
          <p:cNvSpPr>
            <a:spLocks noGrp="1"/>
          </p:cNvSpPr>
          <p:nvPr>
            <p:ph idx="1"/>
          </p:nvPr>
        </p:nvSpPr>
        <p:spPr/>
        <p:txBody>
          <a:bodyPr/>
          <a:lstStyle/>
          <a:p>
            <a:pPr marL="0" indent="0">
              <a:buNone/>
            </a:pPr>
            <a:r>
              <a:rPr lang="en-GB"/>
              <a:t>Listen:</a:t>
            </a:r>
          </a:p>
          <a:p>
            <a:r>
              <a:rPr lang="en-GB"/>
              <a:t>To the presenters’ language</a:t>
            </a:r>
          </a:p>
          <a:p>
            <a:r>
              <a:rPr lang="en-GB"/>
              <a:t>With curiosity, avoid knowing too quickly</a:t>
            </a:r>
          </a:p>
          <a:p>
            <a:r>
              <a:rPr lang="en-GB"/>
              <a:t>For achievements, successes &amp; abilities, rather than problems</a:t>
            </a:r>
          </a:p>
          <a:p>
            <a:r>
              <a:rPr lang="en-GB"/>
              <a:t>For resources in the system / network</a:t>
            </a:r>
          </a:p>
          <a:p>
            <a:r>
              <a:rPr lang="en-GB"/>
              <a:t>For different positions and perspectives</a:t>
            </a:r>
          </a:p>
          <a:p>
            <a:r>
              <a:rPr lang="en-GB"/>
              <a:t>Don’t start planning solutions</a:t>
            </a:r>
          </a:p>
          <a:p>
            <a:r>
              <a:rPr lang="en-GB"/>
              <a:t>Note what you are learning from the presenter</a:t>
            </a:r>
          </a:p>
          <a:p>
            <a:endParaRPr lang="en-GB"/>
          </a:p>
          <a:p>
            <a:endParaRPr lang="en-GB"/>
          </a:p>
        </p:txBody>
      </p:sp>
    </p:spTree>
    <p:extLst>
      <p:ext uri="{BB962C8B-B14F-4D97-AF65-F5344CB8AC3E}">
        <p14:creationId xmlns:p14="http://schemas.microsoft.com/office/powerpoint/2010/main" val="73891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p:spPr>
        <p:txBody>
          <a:bodyPr/>
          <a:lstStyle/>
          <a:p>
            <a:r>
              <a:rPr lang="en-GB"/>
              <a:t>Clarifying Questions </a:t>
            </a:r>
          </a:p>
        </p:txBody>
      </p:sp>
      <p:sp>
        <p:nvSpPr>
          <p:cNvPr id="3" name="Content Placeholder 2"/>
          <p:cNvSpPr>
            <a:spLocks noGrp="1"/>
          </p:cNvSpPr>
          <p:nvPr>
            <p:ph idx="1"/>
          </p:nvPr>
        </p:nvSpPr>
        <p:spPr>
          <a:xfrm>
            <a:off x="838200" y="1562100"/>
            <a:ext cx="10515600" cy="4614863"/>
          </a:xfrm>
        </p:spPr>
        <p:txBody>
          <a:bodyPr>
            <a:normAutofit fontScale="92500" lnSpcReduction="20000"/>
          </a:bodyPr>
          <a:lstStyle/>
          <a:p>
            <a:pPr lvl="0" fontAlgn="ctr"/>
            <a:r>
              <a:rPr lang="en-GB"/>
              <a:t>Ask: What have you already tried?</a:t>
            </a:r>
          </a:p>
          <a:p>
            <a:pPr lvl="0" fontAlgn="ctr"/>
            <a:r>
              <a:rPr lang="en-GB"/>
              <a:t>Ask: What ideas have you already had?</a:t>
            </a:r>
          </a:p>
          <a:p>
            <a:pPr fontAlgn="ctr"/>
            <a:r>
              <a:rPr lang="en-GB"/>
              <a:t>Ask: for any examples that might help understand the situation</a:t>
            </a:r>
          </a:p>
          <a:p>
            <a:endParaRPr lang="en-GB"/>
          </a:p>
          <a:p>
            <a:pPr marL="0" indent="0">
              <a:buNone/>
            </a:pPr>
            <a:r>
              <a:rPr lang="en-GB"/>
              <a:t>Widen the system</a:t>
            </a:r>
          </a:p>
          <a:p>
            <a:r>
              <a:rPr lang="en-GB"/>
              <a:t>Ask: Who else is involved, concerned, significant?</a:t>
            </a:r>
          </a:p>
          <a:p>
            <a:r>
              <a:rPr lang="en-GB"/>
              <a:t>Ask: Who else has a view?</a:t>
            </a:r>
          </a:p>
          <a:p>
            <a:r>
              <a:rPr lang="en-GB"/>
              <a:t>Ask: What might they say about this…?</a:t>
            </a:r>
          </a:p>
          <a:p>
            <a:endParaRPr lang="en-GB"/>
          </a:p>
          <a:p>
            <a:r>
              <a:rPr lang="en-GB"/>
              <a:t>Ask: How would you like the reflecting team to focus now? (remind of the dilemma)</a:t>
            </a:r>
          </a:p>
          <a:p>
            <a:endParaRPr lang="en-GB"/>
          </a:p>
        </p:txBody>
      </p:sp>
    </p:spTree>
    <p:extLst>
      <p:ext uri="{BB962C8B-B14F-4D97-AF65-F5344CB8AC3E}">
        <p14:creationId xmlns:p14="http://schemas.microsoft.com/office/powerpoint/2010/main" val="174537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Reflecting Conversation:</a:t>
            </a:r>
          </a:p>
        </p:txBody>
      </p:sp>
      <p:sp>
        <p:nvSpPr>
          <p:cNvPr id="3" name="Content Placeholder 2"/>
          <p:cNvSpPr>
            <a:spLocks noGrp="1"/>
          </p:cNvSpPr>
          <p:nvPr>
            <p:ph idx="1"/>
          </p:nvPr>
        </p:nvSpPr>
        <p:spPr>
          <a:xfrm>
            <a:off x="838200" y="1438507"/>
            <a:ext cx="10515600" cy="4738456"/>
          </a:xfrm>
        </p:spPr>
        <p:txBody>
          <a:bodyPr>
            <a:normAutofit fontScale="62500" lnSpcReduction="20000"/>
          </a:bodyPr>
          <a:lstStyle/>
          <a:p>
            <a:r>
              <a:rPr lang="en-GB"/>
              <a:t>Point out achievements, abilities and competencies</a:t>
            </a:r>
          </a:p>
          <a:p>
            <a:r>
              <a:rPr lang="en-GB"/>
              <a:t>Use presenter’s language</a:t>
            </a:r>
          </a:p>
          <a:p>
            <a:r>
              <a:rPr lang="en-GB"/>
              <a:t>Speak about everyone with positive regard, as they are trying to cope (avoid blame or criticism)</a:t>
            </a:r>
          </a:p>
          <a:p>
            <a:r>
              <a:rPr lang="en-GB"/>
              <a:t>Offer multiple perspectives</a:t>
            </a:r>
          </a:p>
          <a:p>
            <a:r>
              <a:rPr lang="en-GB"/>
              <a:t>Include all members of the system</a:t>
            </a:r>
          </a:p>
          <a:p>
            <a:r>
              <a:rPr lang="en-GB"/>
              <a:t>About relationships (what’s the pattern of communication between people?)</a:t>
            </a:r>
          </a:p>
          <a:p>
            <a:r>
              <a:rPr lang="en-GB"/>
              <a:t>Not too unusual – keep to what was said and heard (avoid interpretations)</a:t>
            </a:r>
          </a:p>
          <a:p>
            <a:r>
              <a:rPr lang="en-GB"/>
              <a:t>Recognise the effect of a communication by one person might bring about a variety of responses from others.  And these responses will in turn, effect others (notice the circularity of communication).</a:t>
            </a:r>
          </a:p>
          <a:p>
            <a:r>
              <a:rPr lang="en-GB"/>
              <a:t>Express in terms of what people do, think &amp; believe, and feel, and not what people are (avoid labels &amp; diagnoses)</a:t>
            </a:r>
          </a:p>
          <a:p>
            <a:r>
              <a:rPr lang="en-GB"/>
              <a:t>Acknowledge how the presenter might feel, reflect back to them that it seems that they might be feeling ___ e.g. worried, stressed, frustrated </a:t>
            </a:r>
            <a:r>
              <a:rPr lang="en-GB" err="1"/>
              <a:t>etc</a:t>
            </a:r>
            <a:r>
              <a:rPr lang="en-GB"/>
              <a:t> </a:t>
            </a:r>
          </a:p>
          <a:p>
            <a:r>
              <a:rPr lang="en-GB"/>
              <a:t>Do similar or different experiences come to mind as the presenter has been speaking?</a:t>
            </a:r>
          </a:p>
          <a:p>
            <a:r>
              <a:rPr lang="en-GB"/>
              <a:t>Connect with own experience and what learnt from the presenter</a:t>
            </a:r>
          </a:p>
        </p:txBody>
      </p:sp>
    </p:spTree>
    <p:extLst>
      <p:ext uri="{BB962C8B-B14F-4D97-AF65-F5344CB8AC3E}">
        <p14:creationId xmlns:p14="http://schemas.microsoft.com/office/powerpoint/2010/main" val="366671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41970" y="1102762"/>
            <a:ext cx="8745657" cy="5143041"/>
          </a:xfrm>
          <a:prstGeom prst="rect">
            <a:avLst/>
          </a:prstGeom>
        </p:spPr>
      </p:pic>
      <p:sp>
        <p:nvSpPr>
          <p:cNvPr id="2" name="Title 1"/>
          <p:cNvSpPr>
            <a:spLocks noGrp="1"/>
          </p:cNvSpPr>
          <p:nvPr>
            <p:ph type="ctrTitle"/>
          </p:nvPr>
        </p:nvSpPr>
        <p:spPr>
          <a:xfrm>
            <a:off x="341970" y="272188"/>
            <a:ext cx="9593766" cy="610645"/>
          </a:xfrm>
        </p:spPr>
        <p:txBody>
          <a:bodyPr>
            <a:normAutofit fontScale="90000"/>
          </a:bodyPr>
          <a:lstStyle/>
          <a:p>
            <a:pPr algn="l"/>
            <a:r>
              <a:rPr lang="en-GB" sz="4000" b="1">
                <a:latin typeface="+mn-lt"/>
                <a:cs typeface="Calibri Light"/>
              </a:rPr>
              <a:t>Thinking Space - System of work</a:t>
            </a:r>
          </a:p>
        </p:txBody>
      </p:sp>
      <p:pic>
        <p:nvPicPr>
          <p:cNvPr id="5" name="Picture 4"/>
          <p:cNvPicPr>
            <a:picLocks noChangeAspect="1"/>
          </p:cNvPicPr>
          <p:nvPr/>
        </p:nvPicPr>
        <p:blipFill>
          <a:blip r:embed="rId4"/>
          <a:stretch>
            <a:fillRect/>
          </a:stretch>
        </p:blipFill>
        <p:spPr>
          <a:xfrm>
            <a:off x="9531108" y="111513"/>
            <a:ext cx="2287596" cy="2412668"/>
          </a:xfrm>
          <a:prstGeom prst="rect">
            <a:avLst/>
          </a:prstGeom>
        </p:spPr>
      </p:pic>
      <p:pic>
        <p:nvPicPr>
          <p:cNvPr id="9" name="Picture 8"/>
          <p:cNvPicPr>
            <a:picLocks noChangeAspect="1"/>
          </p:cNvPicPr>
          <p:nvPr/>
        </p:nvPicPr>
        <p:blipFill>
          <a:blip r:embed="rId5"/>
          <a:stretch>
            <a:fillRect/>
          </a:stretch>
        </p:blipFill>
        <p:spPr>
          <a:xfrm>
            <a:off x="165935" y="4181707"/>
            <a:ext cx="4144069" cy="2284025"/>
          </a:xfrm>
          <a:prstGeom prst="rect">
            <a:avLst/>
          </a:prstGeom>
        </p:spPr>
      </p:pic>
      <p:pic>
        <p:nvPicPr>
          <p:cNvPr id="10" name="Picture 9"/>
          <p:cNvPicPr>
            <a:picLocks noChangeAspect="1"/>
          </p:cNvPicPr>
          <p:nvPr/>
        </p:nvPicPr>
        <p:blipFill>
          <a:blip r:embed="rId6"/>
          <a:stretch>
            <a:fillRect/>
          </a:stretch>
        </p:blipFill>
        <p:spPr>
          <a:xfrm>
            <a:off x="6770470" y="3345367"/>
            <a:ext cx="5162085" cy="2900436"/>
          </a:xfrm>
          <a:prstGeom prst="rect">
            <a:avLst/>
          </a:prstGeom>
        </p:spPr>
      </p:pic>
    </p:spTree>
    <p:extLst>
      <p:ext uri="{BB962C8B-B14F-4D97-AF65-F5344CB8AC3E}">
        <p14:creationId xmlns:p14="http://schemas.microsoft.com/office/powerpoint/2010/main" val="72836028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2972</Words>
  <Application>Microsoft Office PowerPoint</Application>
  <PresentationFormat>Widescreen</PresentationFormat>
  <Paragraphs>362</Paragraphs>
  <Slides>23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ＭＳ Ｐゴシック</vt:lpstr>
      <vt:lpstr>Arial</vt:lpstr>
      <vt:lpstr>Calibri</vt:lpstr>
      <vt:lpstr>Calibri Light</vt:lpstr>
      <vt:lpstr>Century Gothic</vt:lpstr>
      <vt:lpstr>Times New Roman</vt:lpstr>
      <vt:lpstr>Verdana</vt:lpstr>
      <vt:lpstr>Wingdings 2</vt:lpstr>
      <vt:lpstr>Office Theme</vt:lpstr>
      <vt:lpstr>Quotable</vt:lpstr>
      <vt:lpstr>Facilitating Reflective Practice Sessions</vt:lpstr>
      <vt:lpstr>If you talk to someone about a dilemma, and you find it a helpful conversation, what has the other person done, or shown you, within that conversation?</vt:lpstr>
      <vt:lpstr>Team Case Reflection Roles:</vt:lpstr>
      <vt:lpstr>The reflection session:</vt:lpstr>
      <vt:lpstr>Facilitator Role:</vt:lpstr>
      <vt:lpstr>The Reflecting Team Role:</vt:lpstr>
      <vt:lpstr>Clarifying Questions </vt:lpstr>
      <vt:lpstr>The Reflecting Conversation:</vt:lpstr>
      <vt:lpstr>Thinking Space - System of work</vt:lpstr>
      <vt:lpstr>Why be …? What is the effect of being …? How do we show we are …?</vt:lpstr>
      <vt:lpstr>PowerPoint Presentation</vt:lpstr>
      <vt:lpstr>PowerPoint Presentation</vt:lpstr>
      <vt:lpstr>Underlying Principles and approach</vt:lpstr>
      <vt:lpstr>How to encourage reflective thinking together</vt:lpstr>
      <vt:lpstr>Thinking Together</vt:lpstr>
      <vt:lpstr>Thinking Together</vt:lpstr>
      <vt:lpstr>PowerPoint Presentation</vt:lpstr>
      <vt:lpstr>PowerPoint Presentation</vt:lpstr>
      <vt:lpstr>PowerPoint Presentation</vt:lpstr>
      <vt:lpstr>Practicing Thinking Together</vt:lpstr>
      <vt:lpstr>Thinking Together: a framework for case discussion</vt:lpstr>
      <vt:lpstr>Structure and Boundaries</vt:lpstr>
      <vt:lpstr>Reflections!</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Reflective Practice Sessions</dc:title>
  <dc:creator>Mitchell, Gemma</dc:creator>
  <cp:lastModifiedBy>McGivern, Holly</cp:lastModifiedBy>
  <cp:revision>2</cp:revision>
  <dcterms:created xsi:type="dcterms:W3CDTF">2019-07-16T16:09:25Z</dcterms:created>
  <dcterms:modified xsi:type="dcterms:W3CDTF">2019-07-24T11:58:47Z</dcterms:modified>
</cp:coreProperties>
</file>