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1" r:id="rId4"/>
  </p:sldMasterIdLst>
  <p:notesMasterIdLst>
    <p:notesMasterId r:id="rId19"/>
  </p:notesMasterIdLst>
  <p:sldIdLst>
    <p:sldId id="426" r:id="rId5"/>
    <p:sldId id="427" r:id="rId6"/>
    <p:sldId id="434" r:id="rId7"/>
    <p:sldId id="432" r:id="rId8"/>
    <p:sldId id="435" r:id="rId9"/>
    <p:sldId id="436" r:id="rId10"/>
    <p:sldId id="442" r:id="rId11"/>
    <p:sldId id="444" r:id="rId12"/>
    <p:sldId id="445" r:id="rId13"/>
    <p:sldId id="433" r:id="rId14"/>
    <p:sldId id="382" r:id="rId15"/>
    <p:sldId id="385" r:id="rId16"/>
    <p:sldId id="418" r:id="rId17"/>
    <p:sldId id="441" r:id="rId18"/>
  </p:sldIdLst>
  <p:sldSz cx="102235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971" autoAdjust="0"/>
  </p:normalViewPr>
  <p:slideViewPr>
    <p:cSldViewPr snapToGrid="0" snapToObjects="1">
      <p:cViewPr varScale="1">
        <p:scale>
          <a:sx n="78" d="100"/>
          <a:sy n="78" d="100"/>
        </p:scale>
        <p:origin x="1358" y="67"/>
      </p:cViewPr>
      <p:guideLst>
        <p:guide orient="horz" pos="2160"/>
        <p:guide pos="3220"/>
      </p:guideLst>
    </p:cSldViewPr>
  </p:slideViewPr>
  <p:notesTextViewPr>
    <p:cViewPr>
      <p:scale>
        <a:sx n="100" d="100"/>
        <a:sy n="100" d="100"/>
      </p:scale>
      <p:origin x="0" y="0"/>
    </p:cViewPr>
  </p:notesTextViewPr>
  <p:sorterViewPr>
    <p:cViewPr>
      <p:scale>
        <a:sx n="167" d="100"/>
        <a:sy n="16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488EB7-4CD7-4BB8-96F8-8D1DDB48B77A}" type="doc">
      <dgm:prSet loTypeId="urn:microsoft.com/office/officeart/2005/8/layout/process2" loCatId="process" qsTypeId="urn:microsoft.com/office/officeart/2005/8/quickstyle/simple1" qsCatId="simple" csTypeId="urn:microsoft.com/office/officeart/2005/8/colors/colorful4" csCatId="colorful" phldr="1"/>
      <dgm:spPr/>
      <dgm:t>
        <a:bodyPr/>
        <a:lstStyle/>
        <a:p>
          <a:endParaRPr lang="en-US"/>
        </a:p>
      </dgm:t>
    </dgm:pt>
    <dgm:pt modelId="{1645AC7C-DE92-4CC0-A7AE-0C79ECB09381}">
      <dgm:prSet phldrT="[Text]"/>
      <dgm:spPr/>
      <dgm:t>
        <a:bodyPr/>
        <a:lstStyle/>
        <a:p>
          <a:r>
            <a:rPr lang="en-US" dirty="0" smtClean="0"/>
            <a:t>Thinking</a:t>
          </a:r>
          <a:endParaRPr lang="en-US" dirty="0"/>
        </a:p>
      </dgm:t>
    </dgm:pt>
    <dgm:pt modelId="{29D0F7D4-ACD2-4FAD-BCE6-1413C23D9AE9}" type="parTrans" cxnId="{7B4E038B-BAB5-4597-9F1A-816CC11763FC}">
      <dgm:prSet/>
      <dgm:spPr/>
      <dgm:t>
        <a:bodyPr/>
        <a:lstStyle/>
        <a:p>
          <a:endParaRPr lang="en-US"/>
        </a:p>
      </dgm:t>
    </dgm:pt>
    <dgm:pt modelId="{AA5415C4-ACFB-4A75-8E32-66F2659DFABD}" type="sibTrans" cxnId="{7B4E038B-BAB5-4597-9F1A-816CC11763FC}">
      <dgm:prSet/>
      <dgm:spPr/>
      <dgm:t>
        <a:bodyPr/>
        <a:lstStyle/>
        <a:p>
          <a:endParaRPr lang="en-US"/>
        </a:p>
      </dgm:t>
    </dgm:pt>
    <dgm:pt modelId="{447909D3-111E-4670-8F15-82D1E146ED2A}">
      <dgm:prSet phldrT="[Text]"/>
      <dgm:spPr/>
      <dgm:t>
        <a:bodyPr/>
        <a:lstStyle/>
        <a:p>
          <a:r>
            <a:rPr lang="en-US" dirty="0" smtClean="0"/>
            <a:t>System</a:t>
          </a:r>
          <a:endParaRPr lang="en-US" dirty="0"/>
        </a:p>
      </dgm:t>
    </dgm:pt>
    <dgm:pt modelId="{1ED4FE20-FAA1-4903-8593-A7184B91653A}" type="parTrans" cxnId="{18804DDC-FB30-4A9E-AEA2-091740FDD6D8}">
      <dgm:prSet/>
      <dgm:spPr/>
      <dgm:t>
        <a:bodyPr/>
        <a:lstStyle/>
        <a:p>
          <a:endParaRPr lang="en-US"/>
        </a:p>
      </dgm:t>
    </dgm:pt>
    <dgm:pt modelId="{A3EFD59F-07AA-4EE9-AC69-36ED5920AA6F}" type="sibTrans" cxnId="{18804DDC-FB30-4A9E-AEA2-091740FDD6D8}">
      <dgm:prSet/>
      <dgm:spPr/>
      <dgm:t>
        <a:bodyPr/>
        <a:lstStyle/>
        <a:p>
          <a:endParaRPr lang="en-US"/>
        </a:p>
      </dgm:t>
    </dgm:pt>
    <dgm:pt modelId="{690988CB-9CAA-4EC7-AAA1-A1E1E4EF5C32}">
      <dgm:prSet phldrT="[Text]"/>
      <dgm:spPr/>
      <dgm:t>
        <a:bodyPr/>
        <a:lstStyle/>
        <a:p>
          <a:r>
            <a:rPr lang="en-US" dirty="0" smtClean="0"/>
            <a:t>Performance</a:t>
          </a:r>
          <a:endParaRPr lang="en-US" dirty="0"/>
        </a:p>
      </dgm:t>
    </dgm:pt>
    <dgm:pt modelId="{C092A1CC-DAF4-4FFC-874B-AFC04E7054EF}" type="parTrans" cxnId="{ADC5FE68-30FD-4A78-B254-F9D384ABBF81}">
      <dgm:prSet/>
      <dgm:spPr/>
      <dgm:t>
        <a:bodyPr/>
        <a:lstStyle/>
        <a:p>
          <a:endParaRPr lang="en-US"/>
        </a:p>
      </dgm:t>
    </dgm:pt>
    <dgm:pt modelId="{7429ADE4-B9DD-4532-90CA-49521C7697D5}" type="sibTrans" cxnId="{ADC5FE68-30FD-4A78-B254-F9D384ABBF81}">
      <dgm:prSet/>
      <dgm:spPr/>
      <dgm:t>
        <a:bodyPr/>
        <a:lstStyle/>
        <a:p>
          <a:endParaRPr lang="en-US"/>
        </a:p>
      </dgm:t>
    </dgm:pt>
    <dgm:pt modelId="{545D9E59-613F-4E76-8BE2-2027A6A31797}" type="pres">
      <dgm:prSet presAssocID="{5F488EB7-4CD7-4BB8-96F8-8D1DDB48B77A}" presName="linearFlow" presStyleCnt="0">
        <dgm:presLayoutVars>
          <dgm:resizeHandles val="exact"/>
        </dgm:presLayoutVars>
      </dgm:prSet>
      <dgm:spPr/>
      <dgm:t>
        <a:bodyPr/>
        <a:lstStyle/>
        <a:p>
          <a:endParaRPr lang="en-US"/>
        </a:p>
      </dgm:t>
    </dgm:pt>
    <dgm:pt modelId="{E7FDDD43-EEDB-4FAC-80CF-674CAFFB17D8}" type="pres">
      <dgm:prSet presAssocID="{1645AC7C-DE92-4CC0-A7AE-0C79ECB09381}" presName="node" presStyleLbl="node1" presStyleIdx="0" presStyleCnt="3" custScaleX="153711">
        <dgm:presLayoutVars>
          <dgm:bulletEnabled val="1"/>
        </dgm:presLayoutVars>
      </dgm:prSet>
      <dgm:spPr/>
      <dgm:t>
        <a:bodyPr/>
        <a:lstStyle/>
        <a:p>
          <a:endParaRPr lang="en-US"/>
        </a:p>
      </dgm:t>
    </dgm:pt>
    <dgm:pt modelId="{145FCB6C-8EB1-44F5-B87C-A58041E18E0F}" type="pres">
      <dgm:prSet presAssocID="{AA5415C4-ACFB-4A75-8E32-66F2659DFABD}" presName="sibTrans" presStyleLbl="sibTrans2D1" presStyleIdx="0" presStyleCnt="2"/>
      <dgm:spPr/>
      <dgm:t>
        <a:bodyPr/>
        <a:lstStyle/>
        <a:p>
          <a:endParaRPr lang="en-US"/>
        </a:p>
      </dgm:t>
    </dgm:pt>
    <dgm:pt modelId="{6E341E4C-FF42-412B-A700-8ECDBC3E9156}" type="pres">
      <dgm:prSet presAssocID="{AA5415C4-ACFB-4A75-8E32-66F2659DFABD}" presName="connectorText" presStyleLbl="sibTrans2D1" presStyleIdx="0" presStyleCnt="2"/>
      <dgm:spPr/>
      <dgm:t>
        <a:bodyPr/>
        <a:lstStyle/>
        <a:p>
          <a:endParaRPr lang="en-US"/>
        </a:p>
      </dgm:t>
    </dgm:pt>
    <dgm:pt modelId="{2269CAAA-9D92-49AF-B3F5-EDB4DEAE245E}" type="pres">
      <dgm:prSet presAssocID="{447909D3-111E-4670-8F15-82D1E146ED2A}" presName="node" presStyleLbl="node1" presStyleIdx="1" presStyleCnt="3" custScaleX="153711">
        <dgm:presLayoutVars>
          <dgm:bulletEnabled val="1"/>
        </dgm:presLayoutVars>
      </dgm:prSet>
      <dgm:spPr/>
      <dgm:t>
        <a:bodyPr/>
        <a:lstStyle/>
        <a:p>
          <a:endParaRPr lang="en-US"/>
        </a:p>
      </dgm:t>
    </dgm:pt>
    <dgm:pt modelId="{5FF8F84A-A180-485C-9377-3C35F5A4E286}" type="pres">
      <dgm:prSet presAssocID="{A3EFD59F-07AA-4EE9-AC69-36ED5920AA6F}" presName="sibTrans" presStyleLbl="sibTrans2D1" presStyleIdx="1" presStyleCnt="2"/>
      <dgm:spPr/>
      <dgm:t>
        <a:bodyPr/>
        <a:lstStyle/>
        <a:p>
          <a:endParaRPr lang="en-US"/>
        </a:p>
      </dgm:t>
    </dgm:pt>
    <dgm:pt modelId="{B36D774F-3CA7-4CB2-B3B3-E21D4C562163}" type="pres">
      <dgm:prSet presAssocID="{A3EFD59F-07AA-4EE9-AC69-36ED5920AA6F}" presName="connectorText" presStyleLbl="sibTrans2D1" presStyleIdx="1" presStyleCnt="2"/>
      <dgm:spPr/>
      <dgm:t>
        <a:bodyPr/>
        <a:lstStyle/>
        <a:p>
          <a:endParaRPr lang="en-US"/>
        </a:p>
      </dgm:t>
    </dgm:pt>
    <dgm:pt modelId="{C2892D83-692E-4826-BD03-449F3D4AB4BA}" type="pres">
      <dgm:prSet presAssocID="{690988CB-9CAA-4EC7-AAA1-A1E1E4EF5C32}" presName="node" presStyleLbl="node1" presStyleIdx="2" presStyleCnt="3" custScaleX="154777">
        <dgm:presLayoutVars>
          <dgm:bulletEnabled val="1"/>
        </dgm:presLayoutVars>
      </dgm:prSet>
      <dgm:spPr/>
      <dgm:t>
        <a:bodyPr/>
        <a:lstStyle/>
        <a:p>
          <a:endParaRPr lang="en-US"/>
        </a:p>
      </dgm:t>
    </dgm:pt>
  </dgm:ptLst>
  <dgm:cxnLst>
    <dgm:cxn modelId="{9E4049FC-DC51-4F10-A23D-FBA6E28F621F}" type="presOf" srcId="{AA5415C4-ACFB-4A75-8E32-66F2659DFABD}" destId="{6E341E4C-FF42-412B-A700-8ECDBC3E9156}" srcOrd="1" destOrd="0" presId="urn:microsoft.com/office/officeart/2005/8/layout/process2"/>
    <dgm:cxn modelId="{B164106A-FB98-491C-85AB-FDD9766D7E87}" type="presOf" srcId="{A3EFD59F-07AA-4EE9-AC69-36ED5920AA6F}" destId="{B36D774F-3CA7-4CB2-B3B3-E21D4C562163}" srcOrd="1" destOrd="0" presId="urn:microsoft.com/office/officeart/2005/8/layout/process2"/>
    <dgm:cxn modelId="{8FCAD2D9-BC6B-4CFC-8250-8AAAFBD69F45}" type="presOf" srcId="{447909D3-111E-4670-8F15-82D1E146ED2A}" destId="{2269CAAA-9D92-49AF-B3F5-EDB4DEAE245E}" srcOrd="0" destOrd="0" presId="urn:microsoft.com/office/officeart/2005/8/layout/process2"/>
    <dgm:cxn modelId="{7B4E038B-BAB5-4597-9F1A-816CC11763FC}" srcId="{5F488EB7-4CD7-4BB8-96F8-8D1DDB48B77A}" destId="{1645AC7C-DE92-4CC0-A7AE-0C79ECB09381}" srcOrd="0" destOrd="0" parTransId="{29D0F7D4-ACD2-4FAD-BCE6-1413C23D9AE9}" sibTransId="{AA5415C4-ACFB-4A75-8E32-66F2659DFABD}"/>
    <dgm:cxn modelId="{1117CDDA-0844-42F3-A365-4DE0841493F8}" type="presOf" srcId="{5F488EB7-4CD7-4BB8-96F8-8D1DDB48B77A}" destId="{545D9E59-613F-4E76-8BE2-2027A6A31797}" srcOrd="0" destOrd="0" presId="urn:microsoft.com/office/officeart/2005/8/layout/process2"/>
    <dgm:cxn modelId="{B87D39A2-5D3A-4296-82BF-A4C903D5A2AF}" type="presOf" srcId="{690988CB-9CAA-4EC7-AAA1-A1E1E4EF5C32}" destId="{C2892D83-692E-4826-BD03-449F3D4AB4BA}" srcOrd="0" destOrd="0" presId="urn:microsoft.com/office/officeart/2005/8/layout/process2"/>
    <dgm:cxn modelId="{8B4C7018-982C-46B2-913C-10755E50E15E}" type="presOf" srcId="{A3EFD59F-07AA-4EE9-AC69-36ED5920AA6F}" destId="{5FF8F84A-A180-485C-9377-3C35F5A4E286}" srcOrd="0" destOrd="0" presId="urn:microsoft.com/office/officeart/2005/8/layout/process2"/>
    <dgm:cxn modelId="{387D2B40-21FC-498D-841C-39D9B2C242D1}" type="presOf" srcId="{AA5415C4-ACFB-4A75-8E32-66F2659DFABD}" destId="{145FCB6C-8EB1-44F5-B87C-A58041E18E0F}" srcOrd="0" destOrd="0" presId="urn:microsoft.com/office/officeart/2005/8/layout/process2"/>
    <dgm:cxn modelId="{ADC5FE68-30FD-4A78-B254-F9D384ABBF81}" srcId="{5F488EB7-4CD7-4BB8-96F8-8D1DDB48B77A}" destId="{690988CB-9CAA-4EC7-AAA1-A1E1E4EF5C32}" srcOrd="2" destOrd="0" parTransId="{C092A1CC-DAF4-4FFC-874B-AFC04E7054EF}" sibTransId="{7429ADE4-B9DD-4532-90CA-49521C7697D5}"/>
    <dgm:cxn modelId="{FEEA7F8F-6AFB-4623-83C1-1C10B305572B}" type="presOf" srcId="{1645AC7C-DE92-4CC0-A7AE-0C79ECB09381}" destId="{E7FDDD43-EEDB-4FAC-80CF-674CAFFB17D8}" srcOrd="0" destOrd="0" presId="urn:microsoft.com/office/officeart/2005/8/layout/process2"/>
    <dgm:cxn modelId="{18804DDC-FB30-4A9E-AEA2-091740FDD6D8}" srcId="{5F488EB7-4CD7-4BB8-96F8-8D1DDB48B77A}" destId="{447909D3-111E-4670-8F15-82D1E146ED2A}" srcOrd="1" destOrd="0" parTransId="{1ED4FE20-FAA1-4903-8593-A7184B91653A}" sibTransId="{A3EFD59F-07AA-4EE9-AC69-36ED5920AA6F}"/>
    <dgm:cxn modelId="{27EACF4B-0BE9-49D5-BE7C-3B095278C555}" type="presParOf" srcId="{545D9E59-613F-4E76-8BE2-2027A6A31797}" destId="{E7FDDD43-EEDB-4FAC-80CF-674CAFFB17D8}" srcOrd="0" destOrd="0" presId="urn:microsoft.com/office/officeart/2005/8/layout/process2"/>
    <dgm:cxn modelId="{404B163F-7C8C-4FD3-9B5E-2151698F15F8}" type="presParOf" srcId="{545D9E59-613F-4E76-8BE2-2027A6A31797}" destId="{145FCB6C-8EB1-44F5-B87C-A58041E18E0F}" srcOrd="1" destOrd="0" presId="urn:microsoft.com/office/officeart/2005/8/layout/process2"/>
    <dgm:cxn modelId="{3F18D975-0B41-415F-9ADD-20C50E406F1E}" type="presParOf" srcId="{145FCB6C-8EB1-44F5-B87C-A58041E18E0F}" destId="{6E341E4C-FF42-412B-A700-8ECDBC3E9156}" srcOrd="0" destOrd="0" presId="urn:microsoft.com/office/officeart/2005/8/layout/process2"/>
    <dgm:cxn modelId="{333E7A08-D301-4C06-8516-E2A81450482C}" type="presParOf" srcId="{545D9E59-613F-4E76-8BE2-2027A6A31797}" destId="{2269CAAA-9D92-49AF-B3F5-EDB4DEAE245E}" srcOrd="2" destOrd="0" presId="urn:microsoft.com/office/officeart/2005/8/layout/process2"/>
    <dgm:cxn modelId="{63E39A33-D749-489B-9797-59B197E5DC98}" type="presParOf" srcId="{545D9E59-613F-4E76-8BE2-2027A6A31797}" destId="{5FF8F84A-A180-485C-9377-3C35F5A4E286}" srcOrd="3" destOrd="0" presId="urn:microsoft.com/office/officeart/2005/8/layout/process2"/>
    <dgm:cxn modelId="{7530E562-EA40-4E5E-9907-7339C3C8A0E4}" type="presParOf" srcId="{5FF8F84A-A180-485C-9377-3C35F5A4E286}" destId="{B36D774F-3CA7-4CB2-B3B3-E21D4C562163}" srcOrd="0" destOrd="0" presId="urn:microsoft.com/office/officeart/2005/8/layout/process2"/>
    <dgm:cxn modelId="{A76B4A35-B911-493D-9840-C99077828AFF}" type="presParOf" srcId="{545D9E59-613F-4E76-8BE2-2027A6A31797}" destId="{C2892D83-692E-4826-BD03-449F3D4AB4BA}"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488EB7-4CD7-4BB8-96F8-8D1DDB48B77A}" type="doc">
      <dgm:prSet loTypeId="urn:microsoft.com/office/officeart/2005/8/layout/process2" loCatId="process" qsTypeId="urn:microsoft.com/office/officeart/2005/8/quickstyle/simple1" qsCatId="simple" csTypeId="urn:microsoft.com/office/officeart/2005/8/colors/colorful4" csCatId="colorful" phldr="1"/>
      <dgm:spPr/>
      <dgm:t>
        <a:bodyPr/>
        <a:lstStyle/>
        <a:p>
          <a:endParaRPr lang="en-US"/>
        </a:p>
      </dgm:t>
    </dgm:pt>
    <dgm:pt modelId="{1645AC7C-DE92-4CC0-A7AE-0C79ECB09381}">
      <dgm:prSet phldrT="[Text]"/>
      <dgm:spPr/>
      <dgm:t>
        <a:bodyPr/>
        <a:lstStyle/>
        <a:p>
          <a:r>
            <a:rPr lang="en-US" dirty="0" smtClean="0"/>
            <a:t>Thinking</a:t>
          </a:r>
          <a:endParaRPr lang="en-US" dirty="0"/>
        </a:p>
      </dgm:t>
    </dgm:pt>
    <dgm:pt modelId="{29D0F7D4-ACD2-4FAD-BCE6-1413C23D9AE9}" type="parTrans" cxnId="{7B4E038B-BAB5-4597-9F1A-816CC11763FC}">
      <dgm:prSet/>
      <dgm:spPr/>
      <dgm:t>
        <a:bodyPr/>
        <a:lstStyle/>
        <a:p>
          <a:endParaRPr lang="en-US"/>
        </a:p>
      </dgm:t>
    </dgm:pt>
    <dgm:pt modelId="{AA5415C4-ACFB-4A75-8E32-66F2659DFABD}" type="sibTrans" cxnId="{7B4E038B-BAB5-4597-9F1A-816CC11763FC}">
      <dgm:prSet/>
      <dgm:spPr/>
      <dgm:t>
        <a:bodyPr/>
        <a:lstStyle/>
        <a:p>
          <a:endParaRPr lang="en-US"/>
        </a:p>
      </dgm:t>
    </dgm:pt>
    <dgm:pt modelId="{447909D3-111E-4670-8F15-82D1E146ED2A}">
      <dgm:prSet phldrT="[Text]"/>
      <dgm:spPr/>
      <dgm:t>
        <a:bodyPr/>
        <a:lstStyle/>
        <a:p>
          <a:r>
            <a:rPr lang="en-US" dirty="0" smtClean="0"/>
            <a:t>System</a:t>
          </a:r>
          <a:endParaRPr lang="en-US" dirty="0"/>
        </a:p>
      </dgm:t>
    </dgm:pt>
    <dgm:pt modelId="{1ED4FE20-FAA1-4903-8593-A7184B91653A}" type="parTrans" cxnId="{18804DDC-FB30-4A9E-AEA2-091740FDD6D8}">
      <dgm:prSet/>
      <dgm:spPr/>
      <dgm:t>
        <a:bodyPr/>
        <a:lstStyle/>
        <a:p>
          <a:endParaRPr lang="en-US"/>
        </a:p>
      </dgm:t>
    </dgm:pt>
    <dgm:pt modelId="{A3EFD59F-07AA-4EE9-AC69-36ED5920AA6F}" type="sibTrans" cxnId="{18804DDC-FB30-4A9E-AEA2-091740FDD6D8}">
      <dgm:prSet/>
      <dgm:spPr/>
      <dgm:t>
        <a:bodyPr/>
        <a:lstStyle/>
        <a:p>
          <a:endParaRPr lang="en-US"/>
        </a:p>
      </dgm:t>
    </dgm:pt>
    <dgm:pt modelId="{690988CB-9CAA-4EC7-AAA1-A1E1E4EF5C32}">
      <dgm:prSet phldrT="[Text]"/>
      <dgm:spPr/>
      <dgm:t>
        <a:bodyPr/>
        <a:lstStyle/>
        <a:p>
          <a:r>
            <a:rPr lang="en-US" dirty="0" smtClean="0"/>
            <a:t>Performance</a:t>
          </a:r>
          <a:endParaRPr lang="en-US" dirty="0"/>
        </a:p>
      </dgm:t>
    </dgm:pt>
    <dgm:pt modelId="{C092A1CC-DAF4-4FFC-874B-AFC04E7054EF}" type="parTrans" cxnId="{ADC5FE68-30FD-4A78-B254-F9D384ABBF81}">
      <dgm:prSet/>
      <dgm:spPr/>
      <dgm:t>
        <a:bodyPr/>
        <a:lstStyle/>
        <a:p>
          <a:endParaRPr lang="en-US"/>
        </a:p>
      </dgm:t>
    </dgm:pt>
    <dgm:pt modelId="{7429ADE4-B9DD-4532-90CA-49521C7697D5}" type="sibTrans" cxnId="{ADC5FE68-30FD-4A78-B254-F9D384ABBF81}">
      <dgm:prSet/>
      <dgm:spPr/>
      <dgm:t>
        <a:bodyPr/>
        <a:lstStyle/>
        <a:p>
          <a:endParaRPr lang="en-US"/>
        </a:p>
      </dgm:t>
    </dgm:pt>
    <dgm:pt modelId="{545D9E59-613F-4E76-8BE2-2027A6A31797}" type="pres">
      <dgm:prSet presAssocID="{5F488EB7-4CD7-4BB8-96F8-8D1DDB48B77A}" presName="linearFlow" presStyleCnt="0">
        <dgm:presLayoutVars>
          <dgm:resizeHandles val="exact"/>
        </dgm:presLayoutVars>
      </dgm:prSet>
      <dgm:spPr/>
      <dgm:t>
        <a:bodyPr/>
        <a:lstStyle/>
        <a:p>
          <a:endParaRPr lang="en-US"/>
        </a:p>
      </dgm:t>
    </dgm:pt>
    <dgm:pt modelId="{E7FDDD43-EEDB-4FAC-80CF-674CAFFB17D8}" type="pres">
      <dgm:prSet presAssocID="{1645AC7C-DE92-4CC0-A7AE-0C79ECB09381}" presName="node" presStyleLbl="node1" presStyleIdx="0" presStyleCnt="3" custScaleX="153711">
        <dgm:presLayoutVars>
          <dgm:bulletEnabled val="1"/>
        </dgm:presLayoutVars>
      </dgm:prSet>
      <dgm:spPr/>
      <dgm:t>
        <a:bodyPr/>
        <a:lstStyle/>
        <a:p>
          <a:endParaRPr lang="en-US"/>
        </a:p>
      </dgm:t>
    </dgm:pt>
    <dgm:pt modelId="{145FCB6C-8EB1-44F5-B87C-A58041E18E0F}" type="pres">
      <dgm:prSet presAssocID="{AA5415C4-ACFB-4A75-8E32-66F2659DFABD}" presName="sibTrans" presStyleLbl="sibTrans2D1" presStyleIdx="0" presStyleCnt="2"/>
      <dgm:spPr/>
      <dgm:t>
        <a:bodyPr/>
        <a:lstStyle/>
        <a:p>
          <a:endParaRPr lang="en-US"/>
        </a:p>
      </dgm:t>
    </dgm:pt>
    <dgm:pt modelId="{6E341E4C-FF42-412B-A700-8ECDBC3E9156}" type="pres">
      <dgm:prSet presAssocID="{AA5415C4-ACFB-4A75-8E32-66F2659DFABD}" presName="connectorText" presStyleLbl="sibTrans2D1" presStyleIdx="0" presStyleCnt="2"/>
      <dgm:spPr/>
      <dgm:t>
        <a:bodyPr/>
        <a:lstStyle/>
        <a:p>
          <a:endParaRPr lang="en-US"/>
        </a:p>
      </dgm:t>
    </dgm:pt>
    <dgm:pt modelId="{2269CAAA-9D92-49AF-B3F5-EDB4DEAE245E}" type="pres">
      <dgm:prSet presAssocID="{447909D3-111E-4670-8F15-82D1E146ED2A}" presName="node" presStyleLbl="node1" presStyleIdx="1" presStyleCnt="3" custScaleX="153711">
        <dgm:presLayoutVars>
          <dgm:bulletEnabled val="1"/>
        </dgm:presLayoutVars>
      </dgm:prSet>
      <dgm:spPr/>
      <dgm:t>
        <a:bodyPr/>
        <a:lstStyle/>
        <a:p>
          <a:endParaRPr lang="en-US"/>
        </a:p>
      </dgm:t>
    </dgm:pt>
    <dgm:pt modelId="{5FF8F84A-A180-485C-9377-3C35F5A4E286}" type="pres">
      <dgm:prSet presAssocID="{A3EFD59F-07AA-4EE9-AC69-36ED5920AA6F}" presName="sibTrans" presStyleLbl="sibTrans2D1" presStyleIdx="1" presStyleCnt="2"/>
      <dgm:spPr/>
      <dgm:t>
        <a:bodyPr/>
        <a:lstStyle/>
        <a:p>
          <a:endParaRPr lang="en-US"/>
        </a:p>
      </dgm:t>
    </dgm:pt>
    <dgm:pt modelId="{B36D774F-3CA7-4CB2-B3B3-E21D4C562163}" type="pres">
      <dgm:prSet presAssocID="{A3EFD59F-07AA-4EE9-AC69-36ED5920AA6F}" presName="connectorText" presStyleLbl="sibTrans2D1" presStyleIdx="1" presStyleCnt="2"/>
      <dgm:spPr/>
      <dgm:t>
        <a:bodyPr/>
        <a:lstStyle/>
        <a:p>
          <a:endParaRPr lang="en-US"/>
        </a:p>
      </dgm:t>
    </dgm:pt>
    <dgm:pt modelId="{C2892D83-692E-4826-BD03-449F3D4AB4BA}" type="pres">
      <dgm:prSet presAssocID="{690988CB-9CAA-4EC7-AAA1-A1E1E4EF5C32}" presName="node" presStyleLbl="node1" presStyleIdx="2" presStyleCnt="3" custScaleX="154777">
        <dgm:presLayoutVars>
          <dgm:bulletEnabled val="1"/>
        </dgm:presLayoutVars>
      </dgm:prSet>
      <dgm:spPr/>
      <dgm:t>
        <a:bodyPr/>
        <a:lstStyle/>
        <a:p>
          <a:endParaRPr lang="en-US"/>
        </a:p>
      </dgm:t>
    </dgm:pt>
  </dgm:ptLst>
  <dgm:cxnLst>
    <dgm:cxn modelId="{9E4049FC-DC51-4F10-A23D-FBA6E28F621F}" type="presOf" srcId="{AA5415C4-ACFB-4A75-8E32-66F2659DFABD}" destId="{6E341E4C-FF42-412B-A700-8ECDBC3E9156}" srcOrd="1" destOrd="0" presId="urn:microsoft.com/office/officeart/2005/8/layout/process2"/>
    <dgm:cxn modelId="{B164106A-FB98-491C-85AB-FDD9766D7E87}" type="presOf" srcId="{A3EFD59F-07AA-4EE9-AC69-36ED5920AA6F}" destId="{B36D774F-3CA7-4CB2-B3B3-E21D4C562163}" srcOrd="1" destOrd="0" presId="urn:microsoft.com/office/officeart/2005/8/layout/process2"/>
    <dgm:cxn modelId="{8FCAD2D9-BC6B-4CFC-8250-8AAAFBD69F45}" type="presOf" srcId="{447909D3-111E-4670-8F15-82D1E146ED2A}" destId="{2269CAAA-9D92-49AF-B3F5-EDB4DEAE245E}" srcOrd="0" destOrd="0" presId="urn:microsoft.com/office/officeart/2005/8/layout/process2"/>
    <dgm:cxn modelId="{7B4E038B-BAB5-4597-9F1A-816CC11763FC}" srcId="{5F488EB7-4CD7-4BB8-96F8-8D1DDB48B77A}" destId="{1645AC7C-DE92-4CC0-A7AE-0C79ECB09381}" srcOrd="0" destOrd="0" parTransId="{29D0F7D4-ACD2-4FAD-BCE6-1413C23D9AE9}" sibTransId="{AA5415C4-ACFB-4A75-8E32-66F2659DFABD}"/>
    <dgm:cxn modelId="{1117CDDA-0844-42F3-A365-4DE0841493F8}" type="presOf" srcId="{5F488EB7-4CD7-4BB8-96F8-8D1DDB48B77A}" destId="{545D9E59-613F-4E76-8BE2-2027A6A31797}" srcOrd="0" destOrd="0" presId="urn:microsoft.com/office/officeart/2005/8/layout/process2"/>
    <dgm:cxn modelId="{B87D39A2-5D3A-4296-82BF-A4C903D5A2AF}" type="presOf" srcId="{690988CB-9CAA-4EC7-AAA1-A1E1E4EF5C32}" destId="{C2892D83-692E-4826-BD03-449F3D4AB4BA}" srcOrd="0" destOrd="0" presId="urn:microsoft.com/office/officeart/2005/8/layout/process2"/>
    <dgm:cxn modelId="{8B4C7018-982C-46B2-913C-10755E50E15E}" type="presOf" srcId="{A3EFD59F-07AA-4EE9-AC69-36ED5920AA6F}" destId="{5FF8F84A-A180-485C-9377-3C35F5A4E286}" srcOrd="0" destOrd="0" presId="urn:microsoft.com/office/officeart/2005/8/layout/process2"/>
    <dgm:cxn modelId="{387D2B40-21FC-498D-841C-39D9B2C242D1}" type="presOf" srcId="{AA5415C4-ACFB-4A75-8E32-66F2659DFABD}" destId="{145FCB6C-8EB1-44F5-B87C-A58041E18E0F}" srcOrd="0" destOrd="0" presId="urn:microsoft.com/office/officeart/2005/8/layout/process2"/>
    <dgm:cxn modelId="{ADC5FE68-30FD-4A78-B254-F9D384ABBF81}" srcId="{5F488EB7-4CD7-4BB8-96F8-8D1DDB48B77A}" destId="{690988CB-9CAA-4EC7-AAA1-A1E1E4EF5C32}" srcOrd="2" destOrd="0" parTransId="{C092A1CC-DAF4-4FFC-874B-AFC04E7054EF}" sibTransId="{7429ADE4-B9DD-4532-90CA-49521C7697D5}"/>
    <dgm:cxn modelId="{FEEA7F8F-6AFB-4623-83C1-1C10B305572B}" type="presOf" srcId="{1645AC7C-DE92-4CC0-A7AE-0C79ECB09381}" destId="{E7FDDD43-EEDB-4FAC-80CF-674CAFFB17D8}" srcOrd="0" destOrd="0" presId="urn:microsoft.com/office/officeart/2005/8/layout/process2"/>
    <dgm:cxn modelId="{18804DDC-FB30-4A9E-AEA2-091740FDD6D8}" srcId="{5F488EB7-4CD7-4BB8-96F8-8D1DDB48B77A}" destId="{447909D3-111E-4670-8F15-82D1E146ED2A}" srcOrd="1" destOrd="0" parTransId="{1ED4FE20-FAA1-4903-8593-A7184B91653A}" sibTransId="{A3EFD59F-07AA-4EE9-AC69-36ED5920AA6F}"/>
    <dgm:cxn modelId="{27EACF4B-0BE9-49D5-BE7C-3B095278C555}" type="presParOf" srcId="{545D9E59-613F-4E76-8BE2-2027A6A31797}" destId="{E7FDDD43-EEDB-4FAC-80CF-674CAFFB17D8}" srcOrd="0" destOrd="0" presId="urn:microsoft.com/office/officeart/2005/8/layout/process2"/>
    <dgm:cxn modelId="{404B163F-7C8C-4FD3-9B5E-2151698F15F8}" type="presParOf" srcId="{545D9E59-613F-4E76-8BE2-2027A6A31797}" destId="{145FCB6C-8EB1-44F5-B87C-A58041E18E0F}" srcOrd="1" destOrd="0" presId="urn:microsoft.com/office/officeart/2005/8/layout/process2"/>
    <dgm:cxn modelId="{3F18D975-0B41-415F-9ADD-20C50E406F1E}" type="presParOf" srcId="{145FCB6C-8EB1-44F5-B87C-A58041E18E0F}" destId="{6E341E4C-FF42-412B-A700-8ECDBC3E9156}" srcOrd="0" destOrd="0" presId="urn:microsoft.com/office/officeart/2005/8/layout/process2"/>
    <dgm:cxn modelId="{333E7A08-D301-4C06-8516-E2A81450482C}" type="presParOf" srcId="{545D9E59-613F-4E76-8BE2-2027A6A31797}" destId="{2269CAAA-9D92-49AF-B3F5-EDB4DEAE245E}" srcOrd="2" destOrd="0" presId="urn:microsoft.com/office/officeart/2005/8/layout/process2"/>
    <dgm:cxn modelId="{63E39A33-D749-489B-9797-59B197E5DC98}" type="presParOf" srcId="{545D9E59-613F-4E76-8BE2-2027A6A31797}" destId="{5FF8F84A-A180-485C-9377-3C35F5A4E286}" srcOrd="3" destOrd="0" presId="urn:microsoft.com/office/officeart/2005/8/layout/process2"/>
    <dgm:cxn modelId="{7530E562-EA40-4E5E-9907-7339C3C8A0E4}" type="presParOf" srcId="{5FF8F84A-A180-485C-9377-3C35F5A4E286}" destId="{B36D774F-3CA7-4CB2-B3B3-E21D4C562163}" srcOrd="0" destOrd="0" presId="urn:microsoft.com/office/officeart/2005/8/layout/process2"/>
    <dgm:cxn modelId="{A76B4A35-B911-493D-9840-C99077828AFF}" type="presParOf" srcId="{545D9E59-613F-4E76-8BE2-2027A6A31797}" destId="{C2892D83-692E-4826-BD03-449F3D4AB4BA}"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DDD43-EEDB-4FAC-80CF-674CAFFB17D8}">
      <dsp:nvSpPr>
        <dsp:cNvPr id="0" name=""/>
        <dsp:cNvSpPr/>
      </dsp:nvSpPr>
      <dsp:spPr>
        <a:xfrm>
          <a:off x="454285" y="0"/>
          <a:ext cx="3088383" cy="111623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Thinking</a:t>
          </a:r>
          <a:endParaRPr lang="en-US" sz="3400" kern="1200" dirty="0"/>
        </a:p>
      </dsp:txBody>
      <dsp:txXfrm>
        <a:off x="486978" y="32693"/>
        <a:ext cx="3022997" cy="1050844"/>
      </dsp:txXfrm>
    </dsp:sp>
    <dsp:sp modelId="{145FCB6C-8EB1-44F5-B87C-A58041E18E0F}">
      <dsp:nvSpPr>
        <dsp:cNvPr id="0" name=""/>
        <dsp:cNvSpPr/>
      </dsp:nvSpPr>
      <dsp:spPr>
        <a:xfrm rot="5400000">
          <a:off x="1789184" y="1144136"/>
          <a:ext cx="418586" cy="50230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1847787" y="1185994"/>
        <a:ext cx="301381" cy="293010"/>
      </dsp:txXfrm>
    </dsp:sp>
    <dsp:sp modelId="{2269CAAA-9D92-49AF-B3F5-EDB4DEAE245E}">
      <dsp:nvSpPr>
        <dsp:cNvPr id="0" name=""/>
        <dsp:cNvSpPr/>
      </dsp:nvSpPr>
      <dsp:spPr>
        <a:xfrm>
          <a:off x="454285" y="1674345"/>
          <a:ext cx="3088383" cy="1116230"/>
        </a:xfrm>
        <a:prstGeom prst="roundRect">
          <a:avLst>
            <a:gd name="adj" fmla="val 10000"/>
          </a:avLst>
        </a:prstGeom>
        <a:solidFill>
          <a:schemeClr val="accent4">
            <a:hueOff val="9462660"/>
            <a:satOff val="-22834"/>
            <a:lumOff val="-12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System</a:t>
          </a:r>
          <a:endParaRPr lang="en-US" sz="3400" kern="1200" dirty="0"/>
        </a:p>
      </dsp:txBody>
      <dsp:txXfrm>
        <a:off x="486978" y="1707038"/>
        <a:ext cx="3022997" cy="1050844"/>
      </dsp:txXfrm>
    </dsp:sp>
    <dsp:sp modelId="{5FF8F84A-A180-485C-9377-3C35F5A4E286}">
      <dsp:nvSpPr>
        <dsp:cNvPr id="0" name=""/>
        <dsp:cNvSpPr/>
      </dsp:nvSpPr>
      <dsp:spPr>
        <a:xfrm rot="5400000">
          <a:off x="1789184" y="2818481"/>
          <a:ext cx="418586" cy="502303"/>
        </a:xfrm>
        <a:prstGeom prst="rightArrow">
          <a:avLst>
            <a:gd name="adj1" fmla="val 60000"/>
            <a:gd name="adj2" fmla="val 50000"/>
          </a:avLst>
        </a:prstGeom>
        <a:solidFill>
          <a:schemeClr val="accent4">
            <a:hueOff val="18925320"/>
            <a:satOff val="-45668"/>
            <a:lumOff val="-24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1847787" y="2860339"/>
        <a:ext cx="301381" cy="293010"/>
      </dsp:txXfrm>
    </dsp:sp>
    <dsp:sp modelId="{C2892D83-692E-4826-BD03-449F3D4AB4BA}">
      <dsp:nvSpPr>
        <dsp:cNvPr id="0" name=""/>
        <dsp:cNvSpPr/>
      </dsp:nvSpPr>
      <dsp:spPr>
        <a:xfrm>
          <a:off x="443576" y="3348690"/>
          <a:ext cx="3109801" cy="1116230"/>
        </a:xfrm>
        <a:prstGeom prst="roundRect">
          <a:avLst>
            <a:gd name="adj" fmla="val 10000"/>
          </a:avLst>
        </a:prstGeom>
        <a:solidFill>
          <a:schemeClr val="accent4">
            <a:hueOff val="18925320"/>
            <a:satOff val="-45668"/>
            <a:lumOff val="-2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Performance</a:t>
          </a:r>
          <a:endParaRPr lang="en-US" sz="3400" kern="1200" dirty="0"/>
        </a:p>
      </dsp:txBody>
      <dsp:txXfrm>
        <a:off x="476269" y="3381383"/>
        <a:ext cx="3044415" cy="1050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DDD43-EEDB-4FAC-80CF-674CAFFB17D8}">
      <dsp:nvSpPr>
        <dsp:cNvPr id="0" name=""/>
        <dsp:cNvSpPr/>
      </dsp:nvSpPr>
      <dsp:spPr>
        <a:xfrm>
          <a:off x="454285" y="0"/>
          <a:ext cx="3088383" cy="111623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Thinking</a:t>
          </a:r>
          <a:endParaRPr lang="en-US" sz="3400" kern="1200" dirty="0"/>
        </a:p>
      </dsp:txBody>
      <dsp:txXfrm>
        <a:off x="486978" y="32693"/>
        <a:ext cx="3022997" cy="1050844"/>
      </dsp:txXfrm>
    </dsp:sp>
    <dsp:sp modelId="{145FCB6C-8EB1-44F5-B87C-A58041E18E0F}">
      <dsp:nvSpPr>
        <dsp:cNvPr id="0" name=""/>
        <dsp:cNvSpPr/>
      </dsp:nvSpPr>
      <dsp:spPr>
        <a:xfrm rot="5400000">
          <a:off x="1789184" y="1144136"/>
          <a:ext cx="418586" cy="50230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1847787" y="1185994"/>
        <a:ext cx="301381" cy="293010"/>
      </dsp:txXfrm>
    </dsp:sp>
    <dsp:sp modelId="{2269CAAA-9D92-49AF-B3F5-EDB4DEAE245E}">
      <dsp:nvSpPr>
        <dsp:cNvPr id="0" name=""/>
        <dsp:cNvSpPr/>
      </dsp:nvSpPr>
      <dsp:spPr>
        <a:xfrm>
          <a:off x="454285" y="1674345"/>
          <a:ext cx="3088383" cy="1116230"/>
        </a:xfrm>
        <a:prstGeom prst="roundRect">
          <a:avLst>
            <a:gd name="adj" fmla="val 10000"/>
          </a:avLst>
        </a:prstGeom>
        <a:solidFill>
          <a:schemeClr val="accent4">
            <a:hueOff val="9462660"/>
            <a:satOff val="-22834"/>
            <a:lumOff val="-12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System</a:t>
          </a:r>
          <a:endParaRPr lang="en-US" sz="3400" kern="1200" dirty="0"/>
        </a:p>
      </dsp:txBody>
      <dsp:txXfrm>
        <a:off x="486978" y="1707038"/>
        <a:ext cx="3022997" cy="1050844"/>
      </dsp:txXfrm>
    </dsp:sp>
    <dsp:sp modelId="{5FF8F84A-A180-485C-9377-3C35F5A4E286}">
      <dsp:nvSpPr>
        <dsp:cNvPr id="0" name=""/>
        <dsp:cNvSpPr/>
      </dsp:nvSpPr>
      <dsp:spPr>
        <a:xfrm rot="5400000">
          <a:off x="1789184" y="2818481"/>
          <a:ext cx="418586" cy="502303"/>
        </a:xfrm>
        <a:prstGeom prst="rightArrow">
          <a:avLst>
            <a:gd name="adj1" fmla="val 60000"/>
            <a:gd name="adj2" fmla="val 50000"/>
          </a:avLst>
        </a:prstGeom>
        <a:solidFill>
          <a:schemeClr val="accent4">
            <a:hueOff val="18925320"/>
            <a:satOff val="-45668"/>
            <a:lumOff val="-24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1847787" y="2860339"/>
        <a:ext cx="301381" cy="293010"/>
      </dsp:txXfrm>
    </dsp:sp>
    <dsp:sp modelId="{C2892D83-692E-4826-BD03-449F3D4AB4BA}">
      <dsp:nvSpPr>
        <dsp:cNvPr id="0" name=""/>
        <dsp:cNvSpPr/>
      </dsp:nvSpPr>
      <dsp:spPr>
        <a:xfrm>
          <a:off x="443576" y="3348690"/>
          <a:ext cx="3109801" cy="1116230"/>
        </a:xfrm>
        <a:prstGeom prst="roundRect">
          <a:avLst>
            <a:gd name="adj" fmla="val 10000"/>
          </a:avLst>
        </a:prstGeom>
        <a:solidFill>
          <a:schemeClr val="accent4">
            <a:hueOff val="18925320"/>
            <a:satOff val="-45668"/>
            <a:lumOff val="-2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Performance</a:t>
          </a:r>
          <a:endParaRPr lang="en-US" sz="3400" kern="1200" dirty="0"/>
        </a:p>
      </dsp:txBody>
      <dsp:txXfrm>
        <a:off x="476269" y="3381383"/>
        <a:ext cx="3044415" cy="10508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58" tIns="45729" rIns="91458" bIns="45729" rtlCol="0"/>
          <a:lstStyle>
            <a:lvl1pPr algn="l">
              <a:defRPr sz="1200"/>
            </a:lvl1pPr>
          </a:lstStyle>
          <a:p>
            <a:endParaRPr lang="en-GB"/>
          </a:p>
        </p:txBody>
      </p:sp>
      <p:sp>
        <p:nvSpPr>
          <p:cNvPr id="3" name="Date Placeholder 2"/>
          <p:cNvSpPr>
            <a:spLocks noGrp="1"/>
          </p:cNvSpPr>
          <p:nvPr>
            <p:ph type="dt" idx="1"/>
          </p:nvPr>
        </p:nvSpPr>
        <p:spPr>
          <a:xfrm>
            <a:off x="3856738" y="0"/>
            <a:ext cx="2950475" cy="498773"/>
          </a:xfrm>
          <a:prstGeom prst="rect">
            <a:avLst/>
          </a:prstGeom>
        </p:spPr>
        <p:txBody>
          <a:bodyPr vert="horz" lIns="91458" tIns="45729" rIns="91458" bIns="45729" rtlCol="0"/>
          <a:lstStyle>
            <a:lvl1pPr algn="r">
              <a:defRPr sz="1200"/>
            </a:lvl1pPr>
          </a:lstStyle>
          <a:p>
            <a:fld id="{ACED3966-B2EE-44E3-9A9F-058A7EBA298E}" type="datetimeFigureOut">
              <a:rPr lang="en-GB" smtClean="0"/>
              <a:t>24/09/2019</a:t>
            </a:fld>
            <a:endParaRPr lang="en-GB"/>
          </a:p>
        </p:txBody>
      </p:sp>
      <p:sp>
        <p:nvSpPr>
          <p:cNvPr id="4" name="Slide Image Placeholder 3"/>
          <p:cNvSpPr>
            <a:spLocks noGrp="1" noRot="1" noChangeAspect="1"/>
          </p:cNvSpPr>
          <p:nvPr>
            <p:ph type="sldImg" idx="2"/>
          </p:nvPr>
        </p:nvSpPr>
        <p:spPr>
          <a:xfrm>
            <a:off x="904875" y="1243013"/>
            <a:ext cx="4999038" cy="3354387"/>
          </a:xfrm>
          <a:prstGeom prst="rect">
            <a:avLst/>
          </a:prstGeom>
          <a:noFill/>
          <a:ln w="12700">
            <a:solidFill>
              <a:prstClr val="black"/>
            </a:solidFill>
          </a:ln>
        </p:spPr>
        <p:txBody>
          <a:bodyPr vert="horz" lIns="91458" tIns="45729" rIns="91458" bIns="45729" rtlCol="0" anchor="ctr"/>
          <a:lstStyle/>
          <a:p>
            <a:endParaRPr lang="en-GB"/>
          </a:p>
        </p:txBody>
      </p:sp>
      <p:sp>
        <p:nvSpPr>
          <p:cNvPr id="5" name="Notes Placeholder 4"/>
          <p:cNvSpPr>
            <a:spLocks noGrp="1"/>
          </p:cNvSpPr>
          <p:nvPr>
            <p:ph type="body" sz="quarter" idx="3"/>
          </p:nvPr>
        </p:nvSpPr>
        <p:spPr>
          <a:xfrm>
            <a:off x="680880" y="4784071"/>
            <a:ext cx="5447030" cy="3914239"/>
          </a:xfrm>
          <a:prstGeom prst="rect">
            <a:avLst/>
          </a:prstGeom>
        </p:spPr>
        <p:txBody>
          <a:bodyPr vert="horz" lIns="91458" tIns="45729" rIns="91458" bIns="4572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58" tIns="45729" rIns="91458" bIns="45729"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4"/>
            <a:ext cx="2950475" cy="498772"/>
          </a:xfrm>
          <a:prstGeom prst="rect">
            <a:avLst/>
          </a:prstGeom>
        </p:spPr>
        <p:txBody>
          <a:bodyPr vert="horz" lIns="91458" tIns="45729" rIns="91458" bIns="45729" rtlCol="0" anchor="b"/>
          <a:lstStyle>
            <a:lvl1pPr algn="r">
              <a:defRPr sz="1200"/>
            </a:lvl1pPr>
          </a:lstStyle>
          <a:p>
            <a:fld id="{C43C0C78-A9BF-49C1-8A99-5DF7B50453C1}" type="slidenum">
              <a:rPr lang="en-GB" smtClean="0"/>
              <a:t>‹#›</a:t>
            </a:fld>
            <a:endParaRPr lang="en-GB"/>
          </a:p>
        </p:txBody>
      </p:sp>
    </p:spTree>
    <p:extLst>
      <p:ext uri="{BB962C8B-B14F-4D97-AF65-F5344CB8AC3E}">
        <p14:creationId xmlns:p14="http://schemas.microsoft.com/office/powerpoint/2010/main" val="3454252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t>
            </a:r>
            <a:endParaRPr lang="en-US" dirty="0"/>
          </a:p>
        </p:txBody>
      </p:sp>
      <p:sp>
        <p:nvSpPr>
          <p:cNvPr id="4" name="Slide Number Placeholder 3"/>
          <p:cNvSpPr>
            <a:spLocks noGrp="1"/>
          </p:cNvSpPr>
          <p:nvPr>
            <p:ph type="sldNum" sz="quarter" idx="5"/>
          </p:nvPr>
        </p:nvSpPr>
        <p:spPr/>
        <p:txBody>
          <a:bodyPr/>
          <a:lstStyle/>
          <a:p>
            <a:fld id="{244D2309-CA62-4F34-99E4-6FC4CC62D594}" type="slidenum">
              <a:rPr lang="en-GB" smtClean="0"/>
              <a:t>1</a:t>
            </a:fld>
            <a:endParaRPr lang="en-GB"/>
          </a:p>
        </p:txBody>
      </p:sp>
    </p:spTree>
    <p:extLst>
      <p:ext uri="{BB962C8B-B14F-4D97-AF65-F5344CB8AC3E}">
        <p14:creationId xmlns:p14="http://schemas.microsoft.com/office/powerpoint/2010/main" val="285025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endParaRPr lang="en-GB" dirty="0"/>
          </a:p>
        </p:txBody>
      </p:sp>
      <p:sp>
        <p:nvSpPr>
          <p:cNvPr id="4" name="Slide Number Placeholder 3"/>
          <p:cNvSpPr>
            <a:spLocks noGrp="1"/>
          </p:cNvSpPr>
          <p:nvPr>
            <p:ph type="sldNum" sz="quarter" idx="10"/>
          </p:nvPr>
        </p:nvSpPr>
        <p:spPr/>
        <p:txBody>
          <a:bodyPr/>
          <a:lstStyle/>
          <a:p>
            <a:fld id="{C43C0C78-A9BF-49C1-8A99-5DF7B50453C1}" type="slidenum">
              <a:rPr lang="en-GB" smtClean="0"/>
              <a:t>10</a:t>
            </a:fld>
            <a:endParaRPr lang="en-GB"/>
          </a:p>
        </p:txBody>
      </p:sp>
    </p:spTree>
    <p:extLst>
      <p:ext uri="{BB962C8B-B14F-4D97-AF65-F5344CB8AC3E}">
        <p14:creationId xmlns:p14="http://schemas.microsoft.com/office/powerpoint/2010/main" val="4034601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endParaRPr lang="en-GB" dirty="0"/>
          </a:p>
        </p:txBody>
      </p:sp>
      <p:sp>
        <p:nvSpPr>
          <p:cNvPr id="4" name="Slide Number Placeholder 3"/>
          <p:cNvSpPr>
            <a:spLocks noGrp="1"/>
          </p:cNvSpPr>
          <p:nvPr>
            <p:ph type="sldNum" sz="quarter" idx="10"/>
          </p:nvPr>
        </p:nvSpPr>
        <p:spPr/>
        <p:txBody>
          <a:bodyPr/>
          <a:lstStyle/>
          <a:p>
            <a:fld id="{C43C0C78-A9BF-49C1-8A99-5DF7B50453C1}" type="slidenum">
              <a:rPr lang="en-GB" smtClean="0"/>
              <a:t>11</a:t>
            </a:fld>
            <a:endParaRPr lang="en-GB"/>
          </a:p>
        </p:txBody>
      </p:sp>
    </p:spTree>
    <p:extLst>
      <p:ext uri="{BB962C8B-B14F-4D97-AF65-F5344CB8AC3E}">
        <p14:creationId xmlns:p14="http://schemas.microsoft.com/office/powerpoint/2010/main" val="3555578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and H</a:t>
            </a:r>
            <a:r>
              <a:rPr lang="en-GB" dirty="0" smtClean="0"/>
              <a:t> </a:t>
            </a:r>
            <a:endParaRPr lang="en-GB" dirty="0"/>
          </a:p>
        </p:txBody>
      </p:sp>
      <p:sp>
        <p:nvSpPr>
          <p:cNvPr id="4" name="Slide Number Placeholder 3"/>
          <p:cNvSpPr>
            <a:spLocks noGrp="1"/>
          </p:cNvSpPr>
          <p:nvPr>
            <p:ph type="sldNum" sz="quarter" idx="10"/>
          </p:nvPr>
        </p:nvSpPr>
        <p:spPr/>
        <p:txBody>
          <a:bodyPr/>
          <a:lstStyle/>
          <a:p>
            <a:fld id="{C43C0C78-A9BF-49C1-8A99-5DF7B50453C1}" type="slidenum">
              <a:rPr lang="en-GB" smtClean="0"/>
              <a:t>12</a:t>
            </a:fld>
            <a:endParaRPr lang="en-GB"/>
          </a:p>
        </p:txBody>
      </p:sp>
    </p:spTree>
    <p:extLst>
      <p:ext uri="{BB962C8B-B14F-4D97-AF65-F5344CB8AC3E}">
        <p14:creationId xmlns:p14="http://schemas.microsoft.com/office/powerpoint/2010/main" val="3674855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3C0C78-A9BF-49C1-8A99-5DF7B50453C1}" type="slidenum">
              <a:rPr lang="en-GB" smtClean="0"/>
              <a:t>13</a:t>
            </a:fld>
            <a:endParaRPr lang="en-GB"/>
          </a:p>
        </p:txBody>
      </p:sp>
    </p:spTree>
    <p:extLst>
      <p:ext uri="{BB962C8B-B14F-4D97-AF65-F5344CB8AC3E}">
        <p14:creationId xmlns:p14="http://schemas.microsoft.com/office/powerpoint/2010/main" val="2733635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3C0C78-A9BF-49C1-8A99-5DF7B50453C1}" type="slidenum">
              <a:rPr lang="en-GB" smtClean="0"/>
              <a:t>14</a:t>
            </a:fld>
            <a:endParaRPr lang="en-GB"/>
          </a:p>
        </p:txBody>
      </p:sp>
    </p:spTree>
    <p:extLst>
      <p:ext uri="{BB962C8B-B14F-4D97-AF65-F5344CB8AC3E}">
        <p14:creationId xmlns:p14="http://schemas.microsoft.com/office/powerpoint/2010/main" val="36485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t>
            </a:r>
            <a:endParaRPr lang="en-US" dirty="0"/>
          </a:p>
        </p:txBody>
      </p:sp>
      <p:sp>
        <p:nvSpPr>
          <p:cNvPr id="4" name="Slide Number Placeholder 3"/>
          <p:cNvSpPr>
            <a:spLocks noGrp="1"/>
          </p:cNvSpPr>
          <p:nvPr>
            <p:ph type="sldNum" sz="quarter" idx="5"/>
          </p:nvPr>
        </p:nvSpPr>
        <p:spPr/>
        <p:txBody>
          <a:bodyPr/>
          <a:lstStyle/>
          <a:p>
            <a:fld id="{244D2309-CA62-4F34-99E4-6FC4CC62D594}" type="slidenum">
              <a:rPr lang="en-GB" smtClean="0"/>
              <a:t>2</a:t>
            </a:fld>
            <a:endParaRPr lang="en-GB"/>
          </a:p>
        </p:txBody>
      </p:sp>
    </p:spTree>
    <p:extLst>
      <p:ext uri="{BB962C8B-B14F-4D97-AF65-F5344CB8AC3E}">
        <p14:creationId xmlns:p14="http://schemas.microsoft.com/office/powerpoint/2010/main" val="1829411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t>
            </a:r>
            <a:endParaRPr lang="en-GB" dirty="0"/>
          </a:p>
        </p:txBody>
      </p:sp>
      <p:sp>
        <p:nvSpPr>
          <p:cNvPr id="4" name="Slide Number Placeholder 3"/>
          <p:cNvSpPr>
            <a:spLocks noGrp="1"/>
          </p:cNvSpPr>
          <p:nvPr>
            <p:ph type="sldNum" sz="quarter" idx="10"/>
          </p:nvPr>
        </p:nvSpPr>
        <p:spPr/>
        <p:txBody>
          <a:bodyPr/>
          <a:lstStyle/>
          <a:p>
            <a:fld id="{C43C0C78-A9BF-49C1-8A99-5DF7B50453C1}" type="slidenum">
              <a:rPr lang="en-GB" smtClean="0"/>
              <a:t>3</a:t>
            </a:fld>
            <a:endParaRPr lang="en-GB"/>
          </a:p>
        </p:txBody>
      </p:sp>
    </p:spTree>
    <p:extLst>
      <p:ext uri="{BB962C8B-B14F-4D97-AF65-F5344CB8AC3E}">
        <p14:creationId xmlns:p14="http://schemas.microsoft.com/office/powerpoint/2010/main" val="2305210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endParaRPr lang="en-GB" dirty="0"/>
          </a:p>
        </p:txBody>
      </p:sp>
      <p:sp>
        <p:nvSpPr>
          <p:cNvPr id="4" name="Slide Number Placeholder 3"/>
          <p:cNvSpPr>
            <a:spLocks noGrp="1"/>
          </p:cNvSpPr>
          <p:nvPr>
            <p:ph type="sldNum" sz="quarter" idx="10"/>
          </p:nvPr>
        </p:nvSpPr>
        <p:spPr/>
        <p:txBody>
          <a:bodyPr/>
          <a:lstStyle/>
          <a:p>
            <a:fld id="{C43C0C78-A9BF-49C1-8A99-5DF7B50453C1}" type="slidenum">
              <a:rPr lang="en-GB" smtClean="0"/>
              <a:t>4</a:t>
            </a:fld>
            <a:endParaRPr lang="en-GB"/>
          </a:p>
        </p:txBody>
      </p:sp>
    </p:spTree>
    <p:extLst>
      <p:ext uri="{BB962C8B-B14F-4D97-AF65-F5344CB8AC3E}">
        <p14:creationId xmlns:p14="http://schemas.microsoft.com/office/powerpoint/2010/main" val="1042774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endParaRPr lang="en-GB" dirty="0"/>
          </a:p>
        </p:txBody>
      </p:sp>
      <p:sp>
        <p:nvSpPr>
          <p:cNvPr id="4" name="Slide Number Placeholder 3"/>
          <p:cNvSpPr>
            <a:spLocks noGrp="1"/>
          </p:cNvSpPr>
          <p:nvPr>
            <p:ph type="sldNum" sz="quarter" idx="10"/>
          </p:nvPr>
        </p:nvSpPr>
        <p:spPr/>
        <p:txBody>
          <a:bodyPr/>
          <a:lstStyle/>
          <a:p>
            <a:fld id="{C43C0C78-A9BF-49C1-8A99-5DF7B50453C1}" type="slidenum">
              <a:rPr lang="en-GB" smtClean="0"/>
              <a:t>5</a:t>
            </a:fld>
            <a:endParaRPr lang="en-GB"/>
          </a:p>
        </p:txBody>
      </p:sp>
    </p:spTree>
    <p:extLst>
      <p:ext uri="{BB962C8B-B14F-4D97-AF65-F5344CB8AC3E}">
        <p14:creationId xmlns:p14="http://schemas.microsoft.com/office/powerpoint/2010/main" val="164616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endParaRPr lang="en-GB" dirty="0"/>
          </a:p>
        </p:txBody>
      </p:sp>
      <p:sp>
        <p:nvSpPr>
          <p:cNvPr id="4" name="Slide Number Placeholder 3"/>
          <p:cNvSpPr>
            <a:spLocks noGrp="1"/>
          </p:cNvSpPr>
          <p:nvPr>
            <p:ph type="sldNum" sz="quarter" idx="10"/>
          </p:nvPr>
        </p:nvSpPr>
        <p:spPr/>
        <p:txBody>
          <a:bodyPr/>
          <a:lstStyle/>
          <a:p>
            <a:fld id="{C43C0C78-A9BF-49C1-8A99-5DF7B50453C1}" type="slidenum">
              <a:rPr lang="en-GB" smtClean="0"/>
              <a:t>6</a:t>
            </a:fld>
            <a:endParaRPr lang="en-GB"/>
          </a:p>
        </p:txBody>
      </p:sp>
    </p:spTree>
    <p:extLst>
      <p:ext uri="{BB962C8B-B14F-4D97-AF65-F5344CB8AC3E}">
        <p14:creationId xmlns:p14="http://schemas.microsoft.com/office/powerpoint/2010/main" val="4082070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3C0C78-A9BF-49C1-8A99-5DF7B50453C1}" type="slidenum">
              <a:rPr lang="en-GB" smtClean="0"/>
              <a:t>7</a:t>
            </a:fld>
            <a:endParaRPr lang="en-GB"/>
          </a:p>
        </p:txBody>
      </p:sp>
    </p:spTree>
    <p:extLst>
      <p:ext uri="{BB962C8B-B14F-4D97-AF65-F5344CB8AC3E}">
        <p14:creationId xmlns:p14="http://schemas.microsoft.com/office/powerpoint/2010/main" val="3180237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3C0C78-A9BF-49C1-8A99-5DF7B50453C1}" type="slidenum">
              <a:rPr lang="en-GB" smtClean="0"/>
              <a:t>8</a:t>
            </a:fld>
            <a:endParaRPr lang="en-GB"/>
          </a:p>
        </p:txBody>
      </p:sp>
    </p:spTree>
    <p:extLst>
      <p:ext uri="{BB962C8B-B14F-4D97-AF65-F5344CB8AC3E}">
        <p14:creationId xmlns:p14="http://schemas.microsoft.com/office/powerpoint/2010/main" val="1515378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3C0C78-A9BF-49C1-8A99-5DF7B50453C1}" type="slidenum">
              <a:rPr lang="en-GB" smtClean="0"/>
              <a:t>9</a:t>
            </a:fld>
            <a:endParaRPr lang="en-GB"/>
          </a:p>
        </p:txBody>
      </p:sp>
    </p:spTree>
    <p:extLst>
      <p:ext uri="{BB962C8B-B14F-4D97-AF65-F5344CB8AC3E}">
        <p14:creationId xmlns:p14="http://schemas.microsoft.com/office/powerpoint/2010/main" val="3061250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1179" y="1449732"/>
            <a:ext cx="7193580" cy="1752600"/>
          </a:xfrm>
        </p:spPr>
        <p:txBody>
          <a:bodyPr lIns="0" t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0" name="Title 1"/>
          <p:cNvSpPr>
            <a:spLocks noGrp="1"/>
          </p:cNvSpPr>
          <p:nvPr>
            <p:ph type="title"/>
          </p:nvPr>
        </p:nvSpPr>
        <p:spPr>
          <a:xfrm>
            <a:off x="511175" y="274638"/>
            <a:ext cx="9201150" cy="1143000"/>
          </a:xfrm>
        </p:spPr>
        <p:txBody>
          <a:bodyPr/>
          <a:lstStyle>
            <a:lvl1pPr>
              <a:defRPr b="1"/>
            </a:lvl1pPr>
          </a:lstStyle>
          <a:p>
            <a:r>
              <a:rPr lang="en-GB" dirty="0" smtClean="0"/>
              <a:t>Click to edit Master title style</a:t>
            </a:r>
            <a:endParaRPr lang="en-US" dirty="0"/>
          </a:p>
        </p:txBody>
      </p:sp>
    </p:spTree>
    <p:extLst>
      <p:ext uri="{BB962C8B-B14F-4D97-AF65-F5344CB8AC3E}">
        <p14:creationId xmlns:p14="http://schemas.microsoft.com/office/powerpoint/2010/main" val="173906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253" y="1600203"/>
            <a:ext cx="9214072" cy="4446347"/>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itle 1"/>
          <p:cNvSpPr>
            <a:spLocks noGrp="1"/>
          </p:cNvSpPr>
          <p:nvPr>
            <p:ph type="title"/>
          </p:nvPr>
        </p:nvSpPr>
        <p:spPr>
          <a:xfrm>
            <a:off x="511175" y="274638"/>
            <a:ext cx="9201150" cy="1143000"/>
          </a:xfrm>
        </p:spPr>
        <p:txBody>
          <a:bodyPr/>
          <a:lstStyle>
            <a:lvl1pPr>
              <a:defRPr b="1"/>
            </a:lvl1pPr>
          </a:lstStyle>
          <a:p>
            <a:r>
              <a:rPr lang="en-GB" dirty="0" smtClean="0"/>
              <a:t>Click to edit Master title style</a:t>
            </a:r>
            <a:endParaRPr lang="en-US" dirty="0"/>
          </a:p>
        </p:txBody>
      </p:sp>
    </p:spTree>
    <p:extLst>
      <p:ext uri="{BB962C8B-B14F-4D97-AF65-F5344CB8AC3E}">
        <p14:creationId xmlns:p14="http://schemas.microsoft.com/office/powerpoint/2010/main" val="3757050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1179" y="1168763"/>
            <a:ext cx="8986386" cy="1500187"/>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4" name="Title 1"/>
          <p:cNvSpPr>
            <a:spLocks noGrp="1"/>
          </p:cNvSpPr>
          <p:nvPr>
            <p:ph type="title"/>
          </p:nvPr>
        </p:nvSpPr>
        <p:spPr>
          <a:xfrm>
            <a:off x="511175" y="274638"/>
            <a:ext cx="9201150" cy="1143000"/>
          </a:xfrm>
        </p:spPr>
        <p:txBody>
          <a:bodyPr/>
          <a:lstStyle>
            <a:lvl1pPr>
              <a:defRPr b="1"/>
            </a:lvl1pPr>
          </a:lstStyle>
          <a:p>
            <a:r>
              <a:rPr lang="en-GB" dirty="0" smtClean="0"/>
              <a:t>Click to edit Master title style</a:t>
            </a:r>
            <a:endParaRPr lang="en-US" dirty="0"/>
          </a:p>
        </p:txBody>
      </p:sp>
    </p:spTree>
    <p:extLst>
      <p:ext uri="{BB962C8B-B14F-4D97-AF65-F5344CB8AC3E}">
        <p14:creationId xmlns:p14="http://schemas.microsoft.com/office/powerpoint/2010/main" val="242248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GB" dirty="0" smtClean="0"/>
              <a:t>Click to edit Master title style</a:t>
            </a:r>
            <a:endParaRPr lang="en-US" dirty="0"/>
          </a:p>
        </p:txBody>
      </p:sp>
      <p:sp>
        <p:nvSpPr>
          <p:cNvPr id="3" name="Content Placeholder 2"/>
          <p:cNvSpPr>
            <a:spLocks noGrp="1"/>
          </p:cNvSpPr>
          <p:nvPr>
            <p:ph sz="half" idx="1"/>
          </p:nvPr>
        </p:nvSpPr>
        <p:spPr>
          <a:xfrm>
            <a:off x="511175" y="1600206"/>
            <a:ext cx="4515379"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5196946" y="1600201"/>
            <a:ext cx="4515379" cy="452596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35023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1175" y="274638"/>
            <a:ext cx="9201150" cy="1143000"/>
          </a:xfrm>
        </p:spPr>
        <p:txBody>
          <a:bodyPr/>
          <a:lstStyle>
            <a:lvl1pPr>
              <a:defRPr b="1"/>
            </a:lvl1pPr>
          </a:lstStyle>
          <a:p>
            <a:r>
              <a:rPr lang="en-GB" dirty="0" smtClean="0"/>
              <a:t>Click to edit Master title style</a:t>
            </a:r>
            <a:endParaRPr lang="en-US" dirty="0"/>
          </a:p>
        </p:txBody>
      </p:sp>
      <p:sp>
        <p:nvSpPr>
          <p:cNvPr id="3" name="Text Placeholder 2"/>
          <p:cNvSpPr>
            <a:spLocks noGrp="1"/>
          </p:cNvSpPr>
          <p:nvPr>
            <p:ph type="body" idx="1"/>
          </p:nvPr>
        </p:nvSpPr>
        <p:spPr>
          <a:xfrm>
            <a:off x="511178" y="1535113"/>
            <a:ext cx="4517155"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511178" y="2174875"/>
            <a:ext cx="451715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5193400" y="1535113"/>
            <a:ext cx="4518929"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5193400" y="2174875"/>
            <a:ext cx="4518929"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82278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132348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658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1175" y="274638"/>
            <a:ext cx="9201150" cy="1143000"/>
          </a:xfrm>
          <a:prstGeom prst="rect">
            <a:avLst/>
          </a:prstGeom>
        </p:spPr>
        <p:txBody>
          <a:bodyPr vert="horz" lIns="0" tIns="0" rIns="0" bIns="0" rtlCol="0" anchor="t" anchorCtr="0">
            <a:no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511175" y="1600203"/>
            <a:ext cx="9201150" cy="4446347"/>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511175" y="6356357"/>
            <a:ext cx="23854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EB7D7-DCB5-CE42-AD92-E5608697895E}" type="datetimeFigureOut">
              <a:rPr lang="en-US" smtClean="0"/>
              <a:t>9/24/2019</a:t>
            </a:fld>
            <a:endParaRPr lang="en-US"/>
          </a:p>
        </p:txBody>
      </p:sp>
      <p:sp>
        <p:nvSpPr>
          <p:cNvPr id="5" name="Footer Placeholder 4"/>
          <p:cNvSpPr>
            <a:spLocks noGrp="1"/>
          </p:cNvSpPr>
          <p:nvPr>
            <p:ph type="ftr" sz="quarter" idx="3"/>
          </p:nvPr>
        </p:nvSpPr>
        <p:spPr>
          <a:xfrm>
            <a:off x="3493029" y="6356357"/>
            <a:ext cx="323744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326842" y="6356357"/>
            <a:ext cx="23854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EF890-2F00-2E43-AE80-83CB67A152EF}" type="slidenum">
              <a:rPr lang="en-US" smtClean="0"/>
              <a:pPr/>
              <a:t>‹#›</a:t>
            </a:fld>
            <a:endParaRPr lang="en-US" dirty="0"/>
          </a:p>
        </p:txBody>
      </p:sp>
      <p:sp>
        <p:nvSpPr>
          <p:cNvPr id="7" name="Rectangle 6"/>
          <p:cNvSpPr/>
          <p:nvPr userDrawn="1"/>
        </p:nvSpPr>
        <p:spPr>
          <a:xfrm>
            <a:off x="0" y="6209387"/>
            <a:ext cx="10223500" cy="65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endParaRPr>
          </a:p>
        </p:txBody>
      </p:sp>
      <p:sp>
        <p:nvSpPr>
          <p:cNvPr id="9" name="TextBox 8"/>
          <p:cNvSpPr txBox="1"/>
          <p:nvPr userDrawn="1"/>
        </p:nvSpPr>
        <p:spPr>
          <a:xfrm>
            <a:off x="511175" y="6438078"/>
            <a:ext cx="4212610" cy="215444"/>
          </a:xfrm>
          <a:prstGeom prst="rect">
            <a:avLst/>
          </a:prstGeom>
          <a:noFill/>
        </p:spPr>
        <p:txBody>
          <a:bodyPr wrap="square" lIns="0" tIns="0" bIns="0" rtlCol="0">
            <a:spAutoFit/>
          </a:bodyPr>
          <a:lstStyle/>
          <a:p>
            <a:r>
              <a:rPr lang="en-US" sz="1400" b="1" dirty="0" err="1" smtClean="0">
                <a:solidFill>
                  <a:schemeClr val="bg1"/>
                </a:solidFill>
                <a:latin typeface=""/>
              </a:rPr>
              <a:t>camden.gov.uk</a:t>
            </a:r>
            <a:endParaRPr lang="en-US" sz="1400" b="1" dirty="0">
              <a:solidFill>
                <a:schemeClr val="bg1"/>
              </a:solidFill>
              <a:latin typeface=""/>
            </a:endParaRPr>
          </a:p>
        </p:txBody>
      </p:sp>
      <p:pic>
        <p:nvPicPr>
          <p:cNvPr id="10" name="Picture 9" descr="camden.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00440" y="6417697"/>
            <a:ext cx="1432563" cy="283465"/>
          </a:xfrm>
          <a:prstGeom prst="rect">
            <a:avLst/>
          </a:prstGeom>
        </p:spPr>
      </p:pic>
    </p:spTree>
    <p:extLst>
      <p:ext uri="{BB962C8B-B14F-4D97-AF65-F5344CB8AC3E}">
        <p14:creationId xmlns:p14="http://schemas.microsoft.com/office/powerpoint/2010/main" val="1752088256"/>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Lst>
  <p:txStyles>
    <p:titleStyle>
      <a:lvl1pPr algn="l" defTabSz="457200" rtl="0" eaLnBrk="1" latinLnBrk="0" hangingPunct="1">
        <a:spcBef>
          <a:spcPct val="0"/>
        </a:spcBef>
        <a:buNone/>
        <a:defRPr sz="3500" b="1" kern="1200">
          <a:ln>
            <a:noFill/>
          </a:ln>
          <a:solidFill>
            <a:schemeClr val="accent2"/>
          </a:solidFill>
          <a:latin typeface="Arial"/>
          <a:ea typeface="+mj-ea"/>
          <a:cs typeface="Arial"/>
        </a:defRPr>
      </a:lvl1pPr>
    </p:titleStyle>
    <p:bodyStyle>
      <a:lvl1pPr marL="0" indent="0" algn="l" defTabSz="457200" rtl="0" eaLnBrk="1" latinLnBrk="0" hangingPunct="1">
        <a:spcBef>
          <a:spcPct val="20000"/>
        </a:spcBef>
        <a:buFontTx/>
        <a:buNone/>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Callout 19"/>
          <p:cNvSpPr/>
          <p:nvPr/>
        </p:nvSpPr>
        <p:spPr>
          <a:xfrm>
            <a:off x="6705737" y="3720852"/>
            <a:ext cx="2928165" cy="1481958"/>
          </a:xfrm>
          <a:prstGeom prst="wedgeEllipseCallout">
            <a:avLst>
              <a:gd name="adj1" fmla="val 67107"/>
              <a:gd name="adj2" fmla="val 58954"/>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object 4"/>
          <p:cNvSpPr/>
          <p:nvPr/>
        </p:nvSpPr>
        <p:spPr>
          <a:xfrm>
            <a:off x="7130703" y="806094"/>
            <a:ext cx="2129882" cy="191919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394179" y="0"/>
            <a:ext cx="1826221" cy="242923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693689" y="693000"/>
            <a:ext cx="1431188" cy="128996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224372" y="1599352"/>
            <a:ext cx="900430" cy="172720"/>
          </a:xfrm>
          <a:custGeom>
            <a:avLst/>
            <a:gdLst/>
            <a:ahLst/>
            <a:cxnLst/>
            <a:rect l="l" t="t" r="r" b="b"/>
            <a:pathLst>
              <a:path w="900429" h="172719">
                <a:moveTo>
                  <a:pt x="900429" y="0"/>
                </a:moveTo>
                <a:lnTo>
                  <a:pt x="0" y="172516"/>
                </a:lnTo>
              </a:path>
            </a:pathLst>
          </a:custGeom>
          <a:ln w="5080">
            <a:solidFill>
              <a:srgbClr val="FFFFFF"/>
            </a:solidFill>
          </a:ln>
        </p:spPr>
        <p:txBody>
          <a:bodyPr wrap="square" lIns="0" tIns="0" rIns="0" bIns="0" rtlCol="0"/>
          <a:lstStyle/>
          <a:p>
            <a:endParaRPr/>
          </a:p>
        </p:txBody>
      </p:sp>
      <p:sp>
        <p:nvSpPr>
          <p:cNvPr id="8" name="object 8"/>
          <p:cNvSpPr/>
          <p:nvPr/>
        </p:nvSpPr>
        <p:spPr>
          <a:xfrm>
            <a:off x="6224404" y="859224"/>
            <a:ext cx="0" cy="913765"/>
          </a:xfrm>
          <a:custGeom>
            <a:avLst/>
            <a:gdLst/>
            <a:ahLst/>
            <a:cxnLst/>
            <a:rect l="l" t="t" r="r" b="b"/>
            <a:pathLst>
              <a:path h="913764">
                <a:moveTo>
                  <a:pt x="0" y="913142"/>
                </a:moveTo>
                <a:lnTo>
                  <a:pt x="0" y="0"/>
                </a:lnTo>
              </a:path>
            </a:pathLst>
          </a:custGeom>
          <a:ln w="12700">
            <a:solidFill>
              <a:srgbClr val="FFFFFF"/>
            </a:solidFill>
          </a:ln>
        </p:spPr>
        <p:txBody>
          <a:bodyPr wrap="square" lIns="0" tIns="0" rIns="0" bIns="0" rtlCol="0"/>
          <a:lstStyle/>
          <a:p>
            <a:endParaRPr/>
          </a:p>
        </p:txBody>
      </p:sp>
      <p:sp>
        <p:nvSpPr>
          <p:cNvPr id="9" name="object 9"/>
          <p:cNvSpPr/>
          <p:nvPr/>
        </p:nvSpPr>
        <p:spPr>
          <a:xfrm>
            <a:off x="6224654" y="859561"/>
            <a:ext cx="900430" cy="474345"/>
          </a:xfrm>
          <a:custGeom>
            <a:avLst/>
            <a:gdLst/>
            <a:ahLst/>
            <a:cxnLst/>
            <a:rect l="l" t="t" r="r" b="b"/>
            <a:pathLst>
              <a:path w="900429" h="474344">
                <a:moveTo>
                  <a:pt x="900201" y="474090"/>
                </a:moveTo>
                <a:lnTo>
                  <a:pt x="851451" y="469721"/>
                </a:lnTo>
                <a:lnTo>
                  <a:pt x="802886" y="463473"/>
                </a:lnTo>
                <a:lnTo>
                  <a:pt x="754553" y="455334"/>
                </a:lnTo>
                <a:lnTo>
                  <a:pt x="706497" y="445291"/>
                </a:lnTo>
                <a:lnTo>
                  <a:pt x="658764" y="433333"/>
                </a:lnTo>
                <a:lnTo>
                  <a:pt x="611400" y="419446"/>
                </a:lnTo>
                <a:lnTo>
                  <a:pt x="564451" y="403618"/>
                </a:lnTo>
                <a:lnTo>
                  <a:pt x="518695" y="385983"/>
                </a:lnTo>
                <a:lnTo>
                  <a:pt x="473631" y="366281"/>
                </a:lnTo>
                <a:lnTo>
                  <a:pt x="429295" y="344600"/>
                </a:lnTo>
                <a:lnTo>
                  <a:pt x="385723" y="321023"/>
                </a:lnTo>
                <a:lnTo>
                  <a:pt x="342952" y="295639"/>
                </a:lnTo>
                <a:lnTo>
                  <a:pt x="301017" y="268533"/>
                </a:lnTo>
                <a:lnTo>
                  <a:pt x="259956" y="239790"/>
                </a:lnTo>
                <a:lnTo>
                  <a:pt x="219803" y="209497"/>
                </a:lnTo>
                <a:lnTo>
                  <a:pt x="180595" y="177739"/>
                </a:lnTo>
                <a:lnTo>
                  <a:pt x="142369" y="144604"/>
                </a:lnTo>
                <a:lnTo>
                  <a:pt x="105160" y="110176"/>
                </a:lnTo>
                <a:lnTo>
                  <a:pt x="69005" y="74542"/>
                </a:lnTo>
                <a:lnTo>
                  <a:pt x="33939" y="37788"/>
                </a:lnTo>
                <a:lnTo>
                  <a:pt x="0" y="0"/>
                </a:lnTo>
              </a:path>
            </a:pathLst>
          </a:custGeom>
          <a:ln w="12700">
            <a:solidFill>
              <a:srgbClr val="FFFFFF"/>
            </a:solidFill>
          </a:ln>
        </p:spPr>
        <p:txBody>
          <a:bodyPr wrap="square" lIns="0" tIns="0" rIns="0" bIns="0" rtlCol="0"/>
          <a:lstStyle/>
          <a:p>
            <a:endParaRPr/>
          </a:p>
        </p:txBody>
      </p:sp>
      <p:sp>
        <p:nvSpPr>
          <p:cNvPr id="10" name="object 10"/>
          <p:cNvSpPr/>
          <p:nvPr/>
        </p:nvSpPr>
        <p:spPr>
          <a:xfrm>
            <a:off x="8742742" y="1322833"/>
            <a:ext cx="1478280" cy="0"/>
          </a:xfrm>
          <a:custGeom>
            <a:avLst/>
            <a:gdLst/>
            <a:ahLst/>
            <a:cxnLst/>
            <a:rect l="l" t="t" r="r" b="b"/>
            <a:pathLst>
              <a:path w="1478279">
                <a:moveTo>
                  <a:pt x="0" y="0"/>
                </a:moveTo>
                <a:lnTo>
                  <a:pt x="1477658" y="0"/>
                </a:lnTo>
              </a:path>
            </a:pathLst>
          </a:custGeom>
          <a:ln w="12700">
            <a:solidFill>
              <a:srgbClr val="FFFFFF"/>
            </a:solidFill>
          </a:ln>
        </p:spPr>
        <p:txBody>
          <a:bodyPr wrap="square" lIns="0" tIns="0" rIns="0" bIns="0" rtlCol="0"/>
          <a:lstStyle/>
          <a:p>
            <a:endParaRPr/>
          </a:p>
        </p:txBody>
      </p:sp>
      <p:sp>
        <p:nvSpPr>
          <p:cNvPr id="11" name="object 11"/>
          <p:cNvSpPr/>
          <p:nvPr/>
        </p:nvSpPr>
        <p:spPr>
          <a:xfrm>
            <a:off x="8394540" y="0"/>
            <a:ext cx="1452880" cy="2429510"/>
          </a:xfrm>
          <a:custGeom>
            <a:avLst/>
            <a:gdLst/>
            <a:ahLst/>
            <a:cxnLst/>
            <a:rect l="l" t="t" r="r" b="b"/>
            <a:pathLst>
              <a:path w="1452879" h="2429510">
                <a:moveTo>
                  <a:pt x="1452537" y="2429023"/>
                </a:moveTo>
                <a:lnTo>
                  <a:pt x="0" y="976727"/>
                </a:lnTo>
                <a:lnTo>
                  <a:pt x="34165" y="941798"/>
                </a:lnTo>
                <a:lnTo>
                  <a:pt x="67545" y="906111"/>
                </a:lnTo>
                <a:lnTo>
                  <a:pt x="100123" y="869681"/>
                </a:lnTo>
                <a:lnTo>
                  <a:pt x="131886" y="832520"/>
                </a:lnTo>
                <a:lnTo>
                  <a:pt x="162819" y="794644"/>
                </a:lnTo>
                <a:lnTo>
                  <a:pt x="192908" y="756065"/>
                </a:lnTo>
                <a:lnTo>
                  <a:pt x="222139" y="716799"/>
                </a:lnTo>
                <a:lnTo>
                  <a:pt x="250497" y="676858"/>
                </a:lnTo>
                <a:lnTo>
                  <a:pt x="277968" y="636258"/>
                </a:lnTo>
                <a:lnTo>
                  <a:pt x="304538" y="595011"/>
                </a:lnTo>
                <a:lnTo>
                  <a:pt x="330191" y="553132"/>
                </a:lnTo>
                <a:lnTo>
                  <a:pt x="354915" y="510635"/>
                </a:lnTo>
                <a:lnTo>
                  <a:pt x="378693" y="467534"/>
                </a:lnTo>
                <a:lnTo>
                  <a:pt x="401513" y="423842"/>
                </a:lnTo>
                <a:lnTo>
                  <a:pt x="423360" y="379574"/>
                </a:lnTo>
                <a:lnTo>
                  <a:pt x="444219" y="334744"/>
                </a:lnTo>
                <a:lnTo>
                  <a:pt x="464077" y="289365"/>
                </a:lnTo>
                <a:lnTo>
                  <a:pt x="482917" y="243452"/>
                </a:lnTo>
                <a:lnTo>
                  <a:pt x="500728" y="197018"/>
                </a:lnTo>
                <a:lnTo>
                  <a:pt x="517493" y="150078"/>
                </a:lnTo>
                <a:lnTo>
                  <a:pt x="533199" y="102645"/>
                </a:lnTo>
                <a:lnTo>
                  <a:pt x="547831" y="54734"/>
                </a:lnTo>
                <a:lnTo>
                  <a:pt x="561375" y="6358"/>
                </a:lnTo>
                <a:lnTo>
                  <a:pt x="562995" y="0"/>
                </a:lnTo>
              </a:path>
            </a:pathLst>
          </a:custGeom>
          <a:ln w="5080">
            <a:solidFill>
              <a:srgbClr val="FFFFFF"/>
            </a:solidFill>
          </a:ln>
        </p:spPr>
        <p:txBody>
          <a:bodyPr wrap="square" lIns="0" tIns="0" rIns="0" bIns="0" rtlCol="0"/>
          <a:lstStyle/>
          <a:p>
            <a:endParaRPr/>
          </a:p>
        </p:txBody>
      </p:sp>
      <p:sp>
        <p:nvSpPr>
          <p:cNvPr id="12" name="object 12"/>
          <p:cNvSpPr/>
          <p:nvPr/>
        </p:nvSpPr>
        <p:spPr>
          <a:xfrm>
            <a:off x="9845680" y="2002069"/>
            <a:ext cx="375285" cy="427355"/>
          </a:xfrm>
          <a:custGeom>
            <a:avLst/>
            <a:gdLst/>
            <a:ahLst/>
            <a:cxnLst/>
            <a:rect l="l" t="t" r="r" b="b"/>
            <a:pathLst>
              <a:path w="375284" h="427355">
                <a:moveTo>
                  <a:pt x="374720" y="0"/>
                </a:moveTo>
                <a:lnTo>
                  <a:pt x="323157" y="66315"/>
                </a:lnTo>
                <a:lnTo>
                  <a:pt x="292848" y="104013"/>
                </a:lnTo>
                <a:lnTo>
                  <a:pt x="262119" y="141354"/>
                </a:lnTo>
                <a:lnTo>
                  <a:pt x="230971" y="178335"/>
                </a:lnTo>
                <a:lnTo>
                  <a:pt x="199409" y="214952"/>
                </a:lnTo>
                <a:lnTo>
                  <a:pt x="167436" y="251201"/>
                </a:lnTo>
                <a:lnTo>
                  <a:pt x="135056" y="287080"/>
                </a:lnTo>
                <a:lnTo>
                  <a:pt x="102272" y="322584"/>
                </a:lnTo>
                <a:lnTo>
                  <a:pt x="69089" y="357710"/>
                </a:lnTo>
                <a:lnTo>
                  <a:pt x="35509" y="392455"/>
                </a:lnTo>
                <a:lnTo>
                  <a:pt x="1536" y="426813"/>
                </a:lnTo>
                <a:lnTo>
                  <a:pt x="0" y="425543"/>
                </a:lnTo>
              </a:path>
            </a:pathLst>
          </a:custGeom>
          <a:ln w="5080">
            <a:solidFill>
              <a:srgbClr val="FFFFFF"/>
            </a:solidFill>
          </a:ln>
        </p:spPr>
        <p:txBody>
          <a:bodyPr wrap="square" lIns="0" tIns="0" rIns="0" bIns="0" rtlCol="0"/>
          <a:lstStyle/>
          <a:p>
            <a:endParaRPr/>
          </a:p>
        </p:txBody>
      </p:sp>
      <p:sp>
        <p:nvSpPr>
          <p:cNvPr id="13" name="object 13"/>
          <p:cNvSpPr/>
          <p:nvPr/>
        </p:nvSpPr>
        <p:spPr>
          <a:xfrm>
            <a:off x="8741727" y="0"/>
            <a:ext cx="892175" cy="1323975"/>
          </a:xfrm>
          <a:custGeom>
            <a:avLst/>
            <a:gdLst/>
            <a:ahLst/>
            <a:cxnLst/>
            <a:rect l="l" t="t" r="r" b="b"/>
            <a:pathLst>
              <a:path w="892175" h="1323975">
                <a:moveTo>
                  <a:pt x="891642" y="0"/>
                </a:moveTo>
                <a:lnTo>
                  <a:pt x="876297" y="50395"/>
                </a:lnTo>
                <a:lnTo>
                  <a:pt x="860272" y="99396"/>
                </a:lnTo>
                <a:lnTo>
                  <a:pt x="843229" y="148169"/>
                </a:lnTo>
                <a:lnTo>
                  <a:pt x="825993" y="194344"/>
                </a:lnTo>
                <a:lnTo>
                  <a:pt x="807729" y="240191"/>
                </a:lnTo>
                <a:lnTo>
                  <a:pt x="788458" y="285703"/>
                </a:lnTo>
                <a:lnTo>
                  <a:pt x="768199" y="330872"/>
                </a:lnTo>
                <a:lnTo>
                  <a:pt x="746974" y="375688"/>
                </a:lnTo>
                <a:lnTo>
                  <a:pt x="724801" y="420144"/>
                </a:lnTo>
                <a:lnTo>
                  <a:pt x="701702" y="464231"/>
                </a:lnTo>
                <a:lnTo>
                  <a:pt x="677696" y="507939"/>
                </a:lnTo>
                <a:lnTo>
                  <a:pt x="652805" y="551262"/>
                </a:lnTo>
                <a:lnTo>
                  <a:pt x="627047" y="594191"/>
                </a:lnTo>
                <a:lnTo>
                  <a:pt x="600443" y="636716"/>
                </a:lnTo>
                <a:lnTo>
                  <a:pt x="573014" y="678830"/>
                </a:lnTo>
                <a:lnTo>
                  <a:pt x="544780" y="720523"/>
                </a:lnTo>
                <a:lnTo>
                  <a:pt x="515760" y="761789"/>
                </a:lnTo>
                <a:lnTo>
                  <a:pt x="485976" y="802617"/>
                </a:lnTo>
                <a:lnTo>
                  <a:pt x="455446" y="843000"/>
                </a:lnTo>
                <a:lnTo>
                  <a:pt x="424193" y="882929"/>
                </a:lnTo>
                <a:lnTo>
                  <a:pt x="392235" y="922396"/>
                </a:lnTo>
                <a:lnTo>
                  <a:pt x="359593" y="961392"/>
                </a:lnTo>
                <a:lnTo>
                  <a:pt x="326287" y="999909"/>
                </a:lnTo>
                <a:lnTo>
                  <a:pt x="292338" y="1037938"/>
                </a:lnTo>
                <a:lnTo>
                  <a:pt x="257765" y="1075470"/>
                </a:lnTo>
                <a:lnTo>
                  <a:pt x="222589" y="1112498"/>
                </a:lnTo>
                <a:lnTo>
                  <a:pt x="186830" y="1149013"/>
                </a:lnTo>
                <a:lnTo>
                  <a:pt x="150509" y="1185006"/>
                </a:lnTo>
                <a:lnTo>
                  <a:pt x="113645" y="1220469"/>
                </a:lnTo>
                <a:lnTo>
                  <a:pt x="76258" y="1255393"/>
                </a:lnTo>
                <a:lnTo>
                  <a:pt x="38370" y="1289771"/>
                </a:lnTo>
                <a:lnTo>
                  <a:pt x="0" y="1323592"/>
                </a:lnTo>
              </a:path>
            </a:pathLst>
          </a:custGeom>
          <a:ln w="12700">
            <a:solidFill>
              <a:srgbClr val="FFFFFF"/>
            </a:solidFill>
          </a:ln>
        </p:spPr>
        <p:txBody>
          <a:bodyPr wrap="square" lIns="0" tIns="0" rIns="0" bIns="0" rtlCol="0"/>
          <a:lstStyle/>
          <a:p>
            <a:endParaRPr/>
          </a:p>
        </p:txBody>
      </p:sp>
      <p:sp>
        <p:nvSpPr>
          <p:cNvPr id="14" name="object 14"/>
          <p:cNvSpPr/>
          <p:nvPr/>
        </p:nvSpPr>
        <p:spPr>
          <a:xfrm>
            <a:off x="7131315" y="1069588"/>
            <a:ext cx="1355725" cy="1655445"/>
          </a:xfrm>
          <a:custGeom>
            <a:avLst/>
            <a:gdLst/>
            <a:ahLst/>
            <a:cxnLst/>
            <a:rect l="l" t="t" r="r" b="b"/>
            <a:pathLst>
              <a:path w="1355725" h="1655445">
                <a:moveTo>
                  <a:pt x="0" y="1654873"/>
                </a:moveTo>
                <a:lnTo>
                  <a:pt x="1355369" y="0"/>
                </a:lnTo>
              </a:path>
            </a:pathLst>
          </a:custGeom>
          <a:ln w="12700">
            <a:solidFill>
              <a:srgbClr val="FFFFFF"/>
            </a:solidFill>
          </a:ln>
        </p:spPr>
        <p:txBody>
          <a:bodyPr wrap="square" lIns="0" tIns="0" rIns="0" bIns="0" rtlCol="0"/>
          <a:lstStyle/>
          <a:p>
            <a:endParaRPr/>
          </a:p>
        </p:txBody>
      </p:sp>
      <p:sp>
        <p:nvSpPr>
          <p:cNvPr id="15" name="object 15"/>
          <p:cNvSpPr/>
          <p:nvPr/>
        </p:nvSpPr>
        <p:spPr>
          <a:xfrm>
            <a:off x="7130967" y="806025"/>
            <a:ext cx="2129790" cy="1919605"/>
          </a:xfrm>
          <a:custGeom>
            <a:avLst/>
            <a:gdLst/>
            <a:ahLst/>
            <a:cxnLst/>
            <a:rect l="l" t="t" r="r" b="b"/>
            <a:pathLst>
              <a:path w="2129790" h="1919605">
                <a:moveTo>
                  <a:pt x="2129256" y="1036916"/>
                </a:moveTo>
                <a:lnTo>
                  <a:pt x="2094927" y="1070714"/>
                </a:lnTo>
                <a:lnTo>
                  <a:pt x="2060064" y="1103962"/>
                </a:lnTo>
                <a:lnTo>
                  <a:pt x="2024674" y="1136654"/>
                </a:lnTo>
                <a:lnTo>
                  <a:pt x="1988764" y="1168783"/>
                </a:lnTo>
                <a:lnTo>
                  <a:pt x="1952340" y="1200342"/>
                </a:lnTo>
                <a:lnTo>
                  <a:pt x="1915411" y="1231325"/>
                </a:lnTo>
                <a:lnTo>
                  <a:pt x="1877983" y="1261723"/>
                </a:lnTo>
                <a:lnTo>
                  <a:pt x="1840063" y="1291531"/>
                </a:lnTo>
                <a:lnTo>
                  <a:pt x="1801657" y="1320740"/>
                </a:lnTo>
                <a:lnTo>
                  <a:pt x="1762774" y="1349345"/>
                </a:lnTo>
                <a:lnTo>
                  <a:pt x="1723420" y="1377337"/>
                </a:lnTo>
                <a:lnTo>
                  <a:pt x="1683601" y="1404711"/>
                </a:lnTo>
                <a:lnTo>
                  <a:pt x="1643325" y="1431459"/>
                </a:lnTo>
                <a:lnTo>
                  <a:pt x="1602599" y="1457574"/>
                </a:lnTo>
                <a:lnTo>
                  <a:pt x="1561431" y="1483049"/>
                </a:lnTo>
                <a:lnTo>
                  <a:pt x="1519825" y="1507878"/>
                </a:lnTo>
                <a:lnTo>
                  <a:pt x="1477791" y="1532052"/>
                </a:lnTo>
                <a:lnTo>
                  <a:pt x="1435335" y="1555566"/>
                </a:lnTo>
                <a:lnTo>
                  <a:pt x="1392463" y="1578411"/>
                </a:lnTo>
                <a:lnTo>
                  <a:pt x="1349183" y="1600582"/>
                </a:lnTo>
                <a:lnTo>
                  <a:pt x="1305502" y="1622071"/>
                </a:lnTo>
                <a:lnTo>
                  <a:pt x="1261427" y="1642872"/>
                </a:lnTo>
                <a:lnTo>
                  <a:pt x="1216965" y="1662976"/>
                </a:lnTo>
                <a:lnTo>
                  <a:pt x="1172122" y="1682378"/>
                </a:lnTo>
                <a:lnTo>
                  <a:pt x="1126906" y="1701070"/>
                </a:lnTo>
                <a:lnTo>
                  <a:pt x="1081324" y="1719045"/>
                </a:lnTo>
                <a:lnTo>
                  <a:pt x="1035383" y="1736297"/>
                </a:lnTo>
                <a:lnTo>
                  <a:pt x="989089" y="1752817"/>
                </a:lnTo>
                <a:lnTo>
                  <a:pt x="942450" y="1768600"/>
                </a:lnTo>
                <a:lnTo>
                  <a:pt x="895473" y="1783638"/>
                </a:lnTo>
                <a:lnTo>
                  <a:pt x="848164" y="1797925"/>
                </a:lnTo>
                <a:lnTo>
                  <a:pt x="800531" y="1811453"/>
                </a:lnTo>
                <a:lnTo>
                  <a:pt x="752581" y="1824215"/>
                </a:lnTo>
                <a:lnTo>
                  <a:pt x="704320" y="1836204"/>
                </a:lnTo>
                <a:lnTo>
                  <a:pt x="655757" y="1847414"/>
                </a:lnTo>
                <a:lnTo>
                  <a:pt x="606896" y="1857837"/>
                </a:lnTo>
                <a:lnTo>
                  <a:pt x="557746" y="1867466"/>
                </a:lnTo>
                <a:lnTo>
                  <a:pt x="508314" y="1876295"/>
                </a:lnTo>
                <a:lnTo>
                  <a:pt x="458607" y="1884316"/>
                </a:lnTo>
                <a:lnTo>
                  <a:pt x="408631" y="1891522"/>
                </a:lnTo>
                <a:lnTo>
                  <a:pt x="358394" y="1897907"/>
                </a:lnTo>
                <a:lnTo>
                  <a:pt x="307902" y="1903463"/>
                </a:lnTo>
                <a:lnTo>
                  <a:pt x="257163" y="1908184"/>
                </a:lnTo>
                <a:lnTo>
                  <a:pt x="206183" y="1912062"/>
                </a:lnTo>
                <a:lnTo>
                  <a:pt x="154970" y="1915090"/>
                </a:lnTo>
                <a:lnTo>
                  <a:pt x="103530" y="1917262"/>
                </a:lnTo>
                <a:lnTo>
                  <a:pt x="51871" y="1918570"/>
                </a:lnTo>
                <a:lnTo>
                  <a:pt x="0" y="1919008"/>
                </a:lnTo>
                <a:lnTo>
                  <a:pt x="0" y="452551"/>
                </a:lnTo>
                <a:lnTo>
                  <a:pt x="50997" y="451725"/>
                </a:lnTo>
                <a:lnTo>
                  <a:pt x="101582" y="449265"/>
                </a:lnTo>
                <a:lnTo>
                  <a:pt x="151728" y="445195"/>
                </a:lnTo>
                <a:lnTo>
                  <a:pt x="201409" y="439541"/>
                </a:lnTo>
                <a:lnTo>
                  <a:pt x="250602" y="432329"/>
                </a:lnTo>
                <a:lnTo>
                  <a:pt x="299279" y="423584"/>
                </a:lnTo>
                <a:lnTo>
                  <a:pt x="347417" y="413331"/>
                </a:lnTo>
                <a:lnTo>
                  <a:pt x="394988" y="401596"/>
                </a:lnTo>
                <a:lnTo>
                  <a:pt x="441968" y="388405"/>
                </a:lnTo>
                <a:lnTo>
                  <a:pt x="488332" y="373782"/>
                </a:lnTo>
                <a:lnTo>
                  <a:pt x="534054" y="357754"/>
                </a:lnTo>
                <a:lnTo>
                  <a:pt x="579108" y="340345"/>
                </a:lnTo>
                <a:lnTo>
                  <a:pt x="623469" y="321582"/>
                </a:lnTo>
                <a:lnTo>
                  <a:pt x="667111" y="301489"/>
                </a:lnTo>
                <a:lnTo>
                  <a:pt x="710010" y="280092"/>
                </a:lnTo>
                <a:lnTo>
                  <a:pt x="752140" y="257416"/>
                </a:lnTo>
                <a:lnTo>
                  <a:pt x="793475" y="233488"/>
                </a:lnTo>
                <a:lnTo>
                  <a:pt x="833989" y="208331"/>
                </a:lnTo>
                <a:lnTo>
                  <a:pt x="873658" y="181973"/>
                </a:lnTo>
                <a:lnTo>
                  <a:pt x="912457" y="154437"/>
                </a:lnTo>
                <a:lnTo>
                  <a:pt x="950358" y="125751"/>
                </a:lnTo>
                <a:lnTo>
                  <a:pt x="987338" y="95938"/>
                </a:lnTo>
                <a:lnTo>
                  <a:pt x="1023370" y="65025"/>
                </a:lnTo>
                <a:lnTo>
                  <a:pt x="1058430" y="33037"/>
                </a:lnTo>
                <a:lnTo>
                  <a:pt x="1092492" y="0"/>
                </a:lnTo>
                <a:lnTo>
                  <a:pt x="2129256" y="1036916"/>
                </a:lnTo>
                <a:close/>
              </a:path>
            </a:pathLst>
          </a:custGeom>
          <a:ln w="12700">
            <a:solidFill>
              <a:srgbClr val="FFFFFF"/>
            </a:solidFill>
          </a:ln>
        </p:spPr>
        <p:txBody>
          <a:bodyPr wrap="square" lIns="0" tIns="0" rIns="0" bIns="0" rtlCol="0"/>
          <a:lstStyle/>
          <a:p>
            <a:endParaRPr/>
          </a:p>
        </p:txBody>
      </p:sp>
      <p:sp>
        <p:nvSpPr>
          <p:cNvPr id="16" name="object 16"/>
          <p:cNvSpPr/>
          <p:nvPr/>
        </p:nvSpPr>
        <p:spPr>
          <a:xfrm>
            <a:off x="7132303" y="1069440"/>
            <a:ext cx="1354455" cy="429895"/>
          </a:xfrm>
          <a:custGeom>
            <a:avLst/>
            <a:gdLst/>
            <a:ahLst/>
            <a:cxnLst/>
            <a:rect l="l" t="t" r="r" b="b"/>
            <a:pathLst>
              <a:path w="1354454" h="429894">
                <a:moveTo>
                  <a:pt x="1354137" y="0"/>
                </a:moveTo>
                <a:lnTo>
                  <a:pt x="1304387" y="42085"/>
                </a:lnTo>
                <a:lnTo>
                  <a:pt x="1266172" y="72520"/>
                </a:lnTo>
                <a:lnTo>
                  <a:pt x="1227202" y="101951"/>
                </a:lnTo>
                <a:lnTo>
                  <a:pt x="1187492" y="130345"/>
                </a:lnTo>
                <a:lnTo>
                  <a:pt x="1147058" y="157668"/>
                </a:lnTo>
                <a:lnTo>
                  <a:pt x="1105915" y="183889"/>
                </a:lnTo>
                <a:lnTo>
                  <a:pt x="1064079" y="208974"/>
                </a:lnTo>
                <a:lnTo>
                  <a:pt x="1021566" y="232888"/>
                </a:lnTo>
                <a:lnTo>
                  <a:pt x="978391" y="255601"/>
                </a:lnTo>
                <a:lnTo>
                  <a:pt x="934570" y="277077"/>
                </a:lnTo>
                <a:lnTo>
                  <a:pt x="890118" y="297284"/>
                </a:lnTo>
                <a:lnTo>
                  <a:pt x="845052" y="316189"/>
                </a:lnTo>
                <a:lnTo>
                  <a:pt x="799386" y="333758"/>
                </a:lnTo>
                <a:lnTo>
                  <a:pt x="753137" y="349959"/>
                </a:lnTo>
                <a:lnTo>
                  <a:pt x="706320" y="364759"/>
                </a:lnTo>
                <a:lnTo>
                  <a:pt x="658951" y="378123"/>
                </a:lnTo>
                <a:lnTo>
                  <a:pt x="611045" y="390019"/>
                </a:lnTo>
                <a:lnTo>
                  <a:pt x="562618" y="400414"/>
                </a:lnTo>
                <a:lnTo>
                  <a:pt x="513685" y="409274"/>
                </a:lnTo>
                <a:lnTo>
                  <a:pt x="464263" y="416567"/>
                </a:lnTo>
                <a:lnTo>
                  <a:pt x="414366" y="422259"/>
                </a:lnTo>
                <a:lnTo>
                  <a:pt x="364011" y="426317"/>
                </a:lnTo>
                <a:lnTo>
                  <a:pt x="313213" y="428707"/>
                </a:lnTo>
                <a:lnTo>
                  <a:pt x="261988" y="429398"/>
                </a:lnTo>
                <a:lnTo>
                  <a:pt x="210351" y="428355"/>
                </a:lnTo>
                <a:lnTo>
                  <a:pt x="158318" y="425545"/>
                </a:lnTo>
                <a:lnTo>
                  <a:pt x="105905" y="420935"/>
                </a:lnTo>
                <a:lnTo>
                  <a:pt x="53127" y="414492"/>
                </a:lnTo>
                <a:lnTo>
                  <a:pt x="0" y="406184"/>
                </a:lnTo>
              </a:path>
            </a:pathLst>
          </a:custGeom>
          <a:ln w="12700">
            <a:solidFill>
              <a:srgbClr val="FFFFFF"/>
            </a:solidFill>
          </a:ln>
        </p:spPr>
        <p:txBody>
          <a:bodyPr wrap="square" lIns="0" tIns="0" rIns="0" bIns="0" rtlCol="0"/>
          <a:lstStyle/>
          <a:p>
            <a:endParaRPr/>
          </a:p>
        </p:txBody>
      </p:sp>
      <p:sp>
        <p:nvSpPr>
          <p:cNvPr id="17" name="object 2"/>
          <p:cNvSpPr txBox="1"/>
          <p:nvPr/>
        </p:nvSpPr>
        <p:spPr>
          <a:xfrm>
            <a:off x="780178" y="1802590"/>
            <a:ext cx="6378377" cy="1225977"/>
          </a:xfrm>
          <a:prstGeom prst="rect">
            <a:avLst/>
          </a:prstGeom>
        </p:spPr>
        <p:txBody>
          <a:bodyPr vert="horz" wrap="square" lIns="0" tIns="12700" rIns="0" bIns="0" rtlCol="0">
            <a:spAutoFit/>
          </a:bodyPr>
          <a:lstStyle/>
          <a:p>
            <a:pPr marL="12700">
              <a:lnSpc>
                <a:spcPct val="100000"/>
              </a:lnSpc>
              <a:spcBef>
                <a:spcPts val="100"/>
              </a:spcBef>
            </a:pPr>
            <a:r>
              <a:rPr sz="5000" b="1" spc="-20" dirty="0">
                <a:solidFill>
                  <a:schemeClr val="tx2">
                    <a:lumMod val="50000"/>
                  </a:schemeClr>
                </a:solidFill>
                <a:latin typeface="+mj-lt"/>
                <a:cs typeface="Arial" panose="020B0604020202020204" pitchFamily="34" charset="0"/>
              </a:rPr>
              <a:t>Welcome</a:t>
            </a:r>
            <a:endParaRPr lang="en-GB" sz="3000" b="1" spc="-20" dirty="0">
              <a:solidFill>
                <a:schemeClr val="tx2">
                  <a:lumMod val="50000"/>
                </a:schemeClr>
              </a:solidFill>
              <a:latin typeface="+mj-lt"/>
              <a:cs typeface="Arial" panose="020B0604020202020204" pitchFamily="34" charset="0"/>
            </a:endParaRPr>
          </a:p>
          <a:p>
            <a:pPr marL="12700" algn="ctr">
              <a:lnSpc>
                <a:spcPct val="100000"/>
              </a:lnSpc>
              <a:spcBef>
                <a:spcPts val="100"/>
              </a:spcBef>
            </a:pPr>
            <a:r>
              <a:rPr lang="en-GB" sz="2800" b="1" spc="-20" dirty="0">
                <a:solidFill>
                  <a:schemeClr val="tx2">
                    <a:lumMod val="50000"/>
                  </a:schemeClr>
                </a:solidFill>
                <a:latin typeface="+mj-lt"/>
                <a:cs typeface="Arial" panose="020B0604020202020204" pitchFamily="34" charset="0"/>
              </a:rPr>
              <a:t>										</a:t>
            </a:r>
          </a:p>
        </p:txBody>
      </p:sp>
      <p:sp>
        <p:nvSpPr>
          <p:cNvPr id="18" name="TextBox 17"/>
          <p:cNvSpPr txBox="1"/>
          <p:nvPr/>
        </p:nvSpPr>
        <p:spPr>
          <a:xfrm>
            <a:off x="7072724" y="4048713"/>
            <a:ext cx="2245127" cy="830997"/>
          </a:xfrm>
          <a:prstGeom prst="rect">
            <a:avLst/>
          </a:prstGeom>
          <a:noFill/>
        </p:spPr>
        <p:txBody>
          <a:bodyPr wrap="square" rtlCol="0">
            <a:spAutoFit/>
          </a:bodyPr>
          <a:lstStyle/>
          <a:p>
            <a:pPr algn="ctr"/>
            <a:r>
              <a:rPr lang="en-GB" sz="1600" b="1" dirty="0" smtClean="0">
                <a:solidFill>
                  <a:schemeClr val="bg1"/>
                </a:solidFill>
                <a:latin typeface="Arial" panose="020B0604020202020204" pitchFamily="34" charset="0"/>
                <a:cs typeface="Arial" panose="020B0604020202020204" pitchFamily="34" charset="0"/>
              </a:rPr>
              <a:t>Even the best people can be defeated by bad systems</a:t>
            </a:r>
          </a:p>
        </p:txBody>
      </p:sp>
      <p:sp>
        <p:nvSpPr>
          <p:cNvPr id="2" name="Rectangle 1"/>
          <p:cNvSpPr/>
          <p:nvPr/>
        </p:nvSpPr>
        <p:spPr>
          <a:xfrm>
            <a:off x="744373" y="2889316"/>
            <a:ext cx="7443186" cy="1631216"/>
          </a:xfrm>
          <a:prstGeom prst="rect">
            <a:avLst/>
          </a:prstGeom>
        </p:spPr>
        <p:txBody>
          <a:bodyPr wrap="square">
            <a:spAutoFit/>
          </a:bodyPr>
          <a:lstStyle/>
          <a:p>
            <a:r>
              <a:rPr lang="en-GB" b="1" dirty="0"/>
              <a:t>Workshop for Landlord Service </a:t>
            </a:r>
            <a:r>
              <a:rPr lang="en-GB" b="1" dirty="0" smtClean="0"/>
              <a:t>Managers</a:t>
            </a:r>
          </a:p>
          <a:p>
            <a:r>
              <a:rPr lang="en-GB" b="1" dirty="0" smtClean="0"/>
              <a:t> </a:t>
            </a:r>
          </a:p>
          <a:p>
            <a:endParaRPr lang="en-GB" sz="1600" b="1" dirty="0"/>
          </a:p>
          <a:p>
            <a:r>
              <a:rPr lang="en-GB" sz="1600" dirty="0" smtClean="0"/>
              <a:t>Thursday </a:t>
            </a:r>
            <a:r>
              <a:rPr lang="en-GB" sz="1600" dirty="0"/>
              <a:t>4</a:t>
            </a:r>
            <a:r>
              <a:rPr lang="en-GB" sz="1600" baseline="30000" dirty="0"/>
              <a:t>th</a:t>
            </a:r>
            <a:r>
              <a:rPr lang="en-GB" sz="1600" dirty="0"/>
              <a:t> </a:t>
            </a:r>
            <a:r>
              <a:rPr lang="en-GB" sz="1600" dirty="0" smtClean="0"/>
              <a:t>July</a:t>
            </a:r>
          </a:p>
          <a:p>
            <a:endParaRPr lang="en-GB" sz="1600" dirty="0"/>
          </a:p>
          <a:p>
            <a:r>
              <a:rPr lang="en-GB" sz="1600" dirty="0" smtClean="0"/>
              <a:t>Holly McGivern and Anna Smart</a:t>
            </a:r>
            <a:endParaRPr lang="en-GB" sz="1600" dirty="0"/>
          </a:p>
        </p:txBody>
      </p:sp>
      <p:sp>
        <p:nvSpPr>
          <p:cNvPr id="21" name="Rectangle 20"/>
          <p:cNvSpPr/>
          <p:nvPr/>
        </p:nvSpPr>
        <p:spPr>
          <a:xfrm>
            <a:off x="7960094" y="5326256"/>
            <a:ext cx="1859859" cy="646331"/>
          </a:xfrm>
          <a:prstGeom prst="rect">
            <a:avLst/>
          </a:prstGeom>
        </p:spPr>
        <p:txBody>
          <a:bodyPr wrap="square">
            <a:spAutoFit/>
          </a:bodyPr>
          <a:lstStyle/>
          <a:p>
            <a:pPr algn="ctr"/>
            <a:r>
              <a:rPr lang="en-GB" sz="1200" dirty="0">
                <a:latin typeface="Arial" panose="020B0604020202020204" pitchFamily="34" charset="0"/>
                <a:cs typeface="Arial" panose="020B0604020202020204" pitchFamily="34" charset="0"/>
              </a:rPr>
              <a:t>Said someone, somewhere, at some point in time</a:t>
            </a:r>
          </a:p>
        </p:txBody>
      </p:sp>
    </p:spTree>
    <p:extLst>
      <p:ext uri="{BB962C8B-B14F-4D97-AF65-F5344CB8AC3E}">
        <p14:creationId xmlns:p14="http://schemas.microsoft.com/office/powerpoint/2010/main" val="3050685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2953" y="346981"/>
            <a:ext cx="9137253" cy="954107"/>
          </a:xfrm>
          <a:prstGeom prst="rect">
            <a:avLst/>
          </a:prstGeom>
          <a:noFill/>
        </p:spPr>
        <p:txBody>
          <a:bodyPr wrap="square" rtlCol="0">
            <a:spAutoFit/>
          </a:bodyPr>
          <a:lstStyle/>
          <a:p>
            <a:r>
              <a:rPr lang="en-GB" sz="3200" b="1" dirty="0"/>
              <a:t>What </a:t>
            </a:r>
            <a:r>
              <a:rPr lang="en-GB" sz="3200" b="1" dirty="0" smtClean="0"/>
              <a:t>do we mean by ‘</a:t>
            </a:r>
            <a:r>
              <a:rPr lang="en-GB" sz="3200" b="1" dirty="0"/>
              <a:t>reflection</a:t>
            </a:r>
            <a:r>
              <a:rPr lang="en-GB" sz="3200" b="1" dirty="0" smtClean="0"/>
              <a:t>’?</a:t>
            </a:r>
          </a:p>
          <a:p>
            <a:endParaRPr lang="en-GB" sz="2400" b="1" dirty="0"/>
          </a:p>
        </p:txBody>
      </p:sp>
      <p:sp>
        <p:nvSpPr>
          <p:cNvPr id="9" name="TextBox 8"/>
          <p:cNvSpPr txBox="1"/>
          <p:nvPr/>
        </p:nvSpPr>
        <p:spPr>
          <a:xfrm>
            <a:off x="503188" y="2291763"/>
            <a:ext cx="9137253" cy="2001958"/>
          </a:xfrm>
          <a:prstGeom prst="rect">
            <a:avLst/>
          </a:prstGeom>
          <a:noFill/>
        </p:spPr>
        <p:txBody>
          <a:bodyPr wrap="square" rtlCol="0">
            <a:spAutoFit/>
          </a:bodyPr>
          <a:lstStyle/>
          <a:p>
            <a:r>
              <a:rPr lang="en-GB" sz="1677" b="1" u="sng" dirty="0"/>
              <a:t>What</a:t>
            </a:r>
            <a:r>
              <a:rPr lang="en-GB" sz="1677" b="1" dirty="0"/>
              <a:t> should we be reflecting about</a:t>
            </a:r>
            <a:r>
              <a:rPr lang="en-GB" sz="1677" b="1" dirty="0" smtClean="0"/>
              <a:t>?</a:t>
            </a:r>
          </a:p>
          <a:p>
            <a:endParaRPr lang="en-GB" sz="1677" b="1" dirty="0"/>
          </a:p>
          <a:p>
            <a:pPr marL="239601" indent="-239601">
              <a:buFont typeface="Arial" panose="020B0604020202020204" pitchFamily="34" charset="0"/>
              <a:buChar char="•"/>
            </a:pPr>
            <a:r>
              <a:rPr lang="en-GB" sz="1509" b="1" dirty="0">
                <a:solidFill>
                  <a:schemeClr val="accent4"/>
                </a:solidFill>
              </a:rPr>
              <a:t>Ourselves</a:t>
            </a:r>
            <a:r>
              <a:rPr lang="en-GB" sz="1509" dirty="0"/>
              <a:t> – how we’re feeling, how things are going, what is and isn’t working</a:t>
            </a:r>
          </a:p>
          <a:p>
            <a:pPr marL="239601" indent="-239601">
              <a:buFont typeface="Arial" panose="020B0604020202020204" pitchFamily="34" charset="0"/>
              <a:buChar char="•"/>
            </a:pPr>
            <a:r>
              <a:rPr lang="en-GB" sz="1509" b="1" dirty="0">
                <a:solidFill>
                  <a:schemeClr val="accent4"/>
                </a:solidFill>
              </a:rPr>
              <a:t>The team </a:t>
            </a:r>
            <a:r>
              <a:rPr lang="en-GB" sz="1509" dirty="0"/>
              <a:t>– how others are feeling, how we are working together</a:t>
            </a:r>
          </a:p>
          <a:p>
            <a:pPr marL="239601" indent="-239601">
              <a:buFont typeface="Arial" panose="020B0604020202020204" pitchFamily="34" charset="0"/>
              <a:buChar char="•"/>
            </a:pPr>
            <a:r>
              <a:rPr lang="en-GB" sz="1509" b="1" dirty="0">
                <a:solidFill>
                  <a:schemeClr val="accent4"/>
                </a:solidFill>
              </a:rPr>
              <a:t>Residents</a:t>
            </a:r>
            <a:r>
              <a:rPr lang="en-GB" sz="1509" dirty="0"/>
              <a:t> – what matters to them, what other context is there, what other perspectives are there, what other options are there for how I can help</a:t>
            </a:r>
          </a:p>
          <a:p>
            <a:pPr marL="239601" indent="-239601">
              <a:buFont typeface="Arial" panose="020B0604020202020204" pitchFamily="34" charset="0"/>
              <a:buChar char="•"/>
            </a:pPr>
            <a:r>
              <a:rPr lang="en-GB" sz="1509" b="1" dirty="0">
                <a:solidFill>
                  <a:schemeClr val="accent4"/>
                </a:solidFill>
              </a:rPr>
              <a:t>The system </a:t>
            </a:r>
            <a:r>
              <a:rPr lang="en-GB" sz="1509" dirty="0"/>
              <a:t>– beyond individual cases, what patterns are there?  What is getting in the way of us doing a good job?  What actions do we need to take to improve the system?  </a:t>
            </a:r>
          </a:p>
        </p:txBody>
      </p:sp>
      <p:sp>
        <p:nvSpPr>
          <p:cNvPr id="6" name="Rectangle 5"/>
          <p:cNvSpPr/>
          <p:nvPr/>
        </p:nvSpPr>
        <p:spPr>
          <a:xfrm>
            <a:off x="575072" y="4833421"/>
            <a:ext cx="3592650" cy="1021305"/>
          </a:xfrm>
          <a:prstGeom prst="rect">
            <a:avLst/>
          </a:prstGeom>
        </p:spPr>
        <p:txBody>
          <a:bodyPr wrap="none">
            <a:spAutoFit/>
          </a:bodyPr>
          <a:lstStyle/>
          <a:p>
            <a:r>
              <a:rPr lang="en-GB" sz="1509" b="1" u="sng" dirty="0"/>
              <a:t>How</a:t>
            </a:r>
            <a:r>
              <a:rPr lang="en-GB" sz="1509" b="1" dirty="0"/>
              <a:t> do we reflect</a:t>
            </a:r>
            <a:r>
              <a:rPr lang="en-GB" sz="1509" b="1" dirty="0" smtClean="0"/>
              <a:t>?</a:t>
            </a:r>
          </a:p>
          <a:p>
            <a:endParaRPr lang="en-GB" sz="1509" b="1" dirty="0"/>
          </a:p>
          <a:p>
            <a:pPr marL="285750" indent="-285750">
              <a:buFont typeface="Arial" panose="020B0604020202020204" pitchFamily="34" charset="0"/>
              <a:buChar char="•"/>
            </a:pPr>
            <a:r>
              <a:rPr lang="en-GB" sz="1509" dirty="0"/>
              <a:t>On our own or in groups</a:t>
            </a:r>
          </a:p>
          <a:p>
            <a:pPr marL="285750" indent="-285750">
              <a:buFont typeface="Arial" panose="020B0604020202020204" pitchFamily="34" charset="0"/>
              <a:buChar char="•"/>
            </a:pPr>
            <a:r>
              <a:rPr lang="en-GB" sz="1509" dirty="0"/>
              <a:t>Might be scheduled or spontaneous </a:t>
            </a:r>
          </a:p>
        </p:txBody>
      </p:sp>
      <p:sp>
        <p:nvSpPr>
          <p:cNvPr id="2" name="Bent-Up Arrow 1"/>
          <p:cNvSpPr/>
          <p:nvPr/>
        </p:nvSpPr>
        <p:spPr>
          <a:xfrm rot="5400000">
            <a:off x="800917" y="1022931"/>
            <a:ext cx="659655" cy="659840"/>
          </a:xfrm>
          <a:prstGeom prst="bentUpArrow">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p:cNvSpPr/>
          <p:nvPr/>
        </p:nvSpPr>
        <p:spPr>
          <a:xfrm>
            <a:off x="1607939" y="1224144"/>
            <a:ext cx="6467282" cy="646331"/>
          </a:xfrm>
          <a:prstGeom prst="rect">
            <a:avLst/>
          </a:prstGeom>
        </p:spPr>
        <p:txBody>
          <a:bodyPr wrap="square">
            <a:spAutoFit/>
          </a:bodyPr>
          <a:lstStyle/>
          <a:p>
            <a:r>
              <a:rPr lang="en-GB" dirty="0"/>
              <a:t>Thinking deeply about something that we might not otherwise have given much thought to, to help us learn.  </a:t>
            </a:r>
            <a:endParaRPr lang="en-GB" sz="2000" b="1" dirty="0"/>
          </a:p>
        </p:txBody>
      </p:sp>
      <p:sp>
        <p:nvSpPr>
          <p:cNvPr id="7" name="Rectangle 6"/>
          <p:cNvSpPr/>
          <p:nvPr/>
        </p:nvSpPr>
        <p:spPr>
          <a:xfrm>
            <a:off x="503188" y="2173184"/>
            <a:ext cx="9388957" cy="2262260"/>
          </a:xfrm>
          <a:prstGeom prst="rect">
            <a:avLst/>
          </a:prstGeom>
          <a:noFill/>
          <a:ln w="4762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503186" y="4691698"/>
            <a:ext cx="4246943" cy="1305341"/>
          </a:xfrm>
          <a:prstGeom prst="rect">
            <a:avLst/>
          </a:prstGeom>
          <a:noFill/>
          <a:ln w="4762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4975761" y="4691698"/>
            <a:ext cx="4916384" cy="1255555"/>
          </a:xfrm>
          <a:prstGeom prst="rect">
            <a:avLst/>
          </a:prstGeom>
          <a:solidFill>
            <a:schemeClr val="accent4"/>
          </a:solidFill>
          <a:ln w="47625">
            <a:no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914400">
              <a:defRPr/>
            </a:pPr>
            <a:r>
              <a:rPr lang="en-GB" b="1" kern="0" dirty="0">
                <a:solidFill>
                  <a:prstClr val="white"/>
                </a:solidFill>
                <a:latin typeface="Calibri" panose="020F0502020204030204"/>
              </a:rPr>
              <a:t>The systems thinkers, Gemma, Tom and Emma are available to help you with the first few reflection sessions – happy to facilitate for you at first if you want</a:t>
            </a:r>
            <a:endParaRPr lang="en-GB" sz="1100" kern="0" dirty="0">
              <a:solidFill>
                <a:prstClr val="white"/>
              </a:solidFill>
              <a:latin typeface="Calibri" panose="020F0502020204030204"/>
            </a:endParaRPr>
          </a:p>
        </p:txBody>
      </p:sp>
    </p:spTree>
    <p:extLst>
      <p:ext uri="{BB962C8B-B14F-4D97-AF65-F5344CB8AC3E}">
        <p14:creationId xmlns:p14="http://schemas.microsoft.com/office/powerpoint/2010/main" val="2294228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Levels of understanding a system </a:t>
            </a:r>
            <a:endParaRPr lang="en-GB"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8043606"/>
              </p:ext>
            </p:extLst>
          </p:nvPr>
        </p:nvGraphicFramePr>
        <p:xfrm>
          <a:off x="3229754" y="1268361"/>
          <a:ext cx="3996955" cy="4464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44138" y="2182760"/>
            <a:ext cx="2459328" cy="461665"/>
          </a:xfrm>
          <a:prstGeom prst="rect">
            <a:avLst/>
          </a:prstGeom>
          <a:noFill/>
        </p:spPr>
        <p:txBody>
          <a:bodyPr wrap="none" rtlCol="0">
            <a:spAutoFit/>
          </a:bodyPr>
          <a:lstStyle/>
          <a:p>
            <a:r>
              <a:rPr lang="en-GB" sz="2400" b="1" dirty="0" smtClean="0">
                <a:latin typeface="Bradley Hand ITC" panose="03070402050302030203" pitchFamily="66" charset="0"/>
              </a:rPr>
              <a:t>Start change here</a:t>
            </a:r>
            <a:endParaRPr lang="en-GB" sz="2400" b="1" dirty="0">
              <a:latin typeface="Bradley Hand ITC" panose="03070402050302030203" pitchFamily="66" charset="0"/>
            </a:endParaRPr>
          </a:p>
        </p:txBody>
      </p:sp>
      <p:cxnSp>
        <p:nvCxnSpPr>
          <p:cNvPr id="6" name="Curved Connector 5"/>
          <p:cNvCxnSpPr>
            <a:stCxn id="3" idx="0"/>
          </p:cNvCxnSpPr>
          <p:nvPr/>
        </p:nvCxnSpPr>
        <p:spPr>
          <a:xfrm rot="5400000" flipH="1" flipV="1">
            <a:off x="2442076" y="1163882"/>
            <a:ext cx="550605" cy="1487153"/>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TextBox 7"/>
          <p:cNvSpPr txBox="1"/>
          <p:nvPr/>
        </p:nvSpPr>
        <p:spPr>
          <a:xfrm>
            <a:off x="7857810" y="3044834"/>
            <a:ext cx="1223412" cy="461665"/>
          </a:xfrm>
          <a:prstGeom prst="rect">
            <a:avLst/>
          </a:prstGeom>
          <a:noFill/>
        </p:spPr>
        <p:txBody>
          <a:bodyPr wrap="none" rtlCol="0">
            <a:spAutoFit/>
          </a:bodyPr>
          <a:lstStyle/>
          <a:p>
            <a:r>
              <a:rPr lang="en-GB" sz="2400" b="1" dirty="0" smtClean="0">
                <a:latin typeface="Bradley Hand ITC" panose="03070402050302030203" pitchFamily="66" charset="0"/>
              </a:rPr>
              <a:t>Not here</a:t>
            </a:r>
            <a:endParaRPr lang="en-GB" sz="2400" b="1" dirty="0">
              <a:latin typeface="Bradley Hand ITC" panose="03070402050302030203" pitchFamily="66" charset="0"/>
            </a:endParaRPr>
          </a:p>
        </p:txBody>
      </p:sp>
      <p:sp>
        <p:nvSpPr>
          <p:cNvPr id="9" name="TextBox 8"/>
          <p:cNvSpPr txBox="1"/>
          <p:nvPr/>
        </p:nvSpPr>
        <p:spPr>
          <a:xfrm>
            <a:off x="7432680" y="4235470"/>
            <a:ext cx="2099961" cy="830997"/>
          </a:xfrm>
          <a:prstGeom prst="rect">
            <a:avLst/>
          </a:prstGeom>
          <a:noFill/>
        </p:spPr>
        <p:txBody>
          <a:bodyPr wrap="square" rtlCol="0">
            <a:spAutoFit/>
          </a:bodyPr>
          <a:lstStyle/>
          <a:p>
            <a:pPr algn="ctr"/>
            <a:r>
              <a:rPr lang="en-GB" sz="2400" b="1" u="sng" dirty="0" smtClean="0">
                <a:latin typeface="Bradley Hand ITC" panose="03070402050302030203" pitchFamily="66" charset="0"/>
              </a:rPr>
              <a:t>Definitely</a:t>
            </a:r>
            <a:r>
              <a:rPr lang="en-GB" sz="2400" b="1" dirty="0" smtClean="0">
                <a:latin typeface="Bradley Hand ITC" panose="03070402050302030203" pitchFamily="66" charset="0"/>
              </a:rPr>
              <a:t> not here!</a:t>
            </a:r>
            <a:endParaRPr lang="en-GB" sz="2400" b="1" dirty="0">
              <a:latin typeface="Bradley Hand ITC" panose="03070402050302030203" pitchFamily="66" charset="0"/>
            </a:endParaRPr>
          </a:p>
        </p:txBody>
      </p:sp>
      <p:cxnSp>
        <p:nvCxnSpPr>
          <p:cNvPr id="19" name="Curved Connector 18"/>
          <p:cNvCxnSpPr>
            <a:stCxn id="8" idx="2"/>
          </p:cNvCxnSpPr>
          <p:nvPr/>
        </p:nvCxnSpPr>
        <p:spPr>
          <a:xfrm rot="5400000">
            <a:off x="7547925" y="2824498"/>
            <a:ext cx="239591" cy="1603593"/>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2" name="Curved Connector 21"/>
          <p:cNvCxnSpPr>
            <a:stCxn id="9" idx="2"/>
          </p:cNvCxnSpPr>
          <p:nvPr/>
        </p:nvCxnSpPr>
        <p:spPr>
          <a:xfrm rot="5400000">
            <a:off x="7577375" y="4453647"/>
            <a:ext cx="292467" cy="1518107"/>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2191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p:cNvGraphicFramePr>
            <a:graphicFrameLocks noGrp="1"/>
          </p:cNvGraphicFramePr>
          <p:nvPr>
            <p:ph idx="1"/>
            <p:extLst>
              <p:ext uri="{D42A27DB-BD31-4B8C-83A1-F6EECF244321}">
                <p14:modId xmlns:p14="http://schemas.microsoft.com/office/powerpoint/2010/main" val="3110862367"/>
              </p:ext>
            </p:extLst>
          </p:nvPr>
        </p:nvGraphicFramePr>
        <p:xfrm>
          <a:off x="922120" y="1315690"/>
          <a:ext cx="3996955" cy="4464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Title 1"/>
          <p:cNvSpPr>
            <a:spLocks noGrp="1"/>
          </p:cNvSpPr>
          <p:nvPr>
            <p:ph type="title"/>
          </p:nvPr>
        </p:nvSpPr>
        <p:spPr>
          <a:xfrm>
            <a:off x="511175" y="274638"/>
            <a:ext cx="9201150" cy="1143000"/>
          </a:xfrm>
        </p:spPr>
        <p:txBody>
          <a:bodyPr/>
          <a:lstStyle/>
          <a:p>
            <a:r>
              <a:rPr lang="en-GB" dirty="0" smtClean="0">
                <a:solidFill>
                  <a:schemeClr val="tx1"/>
                </a:solidFill>
              </a:rPr>
              <a:t>Some examples of T-S-Ps</a:t>
            </a:r>
            <a:endParaRPr lang="en-GB" dirty="0">
              <a:solidFill>
                <a:schemeClr val="tx1"/>
              </a:solidFill>
            </a:endParaRPr>
          </a:p>
        </p:txBody>
      </p:sp>
      <p:sp>
        <p:nvSpPr>
          <p:cNvPr id="5" name="TextBox 4"/>
          <p:cNvSpPr txBox="1"/>
          <p:nvPr/>
        </p:nvSpPr>
        <p:spPr>
          <a:xfrm>
            <a:off x="5522026" y="4120102"/>
            <a:ext cx="3241964" cy="400110"/>
          </a:xfrm>
          <a:prstGeom prst="rect">
            <a:avLst/>
          </a:prstGeom>
          <a:noFill/>
        </p:spPr>
        <p:txBody>
          <a:bodyPr wrap="square" rtlCol="0">
            <a:spAutoFit/>
          </a:bodyPr>
          <a:lstStyle/>
          <a:p>
            <a:pPr algn="ctr"/>
            <a:r>
              <a:rPr lang="en-GB" sz="2000" dirty="0" smtClean="0"/>
              <a:t>Planning Service</a:t>
            </a:r>
            <a:endParaRPr lang="en-GB" sz="2000" dirty="0"/>
          </a:p>
        </p:txBody>
      </p:sp>
      <p:sp>
        <p:nvSpPr>
          <p:cNvPr id="47" name="TextBox 46"/>
          <p:cNvSpPr txBox="1"/>
          <p:nvPr/>
        </p:nvSpPr>
        <p:spPr>
          <a:xfrm>
            <a:off x="5605154" y="2350460"/>
            <a:ext cx="3241964" cy="400110"/>
          </a:xfrm>
          <a:prstGeom prst="rect">
            <a:avLst/>
          </a:prstGeom>
          <a:noFill/>
        </p:spPr>
        <p:txBody>
          <a:bodyPr wrap="square" rtlCol="0">
            <a:spAutoFit/>
          </a:bodyPr>
          <a:lstStyle/>
          <a:p>
            <a:pPr algn="ctr"/>
            <a:r>
              <a:rPr lang="en-GB" sz="2000" dirty="0" smtClean="0"/>
              <a:t>Anna at Christmas</a:t>
            </a:r>
            <a:endParaRPr lang="en-GB" sz="2000" dirty="0"/>
          </a:p>
        </p:txBody>
      </p:sp>
      <p:sp>
        <p:nvSpPr>
          <p:cNvPr id="48" name="TextBox 47"/>
          <p:cNvSpPr txBox="1"/>
          <p:nvPr/>
        </p:nvSpPr>
        <p:spPr>
          <a:xfrm>
            <a:off x="5563590" y="3213906"/>
            <a:ext cx="3241964" cy="400110"/>
          </a:xfrm>
          <a:prstGeom prst="rect">
            <a:avLst/>
          </a:prstGeom>
          <a:noFill/>
        </p:spPr>
        <p:txBody>
          <a:bodyPr wrap="square" rtlCol="0">
            <a:spAutoFit/>
          </a:bodyPr>
          <a:lstStyle/>
          <a:p>
            <a:pPr algn="ctr"/>
            <a:r>
              <a:rPr lang="en-GB" sz="2000" dirty="0" smtClean="0"/>
              <a:t>Holly and James in Cuba </a:t>
            </a:r>
            <a:endParaRPr lang="en-GB" sz="2000" dirty="0"/>
          </a:p>
        </p:txBody>
      </p:sp>
      <p:sp>
        <p:nvSpPr>
          <p:cNvPr id="7" name="Rectangle 6"/>
          <p:cNvSpPr/>
          <p:nvPr/>
        </p:nvSpPr>
        <p:spPr>
          <a:xfrm>
            <a:off x="5605154" y="2185554"/>
            <a:ext cx="3158836" cy="660545"/>
          </a:xfrm>
          <a:prstGeom prst="rect">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p>
        </p:txBody>
      </p:sp>
      <p:sp>
        <p:nvSpPr>
          <p:cNvPr id="49" name="Rectangle 48"/>
          <p:cNvSpPr/>
          <p:nvPr/>
        </p:nvSpPr>
        <p:spPr>
          <a:xfrm>
            <a:off x="5605154" y="3068300"/>
            <a:ext cx="3158836" cy="660545"/>
          </a:xfrm>
          <a:prstGeom prst="rect">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p>
        </p:txBody>
      </p:sp>
      <p:sp>
        <p:nvSpPr>
          <p:cNvPr id="50" name="Rectangle 49"/>
          <p:cNvSpPr/>
          <p:nvPr/>
        </p:nvSpPr>
        <p:spPr>
          <a:xfrm>
            <a:off x="5605154" y="3951044"/>
            <a:ext cx="3158836" cy="660545"/>
          </a:xfrm>
          <a:prstGeom prst="rect">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p>
        </p:txBody>
      </p:sp>
    </p:spTree>
    <p:extLst>
      <p:ext uri="{BB962C8B-B14F-4D97-AF65-F5344CB8AC3E}">
        <p14:creationId xmlns:p14="http://schemas.microsoft.com/office/powerpoint/2010/main" val="13918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7" grpId="0"/>
      <p:bldP spid="48" grpId="0"/>
      <p:bldP spid="7" grpId="0" animBg="1"/>
      <p:bldP spid="49"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76645" y="1704273"/>
            <a:ext cx="8117973" cy="4073468"/>
          </a:xfrm>
        </p:spPr>
        <p:txBody>
          <a:bodyPr/>
          <a:lstStyle/>
          <a:p>
            <a:r>
              <a:rPr lang="en-GB" sz="6000" dirty="0">
                <a:solidFill>
                  <a:schemeClr val="bg1"/>
                </a:solidFill>
              </a:rPr>
              <a:t>Practical examples of T-S-Ps in Landlord Services </a:t>
            </a:r>
          </a:p>
        </p:txBody>
      </p:sp>
    </p:spTree>
    <p:extLst>
      <p:ext uri="{BB962C8B-B14F-4D97-AF65-F5344CB8AC3E}">
        <p14:creationId xmlns:p14="http://schemas.microsoft.com/office/powerpoint/2010/main" val="870976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1642" y="611745"/>
            <a:ext cx="8828909" cy="4073468"/>
          </a:xfrm>
        </p:spPr>
        <p:txBody>
          <a:bodyPr/>
          <a:lstStyle/>
          <a:p>
            <a:r>
              <a:rPr lang="en-GB" sz="6000" dirty="0" smtClean="0">
                <a:solidFill>
                  <a:schemeClr val="bg1"/>
                </a:solidFill>
              </a:rPr>
              <a:t>To wrap up:</a:t>
            </a:r>
            <a:br>
              <a:rPr lang="en-GB" sz="6000" dirty="0" smtClean="0">
                <a:solidFill>
                  <a:schemeClr val="bg1"/>
                </a:solidFill>
              </a:rPr>
            </a:br>
            <a:r>
              <a:rPr lang="en-GB" sz="6000" dirty="0">
                <a:solidFill>
                  <a:schemeClr val="bg1"/>
                </a:solidFill>
              </a:rPr>
              <a:t/>
            </a:r>
            <a:br>
              <a:rPr lang="en-GB" sz="6000" dirty="0">
                <a:solidFill>
                  <a:schemeClr val="bg1"/>
                </a:solidFill>
              </a:rPr>
            </a:br>
            <a:r>
              <a:rPr lang="en-GB" sz="6000" b="0" dirty="0" smtClean="0">
                <a:solidFill>
                  <a:schemeClr val="bg1"/>
                </a:solidFill>
              </a:rPr>
              <a:t>Stand </a:t>
            </a:r>
            <a:r>
              <a:rPr lang="en-GB" sz="6000" b="0" dirty="0">
                <a:solidFill>
                  <a:schemeClr val="bg1"/>
                </a:solidFill>
              </a:rPr>
              <a:t>on the scale…..</a:t>
            </a:r>
            <a:br>
              <a:rPr lang="en-GB" sz="6000" b="0" dirty="0">
                <a:solidFill>
                  <a:schemeClr val="bg1"/>
                </a:solidFill>
              </a:rPr>
            </a:br>
            <a:r>
              <a:rPr lang="en-GB" sz="6000" dirty="0">
                <a:solidFill>
                  <a:schemeClr val="bg1"/>
                </a:solidFill>
              </a:rPr>
              <a:t/>
            </a:r>
            <a:br>
              <a:rPr lang="en-GB" sz="6000" dirty="0">
                <a:solidFill>
                  <a:schemeClr val="bg1"/>
                </a:solidFill>
              </a:rPr>
            </a:br>
            <a:r>
              <a:rPr lang="en-GB" sz="4800" b="0" dirty="0">
                <a:solidFill>
                  <a:schemeClr val="bg1"/>
                </a:solidFill>
              </a:rPr>
              <a:t>How confident are you feeling about doing your new role?</a:t>
            </a:r>
          </a:p>
        </p:txBody>
      </p:sp>
    </p:spTree>
    <p:extLst>
      <p:ext uri="{BB962C8B-B14F-4D97-AF65-F5344CB8AC3E}">
        <p14:creationId xmlns:p14="http://schemas.microsoft.com/office/powerpoint/2010/main" val="1810497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177176" y="4762880"/>
            <a:ext cx="3043224" cy="209511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680695" y="2583243"/>
            <a:ext cx="2887205" cy="3199714"/>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7687818" y="271627"/>
            <a:ext cx="2082622" cy="2310701"/>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8589450" y="5205591"/>
            <a:ext cx="0" cy="1652905"/>
          </a:xfrm>
          <a:custGeom>
            <a:avLst/>
            <a:gdLst/>
            <a:ahLst/>
            <a:cxnLst/>
            <a:rect l="l" t="t" r="r" b="b"/>
            <a:pathLst>
              <a:path h="1652904">
                <a:moveTo>
                  <a:pt x="0" y="0"/>
                </a:moveTo>
                <a:lnTo>
                  <a:pt x="0" y="1652408"/>
                </a:lnTo>
              </a:path>
            </a:pathLst>
          </a:custGeom>
          <a:ln w="12700">
            <a:solidFill>
              <a:srgbClr val="FFFFFF"/>
            </a:solidFill>
          </a:ln>
        </p:spPr>
        <p:txBody>
          <a:bodyPr wrap="square" lIns="0" tIns="0" rIns="0" bIns="0" rtlCol="0"/>
          <a:lstStyle/>
          <a:p>
            <a:endParaRPr/>
          </a:p>
        </p:txBody>
      </p:sp>
      <p:sp>
        <p:nvSpPr>
          <p:cNvPr id="6" name="object 6"/>
          <p:cNvSpPr/>
          <p:nvPr/>
        </p:nvSpPr>
        <p:spPr>
          <a:xfrm>
            <a:off x="7177168" y="4762883"/>
            <a:ext cx="3043555" cy="1854835"/>
          </a:xfrm>
          <a:custGeom>
            <a:avLst/>
            <a:gdLst/>
            <a:ahLst/>
            <a:cxnLst/>
            <a:rect l="l" t="t" r="r" b="b"/>
            <a:pathLst>
              <a:path w="3043554" h="1854834">
                <a:moveTo>
                  <a:pt x="0" y="1854682"/>
                </a:moveTo>
                <a:lnTo>
                  <a:pt x="1854644" y="0"/>
                </a:lnTo>
                <a:lnTo>
                  <a:pt x="1889028" y="33797"/>
                </a:lnTo>
                <a:lnTo>
                  <a:pt x="1923992" y="66998"/>
                </a:lnTo>
                <a:lnTo>
                  <a:pt x="1959528" y="99592"/>
                </a:lnTo>
                <a:lnTo>
                  <a:pt x="1995627" y="131573"/>
                </a:lnTo>
                <a:lnTo>
                  <a:pt x="2032283" y="162931"/>
                </a:lnTo>
                <a:lnTo>
                  <a:pt x="2069485" y="193658"/>
                </a:lnTo>
                <a:lnTo>
                  <a:pt x="2107227" y="223745"/>
                </a:lnTo>
                <a:lnTo>
                  <a:pt x="2145500" y="253184"/>
                </a:lnTo>
                <a:lnTo>
                  <a:pt x="2184295" y="281967"/>
                </a:lnTo>
                <a:lnTo>
                  <a:pt x="2223605" y="310085"/>
                </a:lnTo>
                <a:lnTo>
                  <a:pt x="2263421" y="337530"/>
                </a:lnTo>
                <a:lnTo>
                  <a:pt x="2303735" y="364293"/>
                </a:lnTo>
                <a:lnTo>
                  <a:pt x="2344538" y="390365"/>
                </a:lnTo>
                <a:lnTo>
                  <a:pt x="2385824" y="415739"/>
                </a:lnTo>
                <a:lnTo>
                  <a:pt x="2427582" y="440406"/>
                </a:lnTo>
                <a:lnTo>
                  <a:pt x="2469806" y="464357"/>
                </a:lnTo>
                <a:lnTo>
                  <a:pt x="2512486" y="487584"/>
                </a:lnTo>
                <a:lnTo>
                  <a:pt x="2555615" y="510078"/>
                </a:lnTo>
                <a:lnTo>
                  <a:pt x="2599185" y="531832"/>
                </a:lnTo>
                <a:lnTo>
                  <a:pt x="2643187" y="552835"/>
                </a:lnTo>
                <a:lnTo>
                  <a:pt x="2687612" y="573081"/>
                </a:lnTo>
                <a:lnTo>
                  <a:pt x="2732454" y="592561"/>
                </a:lnTo>
                <a:lnTo>
                  <a:pt x="2777703" y="611266"/>
                </a:lnTo>
                <a:lnTo>
                  <a:pt x="2823351" y="629187"/>
                </a:lnTo>
                <a:lnTo>
                  <a:pt x="2869390" y="646317"/>
                </a:lnTo>
                <a:lnTo>
                  <a:pt x="2915812" y="662646"/>
                </a:lnTo>
                <a:lnTo>
                  <a:pt x="2962609" y="678167"/>
                </a:lnTo>
                <a:lnTo>
                  <a:pt x="3009772" y="692870"/>
                </a:lnTo>
                <a:lnTo>
                  <a:pt x="3043232" y="702642"/>
                </a:lnTo>
              </a:path>
            </a:pathLst>
          </a:custGeom>
          <a:ln w="12700">
            <a:solidFill>
              <a:srgbClr val="FFFFFF"/>
            </a:solidFill>
          </a:ln>
        </p:spPr>
        <p:txBody>
          <a:bodyPr wrap="square" lIns="0" tIns="0" rIns="0" bIns="0" rtlCol="0"/>
          <a:lstStyle/>
          <a:p>
            <a:endParaRPr/>
          </a:p>
        </p:txBody>
      </p:sp>
      <p:sp>
        <p:nvSpPr>
          <p:cNvPr id="7" name="object 7"/>
          <p:cNvSpPr/>
          <p:nvPr/>
        </p:nvSpPr>
        <p:spPr>
          <a:xfrm>
            <a:off x="7177346" y="6615775"/>
            <a:ext cx="256540" cy="242570"/>
          </a:xfrm>
          <a:custGeom>
            <a:avLst/>
            <a:gdLst/>
            <a:ahLst/>
            <a:cxnLst/>
            <a:rect l="l" t="t" r="r" b="b"/>
            <a:pathLst>
              <a:path w="256540" h="242570">
                <a:moveTo>
                  <a:pt x="256445" y="242224"/>
                </a:moveTo>
                <a:lnTo>
                  <a:pt x="211822" y="202662"/>
                </a:lnTo>
                <a:lnTo>
                  <a:pt x="175767" y="170005"/>
                </a:lnTo>
                <a:lnTo>
                  <a:pt x="140010" y="137029"/>
                </a:lnTo>
                <a:lnTo>
                  <a:pt x="104552" y="103735"/>
                </a:lnTo>
                <a:lnTo>
                  <a:pt x="69396" y="70125"/>
                </a:lnTo>
                <a:lnTo>
                  <a:pt x="34545" y="36202"/>
                </a:lnTo>
                <a:lnTo>
                  <a:pt x="0" y="1968"/>
                </a:lnTo>
                <a:lnTo>
                  <a:pt x="1612" y="0"/>
                </a:lnTo>
              </a:path>
            </a:pathLst>
          </a:custGeom>
          <a:ln w="12700">
            <a:solidFill>
              <a:srgbClr val="FFFFFF"/>
            </a:solidFill>
          </a:ln>
        </p:spPr>
        <p:txBody>
          <a:bodyPr wrap="square" lIns="0" tIns="0" rIns="0" bIns="0" rtlCol="0"/>
          <a:lstStyle/>
          <a:p>
            <a:endParaRPr/>
          </a:p>
        </p:txBody>
      </p:sp>
      <p:sp>
        <p:nvSpPr>
          <p:cNvPr id="8" name="object 8"/>
          <p:cNvSpPr/>
          <p:nvPr/>
        </p:nvSpPr>
        <p:spPr>
          <a:xfrm>
            <a:off x="8589322" y="5205422"/>
            <a:ext cx="1631314" cy="1119505"/>
          </a:xfrm>
          <a:custGeom>
            <a:avLst/>
            <a:gdLst/>
            <a:ahLst/>
            <a:cxnLst/>
            <a:rect l="l" t="t" r="r" b="b"/>
            <a:pathLst>
              <a:path w="1631315" h="1119504">
                <a:moveTo>
                  <a:pt x="1631078" y="1119022"/>
                </a:moveTo>
                <a:lnTo>
                  <a:pt x="1550231" y="1092583"/>
                </a:lnTo>
                <a:lnTo>
                  <a:pt x="1501787" y="1075562"/>
                </a:lnTo>
                <a:lnTo>
                  <a:pt x="1455513" y="1058443"/>
                </a:lnTo>
                <a:lnTo>
                  <a:pt x="1409495" y="1040514"/>
                </a:lnTo>
                <a:lnTo>
                  <a:pt x="1363736" y="1021789"/>
                </a:lnTo>
                <a:lnTo>
                  <a:pt x="1318243" y="1002280"/>
                </a:lnTo>
                <a:lnTo>
                  <a:pt x="1273020" y="982000"/>
                </a:lnTo>
                <a:lnTo>
                  <a:pt x="1228074" y="960961"/>
                </a:lnTo>
                <a:lnTo>
                  <a:pt x="1183408" y="939175"/>
                </a:lnTo>
                <a:lnTo>
                  <a:pt x="1139029" y="916654"/>
                </a:lnTo>
                <a:lnTo>
                  <a:pt x="1094941" y="893413"/>
                </a:lnTo>
                <a:lnTo>
                  <a:pt x="1051150" y="869461"/>
                </a:lnTo>
                <a:lnTo>
                  <a:pt x="1007661" y="844813"/>
                </a:lnTo>
                <a:lnTo>
                  <a:pt x="964479" y="819480"/>
                </a:lnTo>
                <a:lnTo>
                  <a:pt x="921609" y="793475"/>
                </a:lnTo>
                <a:lnTo>
                  <a:pt x="879057" y="766811"/>
                </a:lnTo>
                <a:lnTo>
                  <a:pt x="836828" y="739499"/>
                </a:lnTo>
                <a:lnTo>
                  <a:pt x="794927" y="711552"/>
                </a:lnTo>
                <a:lnTo>
                  <a:pt x="753359" y="682983"/>
                </a:lnTo>
                <a:lnTo>
                  <a:pt x="712129" y="653803"/>
                </a:lnTo>
                <a:lnTo>
                  <a:pt x="671243" y="624026"/>
                </a:lnTo>
                <a:lnTo>
                  <a:pt x="630706" y="593664"/>
                </a:lnTo>
                <a:lnTo>
                  <a:pt x="590523" y="562729"/>
                </a:lnTo>
                <a:lnTo>
                  <a:pt x="550699" y="531234"/>
                </a:lnTo>
                <a:lnTo>
                  <a:pt x="511240" y="499191"/>
                </a:lnTo>
                <a:lnTo>
                  <a:pt x="472150" y="466612"/>
                </a:lnTo>
                <a:lnTo>
                  <a:pt x="433436" y="433510"/>
                </a:lnTo>
                <a:lnTo>
                  <a:pt x="395101" y="399897"/>
                </a:lnTo>
                <a:lnTo>
                  <a:pt x="357152" y="365786"/>
                </a:lnTo>
                <a:lnTo>
                  <a:pt x="319593" y="331189"/>
                </a:lnTo>
                <a:lnTo>
                  <a:pt x="282430" y="296118"/>
                </a:lnTo>
                <a:lnTo>
                  <a:pt x="245668" y="260587"/>
                </a:lnTo>
                <a:lnTo>
                  <a:pt x="209312" y="224607"/>
                </a:lnTo>
                <a:lnTo>
                  <a:pt x="173368" y="188190"/>
                </a:lnTo>
                <a:lnTo>
                  <a:pt x="137840" y="151350"/>
                </a:lnTo>
                <a:lnTo>
                  <a:pt x="102734" y="114099"/>
                </a:lnTo>
                <a:lnTo>
                  <a:pt x="68055" y="76448"/>
                </a:lnTo>
                <a:lnTo>
                  <a:pt x="33809" y="38411"/>
                </a:lnTo>
                <a:lnTo>
                  <a:pt x="0" y="0"/>
                </a:lnTo>
              </a:path>
            </a:pathLst>
          </a:custGeom>
          <a:ln w="12700">
            <a:solidFill>
              <a:srgbClr val="FFFFFF"/>
            </a:solidFill>
          </a:ln>
        </p:spPr>
        <p:txBody>
          <a:bodyPr wrap="square" lIns="0" tIns="0" rIns="0" bIns="0" rtlCol="0"/>
          <a:lstStyle/>
          <a:p>
            <a:endParaRPr/>
          </a:p>
        </p:txBody>
      </p:sp>
      <p:sp>
        <p:nvSpPr>
          <p:cNvPr id="9" name="object 9"/>
          <p:cNvSpPr/>
          <p:nvPr/>
        </p:nvSpPr>
        <p:spPr>
          <a:xfrm>
            <a:off x="6681395" y="2583660"/>
            <a:ext cx="2490470" cy="2039620"/>
          </a:xfrm>
          <a:custGeom>
            <a:avLst/>
            <a:gdLst/>
            <a:ahLst/>
            <a:cxnLst/>
            <a:rect l="l" t="t" r="r" b="b"/>
            <a:pathLst>
              <a:path w="2490470" h="2039620">
                <a:moveTo>
                  <a:pt x="0" y="0"/>
                </a:moveTo>
                <a:lnTo>
                  <a:pt x="2490177" y="2039264"/>
                </a:lnTo>
              </a:path>
            </a:pathLst>
          </a:custGeom>
          <a:ln w="12700">
            <a:solidFill>
              <a:srgbClr val="FFFFFF"/>
            </a:solidFill>
          </a:ln>
        </p:spPr>
        <p:txBody>
          <a:bodyPr wrap="square" lIns="0" tIns="0" rIns="0" bIns="0" rtlCol="0"/>
          <a:lstStyle/>
          <a:p>
            <a:endParaRPr/>
          </a:p>
        </p:txBody>
      </p:sp>
      <p:sp>
        <p:nvSpPr>
          <p:cNvPr id="10" name="object 10"/>
          <p:cNvSpPr/>
          <p:nvPr/>
        </p:nvSpPr>
        <p:spPr>
          <a:xfrm>
            <a:off x="6680706" y="2583239"/>
            <a:ext cx="2887345" cy="3204210"/>
          </a:xfrm>
          <a:custGeom>
            <a:avLst/>
            <a:gdLst/>
            <a:ahLst/>
            <a:cxnLst/>
            <a:rect l="l" t="t" r="r" b="b"/>
            <a:pathLst>
              <a:path w="2887345" h="3204210">
                <a:moveTo>
                  <a:pt x="1327124" y="3203638"/>
                </a:moveTo>
                <a:lnTo>
                  <a:pt x="1293134" y="3169294"/>
                </a:lnTo>
                <a:lnTo>
                  <a:pt x="1259509" y="3134592"/>
                </a:lnTo>
                <a:lnTo>
                  <a:pt x="1226253" y="3099533"/>
                </a:lnTo>
                <a:lnTo>
                  <a:pt x="1193369" y="3064123"/>
                </a:lnTo>
                <a:lnTo>
                  <a:pt x="1160859" y="3028363"/>
                </a:lnTo>
                <a:lnTo>
                  <a:pt x="1128728" y="2992257"/>
                </a:lnTo>
                <a:lnTo>
                  <a:pt x="1096978" y="2955808"/>
                </a:lnTo>
                <a:lnTo>
                  <a:pt x="1065612" y="2919019"/>
                </a:lnTo>
                <a:lnTo>
                  <a:pt x="1034633" y="2881893"/>
                </a:lnTo>
                <a:lnTo>
                  <a:pt x="1004045" y="2844433"/>
                </a:lnTo>
                <a:lnTo>
                  <a:pt x="973850" y="2806643"/>
                </a:lnTo>
                <a:lnTo>
                  <a:pt x="944052" y="2768525"/>
                </a:lnTo>
                <a:lnTo>
                  <a:pt x="914654" y="2730083"/>
                </a:lnTo>
                <a:lnTo>
                  <a:pt x="885659" y="2691320"/>
                </a:lnTo>
                <a:lnTo>
                  <a:pt x="857069" y="2652238"/>
                </a:lnTo>
                <a:lnTo>
                  <a:pt x="828889" y="2612842"/>
                </a:lnTo>
                <a:lnTo>
                  <a:pt x="801122" y="2573133"/>
                </a:lnTo>
                <a:lnTo>
                  <a:pt x="773769" y="2533116"/>
                </a:lnTo>
                <a:lnTo>
                  <a:pt x="746836" y="2492793"/>
                </a:lnTo>
                <a:lnTo>
                  <a:pt x="720323" y="2452168"/>
                </a:lnTo>
                <a:lnTo>
                  <a:pt x="694236" y="2411243"/>
                </a:lnTo>
                <a:lnTo>
                  <a:pt x="668577" y="2370021"/>
                </a:lnTo>
                <a:lnTo>
                  <a:pt x="643348" y="2328507"/>
                </a:lnTo>
                <a:lnTo>
                  <a:pt x="618553" y="2286702"/>
                </a:lnTo>
                <a:lnTo>
                  <a:pt x="594196" y="2244611"/>
                </a:lnTo>
                <a:lnTo>
                  <a:pt x="570279" y="2202235"/>
                </a:lnTo>
                <a:lnTo>
                  <a:pt x="546806" y="2159579"/>
                </a:lnTo>
                <a:lnTo>
                  <a:pt x="523779" y="2116645"/>
                </a:lnTo>
                <a:lnTo>
                  <a:pt x="501202" y="2073437"/>
                </a:lnTo>
                <a:lnTo>
                  <a:pt x="479077" y="2029957"/>
                </a:lnTo>
                <a:lnTo>
                  <a:pt x="457409" y="1986209"/>
                </a:lnTo>
                <a:lnTo>
                  <a:pt x="436199" y="1942196"/>
                </a:lnTo>
                <a:lnTo>
                  <a:pt x="415452" y="1897920"/>
                </a:lnTo>
                <a:lnTo>
                  <a:pt x="395170" y="1853386"/>
                </a:lnTo>
                <a:lnTo>
                  <a:pt x="375356" y="1808596"/>
                </a:lnTo>
                <a:lnTo>
                  <a:pt x="356014" y="1763553"/>
                </a:lnTo>
                <a:lnTo>
                  <a:pt x="337146" y="1718261"/>
                </a:lnTo>
                <a:lnTo>
                  <a:pt x="318756" y="1672722"/>
                </a:lnTo>
                <a:lnTo>
                  <a:pt x="300847" y="1626940"/>
                </a:lnTo>
                <a:lnTo>
                  <a:pt x="283422" y="1580917"/>
                </a:lnTo>
                <a:lnTo>
                  <a:pt x="266484" y="1534658"/>
                </a:lnTo>
                <a:lnTo>
                  <a:pt x="250036" y="1488164"/>
                </a:lnTo>
                <a:lnTo>
                  <a:pt x="234082" y="1441440"/>
                </a:lnTo>
                <a:lnTo>
                  <a:pt x="218624" y="1394488"/>
                </a:lnTo>
                <a:lnTo>
                  <a:pt x="203665" y="1347311"/>
                </a:lnTo>
                <a:lnTo>
                  <a:pt x="189209" y="1299912"/>
                </a:lnTo>
                <a:lnTo>
                  <a:pt x="175259" y="1252295"/>
                </a:lnTo>
                <a:lnTo>
                  <a:pt x="161818" y="1204463"/>
                </a:lnTo>
                <a:lnTo>
                  <a:pt x="148889" y="1156419"/>
                </a:lnTo>
                <a:lnTo>
                  <a:pt x="136475" y="1108165"/>
                </a:lnTo>
                <a:lnTo>
                  <a:pt x="124579" y="1059706"/>
                </a:lnTo>
                <a:lnTo>
                  <a:pt x="113205" y="1011044"/>
                </a:lnTo>
                <a:lnTo>
                  <a:pt x="102355" y="962182"/>
                </a:lnTo>
                <a:lnTo>
                  <a:pt x="92032" y="913123"/>
                </a:lnTo>
                <a:lnTo>
                  <a:pt x="82241" y="863871"/>
                </a:lnTo>
                <a:lnTo>
                  <a:pt x="72983" y="814429"/>
                </a:lnTo>
                <a:lnTo>
                  <a:pt x="64262" y="764799"/>
                </a:lnTo>
                <a:lnTo>
                  <a:pt x="56081" y="714985"/>
                </a:lnTo>
                <a:lnTo>
                  <a:pt x="48443" y="664990"/>
                </a:lnTo>
                <a:lnTo>
                  <a:pt x="41352" y="614817"/>
                </a:lnTo>
                <a:lnTo>
                  <a:pt x="34810" y="564469"/>
                </a:lnTo>
                <a:lnTo>
                  <a:pt x="28820" y="513950"/>
                </a:lnTo>
                <a:lnTo>
                  <a:pt x="23386" y="463262"/>
                </a:lnTo>
                <a:lnTo>
                  <a:pt x="18511" y="412409"/>
                </a:lnTo>
                <a:lnTo>
                  <a:pt x="14198" y="361393"/>
                </a:lnTo>
                <a:lnTo>
                  <a:pt x="10450" y="310218"/>
                </a:lnTo>
                <a:lnTo>
                  <a:pt x="7270" y="258887"/>
                </a:lnTo>
                <a:lnTo>
                  <a:pt x="4661" y="207403"/>
                </a:lnTo>
                <a:lnTo>
                  <a:pt x="2626" y="155769"/>
                </a:lnTo>
                <a:lnTo>
                  <a:pt x="1169" y="103989"/>
                </a:lnTo>
                <a:lnTo>
                  <a:pt x="292" y="52064"/>
                </a:lnTo>
                <a:lnTo>
                  <a:pt x="0" y="0"/>
                </a:lnTo>
                <a:lnTo>
                  <a:pt x="2206320" y="0"/>
                </a:lnTo>
                <a:lnTo>
                  <a:pt x="2206888" y="51910"/>
                </a:lnTo>
                <a:lnTo>
                  <a:pt x="2208585" y="103542"/>
                </a:lnTo>
                <a:lnTo>
                  <a:pt x="2211398" y="154885"/>
                </a:lnTo>
                <a:lnTo>
                  <a:pt x="2215316" y="205926"/>
                </a:lnTo>
                <a:lnTo>
                  <a:pt x="2220328" y="256653"/>
                </a:lnTo>
                <a:lnTo>
                  <a:pt x="2226421" y="307055"/>
                </a:lnTo>
                <a:lnTo>
                  <a:pt x="2233583" y="357120"/>
                </a:lnTo>
                <a:lnTo>
                  <a:pt x="2241803" y="406836"/>
                </a:lnTo>
                <a:lnTo>
                  <a:pt x="2251068" y="456191"/>
                </a:lnTo>
                <a:lnTo>
                  <a:pt x="2261368" y="505174"/>
                </a:lnTo>
                <a:lnTo>
                  <a:pt x="2272690" y="553772"/>
                </a:lnTo>
                <a:lnTo>
                  <a:pt x="2285023" y="601974"/>
                </a:lnTo>
                <a:lnTo>
                  <a:pt x="2298354" y="649768"/>
                </a:lnTo>
                <a:lnTo>
                  <a:pt x="2312672" y="697143"/>
                </a:lnTo>
                <a:lnTo>
                  <a:pt x="2327965" y="744085"/>
                </a:lnTo>
                <a:lnTo>
                  <a:pt x="2344221" y="790585"/>
                </a:lnTo>
                <a:lnTo>
                  <a:pt x="2361429" y="836629"/>
                </a:lnTo>
                <a:lnTo>
                  <a:pt x="2379576" y="882206"/>
                </a:lnTo>
                <a:lnTo>
                  <a:pt x="2398651" y="927304"/>
                </a:lnTo>
                <a:lnTo>
                  <a:pt x="2418642" y="971912"/>
                </a:lnTo>
                <a:lnTo>
                  <a:pt x="2439537" y="1016017"/>
                </a:lnTo>
                <a:lnTo>
                  <a:pt x="2461324" y="1059608"/>
                </a:lnTo>
                <a:lnTo>
                  <a:pt x="2483993" y="1102673"/>
                </a:lnTo>
                <a:lnTo>
                  <a:pt x="2507529" y="1145200"/>
                </a:lnTo>
                <a:lnTo>
                  <a:pt x="2531923" y="1187178"/>
                </a:lnTo>
                <a:lnTo>
                  <a:pt x="2557162" y="1228594"/>
                </a:lnTo>
                <a:lnTo>
                  <a:pt x="2583234" y="1269436"/>
                </a:lnTo>
                <a:lnTo>
                  <a:pt x="2610128" y="1309694"/>
                </a:lnTo>
                <a:lnTo>
                  <a:pt x="2637832" y="1349355"/>
                </a:lnTo>
                <a:lnTo>
                  <a:pt x="2666333" y="1388407"/>
                </a:lnTo>
                <a:lnTo>
                  <a:pt x="2695620" y="1426838"/>
                </a:lnTo>
                <a:lnTo>
                  <a:pt x="2725682" y="1464637"/>
                </a:lnTo>
                <a:lnTo>
                  <a:pt x="2756506" y="1501792"/>
                </a:lnTo>
                <a:lnTo>
                  <a:pt x="2788081" y="1538292"/>
                </a:lnTo>
                <a:lnTo>
                  <a:pt x="2820395" y="1574123"/>
                </a:lnTo>
                <a:lnTo>
                  <a:pt x="2853436" y="1609275"/>
                </a:lnTo>
                <a:lnTo>
                  <a:pt x="2887192" y="1643735"/>
                </a:lnTo>
                <a:lnTo>
                  <a:pt x="1327124" y="3203638"/>
                </a:lnTo>
                <a:close/>
              </a:path>
            </a:pathLst>
          </a:custGeom>
          <a:ln w="12700">
            <a:solidFill>
              <a:srgbClr val="FFFFFF"/>
            </a:solidFill>
          </a:ln>
        </p:spPr>
        <p:txBody>
          <a:bodyPr wrap="square" lIns="0" tIns="0" rIns="0" bIns="0" rtlCol="0"/>
          <a:lstStyle/>
          <a:p>
            <a:endParaRPr/>
          </a:p>
        </p:txBody>
      </p:sp>
      <p:sp>
        <p:nvSpPr>
          <p:cNvPr id="11" name="object 11"/>
          <p:cNvSpPr/>
          <p:nvPr/>
        </p:nvSpPr>
        <p:spPr>
          <a:xfrm>
            <a:off x="8526296" y="2584863"/>
            <a:ext cx="645795" cy="2038350"/>
          </a:xfrm>
          <a:custGeom>
            <a:avLst/>
            <a:gdLst/>
            <a:ahLst/>
            <a:cxnLst/>
            <a:rect l="l" t="t" r="r" b="b"/>
            <a:pathLst>
              <a:path w="645795" h="2038350">
                <a:moveTo>
                  <a:pt x="645438" y="2037740"/>
                </a:moveTo>
                <a:lnTo>
                  <a:pt x="598110" y="1982205"/>
                </a:lnTo>
                <a:lnTo>
                  <a:pt x="567461" y="1944693"/>
                </a:lnTo>
                <a:lnTo>
                  <a:pt x="537452" y="1906679"/>
                </a:lnTo>
                <a:lnTo>
                  <a:pt x="508098" y="1868171"/>
                </a:lnTo>
                <a:lnTo>
                  <a:pt x="479413" y="1829176"/>
                </a:lnTo>
                <a:lnTo>
                  <a:pt x="451412" y="1789700"/>
                </a:lnTo>
                <a:lnTo>
                  <a:pt x="424109" y="1749750"/>
                </a:lnTo>
                <a:lnTo>
                  <a:pt x="397517" y="1709333"/>
                </a:lnTo>
                <a:lnTo>
                  <a:pt x="371652" y="1668455"/>
                </a:lnTo>
                <a:lnTo>
                  <a:pt x="346527" y="1627124"/>
                </a:lnTo>
                <a:lnTo>
                  <a:pt x="322157" y="1585346"/>
                </a:lnTo>
                <a:lnTo>
                  <a:pt x="298557" y="1543127"/>
                </a:lnTo>
                <a:lnTo>
                  <a:pt x="275739" y="1500475"/>
                </a:lnTo>
                <a:lnTo>
                  <a:pt x="253720" y="1457397"/>
                </a:lnTo>
                <a:lnTo>
                  <a:pt x="232512" y="1413898"/>
                </a:lnTo>
                <a:lnTo>
                  <a:pt x="212130" y="1369986"/>
                </a:lnTo>
                <a:lnTo>
                  <a:pt x="192589" y="1325667"/>
                </a:lnTo>
                <a:lnTo>
                  <a:pt x="173903" y="1280949"/>
                </a:lnTo>
                <a:lnTo>
                  <a:pt x="156086" y="1235837"/>
                </a:lnTo>
                <a:lnTo>
                  <a:pt x="139152" y="1190339"/>
                </a:lnTo>
                <a:lnTo>
                  <a:pt x="123116" y="1144462"/>
                </a:lnTo>
                <a:lnTo>
                  <a:pt x="107992" y="1098211"/>
                </a:lnTo>
                <a:lnTo>
                  <a:pt x="93794" y="1051595"/>
                </a:lnTo>
                <a:lnTo>
                  <a:pt x="80536" y="1004619"/>
                </a:lnTo>
                <a:lnTo>
                  <a:pt x="68233" y="957290"/>
                </a:lnTo>
                <a:lnTo>
                  <a:pt x="56900" y="909616"/>
                </a:lnTo>
                <a:lnTo>
                  <a:pt x="46549" y="861602"/>
                </a:lnTo>
                <a:lnTo>
                  <a:pt x="37196" y="813256"/>
                </a:lnTo>
                <a:lnTo>
                  <a:pt x="28855" y="764584"/>
                </a:lnTo>
                <a:lnTo>
                  <a:pt x="21540" y="715593"/>
                </a:lnTo>
                <a:lnTo>
                  <a:pt x="15266" y="666290"/>
                </a:lnTo>
                <a:lnTo>
                  <a:pt x="10046" y="616681"/>
                </a:lnTo>
                <a:lnTo>
                  <a:pt x="5895" y="566774"/>
                </a:lnTo>
                <a:lnTo>
                  <a:pt x="2828" y="516574"/>
                </a:lnTo>
                <a:lnTo>
                  <a:pt x="858" y="466089"/>
                </a:lnTo>
                <a:lnTo>
                  <a:pt x="0" y="415326"/>
                </a:lnTo>
                <a:lnTo>
                  <a:pt x="267" y="364291"/>
                </a:lnTo>
                <a:lnTo>
                  <a:pt x="1676" y="312991"/>
                </a:lnTo>
                <a:lnTo>
                  <a:pt x="4239" y="261432"/>
                </a:lnTo>
                <a:lnTo>
                  <a:pt x="7971" y="209622"/>
                </a:lnTo>
                <a:lnTo>
                  <a:pt x="12886" y="157567"/>
                </a:lnTo>
                <a:lnTo>
                  <a:pt x="18998" y="105273"/>
                </a:lnTo>
                <a:lnTo>
                  <a:pt x="26323" y="52749"/>
                </a:lnTo>
                <a:lnTo>
                  <a:pt x="34873" y="0"/>
                </a:lnTo>
              </a:path>
            </a:pathLst>
          </a:custGeom>
          <a:ln w="12700">
            <a:solidFill>
              <a:srgbClr val="FFFFFF"/>
            </a:solidFill>
          </a:ln>
        </p:spPr>
        <p:txBody>
          <a:bodyPr wrap="square" lIns="0" tIns="0" rIns="0" bIns="0" rtlCol="0"/>
          <a:lstStyle/>
          <a:p>
            <a:endParaRPr/>
          </a:p>
        </p:txBody>
      </p:sp>
      <p:sp>
        <p:nvSpPr>
          <p:cNvPr id="12" name="object 12"/>
          <p:cNvSpPr/>
          <p:nvPr/>
        </p:nvSpPr>
        <p:spPr>
          <a:xfrm>
            <a:off x="7688798" y="1395467"/>
            <a:ext cx="2080260" cy="1186815"/>
          </a:xfrm>
          <a:custGeom>
            <a:avLst/>
            <a:gdLst/>
            <a:ahLst/>
            <a:cxnLst/>
            <a:rect l="l" t="t" r="r" b="b"/>
            <a:pathLst>
              <a:path w="2080259" h="1186814">
                <a:moveTo>
                  <a:pt x="2079853" y="0"/>
                </a:moveTo>
                <a:lnTo>
                  <a:pt x="0" y="1186611"/>
                </a:lnTo>
              </a:path>
            </a:pathLst>
          </a:custGeom>
          <a:ln w="12700">
            <a:solidFill>
              <a:srgbClr val="FFFFFF"/>
            </a:solidFill>
          </a:ln>
        </p:spPr>
        <p:txBody>
          <a:bodyPr wrap="square" lIns="0" tIns="0" rIns="0" bIns="0" rtlCol="0"/>
          <a:lstStyle/>
          <a:p>
            <a:endParaRPr/>
          </a:p>
        </p:txBody>
      </p:sp>
      <p:sp>
        <p:nvSpPr>
          <p:cNvPr id="13" name="object 13"/>
          <p:cNvSpPr/>
          <p:nvPr/>
        </p:nvSpPr>
        <p:spPr>
          <a:xfrm>
            <a:off x="8643008" y="274323"/>
            <a:ext cx="62230" cy="1729739"/>
          </a:xfrm>
          <a:custGeom>
            <a:avLst/>
            <a:gdLst/>
            <a:ahLst/>
            <a:cxnLst/>
            <a:rect l="l" t="t" r="r" b="b"/>
            <a:pathLst>
              <a:path w="62229" h="1729739">
                <a:moveTo>
                  <a:pt x="61887" y="1729181"/>
                </a:moveTo>
                <a:lnTo>
                  <a:pt x="0" y="0"/>
                </a:lnTo>
              </a:path>
            </a:pathLst>
          </a:custGeom>
          <a:ln w="12700">
            <a:solidFill>
              <a:srgbClr val="FFFFFF"/>
            </a:solidFill>
          </a:ln>
        </p:spPr>
        <p:txBody>
          <a:bodyPr wrap="square" lIns="0" tIns="0" rIns="0" bIns="0" rtlCol="0"/>
          <a:lstStyle/>
          <a:p>
            <a:endParaRPr/>
          </a:p>
        </p:txBody>
      </p:sp>
      <p:sp>
        <p:nvSpPr>
          <p:cNvPr id="14" name="object 14"/>
          <p:cNvSpPr/>
          <p:nvPr/>
        </p:nvSpPr>
        <p:spPr>
          <a:xfrm>
            <a:off x="7687819" y="271631"/>
            <a:ext cx="2082800" cy="2310765"/>
          </a:xfrm>
          <a:custGeom>
            <a:avLst/>
            <a:gdLst/>
            <a:ahLst/>
            <a:cxnLst/>
            <a:rect l="l" t="t" r="r" b="b"/>
            <a:pathLst>
              <a:path w="2082800" h="2310765">
                <a:moveTo>
                  <a:pt x="1591411" y="2310701"/>
                </a:moveTo>
                <a:lnTo>
                  <a:pt x="1592180" y="2259439"/>
                </a:lnTo>
                <a:lnTo>
                  <a:pt x="1594472" y="2208559"/>
                </a:lnTo>
                <a:lnTo>
                  <a:pt x="1598265" y="2158084"/>
                </a:lnTo>
                <a:lnTo>
                  <a:pt x="1603537" y="2108035"/>
                </a:lnTo>
                <a:lnTo>
                  <a:pt x="1610267" y="2058435"/>
                </a:lnTo>
                <a:lnTo>
                  <a:pt x="1618432" y="2009306"/>
                </a:lnTo>
                <a:lnTo>
                  <a:pt x="1628010" y="1960668"/>
                </a:lnTo>
                <a:lnTo>
                  <a:pt x="1638980" y="1912545"/>
                </a:lnTo>
                <a:lnTo>
                  <a:pt x="1651319" y="1864957"/>
                </a:lnTo>
                <a:lnTo>
                  <a:pt x="1665006" y="1817928"/>
                </a:lnTo>
                <a:lnTo>
                  <a:pt x="1680019" y="1771479"/>
                </a:lnTo>
                <a:lnTo>
                  <a:pt x="1696336" y="1725631"/>
                </a:lnTo>
                <a:lnTo>
                  <a:pt x="1713934" y="1680408"/>
                </a:lnTo>
                <a:lnTo>
                  <a:pt x="1732792" y="1635830"/>
                </a:lnTo>
                <a:lnTo>
                  <a:pt x="1752888" y="1591920"/>
                </a:lnTo>
                <a:lnTo>
                  <a:pt x="1774201" y="1548699"/>
                </a:lnTo>
                <a:lnTo>
                  <a:pt x="1796707" y="1506190"/>
                </a:lnTo>
                <a:lnTo>
                  <a:pt x="1820386" y="1464414"/>
                </a:lnTo>
                <a:lnTo>
                  <a:pt x="1845214" y="1423394"/>
                </a:lnTo>
                <a:lnTo>
                  <a:pt x="1871171" y="1383151"/>
                </a:lnTo>
                <a:lnTo>
                  <a:pt x="1898235" y="1343707"/>
                </a:lnTo>
                <a:lnTo>
                  <a:pt x="1926383" y="1305084"/>
                </a:lnTo>
                <a:lnTo>
                  <a:pt x="1955593" y="1267305"/>
                </a:lnTo>
                <a:lnTo>
                  <a:pt x="1985844" y="1230390"/>
                </a:lnTo>
                <a:lnTo>
                  <a:pt x="2017114" y="1194362"/>
                </a:lnTo>
                <a:lnTo>
                  <a:pt x="2049380" y="1159243"/>
                </a:lnTo>
                <a:lnTo>
                  <a:pt x="2082622" y="1125054"/>
                </a:lnTo>
                <a:lnTo>
                  <a:pt x="957338" y="0"/>
                </a:lnTo>
                <a:lnTo>
                  <a:pt x="923465" y="34366"/>
                </a:lnTo>
                <a:lnTo>
                  <a:pt x="890099" y="69227"/>
                </a:lnTo>
                <a:lnTo>
                  <a:pt x="857245" y="104576"/>
                </a:lnTo>
                <a:lnTo>
                  <a:pt x="824910" y="140409"/>
                </a:lnTo>
                <a:lnTo>
                  <a:pt x="793099" y="176717"/>
                </a:lnTo>
                <a:lnTo>
                  <a:pt x="761819" y="213497"/>
                </a:lnTo>
                <a:lnTo>
                  <a:pt x="731076" y="250741"/>
                </a:lnTo>
                <a:lnTo>
                  <a:pt x="700875" y="288444"/>
                </a:lnTo>
                <a:lnTo>
                  <a:pt x="671223" y="326600"/>
                </a:lnTo>
                <a:lnTo>
                  <a:pt x="642125" y="365202"/>
                </a:lnTo>
                <a:lnTo>
                  <a:pt x="613588" y="404245"/>
                </a:lnTo>
                <a:lnTo>
                  <a:pt x="585617" y="443723"/>
                </a:lnTo>
                <a:lnTo>
                  <a:pt x="558219" y="483630"/>
                </a:lnTo>
                <a:lnTo>
                  <a:pt x="531400" y="523959"/>
                </a:lnTo>
                <a:lnTo>
                  <a:pt x="505164" y="564706"/>
                </a:lnTo>
                <a:lnTo>
                  <a:pt x="479519" y="605863"/>
                </a:lnTo>
                <a:lnTo>
                  <a:pt x="454471" y="647425"/>
                </a:lnTo>
                <a:lnTo>
                  <a:pt x="430025" y="689386"/>
                </a:lnTo>
                <a:lnTo>
                  <a:pt x="406187" y="731740"/>
                </a:lnTo>
                <a:lnTo>
                  <a:pt x="382964" y="774481"/>
                </a:lnTo>
                <a:lnTo>
                  <a:pt x="360361" y="817603"/>
                </a:lnTo>
                <a:lnTo>
                  <a:pt x="338384" y="861099"/>
                </a:lnTo>
                <a:lnTo>
                  <a:pt x="317040" y="904965"/>
                </a:lnTo>
                <a:lnTo>
                  <a:pt x="296334" y="949194"/>
                </a:lnTo>
                <a:lnTo>
                  <a:pt x="276272" y="993780"/>
                </a:lnTo>
                <a:lnTo>
                  <a:pt x="256860" y="1038717"/>
                </a:lnTo>
                <a:lnTo>
                  <a:pt x="238105" y="1083999"/>
                </a:lnTo>
                <a:lnTo>
                  <a:pt x="220012" y="1129620"/>
                </a:lnTo>
                <a:lnTo>
                  <a:pt x="202587" y="1175574"/>
                </a:lnTo>
                <a:lnTo>
                  <a:pt x="185836" y="1221855"/>
                </a:lnTo>
                <a:lnTo>
                  <a:pt x="169766" y="1268457"/>
                </a:lnTo>
                <a:lnTo>
                  <a:pt x="154381" y="1315375"/>
                </a:lnTo>
                <a:lnTo>
                  <a:pt x="139689" y="1362602"/>
                </a:lnTo>
                <a:lnTo>
                  <a:pt x="125695" y="1410132"/>
                </a:lnTo>
                <a:lnTo>
                  <a:pt x="112405" y="1457959"/>
                </a:lnTo>
                <a:lnTo>
                  <a:pt x="99825" y="1506077"/>
                </a:lnTo>
                <a:lnTo>
                  <a:pt x="87961" y="1554481"/>
                </a:lnTo>
                <a:lnTo>
                  <a:pt x="76819" y="1603164"/>
                </a:lnTo>
                <a:lnTo>
                  <a:pt x="66405" y="1652120"/>
                </a:lnTo>
                <a:lnTo>
                  <a:pt x="56726" y="1701344"/>
                </a:lnTo>
                <a:lnTo>
                  <a:pt x="47786" y="1750829"/>
                </a:lnTo>
                <a:lnTo>
                  <a:pt x="39592" y="1800569"/>
                </a:lnTo>
                <a:lnTo>
                  <a:pt x="32150" y="1850559"/>
                </a:lnTo>
                <a:lnTo>
                  <a:pt x="25466" y="1900792"/>
                </a:lnTo>
                <a:lnTo>
                  <a:pt x="19546" y="1951262"/>
                </a:lnTo>
                <a:lnTo>
                  <a:pt x="14396" y="2001964"/>
                </a:lnTo>
                <a:lnTo>
                  <a:pt x="10022" y="2052892"/>
                </a:lnTo>
                <a:lnTo>
                  <a:pt x="6430" y="2104038"/>
                </a:lnTo>
                <a:lnTo>
                  <a:pt x="3626" y="2155399"/>
                </a:lnTo>
                <a:lnTo>
                  <a:pt x="1615" y="2206967"/>
                </a:lnTo>
                <a:lnTo>
                  <a:pt x="404" y="2258736"/>
                </a:lnTo>
                <a:lnTo>
                  <a:pt x="0" y="2310701"/>
                </a:lnTo>
                <a:lnTo>
                  <a:pt x="1591411" y="2310701"/>
                </a:lnTo>
                <a:close/>
              </a:path>
            </a:pathLst>
          </a:custGeom>
          <a:ln w="12700">
            <a:solidFill>
              <a:srgbClr val="FFFFFF"/>
            </a:solidFill>
          </a:ln>
        </p:spPr>
        <p:txBody>
          <a:bodyPr wrap="square" lIns="0" tIns="0" rIns="0" bIns="0" rtlCol="0"/>
          <a:lstStyle/>
          <a:p>
            <a:endParaRPr/>
          </a:p>
        </p:txBody>
      </p:sp>
      <p:sp>
        <p:nvSpPr>
          <p:cNvPr id="15" name="object 2"/>
          <p:cNvSpPr txBox="1"/>
          <p:nvPr/>
        </p:nvSpPr>
        <p:spPr>
          <a:xfrm>
            <a:off x="409659" y="527984"/>
            <a:ext cx="9466277" cy="505267"/>
          </a:xfrm>
          <a:prstGeom prst="rect">
            <a:avLst/>
          </a:prstGeom>
        </p:spPr>
        <p:txBody>
          <a:bodyPr vert="horz" wrap="square" lIns="0" tIns="12700" rIns="0" bIns="0" rtlCol="0">
            <a:spAutoFit/>
          </a:bodyPr>
          <a:lstStyle/>
          <a:p>
            <a:pPr marL="12700">
              <a:lnSpc>
                <a:spcPct val="100000"/>
              </a:lnSpc>
              <a:spcBef>
                <a:spcPts val="100"/>
              </a:spcBef>
            </a:pPr>
            <a:r>
              <a:rPr lang="en-GB" sz="3200" b="1" spc="-20" dirty="0">
                <a:solidFill>
                  <a:schemeClr val="tx2">
                    <a:lumMod val="50000"/>
                  </a:schemeClr>
                </a:solidFill>
                <a:latin typeface="+mj-lt"/>
                <a:cs typeface="Arial" panose="020B0604020202020204" pitchFamily="34" charset="0"/>
              </a:rPr>
              <a:t>Purpose of the session</a:t>
            </a:r>
          </a:p>
        </p:txBody>
      </p:sp>
      <p:sp>
        <p:nvSpPr>
          <p:cNvPr id="16" name="Rectangle 15"/>
          <p:cNvSpPr/>
          <p:nvPr/>
        </p:nvSpPr>
        <p:spPr>
          <a:xfrm>
            <a:off x="532576" y="2884073"/>
            <a:ext cx="6090552" cy="923330"/>
          </a:xfrm>
          <a:prstGeom prst="rect">
            <a:avLst/>
          </a:prstGeom>
        </p:spPr>
        <p:txBody>
          <a:bodyPr wrap="square">
            <a:spAutoFit/>
          </a:bodyPr>
          <a:lstStyle/>
          <a:p>
            <a:pPr marL="285750" indent="-285750">
              <a:buFont typeface="Arial" panose="020B0604020202020204" pitchFamily="34" charset="0"/>
              <a:buChar char="•"/>
            </a:pPr>
            <a:r>
              <a:rPr lang="en-GB" dirty="0" smtClean="0"/>
              <a:t>To introduce the proposed Leadership Development Plan for managers in the new Landlord Service, and get feedback on it</a:t>
            </a:r>
            <a:endParaRPr lang="en-GB" dirty="0"/>
          </a:p>
        </p:txBody>
      </p:sp>
      <p:sp>
        <p:nvSpPr>
          <p:cNvPr id="19" name="Rectangle 18"/>
          <p:cNvSpPr/>
          <p:nvPr/>
        </p:nvSpPr>
        <p:spPr>
          <a:xfrm>
            <a:off x="590843" y="4344964"/>
            <a:ext cx="5610260" cy="646331"/>
          </a:xfrm>
          <a:prstGeom prst="rect">
            <a:avLst/>
          </a:prstGeom>
        </p:spPr>
        <p:txBody>
          <a:bodyPr wrap="square">
            <a:spAutoFit/>
          </a:bodyPr>
          <a:lstStyle/>
          <a:p>
            <a:pPr marL="285750" indent="-285750">
              <a:buFont typeface="Arial" panose="020B0604020202020204" pitchFamily="34" charset="0"/>
              <a:buChar char="•"/>
            </a:pPr>
            <a:r>
              <a:rPr lang="en-GB" dirty="0" smtClean="0"/>
              <a:t>To help you understand how systems thinking can help you practically in your new role </a:t>
            </a:r>
            <a:endParaRPr lang="en-GB" dirty="0"/>
          </a:p>
        </p:txBody>
      </p:sp>
      <p:sp>
        <p:nvSpPr>
          <p:cNvPr id="20" name="Rectangle 19"/>
          <p:cNvSpPr/>
          <p:nvPr/>
        </p:nvSpPr>
        <p:spPr>
          <a:xfrm>
            <a:off x="558218" y="1684926"/>
            <a:ext cx="6090552" cy="646331"/>
          </a:xfrm>
          <a:prstGeom prst="rect">
            <a:avLst/>
          </a:prstGeom>
        </p:spPr>
        <p:txBody>
          <a:bodyPr wrap="square">
            <a:spAutoFit/>
          </a:bodyPr>
          <a:lstStyle/>
          <a:p>
            <a:pPr marL="285750" indent="-285750">
              <a:buFont typeface="Arial" panose="020B0604020202020204" pitchFamily="34" charset="0"/>
              <a:buChar char="•"/>
            </a:pPr>
            <a:r>
              <a:rPr lang="en-GB" dirty="0" smtClean="0"/>
              <a:t>To clarify what your new role is and what support is available to you</a:t>
            </a:r>
            <a:endParaRPr lang="en-GB" dirty="0"/>
          </a:p>
        </p:txBody>
      </p:sp>
    </p:spTree>
    <p:extLst>
      <p:ext uri="{BB962C8B-B14F-4D97-AF65-F5344CB8AC3E}">
        <p14:creationId xmlns:p14="http://schemas.microsoft.com/office/powerpoint/2010/main" val="3270332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46624" y="1232770"/>
            <a:ext cx="1681917" cy="222068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p:cNvSpPr/>
          <p:nvPr/>
        </p:nvSpPr>
        <p:spPr>
          <a:xfrm>
            <a:off x="4127480" y="1235033"/>
            <a:ext cx="1767790" cy="222068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p:cNvSpPr/>
          <p:nvPr/>
        </p:nvSpPr>
        <p:spPr>
          <a:xfrm>
            <a:off x="7790475" y="1235031"/>
            <a:ext cx="1681917" cy="222068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p:cNvSpPr/>
          <p:nvPr/>
        </p:nvSpPr>
        <p:spPr>
          <a:xfrm>
            <a:off x="2386984" y="1235031"/>
            <a:ext cx="1681917" cy="2220685"/>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p:cNvSpPr/>
          <p:nvPr/>
        </p:nvSpPr>
        <p:spPr>
          <a:xfrm>
            <a:off x="5951181" y="1235034"/>
            <a:ext cx="1783700" cy="2220685"/>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271960" y="273273"/>
            <a:ext cx="9029483" cy="584775"/>
          </a:xfrm>
          <a:prstGeom prst="rect">
            <a:avLst/>
          </a:prstGeom>
          <a:noFill/>
        </p:spPr>
        <p:txBody>
          <a:bodyPr wrap="square" rtlCol="0">
            <a:spAutoFit/>
          </a:bodyPr>
          <a:lstStyle/>
          <a:p>
            <a:r>
              <a:rPr lang="en-GB" sz="3200" b="1" dirty="0" smtClean="0"/>
              <a:t>Neighbourhood Managers: your new role</a:t>
            </a:r>
            <a:endParaRPr lang="en-GB" sz="3200" b="1" dirty="0"/>
          </a:p>
        </p:txBody>
      </p:sp>
      <p:sp>
        <p:nvSpPr>
          <p:cNvPr id="6" name="Rectangle 5"/>
          <p:cNvSpPr/>
          <p:nvPr/>
        </p:nvSpPr>
        <p:spPr>
          <a:xfrm>
            <a:off x="2356497" y="1885969"/>
            <a:ext cx="1742892" cy="923330"/>
          </a:xfrm>
          <a:prstGeom prst="rect">
            <a:avLst/>
          </a:prstGeom>
          <a:noFill/>
        </p:spPr>
        <p:txBody>
          <a:bodyPr wrap="square">
            <a:spAutoFit/>
          </a:bodyPr>
          <a:lstStyle/>
          <a:p>
            <a:pPr algn="ctr"/>
            <a:r>
              <a:rPr lang="en-GB" b="1" dirty="0" smtClean="0"/>
              <a:t>Facilitating reflection sessions</a:t>
            </a:r>
          </a:p>
        </p:txBody>
      </p:sp>
      <p:sp>
        <p:nvSpPr>
          <p:cNvPr id="7" name="Rectangle 6"/>
          <p:cNvSpPr/>
          <p:nvPr/>
        </p:nvSpPr>
        <p:spPr>
          <a:xfrm>
            <a:off x="8012168" y="1618844"/>
            <a:ext cx="1289275" cy="1477328"/>
          </a:xfrm>
          <a:prstGeom prst="rect">
            <a:avLst/>
          </a:prstGeom>
          <a:noFill/>
        </p:spPr>
        <p:txBody>
          <a:bodyPr wrap="square">
            <a:spAutoFit/>
          </a:bodyPr>
          <a:lstStyle/>
          <a:p>
            <a:pPr algn="ctr"/>
            <a:r>
              <a:rPr lang="en-GB" b="1" dirty="0" smtClean="0">
                <a:solidFill>
                  <a:schemeClr val="bg1"/>
                </a:solidFill>
              </a:rPr>
              <a:t>Identify </a:t>
            </a:r>
            <a:r>
              <a:rPr lang="en-GB" b="1" dirty="0">
                <a:solidFill>
                  <a:schemeClr val="bg1"/>
                </a:solidFill>
              </a:rPr>
              <a:t>and </a:t>
            </a:r>
            <a:r>
              <a:rPr lang="en-GB" b="1" dirty="0" smtClean="0">
                <a:solidFill>
                  <a:schemeClr val="bg1"/>
                </a:solidFill>
              </a:rPr>
              <a:t>act </a:t>
            </a:r>
            <a:r>
              <a:rPr lang="en-GB" b="1" dirty="0">
                <a:solidFill>
                  <a:schemeClr val="bg1"/>
                </a:solidFill>
              </a:rPr>
              <a:t>on system barriers</a:t>
            </a:r>
          </a:p>
        </p:txBody>
      </p:sp>
      <p:sp>
        <p:nvSpPr>
          <p:cNvPr id="15" name="Rectangle 14"/>
          <p:cNvSpPr/>
          <p:nvPr/>
        </p:nvSpPr>
        <p:spPr>
          <a:xfrm>
            <a:off x="4150428" y="1465950"/>
            <a:ext cx="1580133" cy="1754326"/>
          </a:xfrm>
          <a:prstGeom prst="rect">
            <a:avLst/>
          </a:prstGeom>
          <a:noFill/>
        </p:spPr>
        <p:txBody>
          <a:bodyPr wrap="square">
            <a:spAutoFit/>
          </a:bodyPr>
          <a:lstStyle/>
          <a:p>
            <a:pPr algn="ctr"/>
            <a:r>
              <a:rPr lang="en-GB" b="1" dirty="0" smtClean="0">
                <a:solidFill>
                  <a:schemeClr val="bg1"/>
                </a:solidFill>
              </a:rPr>
              <a:t>Have a supportive, coaching </a:t>
            </a:r>
            <a:r>
              <a:rPr lang="en-GB" b="1" dirty="0" err="1" smtClean="0">
                <a:solidFill>
                  <a:schemeClr val="bg1"/>
                </a:solidFill>
              </a:rPr>
              <a:t>mindset</a:t>
            </a:r>
            <a:r>
              <a:rPr lang="en-GB" b="1" dirty="0" smtClean="0">
                <a:solidFill>
                  <a:schemeClr val="bg1"/>
                </a:solidFill>
              </a:rPr>
              <a:t> (‘host’ not ‘hero’)</a:t>
            </a:r>
            <a:endParaRPr lang="en-GB" b="1" dirty="0">
              <a:solidFill>
                <a:schemeClr val="bg1"/>
              </a:solidFill>
            </a:endParaRPr>
          </a:p>
        </p:txBody>
      </p:sp>
      <p:sp>
        <p:nvSpPr>
          <p:cNvPr id="16" name="Rectangle 15"/>
          <p:cNvSpPr/>
          <p:nvPr/>
        </p:nvSpPr>
        <p:spPr>
          <a:xfrm>
            <a:off x="622917" y="3916467"/>
            <a:ext cx="8273788" cy="1477328"/>
          </a:xfrm>
          <a:prstGeom prst="rect">
            <a:avLst/>
          </a:prstGeom>
        </p:spPr>
        <p:txBody>
          <a:bodyPr wrap="square">
            <a:spAutoFit/>
          </a:bodyPr>
          <a:lstStyle/>
          <a:p>
            <a:r>
              <a:rPr lang="en-GB" sz="2400" b="1" dirty="0" smtClean="0"/>
              <a:t>Stand on the scale…..</a:t>
            </a:r>
          </a:p>
          <a:p>
            <a:endParaRPr lang="en-GB" sz="2400" dirty="0"/>
          </a:p>
          <a:p>
            <a:r>
              <a:rPr lang="en-GB" sz="2400" dirty="0" smtClean="0"/>
              <a:t>How confident are you feeling about doing your new role?</a:t>
            </a:r>
          </a:p>
          <a:p>
            <a:endParaRPr lang="en-GB" dirty="0"/>
          </a:p>
        </p:txBody>
      </p:sp>
      <p:sp>
        <p:nvSpPr>
          <p:cNvPr id="17" name="Rectangle 16"/>
          <p:cNvSpPr/>
          <p:nvPr/>
        </p:nvSpPr>
        <p:spPr>
          <a:xfrm>
            <a:off x="5923067" y="1465950"/>
            <a:ext cx="1867408" cy="1754326"/>
          </a:xfrm>
          <a:prstGeom prst="rect">
            <a:avLst/>
          </a:prstGeom>
          <a:noFill/>
        </p:spPr>
        <p:txBody>
          <a:bodyPr wrap="square">
            <a:spAutoFit/>
          </a:bodyPr>
          <a:lstStyle/>
          <a:p>
            <a:pPr algn="ctr"/>
            <a:r>
              <a:rPr lang="en-GB" b="1" dirty="0" smtClean="0"/>
              <a:t>Pay close attention to measures data and use this to make improvements</a:t>
            </a:r>
            <a:endParaRPr lang="en-GB" b="1" dirty="0"/>
          </a:p>
        </p:txBody>
      </p:sp>
      <p:sp>
        <p:nvSpPr>
          <p:cNvPr id="8" name="Rectangle 7"/>
          <p:cNvSpPr/>
          <p:nvPr/>
        </p:nvSpPr>
        <p:spPr>
          <a:xfrm rot="20543078">
            <a:off x="8599968" y="3561487"/>
            <a:ext cx="1402948" cy="369332"/>
          </a:xfrm>
          <a:prstGeom prst="rect">
            <a:avLst/>
          </a:prstGeom>
        </p:spPr>
        <p:txBody>
          <a:bodyPr wrap="none">
            <a:spAutoFit/>
          </a:bodyPr>
          <a:lstStyle/>
          <a:p>
            <a:r>
              <a:rPr lang="en-GB" b="1" dirty="0" smtClean="0">
                <a:solidFill>
                  <a:schemeClr val="accent1"/>
                </a:solidFill>
              </a:rPr>
              <a:t>What else?</a:t>
            </a:r>
            <a:endParaRPr lang="en-GB" b="1" dirty="0">
              <a:solidFill>
                <a:schemeClr val="accent1"/>
              </a:solidFill>
            </a:endParaRPr>
          </a:p>
        </p:txBody>
      </p:sp>
      <p:sp>
        <p:nvSpPr>
          <p:cNvPr id="19" name="Rectangle 18"/>
          <p:cNvSpPr/>
          <p:nvPr/>
        </p:nvSpPr>
        <p:spPr>
          <a:xfrm>
            <a:off x="789170" y="1885969"/>
            <a:ext cx="1383730" cy="646331"/>
          </a:xfrm>
          <a:prstGeom prst="rect">
            <a:avLst/>
          </a:prstGeom>
          <a:noFill/>
        </p:spPr>
        <p:txBody>
          <a:bodyPr wrap="square">
            <a:spAutoFit/>
          </a:bodyPr>
          <a:lstStyle/>
          <a:p>
            <a:pPr algn="ctr"/>
            <a:r>
              <a:rPr lang="en-GB" b="1" dirty="0" smtClean="0">
                <a:solidFill>
                  <a:schemeClr val="bg1"/>
                </a:solidFill>
              </a:rPr>
              <a:t>Being ‘in the work’</a:t>
            </a:r>
            <a:endParaRPr lang="en-GB" b="1" dirty="0">
              <a:solidFill>
                <a:schemeClr val="bg1"/>
              </a:solidFill>
            </a:endParaRPr>
          </a:p>
        </p:txBody>
      </p:sp>
    </p:spTree>
    <p:extLst>
      <p:ext uri="{BB962C8B-B14F-4D97-AF65-F5344CB8AC3E}">
        <p14:creationId xmlns:p14="http://schemas.microsoft.com/office/powerpoint/2010/main" val="428148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nip and Round Single Corner Rectangle 5"/>
          <p:cNvSpPr/>
          <p:nvPr/>
        </p:nvSpPr>
        <p:spPr>
          <a:xfrm>
            <a:off x="457232" y="1171206"/>
            <a:ext cx="3450432" cy="2285831"/>
          </a:xfrm>
          <a:prstGeom prst="snipRoundRect">
            <a:avLst/>
          </a:prstGeom>
          <a:solidFill>
            <a:schemeClr val="bg1"/>
          </a:solidFill>
          <a:ln w="444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271960" y="271639"/>
            <a:ext cx="7420025" cy="584775"/>
          </a:xfrm>
          <a:prstGeom prst="rect">
            <a:avLst/>
          </a:prstGeom>
          <a:noFill/>
        </p:spPr>
        <p:txBody>
          <a:bodyPr wrap="square" rtlCol="0">
            <a:spAutoFit/>
          </a:bodyPr>
          <a:lstStyle/>
          <a:p>
            <a:r>
              <a:rPr lang="en-GB" sz="3200" b="1" dirty="0"/>
              <a:t>What support is available to </a:t>
            </a:r>
            <a:r>
              <a:rPr lang="en-GB" sz="3200" b="1" dirty="0" smtClean="0"/>
              <a:t>you</a:t>
            </a:r>
            <a:endParaRPr lang="en-GB" sz="3200" b="1" dirty="0"/>
          </a:p>
        </p:txBody>
      </p:sp>
      <p:sp>
        <p:nvSpPr>
          <p:cNvPr id="2" name="Rectangle 1"/>
          <p:cNvSpPr/>
          <p:nvPr/>
        </p:nvSpPr>
        <p:spPr>
          <a:xfrm>
            <a:off x="632948" y="1283417"/>
            <a:ext cx="3274716" cy="2021579"/>
          </a:xfrm>
          <a:prstGeom prst="rect">
            <a:avLst/>
          </a:prstGeom>
        </p:spPr>
        <p:txBody>
          <a:bodyPr wrap="square">
            <a:spAutoFit/>
          </a:bodyPr>
          <a:lstStyle/>
          <a:p>
            <a:r>
              <a:rPr lang="en-GB" b="1" dirty="0">
                <a:solidFill>
                  <a:schemeClr val="accent4"/>
                </a:solidFill>
              </a:rPr>
              <a:t>Systems Thinking Team</a:t>
            </a:r>
          </a:p>
          <a:p>
            <a:endParaRPr lang="en-GB" sz="1342" b="1" dirty="0" smtClean="0">
              <a:solidFill>
                <a:schemeClr val="accent1"/>
              </a:solidFill>
            </a:endParaRPr>
          </a:p>
          <a:p>
            <a:r>
              <a:rPr lang="en-GB" sz="1342" b="1" dirty="0" smtClean="0"/>
              <a:t>Role</a:t>
            </a:r>
            <a:r>
              <a:rPr lang="en-GB" sz="1342" b="1" dirty="0"/>
              <a:t>: </a:t>
            </a:r>
            <a:r>
              <a:rPr lang="en-GB" sz="1342" dirty="0"/>
              <a:t>to support you to think differently, zoom out, think through problems, identify barriers and work out what to do about them, use measures data and help you to develop as systems leaders</a:t>
            </a:r>
          </a:p>
          <a:p>
            <a:endParaRPr lang="en-GB" sz="1342" dirty="0"/>
          </a:p>
          <a:p>
            <a:endParaRPr lang="en-GB" sz="1342" dirty="0"/>
          </a:p>
        </p:txBody>
      </p:sp>
      <p:sp>
        <p:nvSpPr>
          <p:cNvPr id="3" name="Rectangle 2"/>
          <p:cNvSpPr/>
          <p:nvPr/>
        </p:nvSpPr>
        <p:spPr>
          <a:xfrm>
            <a:off x="8000478" y="1762487"/>
            <a:ext cx="1883275" cy="2647007"/>
          </a:xfrm>
          <a:prstGeom prst="rect">
            <a:avLst/>
          </a:prstGeom>
        </p:spPr>
        <p:txBody>
          <a:bodyPr wrap="square">
            <a:spAutoFit/>
          </a:bodyPr>
          <a:lstStyle/>
          <a:p>
            <a:pPr algn="ctr"/>
            <a:r>
              <a:rPr lang="en-GB" sz="1509" dirty="0"/>
              <a:t>All of these colleagues are available to be ‘pulled in’ to help. </a:t>
            </a:r>
            <a:endParaRPr lang="en-GB" sz="1509" dirty="0" smtClean="0"/>
          </a:p>
          <a:p>
            <a:pPr algn="ctr"/>
            <a:endParaRPr lang="en-GB" sz="1509" dirty="0"/>
          </a:p>
          <a:p>
            <a:pPr algn="ctr"/>
            <a:r>
              <a:rPr lang="en-GB" sz="1509" dirty="0" smtClean="0"/>
              <a:t> </a:t>
            </a:r>
            <a:r>
              <a:rPr lang="en-GB" sz="1509" dirty="0"/>
              <a:t>They are all flexible with what support they can offer, and all have good listening and facilitation skills.</a:t>
            </a:r>
          </a:p>
        </p:txBody>
      </p:sp>
      <p:sp>
        <p:nvSpPr>
          <p:cNvPr id="10" name="Snip and Round Single Corner Rectangle 9"/>
          <p:cNvSpPr/>
          <p:nvPr/>
        </p:nvSpPr>
        <p:spPr>
          <a:xfrm>
            <a:off x="4046380" y="1175986"/>
            <a:ext cx="3450432" cy="2320824"/>
          </a:xfrm>
          <a:prstGeom prst="snipRoundRect">
            <a:avLst/>
          </a:prstGeom>
          <a:solidFill>
            <a:schemeClr val="bg1"/>
          </a:solidFill>
          <a:ln w="444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4222096" y="1288196"/>
            <a:ext cx="3274716" cy="1608517"/>
          </a:xfrm>
          <a:prstGeom prst="rect">
            <a:avLst/>
          </a:prstGeom>
        </p:spPr>
        <p:txBody>
          <a:bodyPr wrap="square">
            <a:spAutoFit/>
          </a:bodyPr>
          <a:lstStyle/>
          <a:p>
            <a:r>
              <a:rPr lang="en-GB" b="1" dirty="0" smtClean="0">
                <a:solidFill>
                  <a:schemeClr val="accent4"/>
                </a:solidFill>
              </a:rPr>
              <a:t>Tom Spencer</a:t>
            </a:r>
            <a:endParaRPr lang="en-GB" b="1" dirty="0">
              <a:solidFill>
                <a:schemeClr val="accent4"/>
              </a:solidFill>
            </a:endParaRPr>
          </a:p>
          <a:p>
            <a:endParaRPr lang="en-GB" sz="1342" b="1" dirty="0" smtClean="0">
              <a:solidFill>
                <a:schemeClr val="accent1"/>
              </a:solidFill>
            </a:endParaRPr>
          </a:p>
          <a:p>
            <a:r>
              <a:rPr lang="en-GB" sz="1342" b="1" dirty="0"/>
              <a:t>Role: </a:t>
            </a:r>
            <a:r>
              <a:rPr lang="en-GB" sz="1342" dirty="0"/>
              <a:t>Learning and Development Lead, holding </a:t>
            </a:r>
            <a:r>
              <a:rPr lang="en-GB" sz="1342" dirty="0" smtClean="0"/>
              <a:t>together and coordinating </a:t>
            </a:r>
            <a:r>
              <a:rPr lang="en-GB" sz="1342" dirty="0"/>
              <a:t>the learning </a:t>
            </a:r>
            <a:r>
              <a:rPr lang="en-GB" sz="1342" dirty="0" smtClean="0"/>
              <a:t>plan for the service</a:t>
            </a:r>
            <a:endParaRPr lang="en-GB" sz="1342" dirty="0"/>
          </a:p>
          <a:p>
            <a:endParaRPr lang="en-GB" sz="1342" dirty="0"/>
          </a:p>
          <a:p>
            <a:endParaRPr lang="en-GB" sz="1342" dirty="0"/>
          </a:p>
        </p:txBody>
      </p:sp>
      <p:sp>
        <p:nvSpPr>
          <p:cNvPr id="15" name="Snip and Round Single Corner Rectangle 14"/>
          <p:cNvSpPr/>
          <p:nvPr/>
        </p:nvSpPr>
        <p:spPr>
          <a:xfrm>
            <a:off x="457232" y="3607839"/>
            <a:ext cx="3450432" cy="2300722"/>
          </a:xfrm>
          <a:prstGeom prst="snipRoundRect">
            <a:avLst/>
          </a:prstGeom>
          <a:solidFill>
            <a:schemeClr val="bg1"/>
          </a:solidFill>
          <a:ln w="444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632948" y="3720050"/>
            <a:ext cx="3274716" cy="2225866"/>
          </a:xfrm>
          <a:prstGeom prst="rect">
            <a:avLst/>
          </a:prstGeom>
        </p:spPr>
        <p:txBody>
          <a:bodyPr wrap="square">
            <a:spAutoFit/>
          </a:bodyPr>
          <a:lstStyle/>
          <a:p>
            <a:r>
              <a:rPr lang="en-GB" b="1" dirty="0" smtClean="0">
                <a:solidFill>
                  <a:schemeClr val="accent4"/>
                </a:solidFill>
              </a:rPr>
              <a:t>Gemma Mitchell</a:t>
            </a:r>
            <a:endParaRPr lang="en-GB" b="1" dirty="0">
              <a:solidFill>
                <a:schemeClr val="accent4"/>
              </a:solidFill>
            </a:endParaRPr>
          </a:p>
          <a:p>
            <a:endParaRPr lang="en-GB" sz="1342" b="1" dirty="0" smtClean="0">
              <a:solidFill>
                <a:schemeClr val="accent1"/>
              </a:solidFill>
            </a:endParaRPr>
          </a:p>
          <a:p>
            <a:r>
              <a:rPr lang="en-GB" sz="1340" b="1" dirty="0"/>
              <a:t>Role: </a:t>
            </a:r>
            <a:r>
              <a:rPr lang="en-GB" sz="1340" dirty="0"/>
              <a:t>Clinical Psychologist for Landlord </a:t>
            </a:r>
            <a:r>
              <a:rPr lang="en-GB" sz="1340" dirty="0" smtClean="0"/>
              <a:t>Service.  Available (subject to availability) for both </a:t>
            </a:r>
            <a:r>
              <a:rPr lang="en-GB" sz="1340" dirty="0"/>
              <a:t>individual and </a:t>
            </a:r>
            <a:r>
              <a:rPr lang="en-GB" sz="1340" dirty="0" smtClean="0"/>
              <a:t>group </a:t>
            </a:r>
            <a:r>
              <a:rPr lang="en-GB" sz="1340" dirty="0"/>
              <a:t>reflective discussions about cases and issues linked to mental health and complexity, as well as available to support </a:t>
            </a:r>
            <a:r>
              <a:rPr lang="en-GB" sz="1340" dirty="0" smtClean="0"/>
              <a:t>reflection.</a:t>
            </a:r>
            <a:endParaRPr lang="en-GB" sz="1340" dirty="0"/>
          </a:p>
          <a:p>
            <a:endParaRPr lang="en-GB" sz="1342" dirty="0"/>
          </a:p>
        </p:txBody>
      </p:sp>
      <p:sp>
        <p:nvSpPr>
          <p:cNvPr id="17" name="Snip and Round Single Corner Rectangle 16"/>
          <p:cNvSpPr/>
          <p:nvPr/>
        </p:nvSpPr>
        <p:spPr>
          <a:xfrm>
            <a:off x="4046380" y="3625092"/>
            <a:ext cx="3450432" cy="2320824"/>
          </a:xfrm>
          <a:prstGeom prst="snipRoundRect">
            <a:avLst/>
          </a:prstGeom>
          <a:solidFill>
            <a:schemeClr val="bg1"/>
          </a:solidFill>
          <a:ln w="444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4222096" y="3737302"/>
            <a:ext cx="3274716" cy="1815049"/>
          </a:xfrm>
          <a:prstGeom prst="rect">
            <a:avLst/>
          </a:prstGeom>
        </p:spPr>
        <p:txBody>
          <a:bodyPr wrap="square">
            <a:spAutoFit/>
          </a:bodyPr>
          <a:lstStyle/>
          <a:p>
            <a:r>
              <a:rPr lang="en-GB" b="1" dirty="0" smtClean="0">
                <a:solidFill>
                  <a:schemeClr val="accent4"/>
                </a:solidFill>
              </a:rPr>
              <a:t>Emma Haigh</a:t>
            </a:r>
            <a:endParaRPr lang="en-GB" b="1" dirty="0">
              <a:solidFill>
                <a:schemeClr val="accent4"/>
              </a:solidFill>
            </a:endParaRPr>
          </a:p>
          <a:p>
            <a:endParaRPr lang="en-GB" sz="1342" b="1" dirty="0" smtClean="0">
              <a:solidFill>
                <a:schemeClr val="accent1"/>
              </a:solidFill>
            </a:endParaRPr>
          </a:p>
          <a:p>
            <a:r>
              <a:rPr lang="en-GB" sz="1342" b="1" dirty="0" smtClean="0"/>
              <a:t>Role</a:t>
            </a:r>
            <a:r>
              <a:rPr lang="en-GB" sz="1342" b="1" dirty="0"/>
              <a:t>: </a:t>
            </a:r>
            <a:r>
              <a:rPr lang="en-GB" sz="1342" dirty="0"/>
              <a:t>Early Help Service Manager, seconded to support the Landlord Service in its first few </a:t>
            </a:r>
            <a:r>
              <a:rPr lang="en-GB" sz="1342" dirty="0" smtClean="0"/>
              <a:t>months (until September).  Specialist </a:t>
            </a:r>
            <a:r>
              <a:rPr lang="en-GB" sz="1342" dirty="0"/>
              <a:t>in relational </a:t>
            </a:r>
            <a:r>
              <a:rPr lang="en-GB" sz="1342" dirty="0" smtClean="0"/>
              <a:t>practice and community links.</a:t>
            </a:r>
            <a:endParaRPr lang="en-GB" sz="1342" dirty="0"/>
          </a:p>
          <a:p>
            <a:endParaRPr lang="en-GB" sz="1342" dirty="0"/>
          </a:p>
        </p:txBody>
      </p:sp>
    </p:spTree>
    <p:extLst>
      <p:ext uri="{BB962C8B-B14F-4D97-AF65-F5344CB8AC3E}">
        <p14:creationId xmlns:p14="http://schemas.microsoft.com/office/powerpoint/2010/main" val="1016271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72" y="413814"/>
            <a:ext cx="7437892" cy="1111540"/>
          </a:xfrm>
        </p:spPr>
        <p:txBody>
          <a:bodyPr>
            <a:normAutofit/>
          </a:bodyPr>
          <a:lstStyle/>
          <a:p>
            <a:r>
              <a:rPr lang="en-GB" sz="3200" dirty="0">
                <a:solidFill>
                  <a:schemeClr val="tx1"/>
                </a:solidFill>
                <a:latin typeface="Arial" panose="020B0604020202020204" pitchFamily="34" charset="0"/>
                <a:cs typeface="Arial" panose="020B0604020202020204" pitchFamily="34" charset="0"/>
              </a:rPr>
              <a:t>Leadership Development Plan for Neighbourhood Managers</a:t>
            </a:r>
          </a:p>
        </p:txBody>
      </p:sp>
      <p:sp>
        <p:nvSpPr>
          <p:cNvPr id="17" name="TextBox 16"/>
          <p:cNvSpPr txBox="1"/>
          <p:nvPr/>
        </p:nvSpPr>
        <p:spPr>
          <a:xfrm>
            <a:off x="637229" y="3398811"/>
            <a:ext cx="7430482" cy="918136"/>
          </a:xfrm>
          <a:prstGeom prst="rect">
            <a:avLst/>
          </a:prstGeom>
          <a:noFill/>
        </p:spPr>
        <p:txBody>
          <a:bodyPr wrap="square" rtlCol="0">
            <a:spAutoFit/>
          </a:bodyPr>
          <a:lstStyle/>
          <a:p>
            <a:r>
              <a:rPr lang="en-GB" sz="2348" b="1" dirty="0"/>
              <a:t>Principles</a:t>
            </a:r>
          </a:p>
          <a:p>
            <a:endParaRPr lang="en-GB" sz="1509" dirty="0"/>
          </a:p>
          <a:p>
            <a:endParaRPr lang="en-GB" sz="1509" dirty="0"/>
          </a:p>
        </p:txBody>
      </p:sp>
      <p:sp>
        <p:nvSpPr>
          <p:cNvPr id="18" name="Rectangle 17"/>
          <p:cNvSpPr/>
          <p:nvPr/>
        </p:nvSpPr>
        <p:spPr>
          <a:xfrm>
            <a:off x="787981" y="3790020"/>
            <a:ext cx="5111750" cy="1021305"/>
          </a:xfrm>
          <a:prstGeom prst="rect">
            <a:avLst/>
          </a:prstGeom>
        </p:spPr>
        <p:txBody>
          <a:bodyPr>
            <a:spAutoFit/>
          </a:bodyPr>
          <a:lstStyle/>
          <a:p>
            <a:pPr marL="239601" indent="-239601">
              <a:buFont typeface="Arial" panose="020B0604020202020204" pitchFamily="34" charset="0"/>
              <a:buChar char="•"/>
            </a:pPr>
            <a:r>
              <a:rPr lang="en-GB" sz="1509" dirty="0"/>
              <a:t>Purposeful</a:t>
            </a:r>
          </a:p>
          <a:p>
            <a:pPr marL="239601" indent="-239601">
              <a:buFont typeface="Arial" panose="020B0604020202020204" pitchFamily="34" charset="0"/>
              <a:buChar char="•"/>
            </a:pPr>
            <a:r>
              <a:rPr lang="en-GB" sz="1509" dirty="0"/>
              <a:t>Practical</a:t>
            </a:r>
          </a:p>
          <a:p>
            <a:pPr marL="239601" indent="-239601">
              <a:buFont typeface="Arial" panose="020B0604020202020204" pitchFamily="34" charset="0"/>
              <a:buChar char="•"/>
            </a:pPr>
            <a:r>
              <a:rPr lang="en-GB" sz="1509" dirty="0"/>
              <a:t>We mainly learn through doing</a:t>
            </a:r>
          </a:p>
          <a:p>
            <a:pPr marL="239601" indent="-239601">
              <a:buFont typeface="Arial" panose="020B0604020202020204" pitchFamily="34" charset="0"/>
              <a:buChar char="•"/>
            </a:pPr>
            <a:r>
              <a:rPr lang="en-GB" sz="1509" dirty="0"/>
              <a:t>Iterative and never ‘finished’</a:t>
            </a:r>
          </a:p>
        </p:txBody>
      </p:sp>
      <p:sp>
        <p:nvSpPr>
          <p:cNvPr id="19" name="TextBox 18"/>
          <p:cNvSpPr txBox="1"/>
          <p:nvPr/>
        </p:nvSpPr>
        <p:spPr>
          <a:xfrm>
            <a:off x="637228" y="1847635"/>
            <a:ext cx="7430482" cy="918136"/>
          </a:xfrm>
          <a:prstGeom prst="rect">
            <a:avLst/>
          </a:prstGeom>
          <a:noFill/>
        </p:spPr>
        <p:txBody>
          <a:bodyPr wrap="square" rtlCol="0">
            <a:spAutoFit/>
          </a:bodyPr>
          <a:lstStyle/>
          <a:p>
            <a:r>
              <a:rPr lang="en-GB" sz="2348" b="1" dirty="0"/>
              <a:t>Purpose of this plan</a:t>
            </a:r>
          </a:p>
          <a:p>
            <a:endParaRPr lang="en-GB" sz="1509" dirty="0"/>
          </a:p>
          <a:p>
            <a:endParaRPr lang="en-GB" sz="1509" dirty="0"/>
          </a:p>
        </p:txBody>
      </p:sp>
      <p:sp>
        <p:nvSpPr>
          <p:cNvPr id="20" name="Rectangle 19"/>
          <p:cNvSpPr/>
          <p:nvPr/>
        </p:nvSpPr>
        <p:spPr>
          <a:xfrm>
            <a:off x="637229" y="2299281"/>
            <a:ext cx="4849171" cy="556819"/>
          </a:xfrm>
          <a:prstGeom prst="rect">
            <a:avLst/>
          </a:prstGeom>
        </p:spPr>
        <p:txBody>
          <a:bodyPr wrap="square">
            <a:spAutoFit/>
          </a:bodyPr>
          <a:lstStyle/>
          <a:p>
            <a:r>
              <a:rPr lang="en-GB" sz="1509" dirty="0"/>
              <a:t>To support Neighbourhood Managers to develop the skills they need to do their new roles  </a:t>
            </a:r>
          </a:p>
        </p:txBody>
      </p:sp>
      <p:grpSp>
        <p:nvGrpSpPr>
          <p:cNvPr id="29" name="Group 28"/>
          <p:cNvGrpSpPr/>
          <p:nvPr/>
        </p:nvGrpSpPr>
        <p:grpSpPr>
          <a:xfrm>
            <a:off x="6364027" y="1993203"/>
            <a:ext cx="2134046" cy="1993179"/>
            <a:chOff x="1724337" y="32403"/>
            <a:chExt cx="1555372" cy="1555372"/>
          </a:xfrm>
          <a:solidFill>
            <a:schemeClr val="accent1">
              <a:alpha val="50000"/>
            </a:schemeClr>
          </a:solidFill>
        </p:grpSpPr>
        <p:sp>
          <p:nvSpPr>
            <p:cNvPr id="30" name="Oval 29"/>
            <p:cNvSpPr/>
            <p:nvPr/>
          </p:nvSpPr>
          <p:spPr>
            <a:xfrm>
              <a:off x="1724337" y="32403"/>
              <a:ext cx="1555372" cy="1555372"/>
            </a:xfrm>
            <a:prstGeom prst="ellipse">
              <a:avLst/>
            </a:prstGeom>
            <a:grpFill/>
            <a:ln w="12700" cap="flat" cmpd="sng" algn="ctr">
              <a:solidFill>
                <a:sysClr val="window" lastClr="FFFFFF">
                  <a:hueOff val="0"/>
                  <a:satOff val="0"/>
                  <a:lumOff val="0"/>
                  <a:alphaOff val="0"/>
                </a:sysClr>
              </a:solidFill>
              <a:prstDash val="solid"/>
              <a:miter lim="800000"/>
            </a:ln>
            <a:effectLst/>
          </p:spPr>
        </p:sp>
        <p:sp>
          <p:nvSpPr>
            <p:cNvPr id="31" name="Oval 4"/>
            <p:cNvSpPr txBox="1"/>
            <p:nvPr/>
          </p:nvSpPr>
          <p:spPr>
            <a:xfrm>
              <a:off x="1951500" y="409992"/>
              <a:ext cx="1140606" cy="699917"/>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n-GB" sz="2400" b="1" i="0" u="none" strike="noStrike" kern="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System</a:t>
              </a:r>
            </a:p>
          </p:txBody>
        </p:sp>
      </p:grpSp>
      <p:grpSp>
        <p:nvGrpSpPr>
          <p:cNvPr id="32" name="Group 31"/>
          <p:cNvGrpSpPr/>
          <p:nvPr/>
        </p:nvGrpSpPr>
        <p:grpSpPr>
          <a:xfrm>
            <a:off x="7173649" y="3260234"/>
            <a:ext cx="2134046" cy="1993179"/>
            <a:chOff x="2285567" y="1004511"/>
            <a:chExt cx="1555372" cy="1555372"/>
          </a:xfrm>
          <a:solidFill>
            <a:srgbClr val="0070C0">
              <a:alpha val="50000"/>
            </a:srgbClr>
          </a:solidFill>
        </p:grpSpPr>
        <p:sp>
          <p:nvSpPr>
            <p:cNvPr id="33" name="Oval 32"/>
            <p:cNvSpPr/>
            <p:nvPr/>
          </p:nvSpPr>
          <p:spPr>
            <a:xfrm>
              <a:off x="2285567" y="1004511"/>
              <a:ext cx="1555372" cy="1555372"/>
            </a:xfrm>
            <a:prstGeom prst="ellipse">
              <a:avLst/>
            </a:prstGeom>
            <a:grpFill/>
            <a:ln w="12700" cap="flat" cmpd="sng" algn="ctr">
              <a:solidFill>
                <a:sysClr val="window" lastClr="FFFFFF">
                  <a:hueOff val="0"/>
                  <a:satOff val="0"/>
                  <a:lumOff val="0"/>
                  <a:alphaOff val="0"/>
                </a:sysClr>
              </a:solidFill>
              <a:prstDash val="solid"/>
              <a:miter lim="800000"/>
            </a:ln>
            <a:effectLst/>
          </p:spPr>
        </p:sp>
        <p:sp>
          <p:nvSpPr>
            <p:cNvPr id="34" name="Oval 6"/>
            <p:cNvSpPr txBox="1"/>
            <p:nvPr/>
          </p:nvSpPr>
          <p:spPr>
            <a:xfrm>
              <a:off x="2628707" y="1364458"/>
              <a:ext cx="933223" cy="855455"/>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n-GB" sz="2400" b="1" i="0" u="none" strike="noStrike" kern="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Other people</a:t>
              </a:r>
            </a:p>
          </p:txBody>
        </p:sp>
      </p:grpSp>
      <p:grpSp>
        <p:nvGrpSpPr>
          <p:cNvPr id="35" name="Group 34"/>
          <p:cNvGrpSpPr/>
          <p:nvPr/>
        </p:nvGrpSpPr>
        <p:grpSpPr>
          <a:xfrm>
            <a:off x="5473936" y="3238939"/>
            <a:ext cx="2134046" cy="1993179"/>
            <a:chOff x="1163107" y="1004511"/>
            <a:chExt cx="1555372" cy="1555372"/>
          </a:xfrm>
          <a:solidFill>
            <a:schemeClr val="accent4">
              <a:lumMod val="40000"/>
              <a:lumOff val="60000"/>
            </a:schemeClr>
          </a:solidFill>
        </p:grpSpPr>
        <p:sp>
          <p:nvSpPr>
            <p:cNvPr id="36" name="Oval 35"/>
            <p:cNvSpPr/>
            <p:nvPr/>
          </p:nvSpPr>
          <p:spPr>
            <a:xfrm>
              <a:off x="1163107" y="1004511"/>
              <a:ext cx="1555372" cy="1555372"/>
            </a:xfrm>
            <a:prstGeom prst="ellipse">
              <a:avLst/>
            </a:prstGeom>
            <a:grpFill/>
            <a:ln w="12700" cap="flat" cmpd="sng" algn="ctr">
              <a:solidFill>
                <a:sysClr val="window" lastClr="FFFFFF">
                  <a:hueOff val="0"/>
                  <a:satOff val="0"/>
                  <a:lumOff val="0"/>
                  <a:alphaOff val="0"/>
                </a:sysClr>
              </a:solidFill>
              <a:prstDash val="solid"/>
              <a:miter lim="800000"/>
            </a:ln>
            <a:effectLst/>
          </p:spPr>
        </p:sp>
        <p:sp>
          <p:nvSpPr>
            <p:cNvPr id="37" name="Oval 8"/>
            <p:cNvSpPr txBox="1"/>
            <p:nvPr/>
          </p:nvSpPr>
          <p:spPr>
            <a:xfrm>
              <a:off x="1425840" y="1354469"/>
              <a:ext cx="933223" cy="855455"/>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n-GB" sz="2400" b="1" i="0" u="none" strike="noStrike" kern="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Self</a:t>
              </a:r>
            </a:p>
          </p:txBody>
        </p:sp>
      </p:grpSp>
    </p:spTree>
    <p:extLst>
      <p:ext uri="{BB962C8B-B14F-4D97-AF65-F5344CB8AC3E}">
        <p14:creationId xmlns:p14="http://schemas.microsoft.com/office/powerpoint/2010/main" val="81700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9737" y="113764"/>
            <a:ext cx="10283584" cy="461665"/>
          </a:xfrm>
          <a:prstGeom prst="rect">
            <a:avLst/>
          </a:prstGeom>
        </p:spPr>
        <p:txBody>
          <a:bodyPr wrap="none">
            <a:spAutoFit/>
          </a:bodyPr>
          <a:lstStyle/>
          <a:p>
            <a:r>
              <a:rPr lang="en-GB" sz="2400" b="1" dirty="0"/>
              <a:t>Proposed plan for Neighbourhood Manager Leadership Development</a:t>
            </a:r>
          </a:p>
        </p:txBody>
      </p:sp>
      <p:cxnSp>
        <p:nvCxnSpPr>
          <p:cNvPr id="28" name="Straight Connector 27"/>
          <p:cNvCxnSpPr/>
          <p:nvPr/>
        </p:nvCxnSpPr>
        <p:spPr>
          <a:xfrm>
            <a:off x="4070820" y="736675"/>
            <a:ext cx="15682" cy="5366645"/>
          </a:xfrm>
          <a:prstGeom prst="line">
            <a:avLst/>
          </a:prstGeom>
          <a:noFill/>
          <a:ln w="6350" cap="flat" cmpd="sng" algn="ctr">
            <a:solidFill>
              <a:sysClr val="window" lastClr="FFFFFF">
                <a:lumMod val="50000"/>
              </a:sysClr>
            </a:solidFill>
            <a:prstDash val="solid"/>
            <a:miter lim="800000"/>
          </a:ln>
          <a:effectLst/>
        </p:spPr>
      </p:cxnSp>
      <p:sp>
        <p:nvSpPr>
          <p:cNvPr id="29" name="Rectangle: Rounded Corners 9">
            <a:extLst>
              <a:ext uri="{FF2B5EF4-FFF2-40B4-BE49-F238E27FC236}">
                <a16:creationId xmlns:a16="http://schemas.microsoft.com/office/drawing/2014/main" id="{F330E356-2F4F-4174-8167-EE151A2AAFDA}"/>
              </a:ext>
            </a:extLst>
          </p:cNvPr>
          <p:cNvSpPr/>
          <p:nvPr/>
        </p:nvSpPr>
        <p:spPr>
          <a:xfrm>
            <a:off x="1553528" y="1734445"/>
            <a:ext cx="2359964" cy="892649"/>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prstClr val="white"/>
                </a:solidFill>
                <a:effectLst/>
                <a:uLnTx/>
                <a:uFillTx/>
                <a:latin typeface="Calibri" panose="020F0502020204030204"/>
                <a:ea typeface="+mn-ea"/>
                <a:cs typeface="+mn-cs"/>
              </a:rPr>
              <a:t>Overview of systems thinking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E7E6E6"/>
                </a:solidFill>
                <a:effectLst/>
                <a:uLnTx/>
                <a:uFillTx/>
                <a:latin typeface="Calibri" panose="020F0502020204030204"/>
                <a:ea typeface="+mn-ea"/>
                <a:cs typeface="+mn-cs"/>
              </a:rPr>
              <a:t>Thursday 4</a:t>
            </a:r>
            <a:r>
              <a:rPr kumimoji="0" lang="en-GB" sz="1000" b="1" i="0" u="none" strike="noStrike" kern="0" cap="none" spc="0" normalizeH="0" baseline="30000" noProof="0" dirty="0" smtClean="0">
                <a:ln>
                  <a:noFill/>
                </a:ln>
                <a:solidFill>
                  <a:srgbClr val="E7E6E6"/>
                </a:solidFill>
                <a:effectLst/>
                <a:uLnTx/>
                <a:uFillTx/>
                <a:latin typeface="Calibri" panose="020F0502020204030204"/>
                <a:ea typeface="+mn-ea"/>
                <a:cs typeface="+mn-cs"/>
              </a:rPr>
              <a:t>th</a:t>
            </a:r>
            <a:r>
              <a:rPr kumimoji="0" lang="en-GB" sz="1000" b="1" i="0" u="none" strike="noStrike" kern="0" cap="none" spc="0" normalizeH="0" baseline="0" noProof="0" dirty="0" smtClean="0">
                <a:ln>
                  <a:noFill/>
                </a:ln>
                <a:solidFill>
                  <a:srgbClr val="E7E6E6"/>
                </a:solidFill>
                <a:effectLst/>
                <a:uLnTx/>
                <a:uFillTx/>
                <a:latin typeface="Calibri" panose="020F0502020204030204"/>
                <a:ea typeface="+mn-ea"/>
                <a:cs typeface="+mn-cs"/>
              </a:rPr>
              <a:t> July</a:t>
            </a:r>
          </a:p>
        </p:txBody>
      </p:sp>
      <p:sp>
        <p:nvSpPr>
          <p:cNvPr id="30" name="Rectangle: Rounded Corners 25">
            <a:extLst>
              <a:ext uri="{FF2B5EF4-FFF2-40B4-BE49-F238E27FC236}">
                <a16:creationId xmlns:a16="http://schemas.microsoft.com/office/drawing/2014/main" id="{2943045A-7C01-45FC-916C-D18C91F0A22D}"/>
              </a:ext>
            </a:extLst>
          </p:cNvPr>
          <p:cNvSpPr/>
          <p:nvPr/>
        </p:nvSpPr>
        <p:spPr>
          <a:xfrm>
            <a:off x="1553528" y="2702171"/>
            <a:ext cx="2359964" cy="87011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prstClr val="white"/>
                </a:solidFill>
                <a:effectLst/>
                <a:uLnTx/>
                <a:uFillTx/>
                <a:latin typeface="Calibri" panose="020F0502020204030204"/>
                <a:ea typeface="+mn-ea"/>
                <a:cs typeface="+mn-cs"/>
              </a:rPr>
              <a:t>Facilitating reflection sessions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prstClr val="white"/>
                </a:solidFill>
                <a:effectLst/>
                <a:uLnTx/>
                <a:uFillTx/>
                <a:latin typeface="Calibri" panose="020F0502020204030204"/>
                <a:ea typeface="+mn-ea"/>
                <a:cs typeface="+mn-cs"/>
              </a:rPr>
              <a:t>Including some practice</a:t>
            </a:r>
          </a:p>
        </p:txBody>
      </p:sp>
      <p:sp>
        <p:nvSpPr>
          <p:cNvPr id="33" name="Rectangle: Rounded Corners 26">
            <a:extLst>
              <a:ext uri="{FF2B5EF4-FFF2-40B4-BE49-F238E27FC236}">
                <a16:creationId xmlns:a16="http://schemas.microsoft.com/office/drawing/2014/main" id="{1704EA7A-A2AD-479A-9588-E4EFD1625FA3}"/>
              </a:ext>
            </a:extLst>
          </p:cNvPr>
          <p:cNvSpPr/>
          <p:nvPr/>
        </p:nvSpPr>
        <p:spPr>
          <a:xfrm>
            <a:off x="4320485" y="1740069"/>
            <a:ext cx="2359964" cy="869138"/>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prstClr val="white"/>
                </a:solidFill>
                <a:effectLst/>
                <a:uLnTx/>
                <a:uFillTx/>
                <a:latin typeface="Calibri" panose="020F0502020204030204"/>
                <a:ea typeface="+mn-ea"/>
                <a:cs typeface="+mn-cs"/>
              </a:rPr>
              <a:t>Acting on system barriers</a:t>
            </a:r>
          </a:p>
        </p:txBody>
      </p:sp>
      <p:sp>
        <p:nvSpPr>
          <p:cNvPr id="34" name="Rectangle: Rounded Corners 30">
            <a:extLst>
              <a:ext uri="{FF2B5EF4-FFF2-40B4-BE49-F238E27FC236}">
                <a16:creationId xmlns:a16="http://schemas.microsoft.com/office/drawing/2014/main" id="{636589EA-503D-4A56-87E3-D447FADEFFDD}"/>
              </a:ext>
            </a:extLst>
          </p:cNvPr>
          <p:cNvSpPr/>
          <p:nvPr/>
        </p:nvSpPr>
        <p:spPr>
          <a:xfrm>
            <a:off x="4332976" y="2698033"/>
            <a:ext cx="2355958" cy="785320"/>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prstClr val="white"/>
                </a:solidFill>
                <a:effectLst/>
                <a:uLnTx/>
                <a:uFillTx/>
                <a:latin typeface="Calibri" panose="020F0502020204030204"/>
                <a:ea typeface="+mn-ea"/>
                <a:cs typeface="+mn-cs"/>
              </a:rPr>
              <a:t>Using the new measures</a:t>
            </a:r>
          </a:p>
        </p:txBody>
      </p:sp>
      <p:sp>
        <p:nvSpPr>
          <p:cNvPr id="38" name="TextBox 37"/>
          <p:cNvSpPr txBox="1"/>
          <p:nvPr/>
        </p:nvSpPr>
        <p:spPr>
          <a:xfrm>
            <a:off x="1783277" y="827664"/>
            <a:ext cx="1753202" cy="400110"/>
          </a:xfrm>
          <a:prstGeom prst="rect">
            <a:avLst/>
          </a:prstGeom>
          <a:noFill/>
        </p:spPr>
        <p:txBody>
          <a:bodyPr wrap="square" rtlCol="0">
            <a:spAutoFit/>
          </a:bodyPr>
          <a:lstStyle/>
          <a:p>
            <a:pPr algn="ctr" defTabSz="914400"/>
            <a:r>
              <a:rPr lang="en-GB" sz="2000" b="1" dirty="0" smtClean="0">
                <a:solidFill>
                  <a:prstClr val="black"/>
                </a:solidFill>
                <a:latin typeface="Calibri" panose="020F0502020204030204"/>
              </a:rPr>
              <a:t>July</a:t>
            </a:r>
            <a:endParaRPr lang="en-GB" sz="2000" b="1" dirty="0">
              <a:solidFill>
                <a:prstClr val="black"/>
              </a:solidFill>
              <a:latin typeface="Calibri" panose="020F0502020204030204"/>
            </a:endParaRPr>
          </a:p>
        </p:txBody>
      </p:sp>
      <p:sp>
        <p:nvSpPr>
          <p:cNvPr id="39" name="TextBox 38"/>
          <p:cNvSpPr txBox="1"/>
          <p:nvPr/>
        </p:nvSpPr>
        <p:spPr>
          <a:xfrm>
            <a:off x="4540418" y="827664"/>
            <a:ext cx="1753202" cy="400110"/>
          </a:xfrm>
          <a:prstGeom prst="rect">
            <a:avLst/>
          </a:prstGeom>
          <a:noFill/>
        </p:spPr>
        <p:txBody>
          <a:bodyPr wrap="square" rtlCol="0">
            <a:spAutoFit/>
          </a:bodyPr>
          <a:lstStyle/>
          <a:p>
            <a:pPr algn="ctr" defTabSz="914400"/>
            <a:r>
              <a:rPr lang="en-GB" sz="2000" b="1" dirty="0" smtClean="0">
                <a:solidFill>
                  <a:prstClr val="black"/>
                </a:solidFill>
                <a:latin typeface="Calibri" panose="020F0502020204030204"/>
              </a:rPr>
              <a:t>August</a:t>
            </a:r>
            <a:endParaRPr lang="en-GB" sz="2000" b="1" dirty="0">
              <a:solidFill>
                <a:prstClr val="black"/>
              </a:solidFill>
              <a:latin typeface="Calibri" panose="020F0502020204030204"/>
            </a:endParaRPr>
          </a:p>
        </p:txBody>
      </p:sp>
      <p:sp>
        <p:nvSpPr>
          <p:cNvPr id="42" name="TextBox 41"/>
          <p:cNvSpPr txBox="1"/>
          <p:nvPr/>
        </p:nvSpPr>
        <p:spPr>
          <a:xfrm>
            <a:off x="7297559" y="827664"/>
            <a:ext cx="1753202" cy="400110"/>
          </a:xfrm>
          <a:prstGeom prst="rect">
            <a:avLst/>
          </a:prstGeom>
          <a:noFill/>
        </p:spPr>
        <p:txBody>
          <a:bodyPr wrap="square" rtlCol="0">
            <a:spAutoFit/>
          </a:bodyPr>
          <a:lstStyle/>
          <a:p>
            <a:pPr algn="ctr" defTabSz="914400"/>
            <a:r>
              <a:rPr lang="en-GB" sz="2000" b="1" dirty="0" smtClean="0">
                <a:solidFill>
                  <a:prstClr val="black"/>
                </a:solidFill>
                <a:latin typeface="Calibri" panose="020F0502020204030204"/>
              </a:rPr>
              <a:t>September</a:t>
            </a:r>
            <a:endParaRPr lang="en-GB" sz="2000" b="1" dirty="0">
              <a:solidFill>
                <a:prstClr val="black"/>
              </a:solidFill>
              <a:latin typeface="Calibri" panose="020F0502020204030204"/>
            </a:endParaRPr>
          </a:p>
        </p:txBody>
      </p:sp>
      <p:sp>
        <p:nvSpPr>
          <p:cNvPr id="44" name="Rectangle: Rounded Corners 31">
            <a:extLst>
              <a:ext uri="{FF2B5EF4-FFF2-40B4-BE49-F238E27FC236}">
                <a16:creationId xmlns:a16="http://schemas.microsoft.com/office/drawing/2014/main" id="{425135C9-B391-4058-B85F-E1F61301C112}"/>
              </a:ext>
            </a:extLst>
          </p:cNvPr>
          <p:cNvSpPr/>
          <p:nvPr/>
        </p:nvSpPr>
        <p:spPr>
          <a:xfrm>
            <a:off x="7006669" y="1734445"/>
            <a:ext cx="2334982" cy="81385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prstClr val="white"/>
                </a:solidFill>
                <a:effectLst/>
                <a:uLnTx/>
                <a:uFillTx/>
                <a:latin typeface="Calibri" panose="020F0502020204030204"/>
                <a:ea typeface="+mn-ea"/>
                <a:cs typeface="+mn-cs"/>
              </a:rPr>
              <a:t>Developing a coaching </a:t>
            </a:r>
            <a:r>
              <a:rPr kumimoji="0" lang="en-GB" sz="1400" b="1" i="0" u="none" strike="noStrike" kern="0" cap="none" spc="0" normalizeH="0" baseline="0" noProof="0" dirty="0" err="1" smtClean="0">
                <a:ln>
                  <a:noFill/>
                </a:ln>
                <a:solidFill>
                  <a:prstClr val="white"/>
                </a:solidFill>
                <a:effectLst/>
                <a:uLnTx/>
                <a:uFillTx/>
                <a:latin typeface="Calibri" panose="020F0502020204030204"/>
                <a:ea typeface="+mn-ea"/>
                <a:cs typeface="+mn-cs"/>
              </a:rPr>
              <a:t>mindset</a:t>
            </a:r>
            <a:endParaRPr kumimoji="0" lang="en-GB" sz="1400"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9" name="TextBox 48"/>
          <p:cNvSpPr txBox="1"/>
          <p:nvPr/>
        </p:nvSpPr>
        <p:spPr>
          <a:xfrm>
            <a:off x="-36301" y="1639138"/>
            <a:ext cx="1614998" cy="892552"/>
          </a:xfrm>
          <a:prstGeom prst="rect">
            <a:avLst/>
          </a:prstGeom>
          <a:noFill/>
        </p:spPr>
        <p:txBody>
          <a:bodyPr wrap="square" rtlCol="0">
            <a:spAutoFit/>
          </a:bodyPr>
          <a:lstStyle/>
          <a:p>
            <a:pPr defTabSz="914400"/>
            <a:r>
              <a:rPr lang="en-GB" sz="2000" b="1" dirty="0" smtClean="0">
                <a:solidFill>
                  <a:schemeClr val="accent1"/>
                </a:solidFill>
                <a:latin typeface="Calibri" panose="020F0502020204030204"/>
              </a:rPr>
              <a:t>Workshops </a:t>
            </a:r>
            <a:r>
              <a:rPr lang="en-GB" sz="1600" dirty="0" smtClean="0">
                <a:solidFill>
                  <a:schemeClr val="accent1"/>
                </a:solidFill>
                <a:latin typeface="Calibri" panose="020F0502020204030204"/>
              </a:rPr>
              <a:t>(for North and South together)</a:t>
            </a:r>
            <a:endParaRPr lang="en-GB" sz="1600" dirty="0">
              <a:solidFill>
                <a:schemeClr val="accent1"/>
              </a:solidFill>
              <a:latin typeface="Calibri" panose="020F0502020204030204"/>
            </a:endParaRPr>
          </a:p>
        </p:txBody>
      </p:sp>
      <p:sp>
        <p:nvSpPr>
          <p:cNvPr id="51" name="Rectangle 50"/>
          <p:cNvSpPr/>
          <p:nvPr/>
        </p:nvSpPr>
        <p:spPr>
          <a:xfrm>
            <a:off x="-139355" y="4181082"/>
            <a:ext cx="1706001" cy="707886"/>
          </a:xfrm>
          <a:prstGeom prst="rect">
            <a:avLst/>
          </a:prstGeom>
        </p:spPr>
        <p:txBody>
          <a:bodyPr wrap="square">
            <a:spAutoFit/>
          </a:bodyPr>
          <a:lstStyle/>
          <a:p>
            <a:pPr algn="ctr" defTabSz="914400"/>
            <a:r>
              <a:rPr lang="en-GB" sz="2000" b="1" dirty="0">
                <a:solidFill>
                  <a:srgbClr val="0070C0"/>
                </a:solidFill>
                <a:latin typeface="Calibri" panose="020F0502020204030204"/>
              </a:rPr>
              <a:t>Learning in the work</a:t>
            </a:r>
          </a:p>
        </p:txBody>
      </p:sp>
      <p:sp>
        <p:nvSpPr>
          <p:cNvPr id="52" name="Rectangle 51"/>
          <p:cNvSpPr/>
          <p:nvPr/>
        </p:nvSpPr>
        <p:spPr>
          <a:xfrm>
            <a:off x="-139356" y="5091414"/>
            <a:ext cx="1706001" cy="1015663"/>
          </a:xfrm>
          <a:prstGeom prst="rect">
            <a:avLst/>
          </a:prstGeom>
          <a:solidFill>
            <a:sysClr val="window" lastClr="FFFFFF"/>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smtClean="0">
                <a:ln>
                  <a:noFill/>
                </a:ln>
                <a:solidFill>
                  <a:schemeClr val="accent4"/>
                </a:solidFill>
                <a:effectLst/>
                <a:uLnTx/>
                <a:uFillTx/>
                <a:latin typeface="Calibri" panose="020F0502020204030204"/>
              </a:rPr>
              <a:t>Systems Thinking Mentoring</a:t>
            </a:r>
          </a:p>
        </p:txBody>
      </p:sp>
      <p:cxnSp>
        <p:nvCxnSpPr>
          <p:cNvPr id="54" name="Straight Connector 53"/>
          <p:cNvCxnSpPr/>
          <p:nvPr/>
        </p:nvCxnSpPr>
        <p:spPr>
          <a:xfrm>
            <a:off x="6891117" y="736675"/>
            <a:ext cx="20605" cy="5366645"/>
          </a:xfrm>
          <a:prstGeom prst="line">
            <a:avLst/>
          </a:prstGeom>
          <a:noFill/>
          <a:ln w="6350" cap="flat" cmpd="sng" algn="ctr">
            <a:solidFill>
              <a:sysClr val="window" lastClr="FFFFFF">
                <a:lumMod val="50000"/>
              </a:sysClr>
            </a:solidFill>
            <a:prstDash val="solid"/>
            <a:miter lim="800000"/>
          </a:ln>
          <a:effectLst/>
        </p:spPr>
      </p:cxnSp>
      <p:cxnSp>
        <p:nvCxnSpPr>
          <p:cNvPr id="55" name="Straight Connector 54"/>
          <p:cNvCxnSpPr/>
          <p:nvPr/>
        </p:nvCxnSpPr>
        <p:spPr>
          <a:xfrm>
            <a:off x="9490682" y="736675"/>
            <a:ext cx="52047" cy="5354455"/>
          </a:xfrm>
          <a:prstGeom prst="line">
            <a:avLst/>
          </a:prstGeom>
          <a:noFill/>
          <a:ln w="6350" cap="flat" cmpd="sng" algn="ctr">
            <a:solidFill>
              <a:sysClr val="window" lastClr="FFFFFF">
                <a:lumMod val="50000"/>
              </a:sysClr>
            </a:solidFill>
            <a:prstDash val="solid"/>
            <a:miter lim="800000"/>
          </a:ln>
          <a:effectLst/>
        </p:spPr>
      </p:cxnSp>
      <p:cxnSp>
        <p:nvCxnSpPr>
          <p:cNvPr id="57" name="Straight Connector 56"/>
          <p:cNvCxnSpPr/>
          <p:nvPr/>
        </p:nvCxnSpPr>
        <p:spPr>
          <a:xfrm>
            <a:off x="1370950" y="746567"/>
            <a:ext cx="21140" cy="5356753"/>
          </a:xfrm>
          <a:prstGeom prst="line">
            <a:avLst/>
          </a:prstGeom>
          <a:noFill/>
          <a:ln w="6350" cap="flat" cmpd="sng" algn="ctr">
            <a:solidFill>
              <a:sysClr val="window" lastClr="FFFFFF">
                <a:lumMod val="50000"/>
              </a:sysClr>
            </a:solidFill>
            <a:prstDash val="solid"/>
            <a:miter lim="800000"/>
          </a:ln>
          <a:effectLst/>
        </p:spPr>
      </p:cxnSp>
      <p:cxnSp>
        <p:nvCxnSpPr>
          <p:cNvPr id="58" name="Straight Connector 57"/>
          <p:cNvCxnSpPr/>
          <p:nvPr/>
        </p:nvCxnSpPr>
        <p:spPr>
          <a:xfrm>
            <a:off x="1375989" y="1317632"/>
            <a:ext cx="8847511" cy="28858"/>
          </a:xfrm>
          <a:prstGeom prst="line">
            <a:avLst/>
          </a:prstGeom>
          <a:noFill/>
          <a:ln w="6350" cap="flat" cmpd="sng" algn="ctr">
            <a:solidFill>
              <a:sysClr val="window" lastClr="FFFFFF">
                <a:lumMod val="50000"/>
              </a:sysClr>
            </a:solidFill>
            <a:prstDash val="solid"/>
            <a:miter lim="800000"/>
          </a:ln>
          <a:effectLst/>
        </p:spPr>
      </p:cxnSp>
      <p:cxnSp>
        <p:nvCxnSpPr>
          <p:cNvPr id="59" name="Straight Connector 58"/>
          <p:cNvCxnSpPr/>
          <p:nvPr/>
        </p:nvCxnSpPr>
        <p:spPr>
          <a:xfrm>
            <a:off x="1375989" y="725926"/>
            <a:ext cx="8847511" cy="10749"/>
          </a:xfrm>
          <a:prstGeom prst="line">
            <a:avLst/>
          </a:prstGeom>
          <a:noFill/>
          <a:ln w="6350" cap="flat" cmpd="sng" algn="ctr">
            <a:solidFill>
              <a:sysClr val="window" lastClr="FFFFFF">
                <a:lumMod val="50000"/>
              </a:sysClr>
            </a:solidFill>
            <a:prstDash val="solid"/>
            <a:miter lim="800000"/>
          </a:ln>
          <a:effectLst/>
        </p:spPr>
      </p:cxnSp>
      <p:cxnSp>
        <p:nvCxnSpPr>
          <p:cNvPr id="60" name="Straight Connector 59"/>
          <p:cNvCxnSpPr/>
          <p:nvPr/>
        </p:nvCxnSpPr>
        <p:spPr>
          <a:xfrm flipH="1" flipV="1">
            <a:off x="1392090" y="6082679"/>
            <a:ext cx="8963194" cy="20641"/>
          </a:xfrm>
          <a:prstGeom prst="line">
            <a:avLst/>
          </a:prstGeom>
          <a:noFill/>
          <a:ln w="6350" cap="flat" cmpd="sng" algn="ctr">
            <a:solidFill>
              <a:sysClr val="window" lastClr="FFFFFF">
                <a:lumMod val="50000"/>
              </a:sysClr>
            </a:solidFill>
            <a:prstDash val="solid"/>
            <a:miter lim="800000"/>
          </a:ln>
          <a:effectLst/>
        </p:spPr>
      </p:cxnSp>
      <p:sp>
        <p:nvSpPr>
          <p:cNvPr id="61" name="Right Arrow 60"/>
          <p:cNvSpPr/>
          <p:nvPr/>
        </p:nvSpPr>
        <p:spPr>
          <a:xfrm>
            <a:off x="8333268" y="4673176"/>
            <a:ext cx="1665755" cy="372929"/>
          </a:xfrm>
          <a:prstGeom prst="rightArrow">
            <a:avLst/>
          </a:prstGeom>
          <a:solidFill>
            <a:srgbClr val="5B9BD5"/>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white"/>
                </a:solidFill>
                <a:effectLst/>
                <a:uLnTx/>
                <a:uFillTx/>
                <a:latin typeface="Calibri" panose="020F0502020204030204"/>
                <a:ea typeface="+mn-ea"/>
                <a:cs typeface="+mn-cs"/>
              </a:rPr>
              <a:t>South</a:t>
            </a:r>
          </a:p>
        </p:txBody>
      </p:sp>
      <p:sp>
        <p:nvSpPr>
          <p:cNvPr id="63" name="Rectangle 62"/>
          <p:cNvSpPr/>
          <p:nvPr/>
        </p:nvSpPr>
        <p:spPr>
          <a:xfrm>
            <a:off x="7464671" y="3307450"/>
            <a:ext cx="1418978" cy="246221"/>
          </a:xfrm>
          <a:prstGeom prst="rect">
            <a:avLst/>
          </a:prstGeom>
        </p:spPr>
        <p:txBody>
          <a:bodyPr wrap="none">
            <a:spAutoFit/>
          </a:bodyPr>
          <a:lstStyle/>
          <a:p>
            <a:pPr algn="ctr" defTabSz="914400"/>
            <a:r>
              <a:rPr lang="en-GB" sz="1000" dirty="0">
                <a:solidFill>
                  <a:prstClr val="white"/>
                </a:solidFill>
                <a:latin typeface="Calibri" panose="020F0502020204030204"/>
              </a:rPr>
              <a:t>Including some practice</a:t>
            </a:r>
          </a:p>
        </p:txBody>
      </p:sp>
      <p:sp>
        <p:nvSpPr>
          <p:cNvPr id="64" name="Right Arrow 63"/>
          <p:cNvSpPr/>
          <p:nvPr/>
        </p:nvSpPr>
        <p:spPr>
          <a:xfrm>
            <a:off x="1597278" y="4286183"/>
            <a:ext cx="8401745" cy="372929"/>
          </a:xfrm>
          <a:prstGeom prst="rightArrow">
            <a:avLst/>
          </a:prstGeom>
          <a:solidFill>
            <a:srgbClr val="5B9BD5"/>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white"/>
                </a:solidFill>
                <a:effectLst/>
                <a:uLnTx/>
                <a:uFillTx/>
                <a:latin typeface="Calibri" panose="020F0502020204030204"/>
                <a:ea typeface="+mn-ea"/>
                <a:cs typeface="+mn-cs"/>
              </a:rPr>
              <a:t>North</a:t>
            </a:r>
          </a:p>
        </p:txBody>
      </p:sp>
      <p:sp>
        <p:nvSpPr>
          <p:cNvPr id="7" name="Isosceles Triangle 6"/>
          <p:cNvSpPr/>
          <p:nvPr/>
        </p:nvSpPr>
        <p:spPr>
          <a:xfrm>
            <a:off x="2253043" y="5263839"/>
            <a:ext cx="995160" cy="748145"/>
          </a:xfrm>
          <a:prstGeom prst="triangl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p>
        </p:txBody>
      </p:sp>
      <p:sp>
        <p:nvSpPr>
          <p:cNvPr id="8" name="Rectangle 7"/>
          <p:cNvSpPr/>
          <p:nvPr/>
        </p:nvSpPr>
        <p:spPr>
          <a:xfrm>
            <a:off x="2405193" y="5436348"/>
            <a:ext cx="690859" cy="646331"/>
          </a:xfrm>
          <a:prstGeom prst="rect">
            <a:avLst/>
          </a:prstGeom>
        </p:spPr>
        <p:txBody>
          <a:bodyPr wrap="square">
            <a:spAutoFit/>
          </a:bodyPr>
          <a:lstStyle/>
          <a:p>
            <a:pPr algn="ctr"/>
            <a:r>
              <a:rPr lang="en-GB" sz="1200" dirty="0"/>
              <a:t>First one to one</a:t>
            </a:r>
          </a:p>
        </p:txBody>
      </p:sp>
      <p:sp>
        <p:nvSpPr>
          <p:cNvPr id="65" name="Isosceles Triangle 64"/>
          <p:cNvSpPr/>
          <p:nvPr/>
        </p:nvSpPr>
        <p:spPr>
          <a:xfrm>
            <a:off x="5014882" y="5222414"/>
            <a:ext cx="995160" cy="748145"/>
          </a:xfrm>
          <a:prstGeom prst="triangl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p>
        </p:txBody>
      </p:sp>
      <p:sp>
        <p:nvSpPr>
          <p:cNvPr id="66" name="Rectangle 65"/>
          <p:cNvSpPr/>
          <p:nvPr/>
        </p:nvSpPr>
        <p:spPr>
          <a:xfrm>
            <a:off x="5107487" y="5407080"/>
            <a:ext cx="800296" cy="646331"/>
          </a:xfrm>
          <a:prstGeom prst="rect">
            <a:avLst/>
          </a:prstGeom>
        </p:spPr>
        <p:txBody>
          <a:bodyPr wrap="square">
            <a:spAutoFit/>
          </a:bodyPr>
          <a:lstStyle/>
          <a:p>
            <a:pPr algn="ctr"/>
            <a:r>
              <a:rPr lang="en-GB" sz="1200" dirty="0" smtClean="0"/>
              <a:t>Second </a:t>
            </a:r>
            <a:r>
              <a:rPr lang="en-GB" sz="1200" dirty="0"/>
              <a:t>one to one</a:t>
            </a:r>
          </a:p>
        </p:txBody>
      </p:sp>
      <p:sp>
        <p:nvSpPr>
          <p:cNvPr id="71" name="Isosceles Triangle 70"/>
          <p:cNvSpPr/>
          <p:nvPr/>
        </p:nvSpPr>
        <p:spPr>
          <a:xfrm>
            <a:off x="7840194" y="5168100"/>
            <a:ext cx="995160" cy="748145"/>
          </a:xfrm>
          <a:prstGeom prst="triangl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p>
        </p:txBody>
      </p:sp>
      <p:sp>
        <p:nvSpPr>
          <p:cNvPr id="72" name="Rectangle 71"/>
          <p:cNvSpPr/>
          <p:nvPr/>
        </p:nvSpPr>
        <p:spPr>
          <a:xfrm>
            <a:off x="7942408" y="5341535"/>
            <a:ext cx="800296" cy="646331"/>
          </a:xfrm>
          <a:prstGeom prst="rect">
            <a:avLst/>
          </a:prstGeom>
        </p:spPr>
        <p:txBody>
          <a:bodyPr wrap="square">
            <a:spAutoFit/>
          </a:bodyPr>
          <a:lstStyle/>
          <a:p>
            <a:pPr algn="ctr"/>
            <a:r>
              <a:rPr lang="en-GB" sz="1200" dirty="0" smtClean="0"/>
              <a:t>Third </a:t>
            </a:r>
            <a:r>
              <a:rPr lang="en-GB" sz="1200" dirty="0"/>
              <a:t>one to one</a:t>
            </a:r>
          </a:p>
        </p:txBody>
      </p:sp>
      <p:sp>
        <p:nvSpPr>
          <p:cNvPr id="9" name="Rectangle 8"/>
          <p:cNvSpPr/>
          <p:nvPr/>
        </p:nvSpPr>
        <p:spPr>
          <a:xfrm rot="20055291">
            <a:off x="2062512" y="5447808"/>
            <a:ext cx="559769" cy="276999"/>
          </a:xfrm>
          <a:prstGeom prst="rect">
            <a:avLst/>
          </a:prstGeom>
        </p:spPr>
        <p:txBody>
          <a:bodyPr wrap="none">
            <a:spAutoFit/>
          </a:bodyPr>
          <a:lstStyle/>
          <a:p>
            <a:pPr algn="ctr"/>
            <a:r>
              <a:rPr lang="en-GB" sz="1200" dirty="0" smtClean="0"/>
              <a:t>North</a:t>
            </a:r>
            <a:endParaRPr lang="en-GB" sz="1200" dirty="0"/>
          </a:p>
        </p:txBody>
      </p:sp>
      <p:sp>
        <p:nvSpPr>
          <p:cNvPr id="73" name="Rectangle 72"/>
          <p:cNvSpPr/>
          <p:nvPr/>
        </p:nvSpPr>
        <p:spPr>
          <a:xfrm rot="20055291">
            <a:off x="4756315" y="5338054"/>
            <a:ext cx="559769" cy="276999"/>
          </a:xfrm>
          <a:prstGeom prst="rect">
            <a:avLst/>
          </a:prstGeom>
        </p:spPr>
        <p:txBody>
          <a:bodyPr wrap="none">
            <a:spAutoFit/>
          </a:bodyPr>
          <a:lstStyle/>
          <a:p>
            <a:pPr algn="ctr"/>
            <a:r>
              <a:rPr lang="en-GB" sz="1200" dirty="0" smtClean="0"/>
              <a:t>North</a:t>
            </a:r>
            <a:endParaRPr lang="en-GB" sz="1200" dirty="0"/>
          </a:p>
        </p:txBody>
      </p:sp>
      <p:sp>
        <p:nvSpPr>
          <p:cNvPr id="74" name="Rectangle 73"/>
          <p:cNvSpPr/>
          <p:nvPr/>
        </p:nvSpPr>
        <p:spPr>
          <a:xfrm rot="20055291">
            <a:off x="7616362" y="5323977"/>
            <a:ext cx="559769" cy="276999"/>
          </a:xfrm>
          <a:prstGeom prst="rect">
            <a:avLst/>
          </a:prstGeom>
        </p:spPr>
        <p:txBody>
          <a:bodyPr wrap="none">
            <a:spAutoFit/>
          </a:bodyPr>
          <a:lstStyle/>
          <a:p>
            <a:pPr algn="ctr"/>
            <a:r>
              <a:rPr lang="en-GB" sz="1200" dirty="0" smtClean="0"/>
              <a:t>North</a:t>
            </a:r>
            <a:endParaRPr lang="en-GB" sz="1200" dirty="0"/>
          </a:p>
        </p:txBody>
      </p:sp>
      <p:sp>
        <p:nvSpPr>
          <p:cNvPr id="75" name="Rectangle: Rounded Corners 31">
            <a:extLst>
              <a:ext uri="{FF2B5EF4-FFF2-40B4-BE49-F238E27FC236}">
                <a16:creationId xmlns:a16="http://schemas.microsoft.com/office/drawing/2014/main" id="{425135C9-B391-4058-B85F-E1F61301C112}"/>
              </a:ext>
            </a:extLst>
          </p:cNvPr>
          <p:cNvSpPr/>
          <p:nvPr/>
        </p:nvSpPr>
        <p:spPr>
          <a:xfrm>
            <a:off x="7033711" y="2670292"/>
            <a:ext cx="2334982" cy="81385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prstClr val="white"/>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01400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76645" y="1431141"/>
            <a:ext cx="8828909" cy="4073468"/>
          </a:xfrm>
        </p:spPr>
        <p:txBody>
          <a:bodyPr/>
          <a:lstStyle/>
          <a:p>
            <a:r>
              <a:rPr lang="en-GB" sz="6000" dirty="0">
                <a:solidFill>
                  <a:schemeClr val="bg1"/>
                </a:solidFill>
              </a:rPr>
              <a:t>What are the characteristics of a ‘systems leader’?</a:t>
            </a:r>
          </a:p>
        </p:txBody>
      </p:sp>
    </p:spTree>
    <p:extLst>
      <p:ext uri="{BB962C8B-B14F-4D97-AF65-F5344CB8AC3E}">
        <p14:creationId xmlns:p14="http://schemas.microsoft.com/office/powerpoint/2010/main" val="3282774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10391" y="1383640"/>
            <a:ext cx="8828909" cy="4073468"/>
          </a:xfrm>
        </p:spPr>
        <p:txBody>
          <a:bodyPr/>
          <a:lstStyle/>
          <a:p>
            <a:pPr marL="12700">
              <a:lnSpc>
                <a:spcPct val="100000"/>
              </a:lnSpc>
              <a:spcBef>
                <a:spcPts val="100"/>
              </a:spcBef>
            </a:pPr>
            <a:r>
              <a:rPr lang="en-GB" sz="6000" spc="-20" dirty="0">
                <a:solidFill>
                  <a:schemeClr val="bg1"/>
                </a:solidFill>
                <a:cs typeface="Arial" panose="020B0604020202020204" pitchFamily="34" charset="0"/>
              </a:rPr>
              <a:t>Group exercise – </a:t>
            </a:r>
            <a:r>
              <a:rPr lang="en-GB" sz="6000" spc="-20" dirty="0" smtClean="0">
                <a:solidFill>
                  <a:schemeClr val="bg1"/>
                </a:solidFill>
                <a:cs typeface="Arial" panose="020B0604020202020204" pitchFamily="34" charset="0"/>
              </a:rPr>
              <a:t>where on the scale does </a:t>
            </a:r>
            <a:r>
              <a:rPr lang="en-GB" sz="6000" spc="-20" dirty="0">
                <a:solidFill>
                  <a:schemeClr val="bg1"/>
                </a:solidFill>
                <a:cs typeface="Arial" panose="020B0604020202020204" pitchFamily="34" charset="0"/>
              </a:rPr>
              <a:t>each statement </a:t>
            </a:r>
            <a:r>
              <a:rPr lang="en-GB" sz="6000" spc="-20" dirty="0" smtClean="0">
                <a:solidFill>
                  <a:schemeClr val="bg1"/>
                </a:solidFill>
                <a:cs typeface="Arial" panose="020B0604020202020204" pitchFamily="34" charset="0"/>
              </a:rPr>
              <a:t>fit?</a:t>
            </a:r>
            <a:endParaRPr lang="en-GB" sz="3600" spc="-20" dirty="0">
              <a:solidFill>
                <a:schemeClr val="bg1"/>
              </a:solidFill>
              <a:cs typeface="Arial" panose="020B0604020202020204" pitchFamily="34" charset="0"/>
            </a:endParaRPr>
          </a:p>
        </p:txBody>
      </p:sp>
    </p:spTree>
    <p:extLst>
      <p:ext uri="{BB962C8B-B14F-4D97-AF65-F5344CB8AC3E}">
        <p14:creationId xmlns:p14="http://schemas.microsoft.com/office/powerpoint/2010/main" val="735170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76645" y="1716149"/>
            <a:ext cx="8828909" cy="4073468"/>
          </a:xfrm>
        </p:spPr>
        <p:txBody>
          <a:bodyPr/>
          <a:lstStyle/>
          <a:p>
            <a:r>
              <a:rPr lang="en-GB" sz="6000" dirty="0">
                <a:solidFill>
                  <a:schemeClr val="bg1"/>
                </a:solidFill>
              </a:rPr>
              <a:t>What do we mean by ‘getting into the work’?</a:t>
            </a:r>
          </a:p>
        </p:txBody>
      </p:sp>
    </p:spTree>
    <p:extLst>
      <p:ext uri="{BB962C8B-B14F-4D97-AF65-F5344CB8AC3E}">
        <p14:creationId xmlns:p14="http://schemas.microsoft.com/office/powerpoint/2010/main" val="472085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Camden colours">
      <a:dk1>
        <a:srgbClr val="000000"/>
      </a:dk1>
      <a:lt1>
        <a:sysClr val="window" lastClr="FFFFFF"/>
      </a:lt1>
      <a:dk2>
        <a:srgbClr val="5F6062"/>
      </a:dk2>
      <a:lt2>
        <a:srgbClr val="EEECE1"/>
      </a:lt2>
      <a:accent1>
        <a:srgbClr val="00B259"/>
      </a:accent1>
      <a:accent2>
        <a:srgbClr val="5F6062"/>
      </a:accent2>
      <a:accent3>
        <a:srgbClr val="F16D9A"/>
      </a:accent3>
      <a:accent4>
        <a:srgbClr val="F5866C"/>
      </a:accent4>
      <a:accent5>
        <a:srgbClr val="A04276"/>
      </a:accent5>
      <a:accent6>
        <a:srgbClr val="522E9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12CF4743EC6B45B3C8E131ED7A28D3" ma:contentTypeVersion="10" ma:contentTypeDescription="Create a new document." ma:contentTypeScope="" ma:versionID="1724d2d237660b7149ce6e6047f1a55c">
  <xsd:schema xmlns:xsd="http://www.w3.org/2001/XMLSchema" xmlns:xs="http://www.w3.org/2001/XMLSchema" xmlns:p="http://schemas.microsoft.com/office/2006/metadata/properties" xmlns:ns3="fe5e8f82-d788-4582-a6d7-5599f9c0e593" xmlns:ns4="baed20a7-9706-43c1-a147-5044c3bd58a0" targetNamespace="http://schemas.microsoft.com/office/2006/metadata/properties" ma:root="true" ma:fieldsID="77add1a9e03d14a2dc3a07f12430075a" ns3:_="" ns4:_="">
    <xsd:import namespace="fe5e8f82-d788-4582-a6d7-5599f9c0e593"/>
    <xsd:import namespace="baed20a7-9706-43c1-a147-5044c3bd58a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5e8f82-d788-4582-a6d7-5599f9c0e5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ed20a7-9706-43c1-a147-5044c3bd58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FAE31A-14AF-481F-B528-8AB03F39F9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5e8f82-d788-4582-a6d7-5599f9c0e593"/>
    <ds:schemaRef ds:uri="baed20a7-9706-43c1-a147-5044c3bd58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30F688-1E1E-4719-8E59-685FBAB29302}">
  <ds:schemaRefs>
    <ds:schemaRef ds:uri="http://schemas.microsoft.com/sharepoint/v3/contenttype/forms"/>
  </ds:schemaRefs>
</ds:datastoreItem>
</file>

<file path=customXml/itemProps3.xml><?xml version="1.0" encoding="utf-8"?>
<ds:datastoreItem xmlns:ds="http://schemas.openxmlformats.org/officeDocument/2006/customXml" ds:itemID="{1D566012-46DC-4EAF-AFF9-87898D6DB720}">
  <ds:schemaRefs>
    <ds:schemaRef ds:uri="fe5e8f82-d788-4582-a6d7-5599f9c0e593"/>
    <ds:schemaRef ds:uri="baed20a7-9706-43c1-a147-5044c3bd58a0"/>
    <ds:schemaRef ds:uri="http://schemas.microsoft.com/office/2006/documentManagement/types"/>
    <ds:schemaRef ds:uri="http://purl.org/dc/elements/1.1/"/>
    <ds:schemaRef ds:uri="http://purl.org/dc/dcmitype/"/>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5515</TotalTime>
  <Words>724</Words>
  <Application>Microsoft Office PowerPoint</Application>
  <PresentationFormat>Custom</PresentationFormat>
  <Paragraphs>130</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Bradley Hand ITC</vt:lpstr>
      <vt:lpstr>Calibri</vt:lpstr>
      <vt:lpstr>Default Theme</vt:lpstr>
      <vt:lpstr>PowerPoint Presentation</vt:lpstr>
      <vt:lpstr>PowerPoint Presentation</vt:lpstr>
      <vt:lpstr>PowerPoint Presentation</vt:lpstr>
      <vt:lpstr>PowerPoint Presentation</vt:lpstr>
      <vt:lpstr>Leadership Development Plan for Neighbourhood Managers</vt:lpstr>
      <vt:lpstr>PowerPoint Presentation</vt:lpstr>
      <vt:lpstr>What are the characteristics of a ‘systems leader’?</vt:lpstr>
      <vt:lpstr>Group exercise – where on the scale does each statement fit?</vt:lpstr>
      <vt:lpstr>What do we mean by ‘getting into the work’?</vt:lpstr>
      <vt:lpstr>PowerPoint Presentation</vt:lpstr>
      <vt:lpstr>Levels of understanding a system </vt:lpstr>
      <vt:lpstr>Some examples of T-S-Ps</vt:lpstr>
      <vt:lpstr>Practical examples of T-S-Ps in Landlord Services </vt:lpstr>
      <vt:lpstr>To wrap up:  Stand on the scale…..  How confident are you feeling about doing your new role?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camden user</dc:creator>
  <cp:lastModifiedBy>Lyons, Meg</cp:lastModifiedBy>
  <cp:revision>306</cp:revision>
  <cp:lastPrinted>2019-07-04T08:44:21Z</cp:lastPrinted>
  <dcterms:created xsi:type="dcterms:W3CDTF">2013-12-05T12:22:23Z</dcterms:created>
  <dcterms:modified xsi:type="dcterms:W3CDTF">2019-09-24T08:46:27Z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0x010100E512CF4743EC6B45B3C8E131ED7A28D3</vt:lpwstr>
  </property>
</Properties>
</file>