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sldIdLst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852"/>
    <a:srgbClr val="F48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3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57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373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5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184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26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632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51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871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164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2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516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483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398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1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20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1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27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0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1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97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BB86-82D3-4610-9F62-B6C715901215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BEFE6-BA67-461C-A640-D6A59C63F6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09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C8BDA-1036-4FBA-AB72-D6D3FE554442}" type="datetimeFigureOut">
              <a:rPr lang="en-GB" smtClean="0"/>
              <a:t>08/07/2019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23C4F-52A4-4B5C-939D-8FF488B4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6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388" y="244967"/>
            <a:ext cx="7255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2000" b="1" dirty="0">
                <a:solidFill>
                  <a:prstClr val="black"/>
                </a:solidFill>
                <a:latin typeface="Calibri" panose="020F0502020204030204"/>
              </a:rPr>
              <a:t>Value steps for “</a:t>
            </a:r>
            <a:r>
              <a:rPr lang="en-GB" sz="2000" b="1" dirty="0" smtClean="0">
                <a:solidFill>
                  <a:prstClr val="black"/>
                </a:solidFill>
                <a:latin typeface="Calibri" panose="020F0502020204030204"/>
              </a:rPr>
              <a:t>I have a problem with my Neighbour” </a:t>
            </a:r>
            <a:r>
              <a:rPr lang="en-GB" sz="2000" b="1" dirty="0">
                <a:solidFill>
                  <a:prstClr val="black"/>
                </a:solidFill>
                <a:latin typeface="Calibri" panose="020F0502020204030204"/>
              </a:rPr>
              <a:t>demands</a:t>
            </a:r>
            <a:endParaRPr lang="en-GB" sz="2000" b="1" dirty="0">
              <a:solidFill>
                <a:srgbClr val="A5A5A5"/>
              </a:solidFill>
              <a:latin typeface="Calibri" panose="020F050202020403020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866" y="1995837"/>
            <a:ext cx="1038987" cy="15696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Tenant/</a:t>
            </a:r>
          </a:p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resident contacts Council to tell us they have a neighbour dispute</a:t>
            </a:r>
            <a:endParaRPr lang="en-GB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60855" y="1035686"/>
            <a:ext cx="1920568" cy="32316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t">
              <a:defRPr/>
            </a:pPr>
            <a:r>
              <a:rPr lang="en-GB" sz="1200" dirty="0" smtClean="0">
                <a:latin typeface="Arial"/>
              </a:rPr>
              <a:t>Understanding conversation with the tenant in full context using restorative approach and visit if required. </a:t>
            </a:r>
          </a:p>
          <a:p>
            <a:pPr algn="ctr" fontAlgn="t">
              <a:defRPr/>
            </a:pPr>
            <a:endParaRPr lang="en-GB" sz="1200" dirty="0">
              <a:latin typeface="Arial"/>
            </a:endParaRPr>
          </a:p>
          <a:p>
            <a:pPr algn="ctr" fontAlgn="t">
              <a:defRPr/>
            </a:pPr>
            <a:r>
              <a:rPr lang="en-GB" sz="1200" dirty="0" smtClean="0">
                <a:latin typeface="Arial"/>
              </a:rPr>
              <a:t>What has been occurring/frequency/who is involved?</a:t>
            </a:r>
          </a:p>
          <a:p>
            <a:pPr algn="ctr" fontAlgn="t">
              <a:defRPr/>
            </a:pPr>
            <a:r>
              <a:rPr lang="en-GB" sz="1200" dirty="0" smtClean="0">
                <a:latin typeface="Arial"/>
              </a:rPr>
              <a:t>How does the person think/feel?</a:t>
            </a:r>
          </a:p>
          <a:p>
            <a:pPr algn="ctr" fontAlgn="t">
              <a:defRPr/>
            </a:pPr>
            <a:r>
              <a:rPr lang="en-GB" sz="1200" dirty="0" smtClean="0">
                <a:latin typeface="Arial"/>
              </a:rPr>
              <a:t>What can be done to resolve their issues? (whilst being honest about what we can and cant do)</a:t>
            </a:r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141361" y="2618649"/>
            <a:ext cx="435901" cy="324036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8530" y="705325"/>
            <a:ext cx="1746276" cy="24929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685800" fontAlgn="t">
              <a:defRPr/>
            </a:pPr>
            <a:r>
              <a:rPr lang="en-GB" sz="1200" dirty="0">
                <a:solidFill>
                  <a:prstClr val="black"/>
                </a:solidFill>
                <a:latin typeface="Arial"/>
              </a:rPr>
              <a:t>Once context is </a:t>
            </a:r>
            <a:r>
              <a:rPr lang="en-GB" sz="1200" dirty="0" smtClean="0">
                <a:solidFill>
                  <a:prstClr val="black"/>
                </a:solidFill>
                <a:latin typeface="Arial"/>
              </a:rPr>
              <a:t>understood and if appropriate contact can be made to the neighbour to have understanding conversation.</a:t>
            </a:r>
            <a:endParaRPr lang="en-GB" sz="1200" dirty="0">
              <a:solidFill>
                <a:prstClr val="black"/>
              </a:solidFill>
              <a:latin typeface="Arial"/>
            </a:endParaRPr>
          </a:p>
          <a:p>
            <a:pPr algn="ctr" defTabSz="685800" fontAlgn="t">
              <a:defRPr/>
            </a:pPr>
            <a:endParaRPr lang="en-GB" sz="1200" dirty="0" smtClean="0">
              <a:solidFill>
                <a:prstClr val="black"/>
              </a:solidFill>
              <a:latin typeface="Arial"/>
            </a:endParaRPr>
          </a:p>
          <a:p>
            <a:pPr algn="ctr" defTabSz="685800" fontAlgn="t"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/>
              </a:rPr>
              <a:t>This may be the our/tenants/other services responsibility  </a:t>
            </a:r>
            <a:r>
              <a:rPr lang="en-GB" sz="1200" dirty="0">
                <a:solidFill>
                  <a:prstClr val="black"/>
                </a:solidFill>
                <a:latin typeface="Arial"/>
              </a:rPr>
              <a:t>we can support them with next steps</a:t>
            </a:r>
          </a:p>
        </p:txBody>
      </p:sp>
      <p:sp>
        <p:nvSpPr>
          <p:cNvPr id="14" name="Right Arrow 13"/>
          <p:cNvSpPr/>
          <p:nvPr/>
        </p:nvSpPr>
        <p:spPr>
          <a:xfrm rot="20197354">
            <a:off x="6170942" y="1306369"/>
            <a:ext cx="799499" cy="324036"/>
          </a:xfrm>
          <a:prstGeom prst="rightArrow">
            <a:avLst>
              <a:gd name="adj1" fmla="val 50000"/>
              <a:gd name="adj2" fmla="val 62598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35820" y="1070215"/>
            <a:ext cx="2044493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685800" fontAlgn="t">
              <a:defRPr/>
            </a:pPr>
            <a:r>
              <a:rPr lang="en-GB" sz="1200" dirty="0">
                <a:solidFill>
                  <a:prstClr val="black"/>
                </a:solidFill>
                <a:latin typeface="Arial"/>
              </a:rPr>
              <a:t>Demand resolved </a:t>
            </a:r>
          </a:p>
        </p:txBody>
      </p:sp>
      <p:sp>
        <p:nvSpPr>
          <p:cNvPr id="17" name="Right Brace 16"/>
          <p:cNvSpPr/>
          <p:nvPr/>
        </p:nvSpPr>
        <p:spPr>
          <a:xfrm rot="16200000">
            <a:off x="4312408" y="846396"/>
            <a:ext cx="469790" cy="8998202"/>
          </a:xfrm>
          <a:prstGeom prst="rightBrac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60855" y="5588371"/>
            <a:ext cx="586205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ctr" defTabSz="685800" fontAlgn="t"/>
            <a:r>
              <a:rPr lang="en-GB" sz="1200" dirty="0">
                <a:solidFill>
                  <a:prstClr val="black"/>
                </a:solidFill>
                <a:latin typeface="Arial"/>
              </a:rPr>
              <a:t>‘End to end’ ownership by N</a:t>
            </a:r>
            <a:r>
              <a:rPr lang="en-GB" sz="1200" dirty="0" smtClean="0">
                <a:solidFill>
                  <a:prstClr val="black"/>
                </a:solidFill>
                <a:latin typeface="Arial"/>
              </a:rPr>
              <a:t>eighbourhood Officer </a:t>
            </a:r>
            <a:r>
              <a:rPr lang="en-GB" sz="1200" dirty="0">
                <a:solidFill>
                  <a:prstClr val="black"/>
                </a:solidFill>
                <a:latin typeface="Arial"/>
              </a:rPr>
              <a:t>pulling in support as needed; e.g.: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4276" y="5861615"/>
            <a:ext cx="14141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 fontAlgn="t"/>
            <a:r>
              <a:rPr lang="en-GB" sz="1200" b="1" dirty="0" smtClean="0">
                <a:solidFill>
                  <a:prstClr val="black"/>
                </a:solidFill>
                <a:latin typeface="Arial"/>
              </a:rPr>
              <a:t>Internal</a:t>
            </a:r>
            <a:endParaRPr lang="en-GB" sz="1200" dirty="0">
              <a:solidFill>
                <a:prstClr val="black"/>
              </a:solidFill>
              <a:latin typeface="Arial"/>
            </a:endParaRPr>
          </a:p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Community safety</a:t>
            </a:r>
          </a:p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Legal</a:t>
            </a:r>
          </a:p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Adult Social Care</a:t>
            </a:r>
            <a:endParaRPr lang="en-GB" sz="1200" dirty="0">
              <a:solidFill>
                <a:prstClr val="black"/>
              </a:solidFill>
              <a:latin typeface="Arial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947678" y="6098306"/>
            <a:ext cx="647574" cy="289613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5563080" y="6128071"/>
            <a:ext cx="647234" cy="26297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119451" y="5861615"/>
            <a:ext cx="3024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 fontAlgn="t"/>
            <a:r>
              <a:rPr lang="en-GB" sz="1200" b="1" dirty="0" smtClean="0">
                <a:solidFill>
                  <a:prstClr val="black"/>
                </a:solidFill>
                <a:latin typeface="Arial"/>
              </a:rPr>
              <a:t>External</a:t>
            </a:r>
          </a:p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Local Safer Neighbourhood team/Police</a:t>
            </a:r>
          </a:p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Dog Hub</a:t>
            </a:r>
          </a:p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ASB support</a:t>
            </a:r>
          </a:p>
          <a:p>
            <a:pPr algn="ctr" defTabSz="685800" fontAlgn="t"/>
            <a:r>
              <a:rPr lang="en-GB" sz="1200" dirty="0" smtClean="0">
                <a:solidFill>
                  <a:prstClr val="black"/>
                </a:solidFill>
                <a:latin typeface="Arial"/>
              </a:rPr>
              <a:t>Mediation </a:t>
            </a:r>
          </a:p>
          <a:p>
            <a:pPr algn="ctr" defTabSz="685800" fontAlgn="t"/>
            <a:endParaRPr lang="en-GB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5" name="Right Arrow 24"/>
          <p:cNvSpPr/>
          <p:nvPr/>
        </p:nvSpPr>
        <p:spPr>
          <a:xfrm rot="1255074">
            <a:off x="6170171" y="2906998"/>
            <a:ext cx="823710" cy="324036"/>
          </a:xfrm>
          <a:prstGeom prst="rightArrow">
            <a:avLst>
              <a:gd name="adj1" fmla="val 50000"/>
              <a:gd name="adj2" fmla="val 62598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46740" y="2190181"/>
            <a:ext cx="2044491" cy="212365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685800" fontAlgn="t"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/>
              </a:rPr>
              <a:t>Work with both residents to try and bring a satisfactory conclusion.</a:t>
            </a:r>
          </a:p>
          <a:p>
            <a:pPr algn="ctr" defTabSz="685800" fontAlgn="t">
              <a:defRPr/>
            </a:pPr>
            <a:endParaRPr lang="en-GB" sz="1200" dirty="0" smtClean="0">
              <a:solidFill>
                <a:prstClr val="black"/>
              </a:solidFill>
              <a:latin typeface="Arial"/>
            </a:endParaRPr>
          </a:p>
          <a:p>
            <a:pPr algn="ctr" defTabSz="685800" fontAlgn="t"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/>
              </a:rPr>
              <a:t>Think of creative solutions to resolve conflict and build resilience between residents. </a:t>
            </a:r>
          </a:p>
          <a:p>
            <a:pPr algn="ctr" defTabSz="685800" fontAlgn="t">
              <a:defRPr/>
            </a:pPr>
            <a:endParaRPr lang="en-GB" sz="1200" dirty="0">
              <a:solidFill>
                <a:prstClr val="black"/>
              </a:solidFill>
              <a:latin typeface="Arial"/>
            </a:endParaRPr>
          </a:p>
          <a:p>
            <a:pPr algn="ctr" defTabSz="685800" fontAlgn="t"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/>
              </a:rPr>
              <a:t>Have honest conversation if we have done all we can</a:t>
            </a:r>
            <a:endParaRPr lang="en-GB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8" name="Right Arrow 27"/>
          <p:cNvSpPr/>
          <p:nvPr/>
        </p:nvSpPr>
        <p:spPr>
          <a:xfrm rot="1255074">
            <a:off x="3513123" y="3651050"/>
            <a:ext cx="823710" cy="324036"/>
          </a:xfrm>
          <a:prstGeom prst="rightArrow">
            <a:avLst>
              <a:gd name="adj1" fmla="val 50000"/>
              <a:gd name="adj2" fmla="val 62598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Right Arrow 28"/>
          <p:cNvSpPr/>
          <p:nvPr/>
        </p:nvSpPr>
        <p:spPr>
          <a:xfrm rot="20197354">
            <a:off x="3557723" y="1306370"/>
            <a:ext cx="799499" cy="324036"/>
          </a:xfrm>
          <a:prstGeom prst="rightArrow">
            <a:avLst>
              <a:gd name="adj1" fmla="val 50000"/>
              <a:gd name="adj2" fmla="val 62598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862" y="1963519"/>
            <a:ext cx="806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GB" sz="1200" i="1" dirty="0" smtClean="0">
                <a:solidFill>
                  <a:prstClr val="black"/>
                </a:solidFill>
              </a:rPr>
              <a:t>Agree to speak to other party</a:t>
            </a:r>
            <a:endParaRPr lang="en-GB" sz="1200" i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44546" y="4119432"/>
            <a:ext cx="9285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GB" sz="1200" i="1" dirty="0" smtClean="0">
                <a:solidFill>
                  <a:prstClr val="black"/>
                </a:solidFill>
              </a:rPr>
              <a:t>Doesn’t want other party to be approached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78652" y="3367401"/>
            <a:ext cx="1736154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685800" fontAlgn="t"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/>
              </a:rPr>
              <a:t>Explain we do not have any further option. Suggest complainant reflects on this and pull in support if needed</a:t>
            </a:r>
            <a:endParaRPr lang="en-GB" sz="12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426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79512" y="332656"/>
            <a:ext cx="6172200" cy="282395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defRPr/>
            </a:pPr>
            <a:r>
              <a:rPr lang="en-GB" sz="2000" b="1" dirty="0">
                <a:solidFill>
                  <a:sysClr val="windowText" lastClr="000000"/>
                </a:solidFill>
                <a:latin typeface="Calibri"/>
              </a:rPr>
              <a:t>Flow of work – Owned by Officer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621438"/>
              </p:ext>
            </p:extLst>
          </p:nvPr>
        </p:nvGraphicFramePr>
        <p:xfrm>
          <a:off x="395536" y="764704"/>
          <a:ext cx="8064896" cy="6101186"/>
        </p:xfrm>
        <a:graphic>
          <a:graphicData uri="http://schemas.openxmlformats.org/drawingml/2006/table">
            <a:tbl>
              <a:tblPr firstRow="1" bandRow="1"/>
              <a:tblGrid>
                <a:gridCol w="2087684">
                  <a:extLst>
                    <a:ext uri="{9D8B030D-6E8A-4147-A177-3AD203B41FA5}">
                      <a16:colId xmlns:a16="http://schemas.microsoft.com/office/drawing/2014/main" val="3658772856"/>
                    </a:ext>
                  </a:extLst>
                </a:gridCol>
                <a:gridCol w="1934343">
                  <a:extLst>
                    <a:ext uri="{9D8B030D-6E8A-4147-A177-3AD203B41FA5}">
                      <a16:colId xmlns:a16="http://schemas.microsoft.com/office/drawing/2014/main" val="2989946711"/>
                    </a:ext>
                  </a:extLst>
                </a:gridCol>
                <a:gridCol w="2007357">
                  <a:extLst>
                    <a:ext uri="{9D8B030D-6E8A-4147-A177-3AD203B41FA5}">
                      <a16:colId xmlns:a16="http://schemas.microsoft.com/office/drawing/2014/main" val="139732915"/>
                    </a:ext>
                  </a:extLst>
                </a:gridCol>
                <a:gridCol w="2035512">
                  <a:extLst>
                    <a:ext uri="{9D8B030D-6E8A-4147-A177-3AD203B41FA5}">
                      <a16:colId xmlns:a16="http://schemas.microsoft.com/office/drawing/2014/main" val="2939078543"/>
                    </a:ext>
                  </a:extLst>
                </a:gridCol>
              </a:tblGrid>
              <a:tr h="6093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/>
                      <a:r>
                        <a:rPr lang="en-GB" sz="1200" dirty="0" smtClean="0">
                          <a:latin typeface="Arial"/>
                        </a:rPr>
                        <a:t>Tenant contacts Council they</a:t>
                      </a:r>
                      <a:r>
                        <a:rPr lang="en-GB" sz="1200" baseline="0" dirty="0" smtClean="0">
                          <a:latin typeface="Arial"/>
                        </a:rPr>
                        <a:t> have a neighbour dispute</a:t>
                      </a:r>
                      <a:endParaRPr lang="en-GB" sz="1200" dirty="0">
                        <a:latin typeface="Arial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 Tenants context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Supporting</a:t>
                      </a:r>
                      <a:r>
                        <a:rPr lang="en-GB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next steps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t">
                        <a:defRPr/>
                      </a:pPr>
                      <a:r>
                        <a:rPr lang="en-GB" sz="1200" dirty="0" smtClean="0">
                          <a:latin typeface="Arial"/>
                        </a:rPr>
                        <a:t>Resolving conflict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601794"/>
                  </a:ext>
                </a:extLst>
              </a:tr>
              <a:tr h="5483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rtl="0" fontAlgn="ctr">
                        <a:buFont typeface="Arial" panose="020B0604020202020204" pitchFamily="34" charset="0"/>
                        <a:buNone/>
                      </a:pPr>
                      <a:r>
                        <a:rPr lang="en-GB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Obtaining as much information as possible to get a thorough idea of what is going on;</a:t>
                      </a:r>
                    </a:p>
                    <a:p>
                      <a:pPr marL="0" indent="0" rtl="0" fontAlgn="ctr">
                        <a:buFont typeface="Arial" panose="020B0604020202020204" pitchFamily="34" charset="0"/>
                        <a:buNone/>
                      </a:pPr>
                      <a:r>
                        <a:rPr lang="en-GB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Listening step, don’t offer solutions at this stage. 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 smtClean="0"/>
                        <a:t>Check other systems for relevant information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dirty="0" smtClean="0"/>
                        <a:t>RAPID, Northgate, </a:t>
                      </a:r>
                      <a:r>
                        <a:rPr lang="en-GB" sz="1200" b="1" dirty="0" err="1" smtClean="0"/>
                        <a:t>Qlikview</a:t>
                      </a:r>
                      <a:r>
                        <a:rPr lang="en-GB" sz="1200" b="1" baseline="0" dirty="0" smtClean="0"/>
                        <a:t> , MOSAIC, TRIM</a:t>
                      </a:r>
                      <a:endParaRPr lang="en-GB" sz="1200" b="1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 smtClean="0"/>
                        <a:t>Speak</a:t>
                      </a:r>
                      <a:r>
                        <a:rPr lang="en-GB" sz="1200" b="1" baseline="0" dirty="0" smtClean="0"/>
                        <a:t> to tenant, arrange appointment if necessary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baseline="0" dirty="0" smtClean="0"/>
                        <a:t>Focus of conversation is about finding out the root cause of the problem using restorative approach.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baseline="0" dirty="0" smtClean="0"/>
                        <a:t>Understand if they have approached their neighbour themselves. If not why not?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baseline="0" dirty="0" smtClean="0"/>
                        <a:t>What do they perceive to be the resolution to their issues with their neighbour? Try to get resident to own this.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baseline="0" dirty="0" smtClean="0"/>
                        <a:t>If tenant has unrealistic expectations explain what Camden's offer is.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baseline="0" dirty="0" smtClean="0"/>
                        <a:t>Repeat this process with their neighbour.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 smtClean="0"/>
                        <a:t>Depending on the context and the background</a:t>
                      </a:r>
                      <a:r>
                        <a:rPr lang="en-GB" sz="1200" b="1" baseline="0" dirty="0" smtClean="0"/>
                        <a:t> to the dispute there could be a variety of outcomes to action for example;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 smtClean="0"/>
                        <a:t>If criminality pull in the local SNT, community safety, ASB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 smtClean="0"/>
                        <a:t>Moving a resident may become necessary in extreme situations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 smtClean="0"/>
                        <a:t>Properties may have bad sound insulation check flooring/coverings understand the properties context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 smtClean="0"/>
                        <a:t>If noise is the issue may need to pull in environmental health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 smtClean="0"/>
                        <a:t>Tenant may be victim of domestic violence provide support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baseline="0" dirty="0" smtClean="0"/>
                        <a:t>Tenant or family member may have mental health issues or other vulnerability pull in appropriate support</a:t>
                      </a:r>
                      <a:endParaRPr lang="en-GB" sz="1200" b="1" dirty="0" smtClean="0"/>
                    </a:p>
                    <a:p>
                      <a:endParaRPr lang="en-GB" sz="1200" b="1" baseline="0" dirty="0" smtClean="0"/>
                    </a:p>
                    <a:p>
                      <a:endParaRPr lang="en-GB" sz="1200" b="1" dirty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200" b="1" baseline="0" dirty="0" smtClean="0"/>
                        <a:t>Work with both tenants to understand what is important to them both to resolve their issues </a:t>
                      </a:r>
                    </a:p>
                    <a:p>
                      <a:endParaRPr lang="en-GB" sz="1200" b="1" baseline="0" dirty="0" smtClean="0"/>
                    </a:p>
                    <a:p>
                      <a:r>
                        <a:rPr lang="en-GB" sz="1200" b="1" baseline="0" dirty="0" smtClean="0"/>
                        <a:t>Work with them to resolve their difficulties.</a:t>
                      </a:r>
                    </a:p>
                    <a:p>
                      <a:endParaRPr lang="en-GB" sz="1200" b="1" baseline="0" dirty="0" smtClean="0"/>
                    </a:p>
                    <a:p>
                      <a:endParaRPr lang="en-GB" sz="1200" b="1" dirty="0" smtClean="0"/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0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82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42900" y="1106743"/>
            <a:ext cx="8548852" cy="4345130"/>
          </a:xfrm>
        </p:spPr>
        <p:txBody>
          <a:bodyPr/>
          <a:lstStyle/>
          <a:p>
            <a:pPr marL="0" indent="0">
              <a:buNone/>
            </a:pPr>
            <a:r>
              <a:rPr lang="en-GB" sz="2000" u="sng" dirty="0" smtClean="0"/>
              <a:t>Measures </a:t>
            </a:r>
            <a:r>
              <a:rPr lang="en-GB" sz="2000" u="sng" dirty="0"/>
              <a:t>– to be managed by officer</a:t>
            </a:r>
          </a:p>
          <a:p>
            <a:pPr marL="0" indent="0">
              <a:buNone/>
            </a:pPr>
            <a:endParaRPr lang="en-GB" sz="1800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531243"/>
              </p:ext>
            </p:extLst>
          </p:nvPr>
        </p:nvGraphicFramePr>
        <p:xfrm>
          <a:off x="467544" y="1844824"/>
          <a:ext cx="7863052" cy="33616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863052">
                  <a:extLst>
                    <a:ext uri="{9D8B030D-6E8A-4147-A177-3AD203B41FA5}">
                      <a16:colId xmlns:a16="http://schemas.microsoft.com/office/drawing/2014/main" val="338247070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rtl="0" fontAlgn="ctr"/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 and frequency of demands </a:t>
                      </a:r>
                    </a:p>
                    <a:p>
                      <a:pPr lvl="1" rtl="0" fontAlgn="ctr"/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Presenting</a:t>
                      </a:r>
                      <a:r>
                        <a:rPr lang="en-GB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Contextual - and if applicable, which context is the root cause.</a:t>
                      </a:r>
                      <a:endParaRPr lang="en-GB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033685449"/>
                  </a:ext>
                </a:extLst>
              </a:tr>
              <a:tr h="511178"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we deal with it/ respond – can we help – if so – what skills knowledge and experience did we use/ need. If not – why not? (aim: to establish data on common barriers and SKE needed)</a:t>
                      </a:r>
                      <a:endParaRPr lang="en-GB" sz="1400" dirty="0" smtClean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25416183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spent to resolve, number of interactions (with customer and other officers/ services) - measurable from note type, officers involved box, and frequency on Rapid. </a:t>
                      </a:r>
                      <a:r>
                        <a:rPr lang="en-GB" sz="1400" dirty="0" smtClean="0"/>
                        <a:t>Number of officers and</a:t>
                      </a:r>
                      <a:r>
                        <a:rPr lang="en-GB" sz="1400" baseline="0" dirty="0" smtClean="0"/>
                        <a:t> teams involved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46242017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rtl="0" fontAlgn="ctr"/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Genuine customer satisfaction – ask a colleague to contact when work has ended. </a:t>
                      </a:r>
                    </a:p>
                    <a:p>
                      <a:pPr lvl="1" rtl="0" fontAlgn="ctr"/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would you rate service? 1 being very poor, 5 being excellent, 3 being average</a:t>
                      </a:r>
                    </a:p>
                    <a:p>
                      <a:pPr lvl="1" rtl="0" fontAlgn="ctr"/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we resolve your issue? (refer to presenting and contextual demands specifically)</a:t>
                      </a:r>
                    </a:p>
                    <a:p>
                      <a:pPr lvl="1" rtl="0" fontAlgn="ctr"/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could Camden have done differently? </a:t>
                      </a:r>
                    </a:p>
                    <a:p>
                      <a:endParaRPr lang="en-GB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72176443"/>
                  </a:ext>
                </a:extLst>
              </a:tr>
              <a:tr h="51117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Touches/ hand offs/ officers involved</a:t>
                      </a:r>
                      <a:endParaRPr lang="en-GB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89061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35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mdenTrimClassification xmlns="c3b68ed3-3e62-44e6-abb6-9d9d087df280">001/019/007/003</CamdenTrimClassification>
    <f9e00f6c67894ae581a412061590fc35 xmlns="62a00933-188e-4f73-a30e-259968d33f24">
      <Terms xmlns="http://schemas.microsoft.com/office/infopath/2007/PartnerControls"/>
    </f9e00f6c67894ae581a412061590fc35>
    <GovernmentRetentionCode xmlns="c3b68ed3-3e62-44e6-abb6-9d9d087df280">MGT-PRO-05</GovernmentRetentionCode>
    <IconOverlay xmlns="http://schemas.microsoft.com/sharepoint/v4" xsi:nil="true"/>
    <RetentionSchedule xmlns="c3b68ed3-3e62-44e6-abb6-9d9d087df280">Whilst relevant + 6 years</RetentionSchedule>
    <TaxCatchAll xmlns="941c5d3a-cc60-48e6-afd1-a4815cb4b035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B4DA0D8DF4A444AC53E80DF575F9B3" ma:contentTypeVersion="5" ma:contentTypeDescription="Create a new document." ma:contentTypeScope="" ma:versionID="f9be00eaa933e74bfc3b44d1d3ec1c54">
  <xsd:schema xmlns:xsd="http://www.w3.org/2001/XMLSchema" xmlns:xs="http://www.w3.org/2001/XMLSchema" xmlns:p="http://schemas.microsoft.com/office/2006/metadata/properties" xmlns:ns2="62a00933-188e-4f73-a30e-259968d33f24" xmlns:ns3="941c5d3a-cc60-48e6-afd1-a4815cb4b035" xmlns:ns4="c3b68ed3-3e62-44e6-abb6-9d9d087df280" xmlns:ns5="http://schemas.microsoft.com/sharepoint/v4" targetNamespace="http://schemas.microsoft.com/office/2006/metadata/properties" ma:root="true" ma:fieldsID="eaeabf44820bbdf43fce69a16cbddf64" ns2:_="" ns3:_="" ns4:_="" ns5:_="">
    <xsd:import namespace="62a00933-188e-4f73-a30e-259968d33f24"/>
    <xsd:import namespace="941c5d3a-cc60-48e6-afd1-a4815cb4b035"/>
    <xsd:import namespace="c3b68ed3-3e62-44e6-abb6-9d9d087df280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f9e00f6c67894ae581a412061590fc35" minOccurs="0"/>
                <xsd:element ref="ns3:TaxCatchAll" minOccurs="0"/>
                <xsd:element ref="ns4:CamdenTrimClassification" minOccurs="0"/>
                <xsd:element ref="ns4:RetentionSchedule" minOccurs="0"/>
                <xsd:element ref="ns4:GovernmentRetentionCode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0933-188e-4f73-a30e-259968d33f24" elementFormDefault="qualified">
    <xsd:import namespace="http://schemas.microsoft.com/office/2006/documentManagement/types"/>
    <xsd:import namespace="http://schemas.microsoft.com/office/infopath/2007/PartnerControls"/>
    <xsd:element name="f9e00f6c67894ae581a412061590fc35" ma:index="9" nillable="true" ma:taxonomy="true" ma:internalName="f9e00f6c67894ae581a412061590fc35" ma:taxonomyFieldName="Category" ma:displayName="Category" ma:default="" ma:fieldId="{f9e00f6c-6789-4ae5-81a4-12061590fc35}" ma:sspId="85ff0d96-cbbc-4a93-81bf-dd27504ccb20" ma:termSetId="6e35592c-cae6-4442-8976-7f1f005e38a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1c5d3a-cc60-48e6-afd1-a4815cb4b03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8bc35f8-18b5-49d6-8d61-3ec888e19444}" ma:internalName="TaxCatchAll" ma:showField="CatchAllData" ma:web="941c5d3a-cc60-48e6-afd1-a4815cb4b0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68ed3-3e62-44e6-abb6-9d9d087df280" elementFormDefault="qualified">
    <xsd:import namespace="http://schemas.microsoft.com/office/2006/documentManagement/types"/>
    <xsd:import namespace="http://schemas.microsoft.com/office/infopath/2007/PartnerControls"/>
    <xsd:element name="CamdenTrimClassification" ma:index="11" nillable="true" ma:displayName="Camden Trim Classification" ma:default="001/019/007/003" ma:internalName="CamdenTrimClassification" ma:readOnly="false">
      <xsd:simpleType>
        <xsd:restriction base="dms:Text"/>
      </xsd:simpleType>
    </xsd:element>
    <xsd:element name="RetentionSchedule" ma:index="12" nillable="true" ma:displayName="Retention Schedule" ma:default="Whilst relevant + 6 years" ma:internalName="RetentionSchedule" ma:readOnly="false">
      <xsd:simpleType>
        <xsd:restriction base="dms:Text"/>
      </xsd:simpleType>
    </xsd:element>
    <xsd:element name="GovernmentRetentionCode" ma:index="13" nillable="true" ma:displayName="Government Retention Code" ma:default="MGT-PRO-05" ma:internalName="GovernmentRetentionCod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85ff0d96-cbbc-4a93-81bf-dd27504ccb20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8EB98D-8D0D-4379-B313-29A0072A81F8}">
  <ds:schemaRefs>
    <ds:schemaRef ds:uri="http://purl.org/dc/terms/"/>
    <ds:schemaRef ds:uri="941c5d3a-cc60-48e6-afd1-a4815cb4b035"/>
    <ds:schemaRef ds:uri="c3b68ed3-3e62-44e6-abb6-9d9d087df280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4"/>
    <ds:schemaRef ds:uri="62a00933-188e-4f73-a30e-259968d33f2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7ADA14-616B-4C04-9CA9-5976D29561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a00933-188e-4f73-a30e-259968d33f24"/>
    <ds:schemaRef ds:uri="941c5d3a-cc60-48e6-afd1-a4815cb4b035"/>
    <ds:schemaRef ds:uri="c3b68ed3-3e62-44e6-abb6-9d9d087df280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83F1C4-5A7F-43ED-A7EF-FF08A7854DA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EF3B75A-C129-4EFD-AE54-A05A53F4A5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646</Words>
  <Application>Microsoft Office PowerPoint</Application>
  <PresentationFormat>On-screen Show (4:3)</PresentationFormat>
  <Paragraphs>71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Company>London Borough of Camden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Smart, Anna</dc:creator>
  <cp:lastModifiedBy>Mitchell, Gemma</cp:lastModifiedBy>
  <cp:revision>50</cp:revision>
  <dcterms:created xsi:type="dcterms:W3CDTF">2017-05-09T14:05:58Z</dcterms:created>
  <dcterms:modified xsi:type="dcterms:W3CDTF">2019-07-08T16:46:24Z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0x01010026B4DA0D8DF4A444AC53E80DF575F9B3</vt:lpwstr>
  </property>
  <property fmtid="{D5CDD505-2E9C-101B-9397-08002B2CF9AE}" pid="3" name="Category">
    <vt:lpwstr/>
  </property>
</Properties>
</file>